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920" y="2771648"/>
            <a:ext cx="5699760" cy="1877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05840" y="5006848"/>
            <a:ext cx="4693920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35280" y="2056384"/>
            <a:ext cx="2916936" cy="59009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453384" y="2056384"/>
            <a:ext cx="2916936" cy="59009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280" y="357632"/>
            <a:ext cx="6035040" cy="1430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280" y="2056384"/>
            <a:ext cx="6035040" cy="59009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279904" y="8314944"/>
            <a:ext cx="2145792" cy="44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35280" y="8314944"/>
            <a:ext cx="1542288" cy="44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828032" y="8314944"/>
            <a:ext cx="1542288" cy="44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rogramiz.com/c-programming/examples/palindrome-number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odeforwin.org/2018/05/check-positive-negative-or-zero-using-switch-case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304" y="689864"/>
            <a:ext cx="5075555" cy="5046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47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Lab</a:t>
            </a:r>
            <a:r>
              <a:rPr dirty="0" u="heavy" sz="12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Objective(s):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ct val="105500"/>
              </a:lnSpc>
              <a:spcBef>
                <a:spcPts val="245"/>
              </a:spcBef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understand</a:t>
            </a:r>
            <a:r>
              <a:rPr dirty="0" sz="1100">
                <a:latin typeface="Times New Roman"/>
                <a:cs typeface="Times New Roman"/>
              </a:rPr>
              <a:t> 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programming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knowledge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Decision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Statements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(if,</a:t>
            </a:r>
            <a:r>
              <a:rPr dirty="0" sz="1100">
                <a:latin typeface="Times New Roman"/>
                <a:cs typeface="Times New Roman"/>
              </a:rPr>
              <a:t> if-else,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if-else-if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ladder,</a:t>
            </a:r>
            <a:r>
              <a:rPr dirty="0" sz="1100">
                <a:latin typeface="Times New Roman"/>
                <a:cs typeface="Times New Roman"/>
              </a:rPr>
              <a:t> switch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Program: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Write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program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print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whether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given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number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even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odd.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Code: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(Use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comments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wherever</a:t>
            </a:r>
            <a:r>
              <a:rPr dirty="0" sz="1200" i="1">
                <a:latin typeface="Times New Roman"/>
                <a:cs typeface="Times New Roman"/>
              </a:rPr>
              <a:t> applicable)</a:t>
            </a:r>
            <a:endParaRPr sz="1200">
              <a:latin typeface="Times New Roman"/>
              <a:cs typeface="Times New Roman"/>
            </a:endParaRPr>
          </a:p>
          <a:p>
            <a:pPr algn="just" marL="38100" marR="3474085">
              <a:lnSpc>
                <a:spcPct val="100000"/>
              </a:lnSpc>
              <a:spcBef>
                <a:spcPts val="755"/>
              </a:spcBef>
            </a:pPr>
            <a:r>
              <a:rPr dirty="0" sz="1200" spc="-5">
                <a:latin typeface="Courier New"/>
                <a:cs typeface="Courier New"/>
              </a:rPr>
              <a:t>#include&lt;stdio.h&gt;  #include&lt;conio.h&gt;  </a:t>
            </a:r>
            <a:r>
              <a:rPr dirty="0" sz="1200" spc="-5">
                <a:latin typeface="Courier New"/>
                <a:cs typeface="Courier New"/>
              </a:rPr>
              <a:t>void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main()</a:t>
            </a:r>
            <a:endParaRPr sz="12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Courier New"/>
                <a:cs typeface="Courier New"/>
              </a:rPr>
              <a:t>int</a:t>
            </a:r>
            <a:r>
              <a:rPr dirty="0" sz="1200" spc="-7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num;</a:t>
            </a:r>
            <a:endParaRPr sz="12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urier New"/>
                <a:cs typeface="Courier New"/>
              </a:rPr>
              <a:t>printf("Enter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the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number: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");</a:t>
            </a:r>
            <a:endParaRPr sz="12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Courier New"/>
                <a:cs typeface="Courier New"/>
              </a:rPr>
              <a:t>scanf(“%d”,&amp;num);</a:t>
            </a:r>
            <a:endParaRPr sz="12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dirty="0" sz="1200" spc="-5">
                <a:latin typeface="Courier New"/>
                <a:cs typeface="Courier New"/>
              </a:rPr>
              <a:t>if(num%2==0)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330"/>
              </a:lnSpc>
              <a:spcBef>
                <a:spcPts val="45"/>
              </a:spcBef>
            </a:pPr>
            <a:r>
              <a:rPr dirty="0" sz="1200" spc="-5">
                <a:latin typeface="Courier New"/>
                <a:cs typeface="Courier New"/>
              </a:rPr>
              <a:t>printf(“\n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%d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is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even”,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num);</a:t>
            </a:r>
            <a:endParaRPr sz="1200">
              <a:latin typeface="Courier New"/>
              <a:cs typeface="Courier New"/>
            </a:endParaRPr>
          </a:p>
          <a:p>
            <a:pPr marL="38100">
              <a:lnSpc>
                <a:spcPts val="1330"/>
              </a:lnSpc>
            </a:pPr>
            <a:r>
              <a:rPr dirty="0" sz="1200" spc="-5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ts val="1405"/>
              </a:lnSpc>
              <a:spcBef>
                <a:spcPts val="15"/>
              </a:spcBef>
            </a:pPr>
            <a:r>
              <a:rPr dirty="0" sz="1200" spc="-5">
                <a:latin typeface="Courier New"/>
                <a:cs typeface="Courier New"/>
              </a:rPr>
              <a:t>printf(“\n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%d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is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odd”,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num);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65"/>
              </a:lnSpc>
            </a:pPr>
            <a:r>
              <a:rPr dirty="0" sz="1200" spc="-5">
                <a:latin typeface="Courier New"/>
                <a:cs typeface="Courier New"/>
              </a:rPr>
              <a:t>getch();</a:t>
            </a:r>
            <a:endParaRPr sz="1200">
              <a:latin typeface="Courier New"/>
              <a:cs typeface="Courier New"/>
            </a:endParaRPr>
          </a:p>
          <a:p>
            <a:pPr marL="24765">
              <a:lnSpc>
                <a:spcPts val="1400"/>
              </a:lnSpc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3841750">
              <a:lnSpc>
                <a:spcPts val="139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-5">
                <a:latin typeface="Times New Roman"/>
                <a:cs typeface="Times New Roman"/>
              </a:rPr>
              <a:t> is even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904" y="940054"/>
            <a:ext cx="5137150" cy="2745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2405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SAMPLE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PROGRAMS</a:t>
            </a:r>
            <a:endParaRPr sz="1200">
              <a:latin typeface="Times New Roman"/>
              <a:cs typeface="Times New Roman"/>
            </a:endParaRPr>
          </a:p>
          <a:p>
            <a:pPr algn="ctr" marL="266700" marR="62230">
              <a:lnSpc>
                <a:spcPts val="1390"/>
              </a:lnSpc>
              <a:spcBef>
                <a:spcPts val="1070"/>
              </a:spcBef>
            </a:pPr>
            <a:r>
              <a:rPr dirty="0" sz="1200" spc="-5" i="1">
                <a:latin typeface="Times New Roman"/>
                <a:cs typeface="Times New Roman"/>
              </a:rPr>
              <a:t>(Students are </a:t>
            </a:r>
            <a:r>
              <a:rPr dirty="0" sz="1200" i="1">
                <a:latin typeface="Times New Roman"/>
                <a:cs typeface="Times New Roman"/>
              </a:rPr>
              <a:t>to code the following </a:t>
            </a:r>
            <a:r>
              <a:rPr dirty="0" sz="1200" spc="-5" i="1">
                <a:latin typeface="Times New Roman"/>
                <a:cs typeface="Times New Roman"/>
              </a:rPr>
              <a:t>programs </a:t>
            </a:r>
            <a:r>
              <a:rPr dirty="0" sz="1200" i="1">
                <a:latin typeface="Times New Roman"/>
                <a:cs typeface="Times New Roman"/>
              </a:rPr>
              <a:t>in </a:t>
            </a:r>
            <a:r>
              <a:rPr dirty="0" sz="1200" spc="-5" i="1">
                <a:latin typeface="Times New Roman"/>
                <a:cs typeface="Times New Roman"/>
              </a:rPr>
              <a:t>the </a:t>
            </a:r>
            <a:r>
              <a:rPr dirty="0" sz="1200" i="1">
                <a:latin typeface="Times New Roman"/>
                <a:cs typeface="Times New Roman"/>
              </a:rPr>
              <a:t>lab and show the output to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instructor/course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Teacher)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Instructions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Write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comment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make</a:t>
            </a:r>
            <a:r>
              <a:rPr dirty="0" sz="1200" i="1">
                <a:latin typeface="Times New Roman"/>
                <a:cs typeface="Times New Roman"/>
              </a:rPr>
              <a:t> your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programs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readable.</a:t>
            </a:r>
            <a:endParaRPr sz="1200">
              <a:latin typeface="Times New Roman"/>
              <a:cs typeface="Times New Roman"/>
            </a:endParaRPr>
          </a:p>
          <a:p>
            <a:pPr marL="240665" marR="46355" indent="-228600">
              <a:lnSpc>
                <a:spcPts val="138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Use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descriptive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variables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your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programs(Name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variables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should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show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their</a:t>
            </a:r>
            <a:r>
              <a:rPr dirty="0" sz="1200" spc="-5" i="1">
                <a:latin typeface="Times New Roman"/>
                <a:cs typeface="Times New Roman"/>
              </a:rPr>
              <a:t> purposes)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Programs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372110" indent="-360045">
              <a:lnSpc>
                <a:spcPts val="1415"/>
              </a:lnSpc>
              <a:buAutoNum type="arabicPeriod"/>
              <a:tabLst>
                <a:tab pos="372110" algn="l"/>
                <a:tab pos="372745" algn="l"/>
              </a:tabLst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Program</a:t>
            </a:r>
            <a:r>
              <a:rPr dirty="0" sz="1200" spc="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to Check </a:t>
            </a:r>
            <a:r>
              <a:rPr dirty="0" sz="1200" spc="-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Whether</a:t>
            </a:r>
            <a:r>
              <a:rPr dirty="0" sz="1200" spc="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dirty="0" sz="1200" spc="-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Number</a:t>
            </a:r>
            <a:r>
              <a:rPr dirty="0" sz="1200" spc="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is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Prime</a:t>
            </a:r>
            <a:r>
              <a:rPr dirty="0" sz="1200" spc="-5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or</a:t>
            </a:r>
            <a:r>
              <a:rPr dirty="0" sz="1200" spc="-2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000009"/>
                </a:solidFill>
                <a:latin typeface="Times New Roman"/>
                <a:cs typeface="Times New Roman"/>
                <a:hlinkClick r:id="rId2"/>
              </a:rPr>
              <a:t>not</a:t>
            </a:r>
            <a:r>
              <a:rPr dirty="0" sz="1200">
                <a:latin typeface="Times New Roman"/>
                <a:cs typeface="Times New Roman"/>
                <a:hlinkClick r:id="rId2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75285" indent="-351155">
              <a:lnSpc>
                <a:spcPts val="1415"/>
              </a:lnSpc>
              <a:buAutoNum type="arabicPeriod"/>
              <a:tabLst>
                <a:tab pos="375285" algn="l"/>
                <a:tab pos="375920" algn="l"/>
              </a:tabLst>
            </a:pPr>
            <a:r>
              <a:rPr dirty="0" sz="1200" spc="-5">
                <a:latin typeface="Times New Roman"/>
                <a:cs typeface="Times New Roman"/>
              </a:rPr>
              <a:t>Write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 </a:t>
            </a:r>
            <a:r>
              <a:rPr dirty="0" sz="1200" spc="-5">
                <a:latin typeface="Times New Roman"/>
                <a:cs typeface="Times New Roman"/>
              </a:rPr>
              <a:t>grade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else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adder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grades</a:t>
            </a:r>
            <a:endParaRPr sz="120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followed: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17597" y="3708357"/>
          <a:ext cx="2982595" cy="137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/>
                <a:gridCol w="1631314"/>
                <a:gridCol w="1147445"/>
              </a:tblGrid>
              <a:tr h="183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Marks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ts val="1310"/>
                        </a:lnSpc>
                      </a:pPr>
                      <a:r>
                        <a:rPr dirty="0" u="heavy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Grade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9644">
                <a:tc>
                  <a:txBody>
                    <a:bodyPr/>
                    <a:lstStyle/>
                    <a:p>
                      <a:pPr marL="31750">
                        <a:lnSpc>
                          <a:spcPts val="142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a.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42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marks&lt;50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4620">
                        <a:lnSpc>
                          <a:spcPts val="142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1929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b.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43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50≤marks&lt;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7475">
                        <a:lnSpc>
                          <a:spcPts val="143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19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60≤marks&lt;70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74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1168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43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70≤marks&lt;80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43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1167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43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80≤marks&lt;90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ts val="143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969">
                <a:tc>
                  <a:txBody>
                    <a:bodyPr/>
                    <a:lstStyle/>
                    <a:p>
                      <a:pPr marL="31750">
                        <a:lnSpc>
                          <a:spcPts val="135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90≤mars≤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44904" y="5273420"/>
            <a:ext cx="5627370" cy="386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marR="567055" indent="-355600">
              <a:lnSpc>
                <a:spcPct val="109200"/>
              </a:lnSpc>
              <a:spcBef>
                <a:spcPts val="100"/>
              </a:spcBef>
              <a:buAutoNum type="arabicPeriod" startAt="3"/>
              <a:tabLst>
                <a:tab pos="367665" algn="l"/>
                <a:tab pos="368300" algn="l"/>
              </a:tabLst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</a:t>
            </a:r>
            <a:r>
              <a:rPr dirty="0" sz="1200">
                <a:latin typeface="Times New Roman"/>
                <a:cs typeface="Times New Roman"/>
              </a:rPr>
              <a:t> year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leap</a:t>
            </a:r>
            <a:r>
              <a:rPr dirty="0" sz="1200">
                <a:latin typeface="Times New Roman"/>
                <a:cs typeface="Times New Roman"/>
              </a:rPr>
              <a:t> if it</a:t>
            </a:r>
            <a:r>
              <a:rPr dirty="0" sz="1200" spc="-5">
                <a:latin typeface="Times New Roman"/>
                <a:cs typeface="Times New Roman"/>
              </a:rPr>
              <a:t> is</a:t>
            </a:r>
            <a:r>
              <a:rPr dirty="0" sz="1200">
                <a:latin typeface="Times New Roman"/>
                <a:cs typeface="Times New Roman"/>
              </a:rPr>
              <a:t> divisible 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>
                <a:latin typeface="Times New Roman"/>
                <a:cs typeface="Times New Roman"/>
              </a:rPr>
              <a:t> divisible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100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400.)</a:t>
            </a:r>
            <a:endParaRPr sz="1200">
              <a:latin typeface="Times New Roman"/>
              <a:cs typeface="Times New Roman"/>
            </a:endParaRPr>
          </a:p>
          <a:p>
            <a:pPr marL="367665" indent="-355600">
              <a:lnSpc>
                <a:spcPts val="1415"/>
              </a:lnSpc>
              <a:spcBef>
                <a:spcPts val="130"/>
              </a:spcBef>
              <a:buAutoNum type="arabicPeriod" startAt="3"/>
              <a:tabLst>
                <a:tab pos="367665" algn="l"/>
                <a:tab pos="368300" algn="l"/>
              </a:tabLst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program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 the</a:t>
            </a:r>
            <a:r>
              <a:rPr dirty="0" sz="1200" spc="-5">
                <a:latin typeface="Times New Roman"/>
                <a:cs typeface="Times New Roman"/>
              </a:rPr>
              <a:t> factorial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number.</a:t>
            </a:r>
            <a:endParaRPr sz="1200">
              <a:latin typeface="Times New Roman"/>
              <a:cs typeface="Times New Roman"/>
            </a:endParaRPr>
          </a:p>
          <a:p>
            <a:pPr marL="365760" indent="-353695">
              <a:lnSpc>
                <a:spcPts val="1415"/>
              </a:lnSpc>
              <a:buAutoNum type="arabicPeriod" startAt="3"/>
              <a:tabLst>
                <a:tab pos="365760" algn="l"/>
                <a:tab pos="366395" algn="l"/>
              </a:tabLst>
            </a:pPr>
            <a:r>
              <a:rPr dirty="0" sz="1200" spc="-5">
                <a:latin typeface="Times New Roman"/>
                <a:cs typeface="Times New Roman"/>
              </a:rPr>
              <a:t>Write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 program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largest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 numbers</a:t>
            </a:r>
            <a:endParaRPr sz="12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4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200" spc="-5">
                <a:latin typeface="Times New Roman"/>
                <a:cs typeface="Times New Roman"/>
              </a:rPr>
              <a:t>Write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program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Armstrong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354965" marR="742315">
              <a:lnSpc>
                <a:spcPct val="109200"/>
              </a:lnSpc>
              <a:spcBef>
                <a:spcPts val="35"/>
              </a:spcBef>
            </a:pPr>
            <a:r>
              <a:rPr dirty="0" sz="1200" spc="-5">
                <a:latin typeface="Times New Roman"/>
                <a:cs typeface="Times New Roman"/>
              </a:rPr>
              <a:t>(Hint: A</a:t>
            </a:r>
            <a:r>
              <a:rPr dirty="0" sz="1200">
                <a:latin typeface="Times New Roman"/>
                <a:cs typeface="Times New Roman"/>
              </a:rPr>
              <a:t> number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Armstrong if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 of </a:t>
            </a:r>
            <a:r>
              <a:rPr dirty="0" sz="1200" spc="-5">
                <a:latin typeface="Times New Roman"/>
                <a:cs typeface="Times New Roman"/>
              </a:rPr>
              <a:t>cubes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individual</a:t>
            </a:r>
            <a:r>
              <a:rPr dirty="0" sz="1200">
                <a:latin typeface="Times New Roman"/>
                <a:cs typeface="Times New Roman"/>
              </a:rPr>
              <a:t> digits of 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equal</a:t>
            </a:r>
            <a:r>
              <a:rPr dirty="0" sz="1200">
                <a:latin typeface="Times New Roman"/>
                <a:cs typeface="Times New Roman"/>
              </a:rPr>
              <a:t> to the number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itself).</a:t>
            </a:r>
            <a:endParaRPr sz="120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spcBef>
                <a:spcPts val="145"/>
              </a:spcBef>
              <a:buAutoNum type="arabicPeriod" startAt="7"/>
              <a:tabLst>
                <a:tab pos="372110" algn="l"/>
                <a:tab pos="372745" algn="l"/>
              </a:tabLst>
            </a:pPr>
            <a:r>
              <a:rPr dirty="0" sz="1200" spc="-5">
                <a:latin typeface="Times New Roman"/>
                <a:cs typeface="Times New Roman"/>
              </a:rPr>
              <a:t>Write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integers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divisible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endParaRPr sz="1200">
              <a:latin typeface="Times New Roman"/>
              <a:cs typeface="Times New Roman"/>
            </a:endParaRPr>
          </a:p>
          <a:p>
            <a:pPr marL="372110" marR="6350">
              <a:lnSpc>
                <a:spcPct val="1100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range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num1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num2,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num1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&lt;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num2.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divisible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5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total.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Program: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character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consonant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vowel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endParaRPr sz="1200">
              <a:latin typeface="Times New Roman"/>
              <a:cs typeface="Times New Roman"/>
            </a:endParaRPr>
          </a:p>
          <a:p>
            <a:pPr marL="692150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latin typeface="Times New Roman"/>
                <a:cs typeface="Times New Roman"/>
              </a:rPr>
              <a:t>switch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statement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4052570">
              <a:lnSpc>
                <a:spcPts val="1360"/>
              </a:lnSpc>
            </a:pPr>
            <a:r>
              <a:rPr dirty="0" sz="1200" spc="-5">
                <a:latin typeface="Courier New"/>
                <a:cs typeface="Courier New"/>
              </a:rPr>
              <a:t>#include&lt;stdio.h&gt;  </a:t>
            </a:r>
            <a:r>
              <a:rPr dirty="0" sz="1200" spc="-5">
                <a:latin typeface="Courier New"/>
                <a:cs typeface="Courier New"/>
              </a:rPr>
              <a:t>void</a:t>
            </a:r>
            <a:r>
              <a:rPr dirty="0" sz="1200" spc="-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main()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30"/>
              </a:lnSpc>
            </a:pPr>
            <a:r>
              <a:rPr dirty="0" sz="1200" spc="-5">
                <a:latin typeface="Courier New"/>
                <a:cs typeface="Courier New"/>
              </a:rPr>
              <a:t>char</a:t>
            </a:r>
            <a:r>
              <a:rPr dirty="0" sz="1200" spc="-7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ch;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70"/>
              </a:lnSpc>
            </a:pPr>
            <a:r>
              <a:rPr dirty="0" sz="1200" spc="-5">
                <a:latin typeface="Courier New"/>
                <a:cs typeface="Courier New"/>
              </a:rPr>
              <a:t>printf(“Enter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any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alphabet:”);</a:t>
            </a:r>
            <a:r>
              <a:rPr dirty="0" sz="1200" spc="26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//input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alphabet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from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user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884" y="875792"/>
            <a:ext cx="5782310" cy="66852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72085" marR="4048760">
              <a:lnSpc>
                <a:spcPts val="1370"/>
              </a:lnSpc>
              <a:spcBef>
                <a:spcPts val="200"/>
              </a:spcBef>
            </a:pPr>
            <a:r>
              <a:rPr dirty="0" sz="1200" spc="-5">
                <a:latin typeface="Courier New"/>
                <a:cs typeface="Courier New"/>
              </a:rPr>
              <a:t>scanf(“%c”,</a:t>
            </a:r>
            <a:r>
              <a:rPr dirty="0" sz="1200" spc="-10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&amp;ch); </a:t>
            </a:r>
            <a:r>
              <a:rPr dirty="0" sz="1200" spc="-70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switch(ch)</a:t>
            </a:r>
            <a:endParaRPr sz="1200">
              <a:latin typeface="Courier New"/>
              <a:cs typeface="Courier New"/>
            </a:endParaRPr>
          </a:p>
          <a:p>
            <a:pPr marL="286385">
              <a:lnSpc>
                <a:spcPts val="1320"/>
              </a:lnSpc>
            </a:pPr>
            <a:r>
              <a:rPr dirty="0" sz="120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04800">
              <a:lnSpc>
                <a:spcPts val="1400"/>
              </a:lnSpc>
              <a:spcBef>
                <a:spcPts val="15"/>
              </a:spcBef>
            </a:pPr>
            <a:r>
              <a:rPr dirty="0" sz="1200" spc="-5">
                <a:latin typeface="Courier New"/>
                <a:cs typeface="Courier New"/>
              </a:rPr>
              <a:t>case</a:t>
            </a:r>
            <a:r>
              <a:rPr dirty="0" sz="1200" spc="-13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„a‟:</a:t>
            </a:r>
            <a:endParaRPr sz="1200">
              <a:latin typeface="Courier New"/>
              <a:cs typeface="Courier New"/>
            </a:endParaRPr>
          </a:p>
          <a:p>
            <a:pPr marL="304800">
              <a:lnSpc>
                <a:spcPts val="1315"/>
              </a:lnSpc>
            </a:pPr>
            <a:r>
              <a:rPr dirty="0" sz="1200" spc="-5">
                <a:latin typeface="Courier New"/>
                <a:cs typeface="Courier New"/>
              </a:rPr>
              <a:t>case</a:t>
            </a:r>
            <a:r>
              <a:rPr dirty="0" sz="1200" spc="-13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„A‟:</a:t>
            </a:r>
            <a:endParaRPr sz="1200">
              <a:latin typeface="Courier New"/>
              <a:cs typeface="Courier New"/>
            </a:endParaRPr>
          </a:p>
          <a:p>
            <a:pPr marL="762000">
              <a:lnSpc>
                <a:spcPts val="1320"/>
              </a:lnSpc>
            </a:pPr>
            <a:r>
              <a:rPr dirty="0" sz="1200" spc="-5">
                <a:latin typeface="Courier New"/>
                <a:cs typeface="Courier New"/>
              </a:rPr>
              <a:t>printf(“Vowel”);</a:t>
            </a:r>
            <a:endParaRPr sz="1200">
              <a:latin typeface="Courier New"/>
              <a:cs typeface="Courier New"/>
            </a:endParaRPr>
          </a:p>
          <a:p>
            <a:pPr marL="304800" marR="4463415" indent="457200">
              <a:lnSpc>
                <a:spcPts val="1450"/>
              </a:lnSpc>
              <a:spcBef>
                <a:spcPts val="5"/>
              </a:spcBef>
            </a:pPr>
            <a:r>
              <a:rPr dirty="0" sz="1200" spc="-5">
                <a:latin typeface="Courier New"/>
                <a:cs typeface="Courier New"/>
              </a:rPr>
              <a:t>break;  </a:t>
            </a:r>
            <a:r>
              <a:rPr dirty="0" sz="1200" spc="-5">
                <a:latin typeface="Courier New"/>
                <a:cs typeface="Courier New"/>
              </a:rPr>
              <a:t>case</a:t>
            </a:r>
            <a:r>
              <a:rPr dirty="0" sz="1200" spc="-7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„e‟:</a:t>
            </a:r>
            <a:endParaRPr sz="1200">
              <a:latin typeface="Courier New"/>
              <a:cs typeface="Courier New"/>
            </a:endParaRPr>
          </a:p>
          <a:p>
            <a:pPr marL="304800">
              <a:lnSpc>
                <a:spcPts val="1225"/>
              </a:lnSpc>
            </a:pPr>
            <a:r>
              <a:rPr dirty="0" sz="1200" spc="-5">
                <a:latin typeface="Courier New"/>
                <a:cs typeface="Courier New"/>
              </a:rPr>
              <a:t>case</a:t>
            </a:r>
            <a:r>
              <a:rPr dirty="0" sz="1200" spc="-13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„E‟:</a:t>
            </a:r>
            <a:endParaRPr sz="1200">
              <a:latin typeface="Courier New"/>
              <a:cs typeface="Courier New"/>
            </a:endParaRPr>
          </a:p>
          <a:p>
            <a:pPr marL="762000">
              <a:lnSpc>
                <a:spcPts val="1315"/>
              </a:lnSpc>
            </a:pPr>
            <a:r>
              <a:rPr dirty="0" sz="1200" spc="-5">
                <a:latin typeface="Courier New"/>
                <a:cs typeface="Courier New"/>
              </a:rPr>
              <a:t>printf(“Vowel”);</a:t>
            </a:r>
            <a:endParaRPr sz="1200">
              <a:latin typeface="Courier New"/>
              <a:cs typeface="Courier New"/>
            </a:endParaRPr>
          </a:p>
          <a:p>
            <a:pPr marL="762000">
              <a:lnSpc>
                <a:spcPts val="1400"/>
              </a:lnSpc>
            </a:pPr>
            <a:r>
              <a:rPr dirty="0" sz="1200" spc="-5">
                <a:latin typeface="Courier New"/>
                <a:cs typeface="Courier New"/>
              </a:rPr>
              <a:t>break;</a:t>
            </a:r>
            <a:endParaRPr sz="1200">
              <a:latin typeface="Courier New"/>
              <a:cs typeface="Courier New"/>
            </a:endParaRPr>
          </a:p>
          <a:p>
            <a:pPr marL="304800">
              <a:lnSpc>
                <a:spcPts val="1390"/>
              </a:lnSpc>
              <a:spcBef>
                <a:spcPts val="10"/>
              </a:spcBef>
            </a:pPr>
            <a:r>
              <a:rPr dirty="0" sz="1200" spc="-5">
                <a:latin typeface="Courier New"/>
                <a:cs typeface="Courier New"/>
              </a:rPr>
              <a:t>case</a:t>
            </a:r>
            <a:r>
              <a:rPr dirty="0" sz="1200" spc="-13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„i‟:</a:t>
            </a:r>
            <a:endParaRPr sz="1200">
              <a:latin typeface="Courier New"/>
              <a:cs typeface="Courier New"/>
            </a:endParaRPr>
          </a:p>
          <a:p>
            <a:pPr marL="304800">
              <a:lnSpc>
                <a:spcPts val="1310"/>
              </a:lnSpc>
            </a:pPr>
            <a:r>
              <a:rPr dirty="0" sz="1200" spc="-5">
                <a:latin typeface="Courier New"/>
                <a:cs typeface="Courier New"/>
              </a:rPr>
              <a:t>case</a:t>
            </a:r>
            <a:r>
              <a:rPr dirty="0" sz="1200" spc="-13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„I‟:</a:t>
            </a:r>
            <a:endParaRPr sz="1200">
              <a:latin typeface="Courier New"/>
              <a:cs typeface="Courier New"/>
            </a:endParaRPr>
          </a:p>
          <a:p>
            <a:pPr marL="762000">
              <a:lnSpc>
                <a:spcPts val="1320"/>
              </a:lnSpc>
            </a:pPr>
            <a:r>
              <a:rPr dirty="0" sz="1200" spc="-5">
                <a:latin typeface="Courier New"/>
                <a:cs typeface="Courier New"/>
              </a:rPr>
              <a:t>printf(“Vowel”);</a:t>
            </a:r>
            <a:endParaRPr sz="1200">
              <a:latin typeface="Courier New"/>
              <a:cs typeface="Courier New"/>
            </a:endParaRPr>
          </a:p>
          <a:p>
            <a:pPr marL="304800" marR="4463415" indent="457200">
              <a:lnSpc>
                <a:spcPts val="1450"/>
              </a:lnSpc>
              <a:spcBef>
                <a:spcPts val="5"/>
              </a:spcBef>
            </a:pPr>
            <a:r>
              <a:rPr dirty="0" sz="1200" spc="-5">
                <a:latin typeface="Courier New"/>
                <a:cs typeface="Courier New"/>
              </a:rPr>
              <a:t>break;  </a:t>
            </a:r>
            <a:r>
              <a:rPr dirty="0" sz="1200" spc="-5">
                <a:latin typeface="Courier New"/>
                <a:cs typeface="Courier New"/>
              </a:rPr>
              <a:t>case</a:t>
            </a:r>
            <a:r>
              <a:rPr dirty="0" sz="1200" spc="-7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„o‟:</a:t>
            </a:r>
            <a:endParaRPr sz="1200">
              <a:latin typeface="Courier New"/>
              <a:cs typeface="Courier New"/>
            </a:endParaRPr>
          </a:p>
          <a:p>
            <a:pPr marL="304800">
              <a:lnSpc>
                <a:spcPts val="1235"/>
              </a:lnSpc>
            </a:pPr>
            <a:r>
              <a:rPr dirty="0" sz="1200" spc="-5">
                <a:latin typeface="Courier New"/>
                <a:cs typeface="Courier New"/>
              </a:rPr>
              <a:t>case</a:t>
            </a:r>
            <a:r>
              <a:rPr dirty="0" sz="1200" spc="-13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„O‟:</a:t>
            </a:r>
            <a:endParaRPr sz="1200">
              <a:latin typeface="Courier New"/>
              <a:cs typeface="Courier New"/>
            </a:endParaRPr>
          </a:p>
          <a:p>
            <a:pPr marL="762000">
              <a:lnSpc>
                <a:spcPts val="1315"/>
              </a:lnSpc>
            </a:pPr>
            <a:r>
              <a:rPr dirty="0" sz="1200" spc="-5">
                <a:latin typeface="Courier New"/>
                <a:cs typeface="Courier New"/>
              </a:rPr>
              <a:t>printf(“Vowel”);</a:t>
            </a:r>
            <a:endParaRPr sz="1200">
              <a:latin typeface="Courier New"/>
              <a:cs typeface="Courier New"/>
            </a:endParaRPr>
          </a:p>
          <a:p>
            <a:pPr marL="762000">
              <a:lnSpc>
                <a:spcPts val="1400"/>
              </a:lnSpc>
            </a:pPr>
            <a:r>
              <a:rPr dirty="0" sz="1200" spc="-5">
                <a:latin typeface="Courier New"/>
                <a:cs typeface="Courier New"/>
              </a:rPr>
              <a:t>break;</a:t>
            </a:r>
            <a:endParaRPr sz="1200">
              <a:latin typeface="Courier New"/>
              <a:cs typeface="Courier New"/>
            </a:endParaRPr>
          </a:p>
          <a:p>
            <a:pPr marL="304800">
              <a:lnSpc>
                <a:spcPts val="1400"/>
              </a:lnSpc>
              <a:spcBef>
                <a:spcPts val="10"/>
              </a:spcBef>
            </a:pPr>
            <a:r>
              <a:rPr dirty="0" sz="1200" spc="-5">
                <a:latin typeface="Courier New"/>
                <a:cs typeface="Courier New"/>
              </a:rPr>
              <a:t>case</a:t>
            </a:r>
            <a:r>
              <a:rPr dirty="0" sz="1200" spc="-13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„u‟:</a:t>
            </a:r>
            <a:endParaRPr sz="1200">
              <a:latin typeface="Courier New"/>
              <a:cs typeface="Courier New"/>
            </a:endParaRPr>
          </a:p>
          <a:p>
            <a:pPr marL="304800">
              <a:lnSpc>
                <a:spcPts val="1315"/>
              </a:lnSpc>
            </a:pPr>
            <a:r>
              <a:rPr dirty="0" sz="1200" spc="-5">
                <a:latin typeface="Courier New"/>
                <a:cs typeface="Courier New"/>
              </a:rPr>
              <a:t>case</a:t>
            </a:r>
            <a:r>
              <a:rPr dirty="0" sz="1200" spc="-13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„U‟:</a:t>
            </a:r>
            <a:endParaRPr sz="1200">
              <a:latin typeface="Courier New"/>
              <a:cs typeface="Courier New"/>
            </a:endParaRPr>
          </a:p>
          <a:p>
            <a:pPr marL="762000">
              <a:lnSpc>
                <a:spcPts val="1315"/>
              </a:lnSpc>
            </a:pPr>
            <a:r>
              <a:rPr dirty="0" sz="1200" spc="-5">
                <a:latin typeface="Courier New"/>
                <a:cs typeface="Courier New"/>
              </a:rPr>
              <a:t>printf(“Vowel”);</a:t>
            </a:r>
            <a:endParaRPr sz="1200">
              <a:latin typeface="Courier New"/>
              <a:cs typeface="Courier New"/>
            </a:endParaRPr>
          </a:p>
          <a:p>
            <a:pPr marL="762000">
              <a:lnSpc>
                <a:spcPts val="1400"/>
              </a:lnSpc>
            </a:pPr>
            <a:r>
              <a:rPr dirty="0" sz="1200" spc="-5">
                <a:latin typeface="Courier New"/>
                <a:cs typeface="Courier New"/>
              </a:rPr>
              <a:t>break;</a:t>
            </a:r>
            <a:endParaRPr sz="1200">
              <a:latin typeface="Courier New"/>
              <a:cs typeface="Courier New"/>
            </a:endParaRPr>
          </a:p>
          <a:p>
            <a:pPr marL="304800">
              <a:lnSpc>
                <a:spcPts val="1405"/>
              </a:lnSpc>
              <a:spcBef>
                <a:spcPts val="15"/>
              </a:spcBef>
            </a:pPr>
            <a:r>
              <a:rPr dirty="0" sz="1200" spc="-5">
                <a:latin typeface="Courier New"/>
                <a:cs typeface="Courier New"/>
              </a:rPr>
              <a:t>default:</a:t>
            </a:r>
            <a:endParaRPr sz="1200">
              <a:latin typeface="Courier New"/>
              <a:cs typeface="Courier New"/>
            </a:endParaRPr>
          </a:p>
          <a:p>
            <a:pPr marL="762000">
              <a:lnSpc>
                <a:spcPts val="1370"/>
              </a:lnSpc>
            </a:pPr>
            <a:r>
              <a:rPr dirty="0" sz="1200" spc="-5">
                <a:latin typeface="Courier New"/>
                <a:cs typeface="Courier New"/>
              </a:rPr>
              <a:t>printf(“Consonant”);</a:t>
            </a:r>
            <a:endParaRPr sz="1200">
              <a:latin typeface="Courier New"/>
              <a:cs typeface="Courier New"/>
            </a:endParaRPr>
          </a:p>
          <a:p>
            <a:pPr marL="172085">
              <a:lnSpc>
                <a:spcPts val="1365"/>
              </a:lnSpc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00"/>
              </a:lnSpc>
            </a:pPr>
            <a:r>
              <a:rPr dirty="0" sz="120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514984" indent="-343535">
              <a:lnSpc>
                <a:spcPct val="100000"/>
              </a:lnSpc>
              <a:spcBef>
                <a:spcPts val="985"/>
              </a:spcBef>
              <a:buAutoNum type="arabicPeriod" startAt="8"/>
              <a:tabLst>
                <a:tab pos="514984" algn="l"/>
                <a:tab pos="515620" algn="l"/>
              </a:tabLst>
            </a:pPr>
            <a:r>
              <a:rPr dirty="0" sz="1200" spc="-5">
                <a:latin typeface="Times New Roman"/>
                <a:cs typeface="Times New Roman"/>
              </a:rPr>
              <a:t>Write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program</a:t>
            </a:r>
            <a:r>
              <a:rPr dirty="0" sz="1200">
                <a:latin typeface="Times New Roman"/>
                <a:cs typeface="Times New Roman"/>
              </a:rPr>
              <a:t> to print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>
                <a:latin typeface="Times New Roman"/>
                <a:cs typeface="Times New Roman"/>
              </a:rPr>
              <a:t> 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switch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case.</a:t>
            </a:r>
            <a:endParaRPr sz="1200">
              <a:latin typeface="Times New Roman"/>
              <a:cs typeface="Times New Roman"/>
            </a:endParaRPr>
          </a:p>
          <a:p>
            <a:pPr marL="514984" marR="629920" indent="-342900">
              <a:lnSpc>
                <a:spcPct val="110000"/>
              </a:lnSpc>
              <a:buAutoNum type="arabicPeriod" startAt="8"/>
              <a:tabLst>
                <a:tab pos="514984" algn="l"/>
                <a:tab pos="515620" algn="l"/>
              </a:tabLst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determine </a:t>
            </a:r>
            <a:r>
              <a:rPr dirty="0" sz="1200" spc="-5">
                <a:latin typeface="Times New Roman"/>
                <a:cs typeface="Times New Roman"/>
              </a:rPr>
              <a:t>whether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capital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letter, </a:t>
            </a:r>
            <a:r>
              <a:rPr dirty="0" sz="1200">
                <a:latin typeface="Times New Roman"/>
                <a:cs typeface="Times New Roman"/>
              </a:rPr>
              <a:t>digits or </a:t>
            </a:r>
            <a:r>
              <a:rPr dirty="0" sz="1200" spc="-5">
                <a:latin typeface="Times New Roman"/>
                <a:cs typeface="Times New Roman"/>
              </a:rPr>
              <a:t>special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symbol.</a:t>
            </a:r>
            <a:endParaRPr sz="1200">
              <a:latin typeface="Times New Roman"/>
              <a:cs typeface="Times New Roman"/>
            </a:endParaRPr>
          </a:p>
          <a:p>
            <a:pPr marL="514984" indent="-343535">
              <a:lnSpc>
                <a:spcPts val="1410"/>
              </a:lnSpc>
              <a:spcBef>
                <a:spcPts val="135"/>
              </a:spcBef>
              <a:buAutoNum type="arabicPeriod" startAt="8"/>
              <a:tabLst>
                <a:tab pos="514984" algn="l"/>
                <a:tab pos="515620" algn="l"/>
              </a:tabLst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program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date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514984" marR="38100" indent="-342900">
              <a:lnSpc>
                <a:spcPts val="1370"/>
              </a:lnSpc>
              <a:spcBef>
                <a:spcPts val="70"/>
              </a:spcBef>
              <a:buAutoNum type="arabicPeriod" startAt="8"/>
              <a:tabLst>
                <a:tab pos="514984" algn="l"/>
                <a:tab pos="515620" algn="l"/>
              </a:tabLst>
            </a:pPr>
            <a:r>
              <a:rPr dirty="0" sz="1200" spc="-5">
                <a:latin typeface="Times New Roman"/>
                <a:cs typeface="Times New Roman"/>
                <a:hlinkClick r:id="rId2"/>
              </a:rPr>
              <a:t>Write</a:t>
            </a:r>
            <a:r>
              <a:rPr dirty="0" sz="1200">
                <a:latin typeface="Times New Roman"/>
                <a:cs typeface="Times New Roman"/>
                <a:hlinkClick r:id="rId2"/>
              </a:rPr>
              <a:t> a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program</a:t>
            </a:r>
            <a:r>
              <a:rPr dirty="0" sz="1200" spc="10"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latin typeface="Times New Roman"/>
                <a:cs typeface="Times New Roman"/>
                <a:hlinkClick r:id="rId2"/>
              </a:rPr>
              <a:t>to</a:t>
            </a:r>
            <a:r>
              <a:rPr dirty="0" sz="1200" spc="5"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check</a:t>
            </a:r>
            <a:r>
              <a:rPr dirty="0" sz="1200" spc="15"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whether</a:t>
            </a:r>
            <a:r>
              <a:rPr dirty="0" sz="1200">
                <a:latin typeface="Times New Roman"/>
                <a:cs typeface="Times New Roman"/>
                <a:hlinkClick r:id="rId2"/>
              </a:rPr>
              <a:t> a number</a:t>
            </a:r>
            <a:r>
              <a:rPr dirty="0" sz="1200" spc="10"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is</a:t>
            </a:r>
            <a:r>
              <a:rPr dirty="0" sz="1200" spc="5"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latin typeface="Times New Roman"/>
                <a:cs typeface="Times New Roman"/>
                <a:hlinkClick r:id="rId2"/>
              </a:rPr>
              <a:t>positive,</a:t>
            </a:r>
            <a:r>
              <a:rPr dirty="0" sz="1200" spc="5"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negative</a:t>
            </a:r>
            <a:r>
              <a:rPr dirty="0" sz="1200" spc="5"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latin typeface="Times New Roman"/>
                <a:cs typeface="Times New Roman"/>
                <a:hlinkClick r:id="rId2"/>
              </a:rPr>
              <a:t>or</a:t>
            </a:r>
            <a:r>
              <a:rPr dirty="0" sz="1200" spc="5"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zero</a:t>
            </a:r>
            <a:r>
              <a:rPr dirty="0" sz="1200" spc="5"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latin typeface="Times New Roman"/>
                <a:cs typeface="Times New Roman"/>
                <a:hlinkClick r:id="rId2"/>
              </a:rPr>
              <a:t>using</a:t>
            </a:r>
            <a:r>
              <a:rPr dirty="0" sz="1200" spc="30"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switch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case.</a:t>
            </a:r>
            <a:endParaRPr sz="1200">
              <a:latin typeface="Times New Roman"/>
              <a:cs typeface="Times New Roman"/>
            </a:endParaRPr>
          </a:p>
          <a:p>
            <a:pPr marL="514984" marR="5080" indent="-342900">
              <a:lnSpc>
                <a:spcPts val="1370"/>
              </a:lnSpc>
              <a:spcBef>
                <a:spcPts val="10"/>
              </a:spcBef>
              <a:buAutoNum type="arabicPeriod" startAt="8"/>
              <a:tabLst>
                <a:tab pos="514984" algn="l"/>
                <a:tab pos="515620" algn="l"/>
              </a:tabLst>
            </a:pPr>
            <a:r>
              <a:rPr dirty="0" sz="1200" spc="30">
                <a:latin typeface="Times New Roman"/>
                <a:cs typeface="Times New Roman"/>
              </a:rPr>
              <a:t>Write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Times New Roman"/>
                <a:cs typeface="Times New Roman"/>
              </a:rPr>
              <a:t>program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Times New Roman"/>
                <a:cs typeface="Times New Roman"/>
              </a:rPr>
              <a:t>that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Times New Roman"/>
                <a:cs typeface="Times New Roman"/>
              </a:rPr>
              <a:t>asks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user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an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arithmetic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40">
                <a:latin typeface="Times New Roman"/>
                <a:cs typeface="Times New Roman"/>
              </a:rPr>
              <a:t>operator('+','-','*'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'/')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and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two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operands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perform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Times New Roman"/>
                <a:cs typeface="Times New Roman"/>
              </a:rPr>
              <a:t>the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corresponding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calculation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35">
                <a:latin typeface="Times New Roman"/>
                <a:cs typeface="Times New Roman"/>
              </a:rPr>
              <a:t>operands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Times New Roman"/>
                <a:cs typeface="Times New Roman"/>
              </a:rPr>
              <a:t>using</a:t>
            </a:r>
            <a:endParaRPr sz="1200">
              <a:latin typeface="Times New Roman"/>
              <a:cs typeface="Times New Roman"/>
            </a:endParaRPr>
          </a:p>
          <a:p>
            <a:pPr marL="514984">
              <a:lnSpc>
                <a:spcPts val="1345"/>
              </a:lnSpc>
            </a:pPr>
            <a:r>
              <a:rPr dirty="0" sz="1200" spc="35">
                <a:latin typeface="Times New Roman"/>
                <a:cs typeface="Times New Roman"/>
              </a:rPr>
              <a:t>switch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Times New Roman"/>
                <a:cs typeface="Times New Roman"/>
              </a:rPr>
              <a:t>case.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Mohammad Abu Yousuf</dc:creator>
  <dcterms:created xsi:type="dcterms:W3CDTF">2024-11-20T09:59:00Z</dcterms:created>
  <dcterms:modified xsi:type="dcterms:W3CDTF">2024-11-20T09:59:00Z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2022-10-27T00:00:00Z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2024-11-20T00:00:00Z</vt:filetime>
  </property>
</Properties>
</file>