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6705600" cy="8940800"/>
  <p:notesSz cx="6705600" cy="8940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920" y="2771648"/>
            <a:ext cx="5699760" cy="1877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05840" y="5006848"/>
            <a:ext cx="469392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35280" y="2056384"/>
            <a:ext cx="2916936" cy="59009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453384" y="2056384"/>
            <a:ext cx="2916936" cy="59009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80" y="357632"/>
            <a:ext cx="6035040" cy="1430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280" y="2056384"/>
            <a:ext cx="6035040" cy="59009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279904" y="8314944"/>
            <a:ext cx="2145792" cy="44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35280" y="8314944"/>
            <a:ext cx="1542288" cy="44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828032" y="8314944"/>
            <a:ext cx="1542288" cy="44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rogramiz.com/c-programming/examples/palindrome-number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304" y="918718"/>
            <a:ext cx="5081270" cy="6712584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 marL="641985">
              <a:lnSpc>
                <a:spcPct val="100000"/>
              </a:lnSpc>
              <a:spcBef>
                <a:spcPts val="855"/>
              </a:spcBef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Lab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 </a:t>
            </a:r>
            <a:r>
              <a:rPr dirty="0" u="heavy" sz="12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Objective(s):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programming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nested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(for, </a:t>
            </a:r>
            <a:r>
              <a:rPr dirty="0" sz="1200">
                <a:latin typeface="Times New Roman"/>
                <a:cs typeface="Times New Roman"/>
              </a:rPr>
              <a:t>while,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do-while)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10.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38100" marR="3886835">
              <a:lnSpc>
                <a:spcPct val="101699"/>
              </a:lnSpc>
            </a:pPr>
            <a:r>
              <a:rPr dirty="0" sz="1200" spc="-10">
                <a:latin typeface="Times New Roman"/>
                <a:cs typeface="Times New Roman"/>
              </a:rPr>
              <a:t>#include&lt;stdio.h&gt; #include&lt;conio.h&gt; </a:t>
            </a:r>
            <a:r>
              <a:rPr dirty="0" sz="1200">
                <a:latin typeface="Times New Roman"/>
                <a:cs typeface="Times New Roman"/>
              </a:rPr>
              <a:t>void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main()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int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i;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for(i=1;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i&lt;=10;i++)</a:t>
            </a:r>
            <a:endParaRPr sz="1200">
              <a:latin typeface="Times New Roman"/>
              <a:cs typeface="Times New Roman"/>
            </a:endParaRPr>
          </a:p>
          <a:p>
            <a:pPr marL="12700" marR="3712845" indent="254000">
              <a:lnSpc>
                <a:spcPts val="1380"/>
              </a:lnSpc>
              <a:spcBef>
                <a:spcPts val="395"/>
              </a:spcBef>
            </a:pPr>
            <a:r>
              <a:rPr dirty="0" sz="1200">
                <a:latin typeface="Times New Roman"/>
                <a:cs typeface="Times New Roman"/>
              </a:rPr>
              <a:t>printf(“%d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\n”,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i); </a:t>
            </a:r>
            <a:r>
              <a:rPr dirty="0" sz="1200" spc="-10">
                <a:latin typeface="Times New Roman"/>
                <a:cs typeface="Times New Roman"/>
              </a:rPr>
              <a:t>getch();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ts val="1300"/>
              </a:lnSpc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//Using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algn="just" marL="38100" marR="3886835">
              <a:lnSpc>
                <a:spcPct val="101699"/>
              </a:lnSpc>
              <a:spcBef>
                <a:spcPts val="1295"/>
              </a:spcBef>
            </a:pPr>
            <a:r>
              <a:rPr dirty="0" sz="1200" spc="-10">
                <a:latin typeface="Times New Roman"/>
                <a:cs typeface="Times New Roman"/>
              </a:rPr>
              <a:t>#include&lt;stdio.h&gt; #include&lt;conio.h&gt; </a:t>
            </a:r>
            <a:r>
              <a:rPr dirty="0" sz="1200">
                <a:latin typeface="Times New Roman"/>
                <a:cs typeface="Times New Roman"/>
              </a:rPr>
              <a:t>void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main()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8100" marR="4229735">
              <a:lnSpc>
                <a:spcPts val="1380"/>
              </a:lnSpc>
              <a:spcBef>
                <a:spcPts val="204"/>
              </a:spcBef>
            </a:pPr>
            <a:r>
              <a:rPr dirty="0" sz="1200">
                <a:latin typeface="Times New Roman"/>
                <a:cs typeface="Times New Roman"/>
              </a:rPr>
              <a:t>int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i=1; </a:t>
            </a:r>
            <a:r>
              <a:rPr dirty="0" sz="1200" spc="-10">
                <a:latin typeface="Times New Roman"/>
                <a:cs typeface="Times New Roman"/>
              </a:rPr>
              <a:t>while(i&lt;=10)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10"/>
              </a:lnSpc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508000" marR="3509010" indent="-38100">
              <a:lnSpc>
                <a:spcPts val="139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printf(“%d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\n”,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i); </a:t>
            </a:r>
            <a:r>
              <a:rPr dirty="0" sz="1200" spc="-20">
                <a:latin typeface="Times New Roman"/>
                <a:cs typeface="Times New Roman"/>
              </a:rPr>
              <a:t>i++;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00"/>
              </a:lnSpc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dirty="0" sz="1200" spc="-10">
                <a:latin typeface="Times New Roman"/>
                <a:cs typeface="Times New Roman"/>
              </a:rPr>
              <a:t>getch();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ts val="1405"/>
              </a:lnSpc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304" y="651764"/>
            <a:ext cx="1722755" cy="502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//Using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DO-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algn="just" marL="38100" marR="528320">
              <a:lnSpc>
                <a:spcPct val="101200"/>
              </a:lnSpc>
              <a:spcBef>
                <a:spcPts val="1315"/>
              </a:spcBef>
            </a:pPr>
            <a:r>
              <a:rPr dirty="0" sz="1200" spc="-10">
                <a:latin typeface="Times New Roman"/>
                <a:cs typeface="Times New Roman"/>
              </a:rPr>
              <a:t>#include&lt;stdio.h&gt; #include&lt;conio.h&gt; </a:t>
            </a:r>
            <a:r>
              <a:rPr dirty="0" sz="1200">
                <a:latin typeface="Times New Roman"/>
                <a:cs typeface="Times New Roman"/>
              </a:rPr>
              <a:t>void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main()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int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i=1;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410"/>
              </a:lnSpc>
              <a:spcBef>
                <a:spcPts val="315"/>
              </a:spcBef>
            </a:pPr>
            <a:r>
              <a:rPr dirty="0" sz="1200" spc="-25">
                <a:latin typeface="Times New Roman"/>
                <a:cs typeface="Times New Roman"/>
              </a:rPr>
              <a:t>do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60"/>
              </a:lnSpc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900" marR="150495">
              <a:lnSpc>
                <a:spcPts val="1380"/>
              </a:lnSpc>
              <a:spcBef>
                <a:spcPts val="45"/>
              </a:spcBef>
            </a:pPr>
            <a:r>
              <a:rPr dirty="0" sz="1200">
                <a:latin typeface="Times New Roman"/>
                <a:cs typeface="Times New Roman"/>
              </a:rPr>
              <a:t>printf(“%d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\n”,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i); </a:t>
            </a:r>
            <a:r>
              <a:rPr dirty="0" sz="1200" spc="-20">
                <a:latin typeface="Times New Roman"/>
                <a:cs typeface="Times New Roman"/>
              </a:rPr>
              <a:t>i++;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00"/>
              </a:lnSpc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854075">
              <a:lnSpc>
                <a:spcPts val="1380"/>
              </a:lnSpc>
              <a:spcBef>
                <a:spcPts val="75"/>
              </a:spcBef>
            </a:pPr>
            <a:r>
              <a:rPr dirty="0" sz="1200" spc="-10">
                <a:latin typeface="Times New Roman"/>
                <a:cs typeface="Times New Roman"/>
              </a:rPr>
              <a:t>while(i&lt;=10); getch();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ts val="1345"/>
              </a:lnSpc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90"/>
              </a:lnSpc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5"/>
              </a:lnSpc>
            </a:pPr>
            <a:r>
              <a:rPr dirty="0" sz="1200" spc="-5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410"/>
              </a:lnSpc>
            </a:pPr>
            <a:r>
              <a:rPr dirty="0" sz="1200" spc="-25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304" y="392683"/>
            <a:ext cx="5704840" cy="808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80035">
              <a:lnSpc>
                <a:spcPts val="137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SAMPLE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  <a:p>
            <a:pPr marL="1887220" marR="590550" indent="-1581150">
              <a:lnSpc>
                <a:spcPts val="1380"/>
              </a:lnSpc>
              <a:spcBef>
                <a:spcPts val="25"/>
              </a:spcBef>
            </a:pPr>
            <a:r>
              <a:rPr dirty="0" sz="1200" i="1">
                <a:latin typeface="Times New Roman"/>
                <a:cs typeface="Times New Roman"/>
              </a:rPr>
              <a:t>(Students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are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code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following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programs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lab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show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output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to </a:t>
            </a:r>
            <a:r>
              <a:rPr dirty="0" sz="1200" i="1">
                <a:latin typeface="Times New Roman"/>
                <a:cs typeface="Times New Roman"/>
              </a:rPr>
              <a:t>instructor/course</a:t>
            </a:r>
            <a:r>
              <a:rPr dirty="0" sz="1200" spc="-7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Teacher)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Instructions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i="1">
                <a:latin typeface="Times New Roman"/>
                <a:cs typeface="Times New Roman"/>
              </a:rPr>
              <a:t>Write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comment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make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your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programs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readable.</a:t>
            </a:r>
            <a:endParaRPr sz="1200">
              <a:latin typeface="Times New Roman"/>
              <a:cs typeface="Times New Roman"/>
            </a:endParaRPr>
          </a:p>
          <a:p>
            <a:pPr marL="241300" marR="614045" indent="-228600">
              <a:lnSpc>
                <a:spcPts val="1380"/>
              </a:lnSpc>
              <a:spcBef>
                <a:spcPts val="15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i="1">
                <a:latin typeface="Times New Roman"/>
                <a:cs typeface="Times New Roman"/>
              </a:rPr>
              <a:t>Use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descriptive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variables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your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programs(Name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variables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should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20" i="1">
                <a:latin typeface="Times New Roman"/>
                <a:cs typeface="Times New Roman"/>
              </a:rPr>
              <a:t>show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purposes)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</a:t>
            </a:r>
            <a:r>
              <a:rPr dirty="0" u="sng" sz="12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299085" indent="-274320">
              <a:lnSpc>
                <a:spcPts val="1410"/>
              </a:lnSpc>
              <a:spcBef>
                <a:spcPts val="670"/>
              </a:spcBef>
              <a:buAutoNum type="arabicPeriod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integer.</a:t>
            </a:r>
            <a:endParaRPr sz="1200">
              <a:latin typeface="Times New Roman"/>
              <a:cs typeface="Times New Roman"/>
            </a:endParaRPr>
          </a:p>
          <a:p>
            <a:pPr marL="299085" indent="-274320">
              <a:lnSpc>
                <a:spcPts val="1380"/>
              </a:lnSpc>
              <a:buAutoNum type="arabicPeriod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integer.</a:t>
            </a:r>
            <a:endParaRPr sz="1200">
              <a:latin typeface="Times New Roman"/>
              <a:cs typeface="Times New Roman"/>
            </a:endParaRPr>
          </a:p>
          <a:p>
            <a:pPr marL="299085" indent="-286385">
              <a:lnSpc>
                <a:spcPts val="1385"/>
              </a:lnSpc>
              <a:buAutoNum type="arabicPeriod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  <a:p>
            <a:pPr marL="299085" indent="-286385">
              <a:lnSpc>
                <a:spcPts val="1380"/>
              </a:lnSpc>
              <a:buAutoNum type="arabicPeriod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loop.</a:t>
            </a:r>
            <a:endParaRPr sz="12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program</a:t>
            </a:r>
            <a:r>
              <a:rPr dirty="0" sz="1200" spc="-2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to</a:t>
            </a:r>
            <a:r>
              <a:rPr dirty="0" sz="1200" spc="-2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check</a:t>
            </a:r>
            <a:r>
              <a:rPr dirty="0" sz="1200" spc="-1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whether</a:t>
            </a:r>
            <a:r>
              <a:rPr dirty="0" sz="1200" spc="-3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z="1200" spc="-3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number</a:t>
            </a:r>
            <a:r>
              <a:rPr dirty="0" sz="1200" spc="-2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is</a:t>
            </a:r>
            <a:r>
              <a:rPr dirty="0" sz="1200" spc="-2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Palindrome</a:t>
            </a:r>
            <a:r>
              <a:rPr dirty="0" sz="1200" spc="-3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or</a:t>
            </a:r>
            <a:r>
              <a:rPr dirty="0" sz="1200" spc="-3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not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palindrome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change.</a:t>
            </a:r>
            <a:endParaRPr sz="1200">
              <a:latin typeface="Times New Roman"/>
              <a:cs typeface="Times New Roman"/>
            </a:endParaRPr>
          </a:p>
          <a:p>
            <a:pPr marL="299085" indent="-286385">
              <a:lnSpc>
                <a:spcPts val="1320"/>
              </a:lnSpc>
              <a:buAutoNum type="arabicPeriod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program</a:t>
            </a:r>
            <a:r>
              <a:rPr dirty="0" sz="1200" spc="-3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to</a:t>
            </a:r>
            <a:r>
              <a:rPr dirty="0" sz="1200" spc="-3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generate</a:t>
            </a:r>
            <a:r>
              <a:rPr dirty="0" sz="1200" spc="-3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Fibonacci</a:t>
            </a:r>
            <a:r>
              <a:rPr dirty="0" sz="1200" spc="-2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1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series</a:t>
            </a:r>
            <a:r>
              <a:rPr dirty="0" sz="1200" spc="-10">
                <a:latin typeface="Times New Roman"/>
                <a:cs typeface="Times New Roman"/>
                <a:hlinkClick r:id="rId2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99085" indent="-274320">
              <a:lnSpc>
                <a:spcPts val="1415"/>
              </a:lnSpc>
              <a:buAutoNum type="arabicPeriod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four-</a:t>
            </a:r>
            <a:r>
              <a:rPr dirty="0" sz="1200">
                <a:latin typeface="Times New Roman"/>
                <a:cs typeface="Times New Roman"/>
              </a:rPr>
              <a:t>digit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keyboard,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sum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number.</a:t>
            </a:r>
            <a:endParaRPr sz="1200">
              <a:latin typeface="Times New Roman"/>
              <a:cs typeface="Times New Roman"/>
            </a:endParaRPr>
          </a:p>
          <a:p>
            <a:pPr marL="299085" marR="452120" indent="-287020">
              <a:lnSpc>
                <a:spcPct val="105800"/>
              </a:lnSpc>
              <a:spcBef>
                <a:spcPts val="180"/>
              </a:spcBef>
              <a:buAutoNum type="arabicPeriod" startAt="8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GCD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(greatest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HCF)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LCM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(least </a:t>
            </a:r>
            <a:r>
              <a:rPr dirty="0" sz="1200">
                <a:latin typeface="Times New Roman"/>
                <a:cs typeface="Times New Roman"/>
              </a:rPr>
              <a:t>common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multiple)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 marL="299085" indent="-274320">
              <a:lnSpc>
                <a:spcPct val="100000"/>
              </a:lnSpc>
              <a:spcBef>
                <a:spcPts val="85"/>
              </a:spcBef>
              <a:buAutoNum type="arabicPeriod" startAt="8"/>
              <a:tabLst>
                <a:tab pos="29908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pattern.</a:t>
            </a:r>
            <a:endParaRPr sz="12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  <a:p>
            <a:pPr marL="812165">
              <a:lnSpc>
                <a:spcPts val="1670"/>
              </a:lnSpc>
              <a:spcBef>
                <a:spcPts val="25"/>
              </a:spcBef>
            </a:pP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  <a:p>
            <a:pPr marL="812165">
              <a:lnSpc>
                <a:spcPts val="1625"/>
              </a:lnSpc>
            </a:pP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Times New Roman"/>
              <a:cs typeface="Times New Roman"/>
            </a:endParaRPr>
          </a:p>
          <a:p>
            <a:pPr marL="38100" marR="4510405">
              <a:lnSpc>
                <a:spcPct val="100800"/>
              </a:lnSpc>
            </a:pPr>
            <a:r>
              <a:rPr dirty="0" sz="1200" spc="-10">
                <a:latin typeface="Times New Roman"/>
                <a:cs typeface="Times New Roman"/>
              </a:rPr>
              <a:t>#include&lt;stdio.h&gt; #include&lt;conio.h&gt;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1200">
                <a:latin typeface="Times New Roman"/>
                <a:cs typeface="Times New Roman"/>
              </a:rPr>
              <a:t>void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main()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200">
                <a:latin typeface="Times New Roman"/>
                <a:cs typeface="Times New Roman"/>
              </a:rPr>
              <a:t>int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i,j;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405"/>
              </a:lnSpc>
              <a:spcBef>
                <a:spcPts val="85"/>
              </a:spcBef>
            </a:pPr>
            <a:r>
              <a:rPr dirty="0" sz="1200">
                <a:latin typeface="Times New Roman"/>
                <a:cs typeface="Times New Roman"/>
              </a:rPr>
              <a:t>for(i=1;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i&lt;=5;i++)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380"/>
              </a:lnSpc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5"/>
              </a:lnSpc>
            </a:pPr>
            <a:r>
              <a:rPr dirty="0" sz="1200" spc="-10">
                <a:latin typeface="Times New Roman"/>
                <a:cs typeface="Times New Roman"/>
              </a:rPr>
              <a:t>for(j=1;j&lt;=i;j++)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586740">
              <a:lnSpc>
                <a:spcPts val="1400"/>
              </a:lnSpc>
              <a:spcBef>
                <a:spcPts val="80"/>
              </a:spcBef>
            </a:pPr>
            <a:r>
              <a:rPr dirty="0" sz="1200" spc="-10">
                <a:latin typeface="Times New Roman"/>
                <a:cs typeface="Times New Roman"/>
              </a:rPr>
              <a:t>printf(“*”);</a:t>
            </a:r>
            <a:endParaRPr sz="1200">
              <a:latin typeface="Times New Roman"/>
              <a:cs typeface="Times New Roman"/>
            </a:endParaRPr>
          </a:p>
          <a:p>
            <a:pPr marL="495300">
              <a:lnSpc>
                <a:spcPts val="1355"/>
              </a:lnSpc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365"/>
              </a:lnSpc>
            </a:pPr>
            <a:r>
              <a:rPr dirty="0" sz="1200" spc="-10">
                <a:latin typeface="Times New Roman"/>
                <a:cs typeface="Times New Roman"/>
              </a:rPr>
              <a:t>printf(“\n”);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405"/>
              </a:lnSpc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304" y="340868"/>
            <a:ext cx="498475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getch();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ts val="1405"/>
              </a:lnSpc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304" y="487171"/>
            <a:ext cx="3866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1200" spc="-25">
                <a:latin typeface="Times New Roman"/>
                <a:cs typeface="Times New Roman"/>
              </a:rPr>
              <a:t>10.</a:t>
            </a:r>
            <a:r>
              <a:rPr dirty="0" sz="1200">
                <a:latin typeface="Times New Roman"/>
                <a:cs typeface="Times New Roman"/>
              </a:rPr>
              <a:t>	Write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8601" y="1097364"/>
          <a:ext cx="5730875" cy="434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10"/>
                <a:gridCol w="1605915"/>
                <a:gridCol w="1758314"/>
                <a:gridCol w="953769"/>
              </a:tblGrid>
              <a:tr h="1288415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(i)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ts val="163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167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670"/>
                        </a:lnSpc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 marR="1116330">
                        <a:lnSpc>
                          <a:spcPts val="1380"/>
                        </a:lnSpc>
                        <a:spcBef>
                          <a:spcPts val="47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(ii)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3 3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4 4 4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5 5 5 5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ts val="1410"/>
                        </a:lnSpc>
                        <a:spcBef>
                          <a:spcPts val="37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(iii)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257175">
                        <a:lnSpc>
                          <a:spcPts val="1380"/>
                        </a:lnSpc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22987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2330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22987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1 2 3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23749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1 2 3 4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248285" marR="527685">
                        <a:lnSpc>
                          <a:spcPts val="1380"/>
                        </a:lnSpc>
                        <a:spcBef>
                          <a:spcPts val="33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(iv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A 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8285">
                        <a:lnSpc>
                          <a:spcPts val="137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 B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6379" marR="29209" indent="1270">
                        <a:lnSpc>
                          <a:spcPts val="1380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 B C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 B C D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</a:tr>
              <a:tr h="1553210">
                <a:tc>
                  <a:txBody>
                    <a:bodyPr/>
                    <a:lstStyle/>
                    <a:p>
                      <a:pPr algn="ctr" marR="9721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(v)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82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816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860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847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2038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(vi)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493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68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55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4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0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776605">
                        <a:lnSpc>
                          <a:spcPts val="141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(vii)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450850">
                        <a:lnSpc>
                          <a:spcPts val="1380"/>
                        </a:lnSpc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432434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417195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1 2 3 2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40195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1 2 3 4 3 2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38354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1 2 3 4 5 4 3 2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296545" marR="24130" indent="191770">
                        <a:lnSpc>
                          <a:spcPct val="95900"/>
                        </a:lnSpc>
                        <a:spcBef>
                          <a:spcPts val="10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(viii)</a:t>
                      </a:r>
                      <a:r>
                        <a:rPr dirty="0" sz="1200" spc="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 B C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48450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484505" marR="211454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 B C</a:t>
                      </a:r>
                      <a:r>
                        <a:rPr dirty="0" sz="12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 B 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270"/>
                </a:tc>
              </a:tr>
              <a:tr h="150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5085" marR="1063625">
                        <a:lnSpc>
                          <a:spcPts val="138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(ix)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1 2 3 4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1 2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ts val="1410"/>
                        </a:lnSpc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(x)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30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4930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580390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*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4930">
                        <a:lnSpc>
                          <a:spcPts val="1670"/>
                        </a:lnSpc>
                        <a:spcBef>
                          <a:spcPts val="25"/>
                        </a:spcBef>
                        <a:tabLst>
                          <a:tab pos="692150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*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9209">
                        <a:lnSpc>
                          <a:spcPts val="1670"/>
                        </a:lnSpc>
                        <a:tabLst>
                          <a:tab pos="801370" algn="l"/>
                        </a:tabLst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R="514350">
                        <a:lnSpc>
                          <a:spcPts val="1675"/>
                        </a:lnSpc>
                      </a:pP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(xi)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247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216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3803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39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93345">
                        <a:lnSpc>
                          <a:spcPts val="1645"/>
                        </a:lnSpc>
                        <a:spcBef>
                          <a:spcPts val="35"/>
                        </a:spcBef>
                      </a:pP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47650">
                        <a:lnSpc>
                          <a:spcPts val="157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(xii)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767715" algn="l"/>
                        </a:tabLst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767715" algn="l"/>
                        </a:tabLst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ts val="1670"/>
                        </a:lnSpc>
                        <a:spcBef>
                          <a:spcPts val="25"/>
                        </a:spcBef>
                        <a:tabLst>
                          <a:tab pos="767715" algn="l"/>
                        </a:tabLst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ts val="167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Mohammad Abu Yousuf</dc:creator>
  <dcterms:created xsi:type="dcterms:W3CDTF">2024-11-20T09:59:29Z</dcterms:created>
  <dcterms:modified xsi:type="dcterms:W3CDTF">2024-11-20T09:59:29Z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2024-11-20T00:00:00Z</vt:filetime>
  </property>
  <property fmtid="{D5CDD505-2E9C-101B-9397-08002B2CF9AE}" pid="5" name="Producer">
    <vt:lpwstr>Microsoft® Word for Microsoft 365</vt:lpwstr>
  </property>
</Properties>
</file>