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48064" y="2159825"/>
            <a:ext cx="5647871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2209800"/>
            <a:ext cx="3276600" cy="1108075"/>
          </a:xfrm>
          <a:custGeom>
            <a:avLst/>
            <a:gdLst/>
            <a:ahLst/>
            <a:cxnLst/>
            <a:rect l="l" t="t" r="r" b="b"/>
            <a:pathLst>
              <a:path w="3276600" h="1108075">
                <a:moveTo>
                  <a:pt x="0" y="0"/>
                </a:moveTo>
                <a:lnTo>
                  <a:pt x="3276599" y="0"/>
                </a:lnTo>
                <a:lnTo>
                  <a:pt x="3276599" y="1107995"/>
                </a:lnTo>
                <a:lnTo>
                  <a:pt x="0" y="11079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9643" y="213011"/>
            <a:ext cx="4884712" cy="901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547" y="1611376"/>
            <a:ext cx="8021955" cy="315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4361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48064" y="2159825"/>
            <a:ext cx="65577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8960" marR="5080" indent="-18268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Structured</a:t>
            </a:r>
            <a:r>
              <a:rPr sz="4400" spc="-24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Programming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286000" y="4114800"/>
            <a:ext cx="5049800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/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/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/>
              <a:t>DCC, Dhaka.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757" y="1612391"/>
            <a:ext cx="7991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</a:tabLst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=3,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following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obtained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702" y="2438400"/>
            <a:ext cx="4163670" cy="37175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85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910432"/>
            <a:ext cx="5486399" cy="5651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91180" y="1609344"/>
            <a:ext cx="7683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  <a:tab pos="5609590" algn="l"/>
                <a:tab pos="6090920" algn="l"/>
                <a:tab pos="6572250" algn="l"/>
                <a:tab pos="7259320" algn="l"/>
              </a:tabLst>
            </a:pPr>
            <a:r>
              <a:rPr sz="3200" dirty="0">
                <a:latin typeface="Calibri"/>
                <a:cs typeface="Calibri"/>
              </a:rPr>
              <a:t>Output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program: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9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16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25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8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35913"/>
            <a:ext cx="5583698" cy="4702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85" dirty="0"/>
              <a:t> </a:t>
            </a:r>
            <a:r>
              <a:rPr spc="-10"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91180" y="1609344"/>
            <a:ext cx="5644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dirty="0">
                <a:latin typeface="Calibri"/>
                <a:cs typeface="Calibri"/>
              </a:rPr>
              <a:t>Output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55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305" rIns="0" bIns="0" rtlCol="0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85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local</a:t>
            </a:r>
            <a:r>
              <a:rPr spc="-9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260" algn="l"/>
              </a:tabLst>
            </a:pPr>
            <a:r>
              <a:rPr dirty="0"/>
              <a:t>A</a:t>
            </a:r>
            <a:r>
              <a:rPr spc="170" dirty="0"/>
              <a:t> </a:t>
            </a:r>
            <a:r>
              <a:rPr dirty="0"/>
              <a:t>local</a:t>
            </a:r>
            <a:r>
              <a:rPr spc="170" dirty="0"/>
              <a:t> </a:t>
            </a:r>
            <a:r>
              <a:rPr dirty="0"/>
              <a:t>variable</a:t>
            </a:r>
            <a:r>
              <a:rPr spc="170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a</a:t>
            </a:r>
            <a:r>
              <a:rPr spc="170" dirty="0"/>
              <a:t> </a:t>
            </a:r>
            <a:r>
              <a:rPr dirty="0"/>
              <a:t>variable</a:t>
            </a:r>
            <a:r>
              <a:rPr spc="175" dirty="0"/>
              <a:t> </a:t>
            </a:r>
            <a:r>
              <a:rPr dirty="0"/>
              <a:t>that</a:t>
            </a:r>
            <a:r>
              <a:rPr spc="170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declared</a:t>
            </a:r>
            <a:r>
              <a:rPr spc="170" dirty="0"/>
              <a:t> </a:t>
            </a:r>
            <a:r>
              <a:rPr dirty="0"/>
              <a:t>inside</a:t>
            </a:r>
            <a:r>
              <a:rPr spc="170" dirty="0"/>
              <a:t> </a:t>
            </a:r>
            <a:r>
              <a:rPr spc="-50" dirty="0"/>
              <a:t>a 	</a:t>
            </a:r>
            <a:r>
              <a:rPr dirty="0"/>
              <a:t>function.</a:t>
            </a:r>
            <a:r>
              <a:rPr spc="245" dirty="0"/>
              <a:t>  </a:t>
            </a:r>
            <a:r>
              <a:rPr dirty="0"/>
              <a:t>A</a:t>
            </a:r>
            <a:r>
              <a:rPr spc="245" dirty="0"/>
              <a:t>  </a:t>
            </a:r>
            <a:r>
              <a:rPr dirty="0"/>
              <a:t>global</a:t>
            </a:r>
            <a:r>
              <a:rPr spc="250" dirty="0"/>
              <a:t>  </a:t>
            </a:r>
            <a:r>
              <a:rPr dirty="0"/>
              <a:t>variable</a:t>
            </a:r>
            <a:r>
              <a:rPr spc="245" dirty="0"/>
              <a:t>  </a:t>
            </a:r>
            <a:r>
              <a:rPr dirty="0"/>
              <a:t>is</a:t>
            </a:r>
            <a:r>
              <a:rPr spc="250" dirty="0"/>
              <a:t>  </a:t>
            </a:r>
            <a:r>
              <a:rPr dirty="0"/>
              <a:t>a</a:t>
            </a:r>
            <a:r>
              <a:rPr spc="245" dirty="0"/>
              <a:t>  </a:t>
            </a:r>
            <a:r>
              <a:rPr dirty="0"/>
              <a:t>variable</a:t>
            </a:r>
            <a:r>
              <a:rPr spc="250" dirty="0"/>
              <a:t>  </a:t>
            </a:r>
            <a:r>
              <a:rPr dirty="0"/>
              <a:t>that</a:t>
            </a:r>
            <a:r>
              <a:rPr spc="245" dirty="0"/>
              <a:t>  </a:t>
            </a:r>
            <a:r>
              <a:rPr spc="-25" dirty="0"/>
              <a:t>is 	</a:t>
            </a:r>
            <a:r>
              <a:rPr dirty="0"/>
              <a:t>declared</a:t>
            </a:r>
            <a:r>
              <a:rPr spc="-40" dirty="0"/>
              <a:t> </a:t>
            </a:r>
            <a:r>
              <a:rPr dirty="0"/>
              <a:t>outside</a:t>
            </a:r>
            <a:r>
              <a:rPr spc="-20" dirty="0"/>
              <a:t> </a:t>
            </a:r>
            <a:r>
              <a:rPr b="1" dirty="0">
                <a:latin typeface="Calibri"/>
                <a:cs typeface="Calibri"/>
              </a:rPr>
              <a:t>all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spc="-10" dirty="0"/>
              <a:t>functions.</a:t>
            </a:r>
          </a:p>
          <a:p>
            <a:pPr>
              <a:lnSpc>
                <a:spcPct val="100000"/>
              </a:lnSpc>
              <a:spcBef>
                <a:spcPts val="1060"/>
              </a:spcBef>
              <a:buFont typeface="Arial MT"/>
              <a:buChar char="•"/>
            </a:pPr>
            <a:endParaRPr spc="-10" dirty="0"/>
          </a:p>
          <a:p>
            <a:pPr marL="302260" marR="5080" indent="-290195" algn="just">
              <a:lnSpc>
                <a:spcPct val="100000"/>
              </a:lnSpc>
              <a:buFont typeface="Arial MT"/>
              <a:buChar char="•"/>
              <a:tabLst>
                <a:tab pos="302260" algn="l"/>
                <a:tab pos="419734" algn="l"/>
              </a:tabLst>
            </a:pPr>
            <a:r>
              <a:rPr dirty="0"/>
              <a:t>	A</a:t>
            </a:r>
            <a:r>
              <a:rPr spc="585" dirty="0"/>
              <a:t> </a:t>
            </a:r>
            <a:r>
              <a:rPr dirty="0"/>
              <a:t>local</a:t>
            </a:r>
            <a:r>
              <a:rPr spc="590" dirty="0"/>
              <a:t> </a:t>
            </a:r>
            <a:r>
              <a:rPr dirty="0"/>
              <a:t>variable</a:t>
            </a:r>
            <a:r>
              <a:rPr spc="590" dirty="0"/>
              <a:t> </a:t>
            </a:r>
            <a:r>
              <a:rPr dirty="0"/>
              <a:t>can</a:t>
            </a:r>
            <a:r>
              <a:rPr spc="590" dirty="0"/>
              <a:t> </a:t>
            </a:r>
            <a:r>
              <a:rPr dirty="0"/>
              <a:t>only</a:t>
            </a:r>
            <a:r>
              <a:rPr spc="590" dirty="0"/>
              <a:t> </a:t>
            </a:r>
            <a:r>
              <a:rPr dirty="0"/>
              <a:t>be</a:t>
            </a:r>
            <a:r>
              <a:rPr spc="590" dirty="0"/>
              <a:t> </a:t>
            </a:r>
            <a:r>
              <a:rPr dirty="0"/>
              <a:t>used</a:t>
            </a:r>
            <a:r>
              <a:rPr spc="590" dirty="0"/>
              <a:t> </a:t>
            </a:r>
            <a:r>
              <a:rPr dirty="0"/>
              <a:t>in</a:t>
            </a:r>
            <a:r>
              <a:rPr spc="590" dirty="0"/>
              <a:t> </a:t>
            </a:r>
            <a:r>
              <a:rPr dirty="0"/>
              <a:t>the</a:t>
            </a:r>
            <a:r>
              <a:rPr spc="590" dirty="0"/>
              <a:t> </a:t>
            </a:r>
            <a:r>
              <a:rPr spc="-10" dirty="0"/>
              <a:t>function </a:t>
            </a:r>
            <a:r>
              <a:rPr dirty="0"/>
              <a:t>where</a:t>
            </a:r>
            <a:r>
              <a:rPr spc="95" dirty="0"/>
              <a:t> </a:t>
            </a:r>
            <a:r>
              <a:rPr dirty="0"/>
              <a:t>it</a:t>
            </a:r>
            <a:r>
              <a:rPr spc="100" dirty="0"/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dirty="0"/>
              <a:t>declared.</a:t>
            </a:r>
            <a:r>
              <a:rPr spc="100" dirty="0"/>
              <a:t> </a:t>
            </a:r>
            <a:r>
              <a:rPr dirty="0"/>
              <a:t>A</a:t>
            </a:r>
            <a:r>
              <a:rPr spc="95" dirty="0"/>
              <a:t> </a:t>
            </a:r>
            <a:r>
              <a:rPr dirty="0"/>
              <a:t>global</a:t>
            </a:r>
            <a:r>
              <a:rPr spc="100" dirty="0"/>
              <a:t> </a:t>
            </a:r>
            <a:r>
              <a:rPr dirty="0"/>
              <a:t>variable</a:t>
            </a:r>
            <a:r>
              <a:rPr spc="100" dirty="0"/>
              <a:t> </a:t>
            </a:r>
            <a:r>
              <a:rPr dirty="0"/>
              <a:t>can</a:t>
            </a:r>
            <a:r>
              <a:rPr spc="95" dirty="0"/>
              <a:t> </a:t>
            </a:r>
            <a:r>
              <a:rPr dirty="0"/>
              <a:t>be</a:t>
            </a:r>
            <a:r>
              <a:rPr spc="100" dirty="0"/>
              <a:t> </a:t>
            </a:r>
            <a:r>
              <a:rPr dirty="0"/>
              <a:t>used</a:t>
            </a:r>
            <a:r>
              <a:rPr spc="95" dirty="0"/>
              <a:t> </a:t>
            </a:r>
            <a:r>
              <a:rPr spc="-25" dirty="0"/>
              <a:t>in </a:t>
            </a:r>
            <a:r>
              <a:rPr dirty="0"/>
              <a:t>all</a:t>
            </a:r>
            <a:r>
              <a:rPr spc="-15" dirty="0"/>
              <a:t> </a:t>
            </a:r>
            <a:r>
              <a:rPr spc="-10" dirty="0"/>
              <a:t>functions.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28" y="2224023"/>
            <a:ext cx="29483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23520">
              <a:lnSpc>
                <a:spcPct val="100000"/>
              </a:lnSpc>
              <a:spcBef>
                <a:spcPts val="100"/>
              </a:spcBef>
              <a:buSzPct val="93181"/>
              <a:buAutoNum type="arabicPeriod"/>
              <a:tabLst>
                <a:tab pos="227329" algn="l"/>
              </a:tabLst>
            </a:pP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200" b="1" spc="-2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function1(){</a:t>
            </a:r>
            <a:endParaRPr sz="2200">
              <a:latin typeface="Calibri"/>
              <a:cs typeface="Calibri"/>
            </a:endParaRPr>
          </a:p>
          <a:p>
            <a:pPr marL="16510" marR="5080" indent="-13335">
              <a:lnSpc>
                <a:spcPct val="100000"/>
              </a:lnSpc>
              <a:buSzPct val="93181"/>
              <a:buAutoNum type="arabicPeriod"/>
              <a:tabLst>
                <a:tab pos="16510" algn="l"/>
                <a:tab pos="226695" algn="l"/>
              </a:tabLst>
            </a:pP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x=10;</a:t>
            </a:r>
            <a:r>
              <a:rPr sz="2200" dirty="0">
                <a:solidFill>
                  <a:srgbClr val="008200"/>
                </a:solidFill>
                <a:latin typeface="Calibri"/>
                <a:cs typeface="Calibri"/>
              </a:rPr>
              <a:t>//local</a:t>
            </a:r>
            <a:r>
              <a:rPr sz="2200" spc="-3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Calibri"/>
                <a:cs typeface="Calibri"/>
              </a:rPr>
              <a:t>variable </a:t>
            </a:r>
            <a:r>
              <a:rPr sz="2200" spc="-25" dirty="0">
                <a:latin typeface="Calibri"/>
                <a:cs typeface="Calibri"/>
              </a:rPr>
              <a:t>3.}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2171128"/>
            <a:ext cx="4267200" cy="1447165"/>
          </a:xfrm>
          <a:custGeom>
            <a:avLst/>
            <a:gdLst/>
            <a:ahLst/>
            <a:cxnLst/>
            <a:rect l="l" t="t" r="r" b="b"/>
            <a:pathLst>
              <a:path w="4267200" h="1447164">
                <a:moveTo>
                  <a:pt x="0" y="0"/>
                </a:moveTo>
                <a:lnTo>
                  <a:pt x="4267199" y="0"/>
                </a:lnTo>
                <a:lnTo>
                  <a:pt x="4267199" y="1446549"/>
                </a:lnTo>
                <a:lnTo>
                  <a:pt x="0" y="14465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9228" y="2185353"/>
            <a:ext cx="359727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23520">
              <a:lnSpc>
                <a:spcPct val="100000"/>
              </a:lnSpc>
              <a:spcBef>
                <a:spcPts val="100"/>
              </a:spcBef>
              <a:buSzPct val="93181"/>
              <a:buAutoNum type="arabicPeriod"/>
              <a:tabLst>
                <a:tab pos="227329" algn="l"/>
              </a:tabLst>
            </a:pP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value=20;</a:t>
            </a:r>
            <a:r>
              <a:rPr sz="2200" dirty="0">
                <a:solidFill>
                  <a:srgbClr val="008200"/>
                </a:solidFill>
                <a:latin typeface="Calibri"/>
                <a:cs typeface="Calibri"/>
              </a:rPr>
              <a:t>//global</a:t>
            </a:r>
            <a:r>
              <a:rPr sz="2200" spc="-4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227329" indent="-223520">
              <a:lnSpc>
                <a:spcPct val="100000"/>
              </a:lnSpc>
              <a:buSzPct val="93181"/>
              <a:buAutoNum type="arabicPeriod"/>
              <a:tabLst>
                <a:tab pos="227329" algn="l"/>
              </a:tabLst>
            </a:pPr>
            <a:r>
              <a:rPr sz="2200" b="1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200" b="1" spc="-2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function1(){</a:t>
            </a:r>
            <a:endParaRPr sz="2200">
              <a:latin typeface="Calibri"/>
              <a:cs typeface="Calibri"/>
            </a:endParaRPr>
          </a:p>
          <a:p>
            <a:pPr marL="16510" marR="653415" indent="-13335">
              <a:lnSpc>
                <a:spcPct val="100000"/>
              </a:lnSpc>
              <a:buSzPct val="93181"/>
              <a:buAutoNum type="arabicPeriod"/>
              <a:tabLst>
                <a:tab pos="16510" algn="l"/>
                <a:tab pos="226695" algn="l"/>
              </a:tabLst>
            </a:pP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x=10;</a:t>
            </a:r>
            <a:r>
              <a:rPr sz="2200" dirty="0">
                <a:solidFill>
                  <a:srgbClr val="008200"/>
                </a:solidFill>
                <a:latin typeface="Calibri"/>
                <a:cs typeface="Calibri"/>
              </a:rPr>
              <a:t>//local</a:t>
            </a:r>
            <a:r>
              <a:rPr sz="2200" spc="-3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8200"/>
                </a:solidFill>
                <a:latin typeface="Calibri"/>
                <a:cs typeface="Calibri"/>
              </a:rPr>
              <a:t>variable </a:t>
            </a:r>
            <a:r>
              <a:rPr sz="2200" spc="-25" dirty="0">
                <a:latin typeface="Calibri"/>
                <a:cs typeface="Calibri"/>
              </a:rPr>
              <a:t>4.}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local</a:t>
            </a:r>
            <a:r>
              <a:rPr spc="-95" dirty="0"/>
              <a:t> </a:t>
            </a:r>
            <a:r>
              <a:rPr spc="-10" dirty="0"/>
              <a:t>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0"/>
            <a:ext cx="5486400" cy="6858000"/>
          </a:xfrm>
          <a:custGeom>
            <a:avLst/>
            <a:gdLst/>
            <a:ahLst/>
            <a:cxnLst/>
            <a:rect l="l" t="t" r="r" b="b"/>
            <a:pathLst>
              <a:path w="5486400" h="6858000">
                <a:moveTo>
                  <a:pt x="0" y="0"/>
                </a:moveTo>
                <a:lnTo>
                  <a:pt x="5486399" y="0"/>
                </a:lnTo>
                <a:lnTo>
                  <a:pt x="5486399" y="6857999"/>
                </a:lnTo>
              </a:path>
              <a:path w="5486400"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54" y="16256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sz="1800" b="0" spc="-1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64008" y="440537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17.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64008" y="467969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18.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64008" y="4954016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19.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64008" y="522833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64008" y="550265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64008" y="577697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64008" y="6051297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64008" y="6325616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24.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64008" y="290576"/>
            <a:ext cx="5319395" cy="660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4019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2"/>
              <a:tabLst>
                <a:tab pos="530225" algn="l"/>
              </a:tabLst>
            </a:pP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//</a:t>
            </a:r>
            <a:r>
              <a:rPr sz="1800" spc="-4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Global</a:t>
            </a:r>
            <a:r>
              <a:rPr sz="1800" spc="-4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530225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25" dirty="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530225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25" dirty="0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530225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10" dirty="0">
                <a:latin typeface="Times New Roman"/>
                <a:cs typeface="Times New Roman"/>
              </a:rPr>
              <a:t>Add()</a:t>
            </a:r>
            <a:endParaRPr sz="1800">
              <a:latin typeface="Times New Roman"/>
              <a:cs typeface="Times New Roman"/>
            </a:endParaRPr>
          </a:p>
          <a:p>
            <a:pPr marL="530225" indent="-401955">
              <a:lnSpc>
                <a:spcPct val="100000"/>
              </a:lnSpc>
              <a:buFont typeface="Calibri"/>
              <a:buAutoNum type="arabicPeriod" startAt="2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8825" indent="-6305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  <a:tabLst>
                <a:tab pos="7588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530225" algn="l"/>
              </a:tabLst>
            </a:pPr>
            <a:r>
              <a:rPr sz="1800" spc="-25" dirty="0">
                <a:latin typeface="Calibri"/>
                <a:cs typeface="Calibri"/>
              </a:rPr>
              <a:t>8.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30225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10" dirty="0">
                <a:latin typeface="Times New Roman"/>
                <a:cs typeface="Times New Roman"/>
              </a:rPr>
              <a:t>Mul()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9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c=10;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//Local</a:t>
            </a:r>
            <a:r>
              <a:rPr sz="1800" spc="-4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  <a:tabLst>
                <a:tab pos="53022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d=20;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////Local</a:t>
            </a:r>
            <a:r>
              <a:rPr sz="1800" spc="-3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  <a:tabLst>
                <a:tab pos="5302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7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c*d;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9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  <a:tabLst>
                <a:tab pos="5302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9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20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Ans1,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Ans2,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c=30;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//</a:t>
            </a:r>
            <a:r>
              <a:rPr sz="1800" spc="-2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Local</a:t>
            </a:r>
            <a:r>
              <a:rPr sz="1800" spc="-2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50;</a:t>
            </a:r>
            <a:endParaRPr sz="18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 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70;</a:t>
            </a:r>
            <a:endParaRPr sz="1800">
              <a:latin typeface="Times New Roman"/>
              <a:cs typeface="Times New Roman"/>
            </a:endParaRPr>
          </a:p>
          <a:p>
            <a:pPr marL="758825" marR="32181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Ans1 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Add(); </a:t>
            </a:r>
            <a:r>
              <a:rPr sz="1800" dirty="0">
                <a:latin typeface="Times New Roman"/>
                <a:cs typeface="Times New Roman"/>
              </a:rPr>
              <a:t>Ans2=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Mul();</a:t>
            </a:r>
            <a:endParaRPr sz="1800">
              <a:latin typeface="Times New Roman"/>
              <a:cs typeface="Times New Roman"/>
            </a:endParaRPr>
          </a:p>
          <a:p>
            <a:pPr marL="758825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printf(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"The</a:t>
            </a:r>
            <a:r>
              <a:rPr sz="1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addition</a:t>
            </a:r>
            <a:r>
              <a:rPr sz="1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result</a:t>
            </a:r>
            <a:r>
              <a:rPr sz="1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is:</a:t>
            </a:r>
            <a:r>
              <a:rPr sz="1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%d\n"</a:t>
            </a:r>
            <a:r>
              <a:rPr sz="1800" spc="-10" dirty="0">
                <a:latin typeface="Times New Roman"/>
                <a:cs typeface="Times New Roman"/>
              </a:rPr>
              <a:t>,Ans1); </a:t>
            </a:r>
            <a:r>
              <a:rPr sz="1800" dirty="0">
                <a:latin typeface="Times New Roman"/>
                <a:cs typeface="Times New Roman"/>
              </a:rPr>
              <a:t>printf(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"The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Multiplication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result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is: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%d\n"</a:t>
            </a:r>
            <a:r>
              <a:rPr sz="1800" spc="-10" dirty="0">
                <a:latin typeface="Times New Roman"/>
                <a:cs typeface="Times New Roman"/>
              </a:rPr>
              <a:t>,Ans2); printf(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"%d\n"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c);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530225" algn="l"/>
              </a:tabLst>
            </a:pPr>
            <a:r>
              <a:rPr sz="1800" spc="-25" dirty="0">
                <a:latin typeface="Calibri"/>
                <a:cs typeface="Calibri"/>
              </a:rPr>
              <a:t>5.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8800" y="2097454"/>
            <a:ext cx="3442970" cy="13239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30"/>
              </a:spcBef>
            </a:pPr>
            <a:r>
              <a:rPr sz="2000" spc="-10" dirty="0"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120</a:t>
            </a:r>
            <a:endParaRPr sz="2000">
              <a:latin typeface="Calibri"/>
              <a:cs typeface="Calibri"/>
            </a:endParaRPr>
          </a:p>
          <a:p>
            <a:pPr marL="85725" marR="952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Multiplication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200 30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870" y="2715767"/>
            <a:ext cx="2391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Thank</a:t>
            </a:r>
            <a:r>
              <a:rPr sz="4400" b="0" spc="-135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519" rIns="0" bIns="0" rtlCol="0">
            <a:spAutoFit/>
          </a:bodyPr>
          <a:lstStyle/>
          <a:p>
            <a:pPr marL="13284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26" y="1611884"/>
            <a:ext cx="760285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Recursion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process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itself 	</a:t>
            </a:r>
            <a:r>
              <a:rPr sz="2700" dirty="0">
                <a:latin typeface="Calibri"/>
                <a:cs typeface="Calibri"/>
              </a:rPr>
              <a:t>repeatedly,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until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some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condition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been 	</a:t>
            </a:r>
            <a:r>
              <a:rPr sz="2700" spc="-10" dirty="0">
                <a:latin typeface="Calibri"/>
                <a:cs typeface="Calibri"/>
              </a:rPr>
              <a:t>satisfied.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767" y="280371"/>
            <a:ext cx="377507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Factorial</a:t>
            </a:r>
            <a:r>
              <a:rPr sz="3200" spc="45" dirty="0"/>
              <a:t> </a:t>
            </a:r>
            <a:r>
              <a:rPr sz="3200" dirty="0"/>
              <a:t>of</a:t>
            </a:r>
            <a:r>
              <a:rPr sz="3200" spc="45" dirty="0"/>
              <a:t> </a:t>
            </a:r>
            <a:r>
              <a:rPr sz="3200" dirty="0"/>
              <a:t>an</a:t>
            </a:r>
            <a:r>
              <a:rPr sz="3200" spc="50" dirty="0"/>
              <a:t> </a:t>
            </a:r>
            <a:r>
              <a:rPr sz="3200" spc="-10" dirty="0"/>
              <a:t>integer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2400" y="917911"/>
            <a:ext cx="8839200" cy="5940425"/>
          </a:xfrm>
          <a:custGeom>
            <a:avLst/>
            <a:gdLst/>
            <a:ahLst/>
            <a:cxnLst/>
            <a:rect l="l" t="t" r="r" b="b"/>
            <a:pathLst>
              <a:path w="8839200" h="5940425">
                <a:moveTo>
                  <a:pt x="0" y="0"/>
                </a:moveTo>
                <a:lnTo>
                  <a:pt x="8839199" y="0"/>
                </a:lnTo>
                <a:lnTo>
                  <a:pt x="8839199" y="5940087"/>
                </a:lnTo>
                <a:lnTo>
                  <a:pt x="0" y="59400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24" y="933151"/>
            <a:ext cx="731837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indent="-204470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000" spc="-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000">
              <a:latin typeface="Calibri"/>
              <a:cs typeface="Calibri"/>
            </a:endParaRPr>
          </a:p>
          <a:p>
            <a:pPr marL="207645" indent="-204470">
              <a:lnSpc>
                <a:spcPct val="100000"/>
              </a:lnSpc>
              <a:buSzPct val="92500"/>
              <a:buAutoNum type="arabicPeriod"/>
              <a:tabLst>
                <a:tab pos="207645" algn="l"/>
              </a:tabLst>
            </a:pPr>
            <a:r>
              <a:rPr sz="20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000" b="1" spc="-3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5875" marR="6087110" indent="-13335">
              <a:lnSpc>
                <a:spcPct val="100000"/>
              </a:lnSpc>
              <a:buSzPct val="92500"/>
              <a:buAutoNum type="arabicPeriod"/>
              <a:tabLst>
                <a:tab pos="15875" algn="l"/>
                <a:tab pos="207010" algn="l"/>
              </a:tabLst>
            </a:pPr>
            <a:r>
              <a:rPr sz="20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000" b="1" spc="-1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main() </a:t>
            </a:r>
            <a:r>
              <a:rPr sz="2000" spc="-25" dirty="0">
                <a:latin typeface="Calibri"/>
                <a:cs typeface="Calibri"/>
              </a:rPr>
              <a:t>4.{</a:t>
            </a:r>
            <a:endParaRPr sz="2000">
              <a:latin typeface="Calibri"/>
              <a:cs typeface="Calibri"/>
            </a:endParaRPr>
          </a:p>
          <a:p>
            <a:pPr marL="438150" indent="-42227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438150" algn="l"/>
              </a:tabLst>
            </a:pPr>
            <a:r>
              <a:rPr sz="20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000" b="1" spc="-1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n,f;</a:t>
            </a:r>
            <a:endParaRPr sz="2000">
              <a:latin typeface="Calibri"/>
              <a:cs typeface="Calibri"/>
            </a:endParaRPr>
          </a:p>
          <a:p>
            <a:pPr marL="438150" indent="-422275">
              <a:lnSpc>
                <a:spcPct val="100000"/>
              </a:lnSpc>
              <a:buAutoNum type="arabicPeriod" startAt="5"/>
              <a:tabLst>
                <a:tab pos="438150" algn="l"/>
              </a:tabLst>
            </a:pPr>
            <a:r>
              <a:rPr sz="2000" spc="-10" dirty="0">
                <a:latin typeface="Calibri"/>
                <a:cs typeface="Calibri"/>
              </a:rPr>
              <a:t>printf(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whose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factorial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want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calculate?"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438150" indent="-422275">
              <a:lnSpc>
                <a:spcPct val="100000"/>
              </a:lnSpc>
              <a:buAutoNum type="arabicPeriod" startAt="5"/>
              <a:tabLst>
                <a:tab pos="438150" algn="l"/>
              </a:tabLst>
            </a:pPr>
            <a:r>
              <a:rPr sz="2000" spc="-10" dirty="0">
                <a:latin typeface="Calibri"/>
                <a:cs typeface="Calibri"/>
              </a:rPr>
              <a:t>scanf(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000" spc="-10" dirty="0">
                <a:latin typeface="Calibri"/>
                <a:cs typeface="Calibri"/>
              </a:rPr>
              <a:t>,&amp;n);</a:t>
            </a:r>
            <a:endParaRPr sz="2000">
              <a:latin typeface="Calibri"/>
              <a:cs typeface="Calibri"/>
            </a:endParaRPr>
          </a:p>
          <a:p>
            <a:pPr marL="438150" indent="-422275">
              <a:lnSpc>
                <a:spcPct val="100000"/>
              </a:lnSpc>
              <a:buAutoNum type="arabicPeriod" startAt="5"/>
              <a:tabLst>
                <a:tab pos="438150" algn="l"/>
              </a:tabLst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fact(n);</a:t>
            </a:r>
            <a:endParaRPr sz="2000">
              <a:latin typeface="Calibri"/>
              <a:cs typeface="Calibri"/>
            </a:endParaRPr>
          </a:p>
          <a:p>
            <a:pPr marL="15875" marR="4321175" indent="422275">
              <a:lnSpc>
                <a:spcPct val="100000"/>
              </a:lnSpc>
              <a:buAutoNum type="arabicPeriod" startAt="5"/>
              <a:tabLst>
                <a:tab pos="438150" algn="l"/>
              </a:tabLst>
            </a:pPr>
            <a:r>
              <a:rPr sz="2000" spc="-10" dirty="0">
                <a:latin typeface="Calibri"/>
                <a:cs typeface="Calibri"/>
              </a:rPr>
              <a:t>printf(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"factorial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%d"</a:t>
            </a:r>
            <a:r>
              <a:rPr sz="2000" spc="-10" dirty="0">
                <a:latin typeface="Calibri"/>
                <a:cs typeface="Calibri"/>
              </a:rPr>
              <a:t>,f); </a:t>
            </a:r>
            <a:r>
              <a:rPr sz="2000" spc="-25" dirty="0">
                <a:latin typeface="Calibri"/>
                <a:cs typeface="Calibri"/>
              </a:rPr>
              <a:t>0.}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2" y="3981151"/>
            <a:ext cx="1589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E8B57"/>
                </a:solidFill>
                <a:latin typeface="Calibri"/>
                <a:cs typeface="Calibri"/>
              </a:rPr>
              <a:t>1.int</a:t>
            </a:r>
            <a:r>
              <a:rPr sz="2000" b="1" spc="-5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fact(</a:t>
            </a:r>
            <a:r>
              <a:rPr sz="2000" b="1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000" b="1" spc="-5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 2.{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82" y="4590751"/>
            <a:ext cx="261556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indent="-4222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3"/>
              <a:tabLst>
                <a:tab pos="434975" algn="l"/>
              </a:tabLst>
            </a:pP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0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(n==0)</a:t>
            </a:r>
            <a:endParaRPr sz="2000">
              <a:latin typeface="Calibri"/>
              <a:cs typeface="Calibri"/>
            </a:endParaRPr>
          </a:p>
          <a:p>
            <a:pPr marL="664210" indent="-65151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664210" algn="l"/>
              </a:tabLst>
            </a:pP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0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434975" indent="-42227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434975" algn="l"/>
              </a:tabLst>
            </a:pP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r>
              <a:rPr sz="20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0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25" dirty="0">
                <a:latin typeface="Calibri"/>
                <a:cs typeface="Calibri"/>
              </a:rPr>
              <a:t> 1)</a:t>
            </a:r>
            <a:endParaRPr sz="2000">
              <a:latin typeface="Calibri"/>
              <a:cs typeface="Calibri"/>
            </a:endParaRPr>
          </a:p>
          <a:p>
            <a:pPr marL="664210" indent="-65151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664210" algn="l"/>
              </a:tabLst>
            </a:pP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000" b="1" spc="-8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  <a:p>
            <a:pPr marL="434975" indent="-42227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434975" algn="l"/>
              </a:tabLst>
            </a:pPr>
            <a:r>
              <a:rPr sz="2000" b="1" spc="-20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664210" indent="-65151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664210" algn="l"/>
              </a:tabLst>
            </a:pPr>
            <a:r>
              <a:rPr sz="2000" b="1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0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n*fact(n-</a:t>
            </a:r>
            <a:r>
              <a:rPr sz="2000" spc="-25" dirty="0">
                <a:latin typeface="Calibri"/>
                <a:cs typeface="Calibri"/>
              </a:rPr>
              <a:t>1);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9.}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2520" y="4114800"/>
            <a:ext cx="5962015" cy="96964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20"/>
              </a:spcBef>
            </a:pP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Output:</a:t>
            </a:r>
            <a:endParaRPr sz="1900">
              <a:latin typeface="Calibri"/>
              <a:cs typeface="Calibri"/>
            </a:endParaRPr>
          </a:p>
          <a:p>
            <a:pPr marL="85090" marR="17907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Enter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number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whose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factorial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want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calculate?5 </a:t>
            </a:r>
            <a:r>
              <a:rPr sz="1900" dirty="0">
                <a:latin typeface="Calibri"/>
                <a:cs typeface="Calibri"/>
              </a:rPr>
              <a:t>factorial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120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7589" y="1692432"/>
            <a:ext cx="6440805" cy="2889250"/>
            <a:chOff x="1467589" y="1692432"/>
            <a:chExt cx="6440805" cy="2889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82" y="1797626"/>
              <a:ext cx="6218423" cy="26787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2351" y="1697195"/>
              <a:ext cx="6431280" cy="2879725"/>
            </a:xfrm>
            <a:custGeom>
              <a:avLst/>
              <a:gdLst/>
              <a:ahLst/>
              <a:cxnLst/>
              <a:rect l="l" t="t" r="r" b="b"/>
              <a:pathLst>
                <a:path w="6431280" h="2879725">
                  <a:moveTo>
                    <a:pt x="0" y="0"/>
                  </a:moveTo>
                  <a:lnTo>
                    <a:pt x="6431243" y="0"/>
                  </a:lnTo>
                  <a:lnTo>
                    <a:pt x="6431243" y="2879566"/>
                  </a:lnTo>
                  <a:lnTo>
                    <a:pt x="0" y="287956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14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Factorial</a:t>
            </a:r>
            <a:r>
              <a:rPr sz="3200" spc="45" dirty="0"/>
              <a:t> </a:t>
            </a:r>
            <a:r>
              <a:rPr sz="3200" dirty="0"/>
              <a:t>of</a:t>
            </a:r>
            <a:r>
              <a:rPr sz="3200" spc="45" dirty="0"/>
              <a:t> </a:t>
            </a:r>
            <a:r>
              <a:rPr sz="3200" dirty="0"/>
              <a:t>an</a:t>
            </a:r>
            <a:r>
              <a:rPr sz="3200" spc="50" dirty="0"/>
              <a:t> </a:t>
            </a:r>
            <a:r>
              <a:rPr sz="3200" spc="-10" dirty="0"/>
              <a:t>integer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819400" y="5004870"/>
            <a:ext cx="2438400" cy="431165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2200" spc="-10" dirty="0">
                <a:latin typeface="Calibri"/>
                <a:cs typeface="Calibri"/>
              </a:rPr>
              <a:t>1*2*3*4*5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120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242" y="-63396"/>
            <a:ext cx="3361054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18605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304165" algn="l"/>
              </a:tabLst>
            </a:pP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1800">
              <a:latin typeface="Times New Roman"/>
              <a:cs typeface="Times New Roman"/>
            </a:endParaRPr>
          </a:p>
          <a:p>
            <a:pPr marL="304165" indent="-18859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30416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10" dirty="0">
                <a:latin typeface="Times New Roman"/>
                <a:cs typeface="Times New Roman"/>
              </a:rPr>
              <a:t>fibonacci(</a:t>
            </a:r>
            <a:r>
              <a:rPr sz="1800" b="1" spc="-10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304165" indent="-18859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30416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-25" dirty="0">
                <a:latin typeface="Times New Roman"/>
                <a:cs typeface="Times New Roman"/>
              </a:rPr>
              <a:t> ()</a:t>
            </a:r>
            <a:endParaRPr sz="1800">
              <a:latin typeface="Times New Roman"/>
              <a:cs typeface="Times New Roman"/>
            </a:endParaRPr>
          </a:p>
          <a:p>
            <a:pPr marL="304165" indent="-18605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30416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33400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533400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20" dirty="0">
                <a:latin typeface="Times New Roman"/>
                <a:cs typeface="Times New Roman"/>
              </a:rPr>
              <a:t>n,f;</a:t>
            </a:r>
            <a:endParaRPr sz="1800">
              <a:latin typeface="Times New Roman"/>
              <a:cs typeface="Times New Roman"/>
            </a:endParaRPr>
          </a:p>
          <a:p>
            <a:pPr marL="533400" indent="-401955">
              <a:lnSpc>
                <a:spcPct val="100000"/>
              </a:lnSpc>
              <a:buFont typeface="Calibri"/>
              <a:buAutoNum type="arabicPeriod"/>
              <a:tabLst>
                <a:tab pos="533400" algn="l"/>
              </a:tabLst>
            </a:pPr>
            <a:r>
              <a:rPr sz="1800" dirty="0">
                <a:latin typeface="Times New Roman"/>
                <a:cs typeface="Times New Roman"/>
              </a:rPr>
              <a:t>printf(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"Enter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value</a:t>
            </a:r>
            <a:r>
              <a:rPr sz="1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n?"</a:t>
            </a:r>
            <a:r>
              <a:rPr sz="1800" spc="-2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533400" indent="-401955">
              <a:lnSpc>
                <a:spcPct val="100000"/>
              </a:lnSpc>
              <a:buFont typeface="Calibri"/>
              <a:buAutoNum type="arabicPeriod"/>
              <a:tabLst>
                <a:tab pos="533400" algn="l"/>
              </a:tabLst>
            </a:pPr>
            <a:r>
              <a:rPr sz="1800" spc="-10" dirty="0">
                <a:latin typeface="Times New Roman"/>
                <a:cs typeface="Times New Roman"/>
              </a:rPr>
              <a:t>scanf(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"%d"</a:t>
            </a:r>
            <a:r>
              <a:rPr sz="1800" spc="-10" dirty="0">
                <a:latin typeface="Times New Roman"/>
                <a:cs typeface="Times New Roman"/>
              </a:rPr>
              <a:t>,&amp;n);</a:t>
            </a:r>
            <a:endParaRPr sz="1800">
              <a:latin typeface="Times New Roman"/>
              <a:cs typeface="Times New Roman"/>
            </a:endParaRPr>
          </a:p>
          <a:p>
            <a:pPr marL="533400" indent="-401955">
              <a:lnSpc>
                <a:spcPct val="100000"/>
              </a:lnSpc>
              <a:buFont typeface="Calibri"/>
              <a:buAutoNum type="arabicPeriod"/>
              <a:tabLst>
                <a:tab pos="533400" algn="l"/>
              </a:tabLst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fibonacci(n);</a:t>
            </a:r>
            <a:endParaRPr sz="1800">
              <a:latin typeface="Times New Roman"/>
              <a:cs typeface="Times New Roman"/>
            </a:endParaRPr>
          </a:p>
          <a:p>
            <a:pPr marL="533400" indent="-401955">
              <a:lnSpc>
                <a:spcPct val="100000"/>
              </a:lnSpc>
              <a:buFont typeface="Calibri"/>
              <a:buAutoNum type="arabicPeriod"/>
              <a:tabLst>
                <a:tab pos="533400" algn="l"/>
              </a:tabLst>
            </a:pPr>
            <a:r>
              <a:rPr sz="1800" spc="-10" dirty="0">
                <a:latin typeface="Times New Roman"/>
                <a:cs typeface="Times New Roman"/>
              </a:rPr>
              <a:t>printf(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“Output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spc="-10" dirty="0">
                <a:latin typeface="Times New Roman"/>
                <a:cs typeface="Times New Roman"/>
              </a:rPr>
              <a:t>,f);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10.</a:t>
            </a:r>
            <a:r>
              <a:rPr sz="1800" spc="-2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04165" indent="-297180">
              <a:lnSpc>
                <a:spcPct val="100000"/>
              </a:lnSpc>
              <a:buSzPct val="91666"/>
              <a:buFont typeface="Calibri"/>
              <a:buAutoNum type="arabicPeriod" startAt="11"/>
              <a:tabLst>
                <a:tab pos="304165" algn="l"/>
              </a:tabLst>
            </a:pP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fibonacci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3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n)</a:t>
            </a:r>
            <a:endParaRPr sz="1800">
              <a:latin typeface="Times New Roman"/>
              <a:cs typeface="Times New Roman"/>
            </a:endParaRPr>
          </a:p>
          <a:p>
            <a:pPr marL="303530" indent="-301625">
              <a:lnSpc>
                <a:spcPct val="100000"/>
              </a:lnSpc>
              <a:buSzPct val="94444"/>
              <a:buFont typeface="Calibri"/>
              <a:buAutoNum type="arabicPeriod" startAt="11"/>
              <a:tabLst>
                <a:tab pos="303530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591" y="3228443"/>
            <a:ext cx="426593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75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13"/>
              <a:tabLst>
                <a:tab pos="5302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(n==0)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13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3"/>
              <a:tabLst>
                <a:tab pos="81597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7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25" dirty="0">
                <a:latin typeface="Calibri"/>
                <a:cs typeface="Calibri"/>
              </a:rPr>
              <a:t>16.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7"/>
              <a:tabLst>
                <a:tab pos="5302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r>
              <a:rPr sz="1800" b="1" spc="-2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b="1" spc="-2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17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8825" indent="-7461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17"/>
              <a:tabLst>
                <a:tab pos="7588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7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25" dirty="0">
                <a:latin typeface="Calibri"/>
                <a:cs typeface="Calibri"/>
              </a:rPr>
              <a:t>20.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1"/>
              <a:tabLst>
                <a:tab pos="530225" algn="l"/>
              </a:tabLst>
            </a:pPr>
            <a:r>
              <a:rPr sz="1800" b="1" spc="-20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530225" indent="-517525">
              <a:lnSpc>
                <a:spcPct val="100000"/>
              </a:lnSpc>
              <a:buFont typeface="Calibri"/>
              <a:buAutoNum type="arabicPeriod" startAt="21"/>
              <a:tabLst>
                <a:tab pos="530225" algn="l"/>
              </a:tabLst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8825" indent="-7461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1"/>
              <a:tabLst>
                <a:tab pos="758825" algn="l"/>
              </a:tabLst>
            </a:pPr>
            <a:r>
              <a:rPr sz="1800" b="1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12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fibonacci(n-1)+fibonacci(n-</a:t>
            </a:r>
            <a:r>
              <a:rPr sz="1800" spc="-25" dirty="0">
                <a:latin typeface="Times New Roman"/>
                <a:cs typeface="Times New Roman"/>
              </a:rPr>
              <a:t>2);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25" dirty="0">
                <a:latin typeface="Calibri"/>
                <a:cs typeface="Calibri"/>
              </a:rPr>
              <a:t>24.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25.</a:t>
            </a:r>
            <a:r>
              <a:rPr sz="1800" spc="-2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4820" y="3122886"/>
            <a:ext cx="2677160" cy="11544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5725" marR="114300">
              <a:lnSpc>
                <a:spcPct val="100000"/>
              </a:lnSpc>
              <a:spcBef>
                <a:spcPts val="310"/>
              </a:spcBef>
            </a:pPr>
            <a:r>
              <a:rPr sz="2300" dirty="0">
                <a:latin typeface="Calibri"/>
                <a:cs typeface="Calibri"/>
              </a:rPr>
              <a:t>Enter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n? 12</a:t>
            </a:r>
            <a:endParaRPr sz="23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is: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144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1739502"/>
            <a:ext cx="3886200" cy="8312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5725" marR="81343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Find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nth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term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Fibonacci</a:t>
            </a: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series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992" y="381000"/>
            <a:ext cx="7841178" cy="62484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91180" y="1437753"/>
            <a:ext cx="7649845" cy="30397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294005" algn="l"/>
              </a:tabLst>
            </a:pPr>
            <a:r>
              <a:rPr sz="3200" spc="-10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  <a:p>
            <a:pPr marL="294640" marR="5080">
              <a:lnSpc>
                <a:spcPct val="103699"/>
              </a:lnSpc>
              <a:spcBef>
                <a:spcPts val="1019"/>
              </a:spcBef>
            </a:pPr>
            <a:r>
              <a:rPr sz="2700" b="1" dirty="0">
                <a:latin typeface="Calibri"/>
                <a:cs typeface="Calibri"/>
              </a:rPr>
              <a:t>Now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time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for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all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good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men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to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come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to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aid </a:t>
            </a:r>
            <a:r>
              <a:rPr sz="2700" b="1" dirty="0">
                <a:latin typeface="Calibri"/>
                <a:cs typeface="Calibri"/>
              </a:rPr>
              <a:t>of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their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country!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700">
              <a:latin typeface="Calibri"/>
              <a:cs typeface="Calibri"/>
            </a:endParaRPr>
          </a:p>
          <a:p>
            <a:pPr marL="294640" marR="96520">
              <a:lnSpc>
                <a:spcPct val="100000"/>
              </a:lnSpc>
            </a:pPr>
            <a:r>
              <a:rPr sz="2700" b="1" dirty="0">
                <a:latin typeface="Calibri"/>
                <a:cs typeface="Calibri"/>
              </a:rPr>
              <a:t>!yrtnuoc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r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h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fo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dia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eht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ot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emoc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ot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nem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doog</a:t>
            </a:r>
            <a:r>
              <a:rPr sz="2700" b="1" spc="-25" dirty="0">
                <a:latin typeface="Calibri"/>
                <a:cs typeface="Calibri"/>
              </a:rPr>
              <a:t> lla </a:t>
            </a:r>
            <a:r>
              <a:rPr sz="2700" b="1" dirty="0">
                <a:latin typeface="Calibri"/>
                <a:cs typeface="Calibri"/>
              </a:rPr>
              <a:t>rof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emit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eht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si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woN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82010" y="707258"/>
            <a:ext cx="8025765" cy="4958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2895" indent="-290195" algn="just">
              <a:lnSpc>
                <a:spcPts val="3200"/>
              </a:lnSpc>
              <a:spcBef>
                <a:spcPts val="120"/>
              </a:spcBef>
              <a:buFont typeface="Arial"/>
              <a:buChar char="•"/>
              <a:tabLst>
                <a:tab pos="302895" algn="l"/>
              </a:tabLst>
            </a:pPr>
            <a:r>
              <a:rPr sz="2700" b="1" dirty="0">
                <a:latin typeface="Calibri"/>
                <a:cs typeface="Calibri"/>
              </a:rPr>
              <a:t>The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Towers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of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Hanoi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302260" marR="5080" indent="-290195" algn="just">
              <a:lnSpc>
                <a:spcPts val="2610"/>
              </a:lnSpc>
              <a:spcBef>
                <a:spcPts val="570"/>
              </a:spcBef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Towers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Hanoi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well-</a:t>
            </a:r>
            <a:r>
              <a:rPr sz="2700" dirty="0">
                <a:latin typeface="Calibri"/>
                <a:cs typeface="Calibri"/>
              </a:rPr>
              <a:t>known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children's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game, 	</a:t>
            </a:r>
            <a:r>
              <a:rPr sz="2700" dirty="0">
                <a:latin typeface="Calibri"/>
                <a:cs typeface="Calibri"/>
              </a:rPr>
              <a:t>played</a:t>
            </a:r>
            <a:r>
              <a:rPr sz="2700" spc="340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three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poles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345" dirty="0">
                <a:latin typeface="Calibri"/>
                <a:cs typeface="Calibri"/>
              </a:rPr>
              <a:t>   </a:t>
            </a:r>
            <a:r>
              <a:rPr sz="2700" spc="-25" dirty="0">
                <a:latin typeface="Calibri"/>
                <a:cs typeface="Calibri"/>
              </a:rPr>
              <a:t>of 	</a:t>
            </a:r>
            <a:r>
              <a:rPr sz="2700" dirty="0">
                <a:latin typeface="Calibri"/>
                <a:cs typeface="Calibri"/>
              </a:rPr>
              <a:t>different-sized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disks.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disk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229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hole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225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the 	</a:t>
            </a:r>
            <a:r>
              <a:rPr sz="2700" dirty="0">
                <a:latin typeface="Calibri"/>
                <a:cs typeface="Calibri"/>
              </a:rPr>
              <a:t>center,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allowing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5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stacked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around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any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the 	</a:t>
            </a:r>
            <a:r>
              <a:rPr sz="2700" dirty="0">
                <a:latin typeface="Calibri"/>
                <a:cs typeface="Calibri"/>
              </a:rPr>
              <a:t>poles.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Initially,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disks</a:t>
            </a:r>
            <a:r>
              <a:rPr sz="2700" spc="4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stacked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leftmost 	</a:t>
            </a:r>
            <a:r>
              <a:rPr sz="2700" dirty="0">
                <a:latin typeface="Calibri"/>
                <a:cs typeface="Calibri"/>
              </a:rPr>
              <a:t>pole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order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decreasing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size,</a:t>
            </a:r>
            <a:r>
              <a:rPr sz="2700" spc="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i.e.,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largest</a:t>
            </a:r>
            <a:r>
              <a:rPr sz="2700" spc="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 	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bottom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smallest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top.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302260" marR="6350" indent="-290195" algn="just">
              <a:lnSpc>
                <a:spcPts val="2610"/>
              </a:lnSpc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game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transfer</a:t>
            </a:r>
            <a:r>
              <a:rPr sz="2700" spc="4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disks</a:t>
            </a:r>
            <a:r>
              <a:rPr sz="2700" spc="4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from 	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leftmost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pole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rightmost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pole,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without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ever 	</a:t>
            </a:r>
            <a:r>
              <a:rPr sz="2700" dirty="0">
                <a:latin typeface="Calibri"/>
                <a:cs typeface="Calibri"/>
              </a:rPr>
              <a:t>placing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larger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top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smaller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disk.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one 	</a:t>
            </a:r>
            <a:r>
              <a:rPr sz="2700" dirty="0">
                <a:latin typeface="Calibri"/>
                <a:cs typeface="Calibri"/>
              </a:rPr>
              <a:t>disk</a:t>
            </a:r>
            <a:r>
              <a:rPr sz="2700" spc="6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may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moved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6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time,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</a:t>
            </a:r>
            <a:r>
              <a:rPr sz="2700" spc="6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must 	</a:t>
            </a:r>
            <a:r>
              <a:rPr sz="2700" dirty="0">
                <a:latin typeface="Calibri"/>
                <a:cs typeface="Calibri"/>
              </a:rPr>
              <a:t>always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placed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around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poles.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39" y="1864539"/>
            <a:ext cx="7947668" cy="3022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781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Office Theme</vt:lpstr>
      <vt:lpstr>Structured Programming</vt:lpstr>
      <vt:lpstr>RECURSION</vt:lpstr>
      <vt:lpstr>Factorial of an integer</vt:lpstr>
      <vt:lpstr>Factorial of an integer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output</vt:lpstr>
      <vt:lpstr>Find output</vt:lpstr>
      <vt:lpstr>Find output</vt:lpstr>
      <vt:lpstr>Find output</vt:lpstr>
      <vt:lpstr>Global and local variables</vt:lpstr>
      <vt:lpstr>Global and local variables</vt:lpstr>
      <vt:lpstr>1.#include&lt;stdio.h&gt;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</dc:title>
  <cp:lastModifiedBy>Nahidul Islam</cp:lastModifiedBy>
  <cp:revision>1</cp:revision>
  <dcterms:created xsi:type="dcterms:W3CDTF">2024-11-20T01:25:12Z</dcterms:created>
  <dcterms:modified xsi:type="dcterms:W3CDTF">2024-11-20T10:10:14Z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