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6" r:id="rId2"/>
    <p:sldId id="256" r:id="rId3"/>
    <p:sldId id="270" r:id="rId4"/>
    <p:sldId id="271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59" r:id="rId21"/>
    <p:sldId id="260" r:id="rId22"/>
    <p:sldId id="261" r:id="rId23"/>
    <p:sldId id="262" r:id="rId24"/>
    <p:sldId id="263" r:id="rId25"/>
    <p:sldId id="286" r:id="rId26"/>
    <p:sldId id="288" r:id="rId27"/>
    <p:sldId id="289" r:id="rId28"/>
    <p:sldId id="265" r:id="rId29"/>
    <p:sldId id="266" r:id="rId30"/>
    <p:sldId id="267" r:id="rId31"/>
    <p:sldId id="268" r:id="rId32"/>
    <p:sldId id="269" r:id="rId33"/>
    <p:sldId id="287" r:id="rId34"/>
    <p:sldId id="290" r:id="rId35"/>
    <p:sldId id="292" r:id="rId36"/>
    <p:sldId id="293" r:id="rId37"/>
    <p:sldId id="294" r:id="rId38"/>
    <p:sldId id="295" r:id="rId39"/>
    <p:sldId id="291" r:id="rId40"/>
    <p:sldId id="25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1312-5B70-4E7F-849A-BDDA3606AF4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7E51F-68FB-42D8-A844-722F822A1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0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87AB18-E9AB-4FE3-8C58-92F6FFF3A077}" type="slidenum">
              <a:rPr lang="tr-TR"/>
              <a:pPr/>
              <a:t>6</a:t>
            </a:fld>
            <a:endParaRPr lang="tr-TR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5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4884EA-3D67-4ABF-8D86-441BDF0306E6}" type="slidenum">
              <a:rPr lang="tr-TR"/>
              <a:pPr/>
              <a:t>15</a:t>
            </a:fld>
            <a:endParaRPr lang="tr-TR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84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28CFE2-37D4-401E-AC3D-D9ADB86C792D}" type="slidenum">
              <a:rPr lang="tr-TR"/>
              <a:pPr/>
              <a:t>16</a:t>
            </a:fld>
            <a:endParaRPr lang="tr-TR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93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23809-9570-40D3-9077-E28DB32D7D88}" type="slidenum">
              <a:rPr lang="tr-TR"/>
              <a:pPr/>
              <a:t>17</a:t>
            </a:fld>
            <a:endParaRPr lang="tr-TR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53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74EF5E-1E7F-4944-8C6B-E6AA0165C39C}" type="slidenum">
              <a:rPr lang="tr-TR"/>
              <a:pPr/>
              <a:t>18</a:t>
            </a:fld>
            <a:endParaRPr lang="tr-TR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3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EFACDD-DAC0-4E6D-BA22-07FE196C3AA3}" type="slidenum">
              <a:rPr lang="tr-TR"/>
              <a:pPr/>
              <a:t>19</a:t>
            </a:fld>
            <a:endParaRPr lang="tr-TR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7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B69DFB-B5A9-430E-A138-EAE98E5EE5F2}" type="slidenum">
              <a:rPr lang="tr-TR"/>
              <a:pPr/>
              <a:t>33</a:t>
            </a:fld>
            <a:endParaRPr lang="tr-TR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170DC-E27D-40B6-A4EE-C245CC932830}" type="slidenum">
              <a:rPr lang="tr-TR"/>
              <a:pPr/>
              <a:t>35</a:t>
            </a:fld>
            <a:endParaRPr lang="tr-TR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7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750DB-7515-432C-B184-BE75C2172772}" type="slidenum">
              <a:rPr lang="tr-TR"/>
              <a:pPr/>
              <a:t>36</a:t>
            </a:fld>
            <a:endParaRPr lang="tr-TR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05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0D142-9B24-45F3-A7AE-CAB7A6149CD5}" type="slidenum">
              <a:rPr lang="tr-TR"/>
              <a:pPr/>
              <a:t>37</a:t>
            </a:fld>
            <a:endParaRPr lang="tr-TR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197116-7025-4F8D-A412-00D96223A1EF}" type="slidenum">
              <a:rPr lang="tr-TR"/>
              <a:pPr/>
              <a:t>7</a:t>
            </a:fld>
            <a:endParaRPr lang="tr-TR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0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6F096-BFB4-4B38-BC27-80AE53BBF4BE}" type="slidenum">
              <a:rPr lang="tr-TR"/>
              <a:pPr/>
              <a:t>8</a:t>
            </a:fld>
            <a:endParaRPr lang="tr-TR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6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E8740-9173-4030-A168-579E0C07CC53}" type="slidenum">
              <a:rPr lang="tr-TR"/>
              <a:pPr/>
              <a:t>9</a:t>
            </a:fld>
            <a:endParaRPr lang="tr-TR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67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84409-722D-4D4E-883B-76A97678D4D8}" type="slidenum">
              <a:rPr lang="tr-TR"/>
              <a:pPr/>
              <a:t>10</a:t>
            </a:fld>
            <a:endParaRPr lang="tr-TR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4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CCB761-365C-4C69-8D25-70C76854C273}" type="slidenum">
              <a:rPr lang="tr-TR"/>
              <a:pPr/>
              <a:t>11</a:t>
            </a:fld>
            <a:endParaRPr lang="tr-TR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18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A7B3FA-D146-4046-B8F8-DCDFAC705156}" type="slidenum">
              <a:rPr lang="tr-TR"/>
              <a:pPr/>
              <a:t>12</a:t>
            </a:fld>
            <a:endParaRPr lang="tr-TR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75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B6CA8-DB22-44F0-B7BA-594C2C8AED5F}" type="slidenum">
              <a:rPr lang="tr-TR"/>
              <a:pPr/>
              <a:t>13</a:t>
            </a:fld>
            <a:endParaRPr lang="tr-TR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1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0D0F9-13E8-4612-98E2-E12A33323BC5}" type="slidenum">
              <a:rPr lang="tr-TR"/>
              <a:pPr/>
              <a:t>14</a:t>
            </a:fld>
            <a:endParaRPr lang="tr-TR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All Pairs Shortest Paths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7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All Pairs Shortest Paths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All Pairs Shortest Paths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8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 </a:t>
            </a:r>
            <a:r>
              <a:rPr lang="en-US" b="1"/>
              <a:t>All Pairs Shortest Paths</a:t>
            </a:r>
            <a:endParaRPr lang="tr-TR" b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D697F05-DF8B-41E3-949F-03403745B563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5298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 </a:t>
            </a:r>
            <a:r>
              <a:rPr lang="en-US" b="1"/>
              <a:t>All Pairs Shortest Paths</a:t>
            </a:r>
            <a:endParaRPr lang="tr-TR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C890C0-A22B-459C-8862-CBD276BF2923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878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All Pairs Shortest Paths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All Pairs Shortest Paths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5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All Pairs Shortest Paths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8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All Pairs Shortest Paths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5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All Pairs Shortest Paths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4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All Pairs Shortest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7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All Pairs Shortest Paths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9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All Pairs Shortest Paths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0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All Pairs Shortest Paths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5C6C1-130F-401F-8E6D-22244532D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4.wmf"/><Relationship Id="rId17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12" Type="http://schemas.openxmlformats.org/officeDocument/2006/relationships/image" Target="../media/image28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12" Type="http://schemas.openxmlformats.org/officeDocument/2006/relationships/image" Target="../media/image32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12" Type="http://schemas.openxmlformats.org/officeDocument/2006/relationships/image" Target="../media/image36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7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Analysis</a:t>
            </a:r>
            <a:br>
              <a:rPr lang="en-US" dirty="0"/>
            </a:br>
            <a:r>
              <a:rPr lang="en-US" dirty="0"/>
              <a:t>IT-2101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Mohammad Abu </a:t>
            </a:r>
            <a:r>
              <a:rPr lang="en-US" dirty="0" err="1"/>
              <a:t>Yousuf</a:t>
            </a:r>
            <a:endParaRPr lang="en-US" dirty="0"/>
          </a:p>
          <a:p>
            <a:r>
              <a:rPr lang="en-US" dirty="0"/>
              <a:t>yousuf@juniv.edu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9AB29-38FA-401B-815D-CDBD4543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076325"/>
            <a:ext cx="80105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82E4D-FB07-4AAE-8AFC-9E399E6457AC}" type="slidenum">
              <a:rPr lang="tr-TR"/>
              <a:pPr/>
              <a:t>10</a:t>
            </a:fld>
            <a:endParaRPr lang="tr-T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524000"/>
            <a:ext cx="4248150" cy="4525963"/>
          </a:xfrm>
        </p:spPr>
        <p:txBody>
          <a:bodyPr/>
          <a:lstStyle/>
          <a:p>
            <a:pPr>
              <a:buFontTx/>
              <a:buNone/>
            </a:pP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</a:rPr>
              <a:t>EXTEND</a:t>
            </a:r>
            <a:r>
              <a:rPr lang="tr-TR" sz="2000" dirty="0">
                <a:latin typeface="Times New Roman" pitchFamily="18" charset="0"/>
              </a:rPr>
              <a:t> </a:t>
            </a:r>
            <a:r>
              <a:rPr lang="tr-TR" sz="2000" b="1" dirty="0">
                <a:latin typeface="Times New Roman" pitchFamily="18" charset="0"/>
              </a:rPr>
              <a:t>( </a:t>
            </a:r>
            <a:r>
              <a:rPr lang="tr-TR" sz="2000" dirty="0">
                <a:latin typeface="Times New Roman" pitchFamily="18" charset="0"/>
              </a:rPr>
              <a:t>D , </a:t>
            </a:r>
            <a:r>
              <a:rPr lang="tr-TR" sz="2000" b="1" dirty="0">
                <a:latin typeface="Times New Roman" pitchFamily="18" charset="0"/>
              </a:rPr>
              <a:t>W</a:t>
            </a:r>
            <a:r>
              <a:rPr lang="tr-TR" sz="2000" dirty="0">
                <a:latin typeface="Times New Roman" pitchFamily="18" charset="0"/>
              </a:rPr>
              <a:t> </a:t>
            </a:r>
            <a:r>
              <a:rPr lang="tr-TR" sz="2000" b="1" dirty="0">
                <a:latin typeface="Times New Roman" pitchFamily="18" charset="0"/>
              </a:rPr>
              <a:t>)	</a:t>
            </a: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/>
              <a:t>► </a:t>
            </a:r>
            <a:r>
              <a:rPr lang="tr-TR" sz="2000" dirty="0">
                <a:latin typeface="Times New Roman" pitchFamily="18" charset="0"/>
                <a:cs typeface="Arial" charset="0"/>
              </a:rPr>
              <a:t>D = ( d 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ij </a:t>
            </a:r>
            <a:r>
              <a:rPr lang="tr-TR" sz="2000" dirty="0">
                <a:latin typeface="Times New Roman" pitchFamily="18" charset="0"/>
                <a:cs typeface="Arial" charset="0"/>
              </a:rPr>
              <a:t>) is an n x n matrix</a:t>
            </a: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</a:t>
            </a: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for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i="1" dirty="0">
                <a:latin typeface="Times New Roman" pitchFamily="18" charset="0"/>
                <a:cs typeface="Arial" charset="0"/>
              </a:rPr>
              <a:t>i ← 1</a:t>
            </a:r>
            <a:r>
              <a:rPr lang="tr-TR" sz="2000" dirty="0">
                <a:latin typeface="Times New Roman" pitchFamily="18" charset="0"/>
                <a:cs typeface="Arial" charset="0"/>
              </a:rPr>
              <a:t>  </a:t>
            </a: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to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i="1" dirty="0">
                <a:latin typeface="Times New Roman" pitchFamily="18" charset="0"/>
                <a:cs typeface="Arial" charset="0"/>
              </a:rPr>
              <a:t>n</a:t>
            </a:r>
            <a:r>
              <a:rPr lang="tr-TR" sz="2000" dirty="0">
                <a:latin typeface="Times New Roman" pitchFamily="18" charset="0"/>
                <a:cs typeface="Arial" charset="0"/>
              </a:rPr>
              <a:t>  </a:t>
            </a: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do</a:t>
            </a: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     </a:t>
            </a: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for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i="1" dirty="0">
                <a:latin typeface="Times New Roman" pitchFamily="18" charset="0"/>
                <a:cs typeface="Arial" charset="0"/>
              </a:rPr>
              <a:t>j ← 1</a:t>
            </a:r>
            <a:r>
              <a:rPr lang="tr-TR" sz="2000" dirty="0">
                <a:latin typeface="Times New Roman" pitchFamily="18" charset="0"/>
                <a:cs typeface="Arial" charset="0"/>
              </a:rPr>
              <a:t>  </a:t>
            </a: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to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i="1" dirty="0">
                <a:latin typeface="Times New Roman" pitchFamily="18" charset="0"/>
                <a:cs typeface="Arial" charset="0"/>
              </a:rPr>
              <a:t>n 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do</a:t>
            </a: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	 d 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ij</a:t>
            </a:r>
            <a:r>
              <a:rPr lang="tr-TR" sz="2000" dirty="0">
                <a:latin typeface="Times New Roman" pitchFamily="18" charset="0"/>
                <a:cs typeface="Arial" charset="0"/>
              </a:rPr>
              <a:t> ← ∞</a:t>
            </a: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	 </a:t>
            </a: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for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i="1" dirty="0">
                <a:latin typeface="Times New Roman" pitchFamily="18" charset="0"/>
                <a:cs typeface="Arial" charset="0"/>
              </a:rPr>
              <a:t>k ← 1</a:t>
            </a:r>
            <a:r>
              <a:rPr lang="tr-TR" sz="2000" dirty="0">
                <a:latin typeface="Times New Roman" pitchFamily="18" charset="0"/>
                <a:cs typeface="Arial" charset="0"/>
              </a:rPr>
              <a:t>  </a:t>
            </a: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to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i="1" dirty="0">
                <a:latin typeface="Times New Roman" pitchFamily="18" charset="0"/>
                <a:cs typeface="Arial" charset="0"/>
              </a:rPr>
              <a:t>n 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do</a:t>
            </a: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	      d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ij</a:t>
            </a:r>
            <a:r>
              <a:rPr lang="tr-TR" sz="2000" dirty="0">
                <a:latin typeface="Times New Roman" pitchFamily="18" charset="0"/>
                <a:cs typeface="Arial" charset="0"/>
              </a:rPr>
              <a:t> ← </a:t>
            </a:r>
            <a:r>
              <a:rPr lang="tr-TR" sz="2000" b="1" dirty="0">
                <a:latin typeface="Times New Roman" pitchFamily="18" charset="0"/>
                <a:cs typeface="Arial" charset="0"/>
              </a:rPr>
              <a:t>min</a:t>
            </a:r>
            <a:r>
              <a:rPr lang="tr-TR" sz="2000" dirty="0">
                <a:latin typeface="Times New Roman" pitchFamily="18" charset="0"/>
                <a:cs typeface="Arial" charset="0"/>
              </a:rPr>
              <a:t>{d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ij</a:t>
            </a:r>
            <a:r>
              <a:rPr lang="tr-TR" sz="2000" dirty="0">
                <a:latin typeface="Times New Roman" pitchFamily="18" charset="0"/>
                <a:cs typeface="Arial" charset="0"/>
              </a:rPr>
              <a:t> , d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ik</a:t>
            </a:r>
            <a:r>
              <a:rPr lang="tr-TR" sz="2000" dirty="0">
                <a:latin typeface="Times New Roman" pitchFamily="18" charset="0"/>
                <a:cs typeface="Arial" charset="0"/>
              </a:rPr>
              <a:t> + </a:t>
            </a:r>
            <a:r>
              <a:rPr lang="el-GR" sz="2000" dirty="0">
                <a:latin typeface="Times New Roman" pitchFamily="18" charset="0"/>
                <a:cs typeface="Arial" charset="0"/>
              </a:rPr>
              <a:t>ω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k j</a:t>
            </a:r>
            <a:r>
              <a:rPr lang="tr-TR" sz="2000" dirty="0">
                <a:latin typeface="Times New Roman" pitchFamily="18" charset="0"/>
                <a:cs typeface="Arial" charset="0"/>
              </a:rPr>
              <a:t>}</a:t>
            </a: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</a:t>
            </a:r>
            <a:r>
              <a:rPr lang="tr-TR" sz="2000" b="1" dirty="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return</a:t>
            </a:r>
            <a:r>
              <a:rPr lang="tr-TR" sz="2000" dirty="0">
                <a:latin typeface="Times New Roman" pitchFamily="18" charset="0"/>
                <a:cs typeface="Arial" charset="0"/>
              </a:rPr>
              <a:t> D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5061FE"/>
                </a:solidFill>
              </a:rPr>
              <a:t> </a:t>
            </a:r>
            <a:r>
              <a:rPr lang="tr-TR" sz="3600" b="1" dirty="0">
                <a:solidFill>
                  <a:schemeClr val="tx1"/>
                </a:solidFill>
              </a:rPr>
              <a:t>Shortest Paths</a:t>
            </a:r>
          </a:p>
        </p:txBody>
      </p:sp>
    </p:spTree>
    <p:extLst>
      <p:ext uri="{BB962C8B-B14F-4D97-AF65-F5344CB8AC3E}">
        <p14:creationId xmlns:p14="http://schemas.microsoft.com/office/powerpoint/2010/main" val="46201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4EF3-1701-4333-BF0A-CDDBED22255A}" type="slidenum">
              <a:rPr lang="tr-TR"/>
              <a:pPr/>
              <a:t>11</a:t>
            </a:fld>
            <a:endParaRPr lang="tr-TR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507413" cy="5145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000">
                <a:latin typeface="Times New Roman" pitchFamily="18" charset="0"/>
              </a:rPr>
              <a:t>relation to matrix multiplication C = A   B :  </a:t>
            </a:r>
            <a:r>
              <a:rPr lang="tr-TR" sz="2000" b="1">
                <a:latin typeface="Times New Roman" pitchFamily="18" charset="0"/>
              </a:rPr>
              <a:t>c</a:t>
            </a:r>
            <a:r>
              <a:rPr lang="tr-TR" sz="2000" baseline="-25000">
                <a:latin typeface="Times New Roman" pitchFamily="18" charset="0"/>
              </a:rPr>
              <a:t>ij </a:t>
            </a:r>
            <a:r>
              <a:rPr lang="tr-TR" sz="2000">
                <a:latin typeface="Times New Roman" pitchFamily="18" charset="0"/>
              </a:rPr>
              <a:t>= </a:t>
            </a:r>
            <a:r>
              <a:rPr lang="tr-TR" sz="2000">
                <a:latin typeface="Times New Roman" pitchFamily="18" charset="0"/>
                <a:cs typeface="Arial" charset="0"/>
              </a:rPr>
              <a:t>∑</a:t>
            </a:r>
            <a:r>
              <a:rPr lang="tr-TR" sz="2000" baseline="-25000">
                <a:latin typeface="Times New Roman" pitchFamily="18" charset="0"/>
                <a:cs typeface="Arial" charset="0"/>
              </a:rPr>
              <a:t>1≤k≤n </a:t>
            </a:r>
            <a:r>
              <a:rPr lang="tr-TR" sz="2000" b="1">
                <a:latin typeface="Times New Roman" pitchFamily="18" charset="0"/>
              </a:rPr>
              <a:t>a</a:t>
            </a:r>
            <a:r>
              <a:rPr lang="tr-TR" sz="2000" baseline="-25000">
                <a:latin typeface="Times New Roman" pitchFamily="18" charset="0"/>
              </a:rPr>
              <a:t>ik</a:t>
            </a:r>
            <a:r>
              <a:rPr lang="tr-TR" sz="2000">
                <a:latin typeface="Times New Roman" pitchFamily="18" charset="0"/>
              </a:rPr>
              <a:t> x </a:t>
            </a:r>
            <a:r>
              <a:rPr lang="tr-TR" sz="2000" b="1">
                <a:latin typeface="Times New Roman" pitchFamily="18" charset="0"/>
              </a:rPr>
              <a:t>b</a:t>
            </a:r>
            <a:r>
              <a:rPr lang="tr-TR" sz="2000" baseline="-25000">
                <a:latin typeface="Times New Roman" pitchFamily="18" charset="0"/>
              </a:rPr>
              <a:t>k j </a:t>
            </a:r>
            <a:r>
              <a:rPr lang="tr-TR" sz="2000">
                <a:latin typeface="Times New Roman" pitchFamily="18" charset="0"/>
                <a:cs typeface="Arial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► </a:t>
            </a:r>
            <a:r>
              <a:rPr lang="tr-TR" sz="2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tr-TR" sz="2000" baseline="40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m-1</a:t>
            </a:r>
            <a:r>
              <a:rPr lang="tr-TR" sz="2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↔ A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en-US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en-US" sz="2000">
                <a:latin typeface="Times New Roman" pitchFamily="18" charset="0"/>
                <a:cs typeface="Arial" charset="0"/>
              </a:rPr>
              <a:t>&amp;</a:t>
            </a:r>
            <a:r>
              <a:rPr lang="tr-TR" sz="2000">
                <a:latin typeface="Times New Roman" pitchFamily="18" charset="0"/>
                <a:cs typeface="Arial" charset="0"/>
              </a:rPr>
              <a:t>  </a:t>
            </a:r>
            <a:r>
              <a:rPr lang="en-US" sz="2000">
                <a:latin typeface="Times New Roman" pitchFamily="18" charset="0"/>
                <a:cs typeface="Arial" charset="0"/>
              </a:rPr>
              <a:t> </a:t>
            </a:r>
            <a:r>
              <a:rPr lang="tr-TR" sz="2000" b="1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W</a:t>
            </a:r>
            <a:r>
              <a:rPr lang="tr-TR" sz="2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↔ B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en-US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en-US" sz="2000">
                <a:latin typeface="Times New Roman" pitchFamily="18" charset="0"/>
                <a:cs typeface="Arial" charset="0"/>
              </a:rPr>
              <a:t>&amp;</a:t>
            </a:r>
            <a:r>
              <a:rPr lang="tr-TR" sz="2000">
                <a:latin typeface="Times New Roman" pitchFamily="18" charset="0"/>
                <a:cs typeface="Arial" charset="0"/>
              </a:rPr>
              <a:t>  </a:t>
            </a:r>
            <a:r>
              <a:rPr lang="en-US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D</a:t>
            </a:r>
            <a:r>
              <a:rPr lang="tr-TR" sz="2000" baseline="40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tr-TR" sz="2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↔ C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endParaRPr lang="en-US" sz="200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Times New Roman" pitchFamily="18" charset="0"/>
                <a:cs typeface="Arial" charset="0"/>
              </a:rPr>
              <a:t>	    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“min” ↔ “t”</a:t>
            </a:r>
            <a:r>
              <a:rPr lang="tr-TR" sz="2000">
                <a:latin typeface="Times New Roman" pitchFamily="18" charset="0"/>
                <a:cs typeface="Arial" charset="0"/>
              </a:rPr>
              <a:t>  </a:t>
            </a:r>
            <a:r>
              <a:rPr lang="en-US" sz="2000">
                <a:latin typeface="Times New Roman" pitchFamily="18" charset="0"/>
                <a:cs typeface="Arial" charset="0"/>
              </a:rPr>
              <a:t> &amp;</a:t>
            </a:r>
            <a:r>
              <a:rPr lang="tr-TR" sz="2000">
                <a:latin typeface="Times New Roman" pitchFamily="18" charset="0"/>
                <a:cs typeface="Arial" charset="0"/>
              </a:rPr>
              <a:t>  </a:t>
            </a:r>
            <a:r>
              <a:rPr lang="en-US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“t” ↔ “x”</a:t>
            </a:r>
            <a:r>
              <a:rPr lang="tr-TR" sz="2000">
                <a:latin typeface="Times New Roman" pitchFamily="18" charset="0"/>
                <a:cs typeface="Arial" charset="0"/>
              </a:rPr>
              <a:t>  </a:t>
            </a:r>
            <a:r>
              <a:rPr lang="en-US" sz="2000">
                <a:latin typeface="Times New Roman" pitchFamily="18" charset="0"/>
                <a:cs typeface="Arial" charset="0"/>
              </a:rPr>
              <a:t> &amp;</a:t>
            </a:r>
            <a:r>
              <a:rPr lang="tr-TR" sz="2000">
                <a:latin typeface="Times New Roman" pitchFamily="18" charset="0"/>
                <a:cs typeface="Arial" charset="0"/>
              </a:rPr>
              <a:t>  </a:t>
            </a:r>
            <a:r>
              <a:rPr lang="en-US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“∞” ↔ “0”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tr-TR" sz="2000">
                <a:latin typeface="Times New Roman" pitchFamily="18" charset="0"/>
                <a:cs typeface="Arial" charset="0"/>
              </a:rPr>
              <a:t>Thus, we compute the sequence of matrix products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	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1</a:t>
            </a:r>
            <a:r>
              <a:rPr lang="tr-TR" sz="2000">
                <a:latin typeface="Times New Roman" pitchFamily="18" charset="0"/>
                <a:cs typeface="Arial" charset="0"/>
              </a:rPr>
              <a:t> =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0</a:t>
            </a:r>
            <a:r>
              <a:rPr lang="tr-TR" sz="2000" i="1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x W =  W  ;  </a:t>
            </a:r>
            <a:r>
              <a:rPr lang="tr-TR" sz="2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note</a:t>
            </a:r>
            <a:r>
              <a:rPr lang="tr-TR" sz="2000">
                <a:latin typeface="Times New Roman" pitchFamily="18" charset="0"/>
                <a:cs typeface="Arial" charset="0"/>
              </a:rPr>
              <a:t>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0</a:t>
            </a:r>
            <a:r>
              <a:rPr lang="tr-TR" sz="2000">
                <a:latin typeface="Times New Roman" pitchFamily="18" charset="0"/>
                <a:cs typeface="Arial" charset="0"/>
              </a:rPr>
              <a:t> = identity matrix,                0    if   </a:t>
            </a:r>
            <a:r>
              <a:rPr lang="tr-TR" sz="2000" i="1">
                <a:latin typeface="Times New Roman" pitchFamily="18" charset="0"/>
                <a:cs typeface="Arial" charset="0"/>
              </a:rPr>
              <a:t>i = j</a:t>
            </a:r>
            <a:endParaRPr lang="tr-TR" sz="200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	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2</a:t>
            </a:r>
            <a:r>
              <a:rPr lang="tr-TR" sz="2000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=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1</a:t>
            </a:r>
            <a:r>
              <a:rPr lang="tr-TR" sz="2000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x W =  W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2</a:t>
            </a:r>
            <a:r>
              <a:rPr lang="tr-TR" sz="2000">
                <a:latin typeface="Times New Roman" pitchFamily="18" charset="0"/>
                <a:cs typeface="Arial" charset="0"/>
              </a:rPr>
              <a:t> 			i.e.,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000" baseline="40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tr-TR" sz="2000">
                <a:latin typeface="Times New Roman" pitchFamily="18" charset="0"/>
                <a:cs typeface="Arial" charset="0"/>
              </a:rPr>
              <a:t> =	</a:t>
            </a:r>
            <a:endParaRPr lang="tr-TR" sz="2000" i="1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	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3</a:t>
            </a:r>
            <a:r>
              <a:rPr lang="tr-TR" sz="2000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=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2</a:t>
            </a:r>
            <a:r>
              <a:rPr lang="tr-TR" sz="2000">
                <a:latin typeface="Times New Roman" pitchFamily="18" charset="0"/>
                <a:cs typeface="Arial" charset="0"/>
              </a:rPr>
              <a:t> x W =  W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3</a:t>
            </a:r>
            <a:r>
              <a:rPr lang="tr-TR" sz="2000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		  		     ∞   if   </a:t>
            </a:r>
            <a:r>
              <a:rPr lang="tr-TR" sz="2000" i="1">
                <a:latin typeface="Times New Roman" pitchFamily="18" charset="0"/>
                <a:cs typeface="Arial" charset="0"/>
              </a:rPr>
              <a:t>i ≠ j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	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n-1</a:t>
            </a:r>
            <a:r>
              <a:rPr lang="tr-TR" sz="2000">
                <a:latin typeface="Times New Roman" pitchFamily="18" charset="0"/>
                <a:cs typeface="Arial" charset="0"/>
              </a:rPr>
              <a:t>=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n-2</a:t>
            </a:r>
            <a:r>
              <a:rPr lang="tr-TR" sz="2000" i="1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x W =  W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n-1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 i="1" baseline="3000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running time :</a:t>
            </a:r>
            <a:r>
              <a:rPr lang="tr-TR" sz="2000">
                <a:latin typeface="Times New Roman" pitchFamily="18" charset="0"/>
                <a:cs typeface="Arial" charset="0"/>
              </a:rPr>
              <a:t>   </a:t>
            </a:r>
            <a:r>
              <a:rPr lang="tr-TR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( n</a:t>
            </a:r>
            <a:r>
              <a:rPr lang="tr-TR" sz="2000" baseline="40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tr-TR" sz="2000" baseline="30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tr-TR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( V</a:t>
            </a:r>
            <a:r>
              <a:rPr lang="tr-TR" sz="2000" baseline="40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tr-TR" sz="2000" baseline="30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   ► each matrix product :  </a:t>
            </a:r>
            <a:r>
              <a:rPr lang="tr-TR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( n</a:t>
            </a:r>
            <a:r>
              <a:rPr lang="tr-TR" sz="2000" baseline="40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tr-TR" sz="2000" baseline="30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   ► number of matrix products : 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n-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1</a:t>
            </a:r>
          </a:p>
        </p:txBody>
      </p:sp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4787900" y="1052513"/>
          <a:ext cx="239713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520" imgH="101520" progId="Equation.3">
                  <p:embed/>
                </p:oleObj>
              </mc:Choice>
              <mc:Fallback>
                <p:oleObj name="Equation" r:id="rId3" imgW="101520" imgH="10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052513"/>
                        <a:ext cx="239713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7" name="AutoShape 17"/>
          <p:cNvSpPr>
            <a:spLocks/>
          </p:cNvSpPr>
          <p:nvPr/>
        </p:nvSpPr>
        <p:spPr bwMode="auto">
          <a:xfrm>
            <a:off x="7092950" y="2708275"/>
            <a:ext cx="71438" cy="863600"/>
          </a:xfrm>
          <a:prstGeom prst="leftBrace">
            <a:avLst>
              <a:gd name="adj1" fmla="val 100740"/>
              <a:gd name="adj2" fmla="val 5018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8" name="Oval 38"/>
          <p:cNvSpPr>
            <a:spLocks noChangeArrowheads="1"/>
          </p:cNvSpPr>
          <p:nvPr/>
        </p:nvSpPr>
        <p:spPr bwMode="auto">
          <a:xfrm>
            <a:off x="1763713" y="3717925"/>
            <a:ext cx="26987" cy="269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9" name="Oval 39"/>
          <p:cNvSpPr>
            <a:spLocks noChangeArrowheads="1"/>
          </p:cNvSpPr>
          <p:nvPr/>
        </p:nvSpPr>
        <p:spPr bwMode="auto">
          <a:xfrm>
            <a:off x="1763713" y="3860800"/>
            <a:ext cx="73025" cy="730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5061FE"/>
                </a:solidFill>
              </a:rPr>
              <a:t> </a:t>
            </a:r>
            <a:r>
              <a:rPr lang="tr-TR" sz="3600" b="1" dirty="0">
                <a:solidFill>
                  <a:schemeClr val="tx1"/>
                </a:solidFill>
              </a:rPr>
              <a:t>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17722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AF8A-BD5C-47E5-A889-CD90B94C1F31}" type="slidenum">
              <a:rPr lang="tr-TR"/>
              <a:pPr/>
              <a:t>12</a:t>
            </a:fld>
            <a:endParaRPr lang="tr-TR"/>
          </a:p>
        </p:txBody>
      </p:sp>
      <p:grpSp>
        <p:nvGrpSpPr>
          <p:cNvPr id="62491" name="Group 27"/>
          <p:cNvGrpSpPr>
            <a:grpSpLocks/>
          </p:cNvGrpSpPr>
          <p:nvPr/>
        </p:nvGrpSpPr>
        <p:grpSpPr bwMode="auto">
          <a:xfrm>
            <a:off x="2268538" y="1628775"/>
            <a:ext cx="4391025" cy="3700463"/>
            <a:chOff x="1338" y="890"/>
            <a:chExt cx="2586" cy="2331"/>
          </a:xfrm>
        </p:grpSpPr>
        <p:sp>
          <p:nvSpPr>
            <p:cNvPr id="62468" name="Oval 4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469" name="Oval 5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2470" name="Oval 6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2471" name="Oval 7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2472" name="Oval 8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4" name="Line 10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 flipV="1">
              <a:off x="3379" y="1888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>
              <a:off x="1565" y="1933"/>
              <a:ext cx="36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1" name="Line 17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2" name="Text Box 18"/>
            <p:cNvSpPr txBox="1">
              <a:spLocks noChangeArrowheads="1"/>
            </p:cNvSpPr>
            <p:nvPr/>
          </p:nvSpPr>
          <p:spPr bwMode="auto">
            <a:xfrm>
              <a:off x="1915" y="185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2483" name="Text Box 19"/>
            <p:cNvSpPr txBox="1">
              <a:spLocks noChangeArrowheads="1"/>
            </p:cNvSpPr>
            <p:nvPr/>
          </p:nvSpPr>
          <p:spPr bwMode="auto">
            <a:xfrm>
              <a:off x="3061" y="2206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484" name="Text Box 20"/>
            <p:cNvSpPr txBox="1">
              <a:spLocks noChangeArrowheads="1"/>
            </p:cNvSpPr>
            <p:nvPr/>
          </p:nvSpPr>
          <p:spPr bwMode="auto">
            <a:xfrm>
              <a:off x="3049" y="1085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2485" name="Text Box 21"/>
            <p:cNvSpPr txBox="1">
              <a:spLocks noChangeArrowheads="1"/>
            </p:cNvSpPr>
            <p:nvPr/>
          </p:nvSpPr>
          <p:spPr bwMode="auto">
            <a:xfrm>
              <a:off x="2096" y="1039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2486" name="Text Box 22"/>
            <p:cNvSpPr txBox="1">
              <a:spLocks noChangeArrowheads="1"/>
            </p:cNvSpPr>
            <p:nvPr/>
          </p:nvSpPr>
          <p:spPr bwMode="auto">
            <a:xfrm>
              <a:off x="3288" y="1753"/>
              <a:ext cx="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2487" name="Text Box 23"/>
            <p:cNvSpPr txBox="1">
              <a:spLocks noChangeArrowheads="1"/>
            </p:cNvSpPr>
            <p:nvPr/>
          </p:nvSpPr>
          <p:spPr bwMode="auto">
            <a:xfrm>
              <a:off x="3638" y="1992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-5</a:t>
              </a:r>
            </a:p>
          </p:txBody>
        </p:sp>
        <p:sp>
          <p:nvSpPr>
            <p:cNvPr id="62488" name="Text Box 24"/>
            <p:cNvSpPr txBox="1">
              <a:spLocks noChangeArrowheads="1"/>
            </p:cNvSpPr>
            <p:nvPr/>
          </p:nvSpPr>
          <p:spPr bwMode="auto">
            <a:xfrm>
              <a:off x="1597" y="2582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-4</a:t>
              </a:r>
            </a:p>
          </p:txBody>
        </p:sp>
        <p:sp>
          <p:nvSpPr>
            <p:cNvPr id="62489" name="Text Box 25"/>
            <p:cNvSpPr txBox="1">
              <a:spLocks noChangeArrowheads="1"/>
            </p:cNvSpPr>
            <p:nvPr/>
          </p:nvSpPr>
          <p:spPr bwMode="auto">
            <a:xfrm>
              <a:off x="2822" y="2990"/>
              <a:ext cx="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2490" name="Text Box 26"/>
            <p:cNvSpPr txBox="1">
              <a:spLocks noChangeArrowheads="1"/>
            </p:cNvSpPr>
            <p:nvPr/>
          </p:nvSpPr>
          <p:spPr bwMode="auto">
            <a:xfrm>
              <a:off x="2096" y="2535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/>
                <a:t> </a:t>
              </a:r>
              <a:r>
                <a:rPr lang="tr-TR" sz="18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611188" y="1196975"/>
            <a:ext cx="1314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tr-TR"/>
              <a:t>  </a:t>
            </a:r>
            <a:r>
              <a:rPr lang="tr-TR">
                <a:solidFill>
                  <a:srgbClr val="5061FE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5061FE"/>
                </a:solidFill>
              </a:rPr>
              <a:t> </a:t>
            </a:r>
            <a:r>
              <a:rPr lang="tr-TR" sz="3600" b="1" dirty="0">
                <a:solidFill>
                  <a:schemeClr val="tx1"/>
                </a:solidFill>
              </a:rPr>
              <a:t>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28981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4CE6-3D68-4B6C-B427-CD108900C864}" type="slidenum">
              <a:rPr lang="tr-TR"/>
              <a:pPr/>
              <a:t>13</a:t>
            </a:fld>
            <a:endParaRPr lang="tr-TR"/>
          </a:p>
        </p:txBody>
      </p:sp>
      <p:graphicFrame>
        <p:nvGraphicFramePr>
          <p:cNvPr id="63792" name="Group 304"/>
          <p:cNvGraphicFramePr>
            <a:graphicFrameLocks noGrp="1"/>
          </p:cNvGraphicFramePr>
          <p:nvPr>
            <p:ph idx="1"/>
          </p:nvPr>
        </p:nvGraphicFramePr>
        <p:xfrm>
          <a:off x="4860925" y="1700213"/>
          <a:ext cx="3455988" cy="3313115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791" name="Text Box 303"/>
          <p:cNvSpPr txBox="1">
            <a:spLocks noChangeArrowheads="1"/>
          </p:cNvSpPr>
          <p:nvPr/>
        </p:nvSpPr>
        <p:spPr bwMode="auto">
          <a:xfrm>
            <a:off x="5948363" y="5276850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D</a:t>
            </a:r>
            <a:r>
              <a:rPr lang="tr-TR" sz="2400" i="1" baseline="40000">
                <a:solidFill>
                  <a:srgbClr val="006600"/>
                </a:solidFill>
                <a:latin typeface="Times New Roman" pitchFamily="18" charset="0"/>
              </a:rPr>
              <a:t>1</a:t>
            </a:r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= D</a:t>
            </a:r>
            <a:r>
              <a:rPr lang="tr-TR" sz="2400" i="1" baseline="40000">
                <a:solidFill>
                  <a:srgbClr val="006600"/>
                </a:solidFill>
                <a:latin typeface="Times New Roman" pitchFamily="18" charset="0"/>
              </a:rPr>
              <a:t>0</a:t>
            </a:r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W </a:t>
            </a:r>
          </a:p>
        </p:txBody>
      </p:sp>
      <p:grpSp>
        <p:nvGrpSpPr>
          <p:cNvPr id="63793" name="Group 305"/>
          <p:cNvGrpSpPr>
            <a:grpSpLocks/>
          </p:cNvGrpSpPr>
          <p:nvPr/>
        </p:nvGrpSpPr>
        <p:grpSpPr bwMode="auto">
          <a:xfrm>
            <a:off x="684213" y="1846263"/>
            <a:ext cx="3424237" cy="3022600"/>
            <a:chOff x="1338" y="890"/>
            <a:chExt cx="2586" cy="2391"/>
          </a:xfrm>
        </p:grpSpPr>
        <p:sp>
          <p:nvSpPr>
            <p:cNvPr id="63794" name="Oval 306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3795" name="Oval 307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3796" name="Oval 308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3797" name="Oval 309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3798" name="Oval 310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3799" name="Line 311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0" name="Line 312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1" name="Line 313"/>
            <p:cNvSpPr>
              <a:spLocks noChangeShapeType="1"/>
            </p:cNvSpPr>
            <p:nvPr/>
          </p:nvSpPr>
          <p:spPr bwMode="auto">
            <a:xfrm flipV="1">
              <a:off x="3379" y="1888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2" name="Line 314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3" name="Line 315"/>
            <p:cNvSpPr>
              <a:spLocks noChangeShapeType="1"/>
            </p:cNvSpPr>
            <p:nvPr/>
          </p:nvSpPr>
          <p:spPr bwMode="auto">
            <a:xfrm>
              <a:off x="1565" y="1933"/>
              <a:ext cx="36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4" name="Line 316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5" name="Line 317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6" name="Line 318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7" name="Line 319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8" name="Text Box 320"/>
            <p:cNvSpPr txBox="1">
              <a:spLocks noChangeArrowheads="1"/>
            </p:cNvSpPr>
            <p:nvPr/>
          </p:nvSpPr>
          <p:spPr bwMode="auto">
            <a:xfrm>
              <a:off x="1899" y="1856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3809" name="Text Box 321"/>
            <p:cNvSpPr txBox="1">
              <a:spLocks noChangeArrowheads="1"/>
            </p:cNvSpPr>
            <p:nvPr/>
          </p:nvSpPr>
          <p:spPr bwMode="auto">
            <a:xfrm>
              <a:off x="3046" y="2206"/>
              <a:ext cx="2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3810" name="Text Box 322"/>
            <p:cNvSpPr txBox="1">
              <a:spLocks noChangeArrowheads="1"/>
            </p:cNvSpPr>
            <p:nvPr/>
          </p:nvSpPr>
          <p:spPr bwMode="auto">
            <a:xfrm>
              <a:off x="3033" y="1086"/>
              <a:ext cx="2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3811" name="Text Box 323"/>
            <p:cNvSpPr txBox="1">
              <a:spLocks noChangeArrowheads="1"/>
            </p:cNvSpPr>
            <p:nvPr/>
          </p:nvSpPr>
          <p:spPr bwMode="auto">
            <a:xfrm>
              <a:off x="2079" y="1039"/>
              <a:ext cx="2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3812" name="Text Box 324"/>
            <p:cNvSpPr txBox="1">
              <a:spLocks noChangeArrowheads="1"/>
            </p:cNvSpPr>
            <p:nvPr/>
          </p:nvSpPr>
          <p:spPr bwMode="auto">
            <a:xfrm>
              <a:off x="3272" y="1753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3813" name="Text Box 325"/>
            <p:cNvSpPr txBox="1">
              <a:spLocks noChangeArrowheads="1"/>
            </p:cNvSpPr>
            <p:nvPr/>
          </p:nvSpPr>
          <p:spPr bwMode="auto">
            <a:xfrm>
              <a:off x="3639" y="1993"/>
              <a:ext cx="28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-5</a:t>
              </a:r>
            </a:p>
          </p:txBody>
        </p:sp>
        <p:sp>
          <p:nvSpPr>
            <p:cNvPr id="63814" name="Text Box 326"/>
            <p:cNvSpPr txBox="1">
              <a:spLocks noChangeArrowheads="1"/>
            </p:cNvSpPr>
            <p:nvPr/>
          </p:nvSpPr>
          <p:spPr bwMode="auto">
            <a:xfrm>
              <a:off x="1596" y="2582"/>
              <a:ext cx="28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-4</a:t>
              </a:r>
            </a:p>
          </p:txBody>
        </p:sp>
        <p:sp>
          <p:nvSpPr>
            <p:cNvPr id="63815" name="Text Box 327"/>
            <p:cNvSpPr txBox="1">
              <a:spLocks noChangeArrowheads="1"/>
            </p:cNvSpPr>
            <p:nvPr/>
          </p:nvSpPr>
          <p:spPr bwMode="auto">
            <a:xfrm>
              <a:off x="2806" y="2991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3816" name="Text Box 328"/>
            <p:cNvSpPr txBox="1">
              <a:spLocks noChangeArrowheads="1"/>
            </p:cNvSpPr>
            <p:nvPr/>
          </p:nvSpPr>
          <p:spPr bwMode="auto">
            <a:xfrm>
              <a:off x="2095" y="2536"/>
              <a:ext cx="27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/>
                <a:t> </a:t>
              </a:r>
              <a:r>
                <a:rPr lang="tr-TR" sz="18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5061FE"/>
                </a:solidFill>
              </a:rPr>
              <a:t> </a:t>
            </a:r>
            <a:r>
              <a:rPr lang="tr-TR" sz="3600" b="1" dirty="0">
                <a:solidFill>
                  <a:schemeClr val="tx1"/>
                </a:solidFill>
              </a:rPr>
              <a:t>Shortest Paths</a:t>
            </a:r>
          </a:p>
        </p:txBody>
      </p:sp>
    </p:spTree>
    <p:extLst>
      <p:ext uri="{BB962C8B-B14F-4D97-AF65-F5344CB8AC3E}">
        <p14:creationId xmlns:p14="http://schemas.microsoft.com/office/powerpoint/2010/main" val="10396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A9CD-D8C6-42F6-82A7-C286B7427B84}" type="slidenum">
              <a:rPr lang="tr-TR"/>
              <a:pPr/>
              <a:t>14</a:t>
            </a:fld>
            <a:endParaRPr lang="tr-TR"/>
          </a:p>
        </p:txBody>
      </p:sp>
      <p:graphicFrame>
        <p:nvGraphicFramePr>
          <p:cNvPr id="65617" name="Group 81"/>
          <p:cNvGraphicFramePr>
            <a:graphicFrameLocks noGrp="1"/>
          </p:cNvGraphicFramePr>
          <p:nvPr>
            <p:ph idx="1"/>
          </p:nvPr>
        </p:nvGraphicFramePr>
        <p:xfrm>
          <a:off x="4714875" y="1700213"/>
          <a:ext cx="3673475" cy="3384552"/>
        </p:xfrm>
        <a:graphic>
          <a:graphicData uri="http://schemas.openxmlformats.org/drawingml/2006/table">
            <a:tbl>
              <a:tblPr/>
              <a:tblGrid>
                <a:gridCol w="56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690" name="Text Box 154"/>
          <p:cNvSpPr txBox="1">
            <a:spLocks noChangeArrowheads="1"/>
          </p:cNvSpPr>
          <p:nvPr/>
        </p:nvSpPr>
        <p:spPr bwMode="auto">
          <a:xfrm>
            <a:off x="6019800" y="5276850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D</a:t>
            </a:r>
            <a:r>
              <a:rPr lang="tr-TR" sz="2400" i="1" baseline="40000">
                <a:solidFill>
                  <a:srgbClr val="006600"/>
                </a:solidFill>
                <a:latin typeface="Times New Roman" pitchFamily="18" charset="0"/>
              </a:rPr>
              <a:t>2</a:t>
            </a:r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= D</a:t>
            </a:r>
            <a:r>
              <a:rPr lang="tr-TR" sz="2400" i="1" baseline="40000">
                <a:solidFill>
                  <a:srgbClr val="006600"/>
                </a:solidFill>
                <a:latin typeface="Times New Roman" pitchFamily="18" charset="0"/>
              </a:rPr>
              <a:t>1</a:t>
            </a:r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W </a:t>
            </a:r>
          </a:p>
        </p:txBody>
      </p:sp>
      <p:grpSp>
        <p:nvGrpSpPr>
          <p:cNvPr id="65691" name="Group 155"/>
          <p:cNvGrpSpPr>
            <a:grpSpLocks/>
          </p:cNvGrpSpPr>
          <p:nvPr/>
        </p:nvGrpSpPr>
        <p:grpSpPr bwMode="auto">
          <a:xfrm>
            <a:off x="684213" y="1846263"/>
            <a:ext cx="3424237" cy="3022600"/>
            <a:chOff x="1338" y="890"/>
            <a:chExt cx="2586" cy="2391"/>
          </a:xfrm>
        </p:grpSpPr>
        <p:sp>
          <p:nvSpPr>
            <p:cNvPr id="65692" name="Oval 156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693" name="Oval 157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5694" name="Oval 158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5695" name="Oval 159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5696" name="Oval 160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5697" name="Line 161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98" name="Line 162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99" name="Line 163"/>
            <p:cNvSpPr>
              <a:spLocks noChangeShapeType="1"/>
            </p:cNvSpPr>
            <p:nvPr/>
          </p:nvSpPr>
          <p:spPr bwMode="auto">
            <a:xfrm flipV="1">
              <a:off x="3379" y="1888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700" name="Line 164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701" name="Line 165"/>
            <p:cNvSpPr>
              <a:spLocks noChangeShapeType="1"/>
            </p:cNvSpPr>
            <p:nvPr/>
          </p:nvSpPr>
          <p:spPr bwMode="auto">
            <a:xfrm>
              <a:off x="1565" y="1933"/>
              <a:ext cx="36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702" name="Line 166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703" name="Line 167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704" name="Line 168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705" name="Line 169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706" name="Text Box 170"/>
            <p:cNvSpPr txBox="1">
              <a:spLocks noChangeArrowheads="1"/>
            </p:cNvSpPr>
            <p:nvPr/>
          </p:nvSpPr>
          <p:spPr bwMode="auto">
            <a:xfrm>
              <a:off x="1899" y="1856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5707" name="Text Box 171"/>
            <p:cNvSpPr txBox="1">
              <a:spLocks noChangeArrowheads="1"/>
            </p:cNvSpPr>
            <p:nvPr/>
          </p:nvSpPr>
          <p:spPr bwMode="auto">
            <a:xfrm>
              <a:off x="3046" y="2206"/>
              <a:ext cx="2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708" name="Text Box 172"/>
            <p:cNvSpPr txBox="1">
              <a:spLocks noChangeArrowheads="1"/>
            </p:cNvSpPr>
            <p:nvPr/>
          </p:nvSpPr>
          <p:spPr bwMode="auto">
            <a:xfrm>
              <a:off x="3033" y="1086"/>
              <a:ext cx="2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5709" name="Text Box 173"/>
            <p:cNvSpPr txBox="1">
              <a:spLocks noChangeArrowheads="1"/>
            </p:cNvSpPr>
            <p:nvPr/>
          </p:nvSpPr>
          <p:spPr bwMode="auto">
            <a:xfrm>
              <a:off x="2079" y="1039"/>
              <a:ext cx="2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5710" name="Text Box 174"/>
            <p:cNvSpPr txBox="1">
              <a:spLocks noChangeArrowheads="1"/>
            </p:cNvSpPr>
            <p:nvPr/>
          </p:nvSpPr>
          <p:spPr bwMode="auto">
            <a:xfrm>
              <a:off x="3272" y="1753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5711" name="Text Box 175"/>
            <p:cNvSpPr txBox="1">
              <a:spLocks noChangeArrowheads="1"/>
            </p:cNvSpPr>
            <p:nvPr/>
          </p:nvSpPr>
          <p:spPr bwMode="auto">
            <a:xfrm>
              <a:off x="3639" y="1993"/>
              <a:ext cx="28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-5</a:t>
              </a:r>
            </a:p>
          </p:txBody>
        </p:sp>
        <p:sp>
          <p:nvSpPr>
            <p:cNvPr id="65712" name="Text Box 176"/>
            <p:cNvSpPr txBox="1">
              <a:spLocks noChangeArrowheads="1"/>
            </p:cNvSpPr>
            <p:nvPr/>
          </p:nvSpPr>
          <p:spPr bwMode="auto">
            <a:xfrm>
              <a:off x="1596" y="2582"/>
              <a:ext cx="28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-4</a:t>
              </a:r>
            </a:p>
          </p:txBody>
        </p:sp>
        <p:sp>
          <p:nvSpPr>
            <p:cNvPr id="65713" name="Text Box 177"/>
            <p:cNvSpPr txBox="1">
              <a:spLocks noChangeArrowheads="1"/>
            </p:cNvSpPr>
            <p:nvPr/>
          </p:nvSpPr>
          <p:spPr bwMode="auto">
            <a:xfrm>
              <a:off x="2806" y="2991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5714" name="Text Box 178"/>
            <p:cNvSpPr txBox="1">
              <a:spLocks noChangeArrowheads="1"/>
            </p:cNvSpPr>
            <p:nvPr/>
          </p:nvSpPr>
          <p:spPr bwMode="auto">
            <a:xfrm>
              <a:off x="2095" y="2536"/>
              <a:ext cx="27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/>
                <a:t> </a:t>
              </a:r>
              <a:r>
                <a:rPr lang="tr-TR" sz="18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5061FE"/>
                </a:solidFill>
              </a:rPr>
              <a:t> </a:t>
            </a:r>
            <a:r>
              <a:rPr lang="tr-TR" sz="3600" b="1" dirty="0">
                <a:solidFill>
                  <a:schemeClr val="tx1"/>
                </a:solidFill>
              </a:rPr>
              <a:t>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69915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8517-C30C-4E4C-8A22-D72EA5B00BAE}" type="slidenum">
              <a:rPr lang="tr-TR"/>
              <a:pPr/>
              <a:t>15</a:t>
            </a:fld>
            <a:endParaRPr lang="tr-TR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5061FE"/>
                </a:solidFill>
              </a:rPr>
              <a:t> </a:t>
            </a:r>
            <a:r>
              <a:rPr lang="tr-TR" sz="3600" b="1" dirty="0">
                <a:solidFill>
                  <a:schemeClr val="tx1"/>
                </a:solidFill>
              </a:rPr>
              <a:t>Shortest Paths</a:t>
            </a:r>
          </a:p>
        </p:txBody>
      </p:sp>
      <p:graphicFrame>
        <p:nvGraphicFramePr>
          <p:cNvPr id="67588" name="Group 4"/>
          <p:cNvGraphicFramePr>
            <a:graphicFrameLocks noGrp="1"/>
          </p:cNvGraphicFramePr>
          <p:nvPr>
            <p:ph idx="1"/>
          </p:nvPr>
        </p:nvGraphicFramePr>
        <p:xfrm>
          <a:off x="4787900" y="1844675"/>
          <a:ext cx="3671888" cy="3240089"/>
        </p:xfrm>
        <a:graphic>
          <a:graphicData uri="http://schemas.openxmlformats.org/drawingml/2006/table">
            <a:tbl>
              <a:tblPr/>
              <a:tblGrid>
                <a:gridCol w="56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661" name="Text Box 77"/>
          <p:cNvSpPr txBox="1">
            <a:spLocks noChangeArrowheads="1"/>
          </p:cNvSpPr>
          <p:nvPr/>
        </p:nvSpPr>
        <p:spPr bwMode="auto">
          <a:xfrm>
            <a:off x="6083300" y="5373688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D</a:t>
            </a:r>
            <a:r>
              <a:rPr lang="tr-TR" sz="2400" i="1" baseline="40000">
                <a:solidFill>
                  <a:srgbClr val="006600"/>
                </a:solidFill>
                <a:latin typeface="Times New Roman" pitchFamily="18" charset="0"/>
              </a:rPr>
              <a:t>3</a:t>
            </a:r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= D</a:t>
            </a:r>
            <a:r>
              <a:rPr lang="tr-TR" sz="2400" i="1" baseline="40000">
                <a:solidFill>
                  <a:srgbClr val="006600"/>
                </a:solidFill>
                <a:latin typeface="Times New Roman" pitchFamily="18" charset="0"/>
              </a:rPr>
              <a:t>2</a:t>
            </a:r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W </a:t>
            </a:r>
          </a:p>
        </p:txBody>
      </p:sp>
      <p:grpSp>
        <p:nvGrpSpPr>
          <p:cNvPr id="67662" name="Group 78"/>
          <p:cNvGrpSpPr>
            <a:grpSpLocks/>
          </p:cNvGrpSpPr>
          <p:nvPr/>
        </p:nvGrpSpPr>
        <p:grpSpPr bwMode="auto">
          <a:xfrm>
            <a:off x="684213" y="1989138"/>
            <a:ext cx="3424237" cy="3022600"/>
            <a:chOff x="1338" y="890"/>
            <a:chExt cx="2586" cy="2391"/>
          </a:xfrm>
        </p:grpSpPr>
        <p:sp>
          <p:nvSpPr>
            <p:cNvPr id="67663" name="Oval 79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7664" name="Oval 80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7665" name="Oval 81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7666" name="Oval 82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7667" name="Oval 83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7668" name="Line 84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69" name="Line 85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70" name="Line 86"/>
            <p:cNvSpPr>
              <a:spLocks noChangeShapeType="1"/>
            </p:cNvSpPr>
            <p:nvPr/>
          </p:nvSpPr>
          <p:spPr bwMode="auto">
            <a:xfrm flipV="1">
              <a:off x="3379" y="1888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71" name="Line 87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72" name="Line 88"/>
            <p:cNvSpPr>
              <a:spLocks noChangeShapeType="1"/>
            </p:cNvSpPr>
            <p:nvPr/>
          </p:nvSpPr>
          <p:spPr bwMode="auto">
            <a:xfrm>
              <a:off x="1565" y="1933"/>
              <a:ext cx="36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73" name="Line 89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74" name="Line 90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75" name="Line 91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76" name="Line 92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77" name="Text Box 93"/>
            <p:cNvSpPr txBox="1">
              <a:spLocks noChangeArrowheads="1"/>
            </p:cNvSpPr>
            <p:nvPr/>
          </p:nvSpPr>
          <p:spPr bwMode="auto">
            <a:xfrm>
              <a:off x="1899" y="1856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7678" name="Text Box 94"/>
            <p:cNvSpPr txBox="1">
              <a:spLocks noChangeArrowheads="1"/>
            </p:cNvSpPr>
            <p:nvPr/>
          </p:nvSpPr>
          <p:spPr bwMode="auto">
            <a:xfrm>
              <a:off x="3046" y="2206"/>
              <a:ext cx="2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7679" name="Text Box 95"/>
            <p:cNvSpPr txBox="1">
              <a:spLocks noChangeArrowheads="1"/>
            </p:cNvSpPr>
            <p:nvPr/>
          </p:nvSpPr>
          <p:spPr bwMode="auto">
            <a:xfrm>
              <a:off x="3033" y="1086"/>
              <a:ext cx="2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7680" name="Text Box 96"/>
            <p:cNvSpPr txBox="1">
              <a:spLocks noChangeArrowheads="1"/>
            </p:cNvSpPr>
            <p:nvPr/>
          </p:nvSpPr>
          <p:spPr bwMode="auto">
            <a:xfrm>
              <a:off x="2079" y="1039"/>
              <a:ext cx="2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7681" name="Text Box 97"/>
            <p:cNvSpPr txBox="1">
              <a:spLocks noChangeArrowheads="1"/>
            </p:cNvSpPr>
            <p:nvPr/>
          </p:nvSpPr>
          <p:spPr bwMode="auto">
            <a:xfrm>
              <a:off x="3272" y="1753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7682" name="Text Box 98"/>
            <p:cNvSpPr txBox="1">
              <a:spLocks noChangeArrowheads="1"/>
            </p:cNvSpPr>
            <p:nvPr/>
          </p:nvSpPr>
          <p:spPr bwMode="auto">
            <a:xfrm>
              <a:off x="3639" y="1993"/>
              <a:ext cx="28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-5</a:t>
              </a:r>
            </a:p>
          </p:txBody>
        </p:sp>
        <p:sp>
          <p:nvSpPr>
            <p:cNvPr id="67683" name="Text Box 99"/>
            <p:cNvSpPr txBox="1">
              <a:spLocks noChangeArrowheads="1"/>
            </p:cNvSpPr>
            <p:nvPr/>
          </p:nvSpPr>
          <p:spPr bwMode="auto">
            <a:xfrm>
              <a:off x="1596" y="2582"/>
              <a:ext cx="28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-4</a:t>
              </a:r>
            </a:p>
          </p:txBody>
        </p:sp>
        <p:sp>
          <p:nvSpPr>
            <p:cNvPr id="67684" name="Text Box 100"/>
            <p:cNvSpPr txBox="1">
              <a:spLocks noChangeArrowheads="1"/>
            </p:cNvSpPr>
            <p:nvPr/>
          </p:nvSpPr>
          <p:spPr bwMode="auto">
            <a:xfrm>
              <a:off x="2806" y="2991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7685" name="Text Box 101"/>
            <p:cNvSpPr txBox="1">
              <a:spLocks noChangeArrowheads="1"/>
            </p:cNvSpPr>
            <p:nvPr/>
          </p:nvSpPr>
          <p:spPr bwMode="auto">
            <a:xfrm>
              <a:off x="2095" y="2536"/>
              <a:ext cx="27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/>
                <a:t> </a:t>
              </a:r>
              <a:r>
                <a:rPr lang="tr-TR" sz="1800"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515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70DF2-1E91-40DF-86EF-D78371310191}" type="slidenum">
              <a:rPr lang="tr-TR"/>
              <a:pPr/>
              <a:t>16</a:t>
            </a:fld>
            <a:endParaRPr lang="tr-TR"/>
          </a:p>
        </p:txBody>
      </p:sp>
      <p:graphicFrame>
        <p:nvGraphicFramePr>
          <p:cNvPr id="69637" name="Group 5"/>
          <p:cNvGraphicFramePr>
            <a:graphicFrameLocks noGrp="1"/>
          </p:cNvGraphicFramePr>
          <p:nvPr>
            <p:ph idx="1"/>
          </p:nvPr>
        </p:nvGraphicFramePr>
        <p:xfrm>
          <a:off x="4859338" y="1700213"/>
          <a:ext cx="3600450" cy="3384552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710" name="Text Box 78"/>
          <p:cNvSpPr txBox="1">
            <a:spLocks noChangeArrowheads="1"/>
          </p:cNvSpPr>
          <p:nvPr/>
        </p:nvSpPr>
        <p:spPr bwMode="auto">
          <a:xfrm>
            <a:off x="6154738" y="5276850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D</a:t>
            </a:r>
            <a:r>
              <a:rPr lang="tr-TR" sz="2400" i="1" baseline="40000">
                <a:solidFill>
                  <a:srgbClr val="006600"/>
                </a:solidFill>
                <a:latin typeface="Times New Roman" pitchFamily="18" charset="0"/>
              </a:rPr>
              <a:t>4</a:t>
            </a:r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= D</a:t>
            </a:r>
            <a:r>
              <a:rPr lang="tr-TR" sz="2400" i="1" baseline="40000">
                <a:solidFill>
                  <a:srgbClr val="006600"/>
                </a:solidFill>
                <a:latin typeface="Times New Roman" pitchFamily="18" charset="0"/>
              </a:rPr>
              <a:t>3</a:t>
            </a:r>
            <a:r>
              <a:rPr lang="tr-TR" sz="2400" i="1">
                <a:solidFill>
                  <a:srgbClr val="006600"/>
                </a:solidFill>
                <a:latin typeface="Times New Roman" pitchFamily="18" charset="0"/>
              </a:rPr>
              <a:t>W </a:t>
            </a:r>
          </a:p>
        </p:txBody>
      </p:sp>
      <p:grpSp>
        <p:nvGrpSpPr>
          <p:cNvPr id="69711" name="Group 79"/>
          <p:cNvGrpSpPr>
            <a:grpSpLocks/>
          </p:cNvGrpSpPr>
          <p:nvPr/>
        </p:nvGrpSpPr>
        <p:grpSpPr bwMode="auto">
          <a:xfrm>
            <a:off x="684213" y="2062163"/>
            <a:ext cx="3424237" cy="3022600"/>
            <a:chOff x="1338" y="890"/>
            <a:chExt cx="2586" cy="2391"/>
          </a:xfrm>
        </p:grpSpPr>
        <p:sp>
          <p:nvSpPr>
            <p:cNvPr id="69712" name="Oval 80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9713" name="Oval 81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9714" name="Oval 82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sz="1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9717" name="Line 85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18" name="Line 86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19" name="Line 87"/>
            <p:cNvSpPr>
              <a:spLocks noChangeShapeType="1"/>
            </p:cNvSpPr>
            <p:nvPr/>
          </p:nvSpPr>
          <p:spPr bwMode="auto">
            <a:xfrm flipV="1">
              <a:off x="3379" y="1888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0" name="Line 88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1" name="Line 89"/>
            <p:cNvSpPr>
              <a:spLocks noChangeShapeType="1"/>
            </p:cNvSpPr>
            <p:nvPr/>
          </p:nvSpPr>
          <p:spPr bwMode="auto">
            <a:xfrm>
              <a:off x="1565" y="1933"/>
              <a:ext cx="36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2" name="Line 90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3" name="Line 91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4" name="Line 92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5" name="Line 93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6" name="Text Box 94"/>
            <p:cNvSpPr txBox="1">
              <a:spLocks noChangeArrowheads="1"/>
            </p:cNvSpPr>
            <p:nvPr/>
          </p:nvSpPr>
          <p:spPr bwMode="auto">
            <a:xfrm>
              <a:off x="1899" y="1856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9727" name="Text Box 95"/>
            <p:cNvSpPr txBox="1">
              <a:spLocks noChangeArrowheads="1"/>
            </p:cNvSpPr>
            <p:nvPr/>
          </p:nvSpPr>
          <p:spPr bwMode="auto">
            <a:xfrm>
              <a:off x="3046" y="2206"/>
              <a:ext cx="2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9728" name="Text Box 96"/>
            <p:cNvSpPr txBox="1">
              <a:spLocks noChangeArrowheads="1"/>
            </p:cNvSpPr>
            <p:nvPr/>
          </p:nvSpPr>
          <p:spPr bwMode="auto">
            <a:xfrm>
              <a:off x="3033" y="1086"/>
              <a:ext cx="2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9729" name="Text Box 97"/>
            <p:cNvSpPr txBox="1">
              <a:spLocks noChangeArrowheads="1"/>
            </p:cNvSpPr>
            <p:nvPr/>
          </p:nvSpPr>
          <p:spPr bwMode="auto">
            <a:xfrm>
              <a:off x="2079" y="1039"/>
              <a:ext cx="2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9730" name="Text Box 98"/>
            <p:cNvSpPr txBox="1">
              <a:spLocks noChangeArrowheads="1"/>
            </p:cNvSpPr>
            <p:nvPr/>
          </p:nvSpPr>
          <p:spPr bwMode="auto">
            <a:xfrm>
              <a:off x="3272" y="1753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9731" name="Text Box 99"/>
            <p:cNvSpPr txBox="1">
              <a:spLocks noChangeArrowheads="1"/>
            </p:cNvSpPr>
            <p:nvPr/>
          </p:nvSpPr>
          <p:spPr bwMode="auto">
            <a:xfrm>
              <a:off x="3639" y="1993"/>
              <a:ext cx="28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-5</a:t>
              </a:r>
            </a:p>
          </p:txBody>
        </p:sp>
        <p:sp>
          <p:nvSpPr>
            <p:cNvPr id="69732" name="Text Box 100"/>
            <p:cNvSpPr txBox="1">
              <a:spLocks noChangeArrowheads="1"/>
            </p:cNvSpPr>
            <p:nvPr/>
          </p:nvSpPr>
          <p:spPr bwMode="auto">
            <a:xfrm>
              <a:off x="1596" y="2582"/>
              <a:ext cx="28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-4</a:t>
              </a:r>
            </a:p>
          </p:txBody>
        </p:sp>
        <p:sp>
          <p:nvSpPr>
            <p:cNvPr id="69733" name="Text Box 101"/>
            <p:cNvSpPr txBox="1">
              <a:spLocks noChangeArrowheads="1"/>
            </p:cNvSpPr>
            <p:nvPr/>
          </p:nvSpPr>
          <p:spPr bwMode="auto">
            <a:xfrm>
              <a:off x="2806" y="2991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9734" name="Text Box 102"/>
            <p:cNvSpPr txBox="1">
              <a:spLocks noChangeArrowheads="1"/>
            </p:cNvSpPr>
            <p:nvPr/>
          </p:nvSpPr>
          <p:spPr bwMode="auto">
            <a:xfrm>
              <a:off x="2095" y="2536"/>
              <a:ext cx="27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sz="1800"/>
                <a:t> </a:t>
              </a:r>
              <a:r>
                <a:rPr lang="tr-TR" sz="18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>
                <a:solidFill>
                  <a:srgbClr val="5061FE"/>
                </a:solidFill>
              </a:rPr>
              <a:t> </a:t>
            </a:r>
            <a:r>
              <a:rPr lang="tr-TR" sz="3600" b="1"/>
              <a:t>Shortest Paths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3186403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CS </a:t>
            </a:r>
            <a:r>
              <a:rPr lang="en-US"/>
              <a:t>473</a:t>
            </a:r>
            <a:endParaRPr lang="tr-TR"/>
          </a:p>
        </p:txBody>
      </p:sp>
      <p:sp>
        <p:nvSpPr>
          <p:cNvPr id="5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 </a:t>
            </a:r>
            <a:r>
              <a:rPr lang="en-US" b="1"/>
              <a:t>All Pairs Shortest Paths</a:t>
            </a:r>
            <a:endParaRPr lang="tr-TR" b="1"/>
          </a:p>
        </p:txBody>
      </p:sp>
      <p:sp>
        <p:nvSpPr>
          <p:cNvPr id="5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E99A-9444-49AE-83C0-80880C5BCB1D}" type="slidenum">
              <a:rPr lang="tr-TR"/>
              <a:pPr/>
              <a:t>17</a:t>
            </a:fld>
            <a:endParaRPr lang="tr-T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8362950" cy="4752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 dirty="0">
                <a:latin typeface="Times New Roman" pitchFamily="18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</a:rPr>
              <a:t>idea :</a:t>
            </a:r>
            <a:r>
              <a:rPr lang="tr-TR" sz="2000" dirty="0">
                <a:latin typeface="Times New Roman" pitchFamily="18" charset="0"/>
              </a:rPr>
              <a:t> goal is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</a:rPr>
              <a:t>not</a:t>
            </a:r>
            <a:r>
              <a:rPr lang="tr-TR" sz="2000" dirty="0">
                <a:latin typeface="Times New Roman" pitchFamily="18" charset="0"/>
              </a:rPr>
              <a:t> to compute all </a:t>
            </a:r>
            <a:r>
              <a:rPr lang="tr-TR" sz="2400" dirty="0">
                <a:latin typeface="Times New Roman" pitchFamily="18" charset="0"/>
              </a:rPr>
              <a:t>D</a:t>
            </a:r>
            <a:r>
              <a:rPr lang="tr-TR" sz="2400" baseline="40000" dirty="0">
                <a:latin typeface="Times New Roman" pitchFamily="18" charset="0"/>
              </a:rPr>
              <a:t>m</a:t>
            </a:r>
            <a:r>
              <a:rPr lang="tr-TR" sz="2000" baseline="30000" dirty="0">
                <a:latin typeface="Times New Roman" pitchFamily="18" charset="0"/>
              </a:rPr>
              <a:t> </a:t>
            </a:r>
            <a:r>
              <a:rPr lang="tr-TR" sz="2000" dirty="0">
                <a:latin typeface="Times New Roman" pitchFamily="18" charset="0"/>
              </a:rPr>
              <a:t> matrices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dirty="0">
                <a:latin typeface="Times New Roman" pitchFamily="18" charset="0"/>
              </a:rPr>
              <a:t>		    </a:t>
            </a:r>
            <a:r>
              <a:rPr lang="tr-TR" sz="2000" dirty="0">
                <a:latin typeface="Times New Roman" pitchFamily="18" charset="0"/>
                <a:cs typeface="Arial" charset="0"/>
              </a:rPr>
              <a:t>► we are interested only in matrix </a:t>
            </a:r>
            <a:r>
              <a:rPr lang="tr-TR" sz="2400" dirty="0">
                <a:latin typeface="Times New Roman" pitchFamily="18" charset="0"/>
                <a:cs typeface="Arial" charset="0"/>
              </a:rPr>
              <a:t>D</a:t>
            </a:r>
            <a:r>
              <a:rPr lang="tr-TR" sz="2400" baseline="40000" dirty="0">
                <a:latin typeface="Times New Roman" pitchFamily="18" charset="0"/>
                <a:cs typeface="Arial" charset="0"/>
              </a:rPr>
              <a:t>n-1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400" baseline="300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recall :</a:t>
            </a:r>
            <a:r>
              <a:rPr lang="tr-TR" sz="2000" dirty="0">
                <a:latin typeface="Times New Roman" pitchFamily="18" charset="0"/>
                <a:cs typeface="Arial" charset="0"/>
              </a:rPr>
              <a:t> no negative-weight cycles </a:t>
            </a:r>
            <a:r>
              <a:rPr lang="en-AU" sz="2000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400" dirty="0">
                <a:latin typeface="Times New Roman" pitchFamily="18" charset="0"/>
              </a:rPr>
              <a:t>D</a:t>
            </a:r>
            <a:r>
              <a:rPr lang="tr-TR" sz="2400" baseline="40000" dirty="0">
                <a:latin typeface="Times New Roman" pitchFamily="18" charset="0"/>
              </a:rPr>
              <a:t>m</a:t>
            </a:r>
            <a:r>
              <a:rPr lang="tr-TR" sz="2000" baseline="30000" dirty="0">
                <a:latin typeface="Times New Roman" pitchFamily="18" charset="0"/>
              </a:rPr>
              <a:t>  </a:t>
            </a:r>
            <a:r>
              <a:rPr lang="tr-TR" sz="2000" dirty="0">
                <a:latin typeface="Times New Roman" pitchFamily="18" charset="0"/>
              </a:rPr>
              <a:t>= </a:t>
            </a:r>
            <a:r>
              <a:rPr lang="tr-TR" sz="2400" dirty="0">
                <a:latin typeface="Times New Roman" pitchFamily="18" charset="0"/>
                <a:cs typeface="Arial" charset="0"/>
              </a:rPr>
              <a:t>D</a:t>
            </a:r>
            <a:r>
              <a:rPr lang="tr-TR" sz="2400" baseline="40000" dirty="0">
                <a:latin typeface="Times New Roman" pitchFamily="18" charset="0"/>
                <a:cs typeface="Arial" charset="0"/>
              </a:rPr>
              <a:t>n-1</a:t>
            </a:r>
            <a:r>
              <a:rPr lang="tr-TR" sz="2000" baseline="30000" dirty="0">
                <a:latin typeface="Times New Roman" pitchFamily="18" charset="0"/>
                <a:cs typeface="Arial" charset="0"/>
              </a:rPr>
              <a:t>  </a:t>
            </a:r>
            <a:r>
              <a:rPr lang="tr-TR" sz="2000" dirty="0">
                <a:latin typeface="Times New Roman" pitchFamily="18" charset="0"/>
                <a:cs typeface="Arial" charset="0"/>
              </a:rPr>
              <a:t>for all </a:t>
            </a:r>
            <a:r>
              <a:rPr lang="tr-TR" sz="2000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 ≥ n-1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4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tr-TR" sz="2000" dirty="0">
                <a:latin typeface="Times New Roman" pitchFamily="18" charset="0"/>
                <a:cs typeface="Arial" charset="0"/>
              </a:rPr>
              <a:t> we can compute </a:t>
            </a:r>
            <a:r>
              <a:rPr lang="tr-TR" sz="2400" dirty="0">
                <a:latin typeface="Times New Roman" pitchFamily="18" charset="0"/>
                <a:cs typeface="Arial" charset="0"/>
              </a:rPr>
              <a:t>D</a:t>
            </a:r>
            <a:r>
              <a:rPr lang="tr-TR" sz="2400" baseline="40000" dirty="0">
                <a:latin typeface="Times New Roman" pitchFamily="18" charset="0"/>
                <a:cs typeface="Arial" charset="0"/>
              </a:rPr>
              <a:t>n-1</a:t>
            </a:r>
            <a:r>
              <a:rPr lang="tr-TR" sz="2000" baseline="30000" dirty="0">
                <a:latin typeface="Times New Roman" pitchFamily="18" charset="0"/>
                <a:cs typeface="Arial" charset="0"/>
              </a:rPr>
              <a:t>  </a:t>
            </a:r>
            <a:r>
              <a:rPr lang="tr-TR" sz="2000" dirty="0">
                <a:latin typeface="Times New Roman" pitchFamily="18" charset="0"/>
                <a:cs typeface="Arial" charset="0"/>
              </a:rPr>
              <a:t>with only  </a:t>
            </a:r>
            <a:r>
              <a:rPr lang="tr-TR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lg(n-1)</a:t>
            </a:r>
            <a:r>
              <a:rPr lang="tr-TR" sz="2000" dirty="0">
                <a:latin typeface="Times New Roman" pitchFamily="18" charset="0"/>
                <a:cs typeface="Arial" charset="0"/>
              </a:rPr>
              <a:t>  matrix products 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	</a:t>
            </a:r>
            <a:r>
              <a:rPr lang="tr-TR" sz="2400" dirty="0">
                <a:latin typeface="Times New Roman" pitchFamily="18" charset="0"/>
                <a:cs typeface="Arial" charset="0"/>
              </a:rPr>
              <a:t>D</a:t>
            </a:r>
            <a:r>
              <a:rPr lang="tr-TR" sz="2400" baseline="40000" dirty="0">
                <a:latin typeface="Times New Roman" pitchFamily="18" charset="0"/>
                <a:cs typeface="Arial" charset="0"/>
              </a:rPr>
              <a:t>1</a:t>
            </a:r>
            <a:r>
              <a:rPr lang="tr-TR" sz="2000" baseline="30000" dirty="0">
                <a:latin typeface="Times New Roman" pitchFamily="18" charset="0"/>
                <a:cs typeface="Arial" charset="0"/>
              </a:rPr>
              <a:t>   </a:t>
            </a:r>
            <a:r>
              <a:rPr lang="tr-TR" sz="2000" dirty="0">
                <a:latin typeface="Times New Roman" pitchFamily="18" charset="0"/>
                <a:cs typeface="Arial" charset="0"/>
              </a:rPr>
              <a:t>=  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	</a:t>
            </a:r>
            <a:r>
              <a:rPr lang="tr-TR" sz="2400" dirty="0">
                <a:latin typeface="Times New Roman" pitchFamily="18" charset="0"/>
                <a:cs typeface="Arial" charset="0"/>
              </a:rPr>
              <a:t>D</a:t>
            </a:r>
            <a:r>
              <a:rPr lang="tr-TR" sz="2400" baseline="40000" dirty="0">
                <a:latin typeface="Times New Roman" pitchFamily="18" charset="0"/>
                <a:cs typeface="Arial" charset="0"/>
              </a:rPr>
              <a:t>2</a:t>
            </a:r>
            <a:r>
              <a:rPr lang="tr-TR" sz="2000" dirty="0">
                <a:latin typeface="Times New Roman" pitchFamily="18" charset="0"/>
                <a:cs typeface="Arial" charset="0"/>
              </a:rPr>
              <a:t>  =</a:t>
            </a:r>
            <a:r>
              <a:rPr lang="tr-TR" sz="2000" baseline="30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 W</a:t>
            </a:r>
            <a:r>
              <a:rPr lang="tr-TR" sz="2000" baseline="40000" dirty="0">
                <a:latin typeface="Times New Roman" pitchFamily="18" charset="0"/>
                <a:cs typeface="Arial" charset="0"/>
              </a:rPr>
              <a:t>2</a:t>
            </a:r>
            <a:r>
              <a:rPr lang="tr-TR" sz="2000" dirty="0">
                <a:latin typeface="Times New Roman" pitchFamily="18" charset="0"/>
                <a:cs typeface="Arial" charset="0"/>
              </a:rPr>
              <a:t> = W </a:t>
            </a:r>
            <a:r>
              <a:rPr lang="tr-TR" sz="1800" dirty="0">
                <a:latin typeface="Times New Roman" pitchFamily="18" charset="0"/>
                <a:cs typeface="Arial" charset="0"/>
              </a:rPr>
              <a:t>x</a:t>
            </a:r>
            <a:r>
              <a:rPr lang="tr-TR" sz="2000" dirty="0">
                <a:latin typeface="Times New Roman" pitchFamily="18" charset="0"/>
                <a:cs typeface="Arial" charset="0"/>
              </a:rPr>
              <a:t> 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	</a:t>
            </a:r>
            <a:r>
              <a:rPr lang="tr-TR" sz="2400" dirty="0">
                <a:latin typeface="Times New Roman" pitchFamily="18" charset="0"/>
                <a:cs typeface="Arial" charset="0"/>
              </a:rPr>
              <a:t>D</a:t>
            </a:r>
            <a:r>
              <a:rPr lang="tr-TR" sz="2400" baseline="40000" dirty="0">
                <a:latin typeface="Times New Roman" pitchFamily="18" charset="0"/>
                <a:cs typeface="Arial" charset="0"/>
              </a:rPr>
              <a:t>4</a:t>
            </a:r>
            <a:r>
              <a:rPr lang="tr-TR" sz="2000" dirty="0">
                <a:latin typeface="Times New Roman" pitchFamily="18" charset="0"/>
                <a:cs typeface="Arial" charset="0"/>
              </a:rPr>
              <a:t>  =  W</a:t>
            </a:r>
            <a:r>
              <a:rPr lang="tr-TR" sz="2000" baseline="40000" dirty="0">
                <a:latin typeface="Times New Roman" pitchFamily="18" charset="0"/>
                <a:cs typeface="Arial" charset="0"/>
              </a:rPr>
              <a:t>4</a:t>
            </a:r>
            <a:r>
              <a:rPr lang="tr-TR" sz="2000" baseline="30000" dirty="0">
                <a:latin typeface="Times New Roman" pitchFamily="18" charset="0"/>
                <a:cs typeface="Arial" charset="0"/>
              </a:rPr>
              <a:t>  </a:t>
            </a:r>
            <a:r>
              <a:rPr lang="tr-TR" sz="2000" dirty="0">
                <a:latin typeface="Times New Roman" pitchFamily="18" charset="0"/>
                <a:cs typeface="Arial" charset="0"/>
              </a:rPr>
              <a:t>= W</a:t>
            </a:r>
            <a:r>
              <a:rPr lang="tr-TR" sz="2000" baseline="40000" dirty="0">
                <a:latin typeface="Times New Roman" pitchFamily="18" charset="0"/>
                <a:cs typeface="Arial" charset="0"/>
              </a:rPr>
              <a:t>2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1800" dirty="0">
                <a:latin typeface="Times New Roman" pitchFamily="18" charset="0"/>
                <a:cs typeface="Arial" charset="0"/>
              </a:rPr>
              <a:t>x</a:t>
            </a:r>
            <a:r>
              <a:rPr lang="tr-TR" sz="2000" dirty="0">
                <a:latin typeface="Times New Roman" pitchFamily="18" charset="0"/>
                <a:cs typeface="Arial" charset="0"/>
              </a:rPr>
              <a:t> W</a:t>
            </a:r>
            <a:r>
              <a:rPr lang="tr-TR" sz="2000" baseline="40000" dirty="0">
                <a:latin typeface="Times New Roman" pitchFamily="18" charset="0"/>
                <a:cs typeface="Arial" charset="0"/>
              </a:rPr>
              <a:t>2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	</a:t>
            </a:r>
            <a:r>
              <a:rPr lang="tr-TR" sz="2400" dirty="0">
                <a:latin typeface="Times New Roman" pitchFamily="18" charset="0"/>
                <a:cs typeface="Arial" charset="0"/>
              </a:rPr>
              <a:t>D</a:t>
            </a:r>
            <a:r>
              <a:rPr lang="tr-TR" sz="2400" baseline="40000" dirty="0">
                <a:latin typeface="Times New Roman" pitchFamily="18" charset="0"/>
                <a:cs typeface="Arial" charset="0"/>
              </a:rPr>
              <a:t>8</a:t>
            </a:r>
            <a:r>
              <a:rPr lang="tr-TR" sz="2000" dirty="0">
                <a:latin typeface="Times New Roman" pitchFamily="18" charset="0"/>
                <a:cs typeface="Arial" charset="0"/>
              </a:rPr>
              <a:t>  =  W</a:t>
            </a:r>
            <a:r>
              <a:rPr lang="tr-TR" sz="2000" baseline="40000" dirty="0">
                <a:latin typeface="Times New Roman" pitchFamily="18" charset="0"/>
                <a:cs typeface="Arial" charset="0"/>
              </a:rPr>
              <a:t>8</a:t>
            </a:r>
            <a:r>
              <a:rPr lang="tr-TR" sz="2000" baseline="30000" dirty="0">
                <a:latin typeface="Times New Roman" pitchFamily="18" charset="0"/>
                <a:cs typeface="Arial" charset="0"/>
              </a:rPr>
              <a:t>  </a:t>
            </a:r>
            <a:r>
              <a:rPr lang="tr-TR" sz="2000" dirty="0">
                <a:latin typeface="Times New Roman" pitchFamily="18" charset="0"/>
                <a:cs typeface="Arial" charset="0"/>
              </a:rPr>
              <a:t>= W</a:t>
            </a:r>
            <a:r>
              <a:rPr lang="tr-TR" sz="2000" baseline="40000" dirty="0">
                <a:latin typeface="Times New Roman" pitchFamily="18" charset="0"/>
                <a:cs typeface="Arial" charset="0"/>
              </a:rPr>
              <a:t>4</a:t>
            </a:r>
            <a:r>
              <a:rPr lang="tr-TR" sz="2000" baseline="30000" dirty="0">
                <a:latin typeface="Times New Roman" pitchFamily="18" charset="0"/>
                <a:cs typeface="Arial" charset="0"/>
              </a:rPr>
              <a:t>  </a:t>
            </a:r>
            <a:r>
              <a:rPr lang="tr-TR" sz="1800" dirty="0">
                <a:latin typeface="Times New Roman" pitchFamily="18" charset="0"/>
                <a:cs typeface="Arial" charset="0"/>
              </a:rPr>
              <a:t>x</a:t>
            </a:r>
            <a:r>
              <a:rPr lang="tr-TR" sz="2000" dirty="0">
                <a:latin typeface="Times New Roman" pitchFamily="18" charset="0"/>
                <a:cs typeface="Arial" charset="0"/>
              </a:rPr>
              <a:t> W</a:t>
            </a:r>
            <a:r>
              <a:rPr lang="tr-TR" sz="2000" baseline="40000" dirty="0">
                <a:latin typeface="Times New Roman" pitchFamily="18" charset="0"/>
                <a:cs typeface="Arial" charset="0"/>
              </a:rPr>
              <a:t>4</a:t>
            </a:r>
            <a:r>
              <a:rPr lang="tr-TR" sz="2000" baseline="30000" dirty="0">
                <a:latin typeface="Times New Roman" pitchFamily="18" charset="0"/>
                <a:cs typeface="Arial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	                                          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 		            =                 =                          </a:t>
            </a:r>
          </a:p>
          <a:p>
            <a:pPr>
              <a:lnSpc>
                <a:spcPct val="80000"/>
              </a:lnSpc>
            </a:pPr>
            <a:r>
              <a:rPr lang="tr-TR" sz="2000" dirty="0">
                <a:latin typeface="Times New Roman" pitchFamily="18" charset="0"/>
                <a:cs typeface="Arial" charset="0"/>
              </a:rPr>
              <a:t>This technique is called </a:t>
            </a:r>
            <a:r>
              <a:rPr lang="tr-TR" sz="2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repeated squaring</a:t>
            </a:r>
            <a:r>
              <a:rPr lang="tr-TR" sz="2000" dirty="0">
                <a:latin typeface="Times New Roman" pitchFamily="18" charset="0"/>
                <a:cs typeface="Arial" charset="0"/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dirty="0">
                <a:latin typeface="Times New Roman" pitchFamily="18" charset="0"/>
              </a:rPr>
              <a:t>		</a:t>
            </a:r>
          </a:p>
        </p:txBody>
      </p:sp>
      <p:graphicFrame>
        <p:nvGraphicFramePr>
          <p:cNvPr id="88111" name="Object 4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003800" y="4797425"/>
          <a:ext cx="10810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190440" progId="Equation.3">
                  <p:embed/>
                </p:oleObj>
              </mc:Choice>
              <mc:Fallback>
                <p:oleObj name="Equation" r:id="rId3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797425"/>
                        <a:ext cx="10810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1" name="Oval 17"/>
          <p:cNvSpPr>
            <a:spLocks noChangeArrowheads="1"/>
          </p:cNvSpPr>
          <p:nvPr/>
        </p:nvSpPr>
        <p:spPr bwMode="auto">
          <a:xfrm>
            <a:off x="1957388" y="4437063"/>
            <a:ext cx="71437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5" name="Object 21"/>
          <p:cNvGraphicFramePr>
            <a:graphicFrameLocks noChangeAspect="1"/>
          </p:cNvGraphicFramePr>
          <p:nvPr/>
        </p:nvGraphicFramePr>
        <p:xfrm>
          <a:off x="2484438" y="4797425"/>
          <a:ext cx="11541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190440" progId="Equation.3">
                  <p:embed/>
                </p:oleObj>
              </mc:Choice>
              <mc:Fallback>
                <p:oleObj name="Equation" r:id="rId5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797425"/>
                        <a:ext cx="115411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106" name="Group 42"/>
          <p:cNvGrpSpPr>
            <a:grpSpLocks/>
          </p:cNvGrpSpPr>
          <p:nvPr/>
        </p:nvGrpSpPr>
        <p:grpSpPr bwMode="auto">
          <a:xfrm>
            <a:off x="3059113" y="4868863"/>
            <a:ext cx="576262" cy="142875"/>
            <a:chOff x="1746" y="3884"/>
            <a:chExt cx="317" cy="90"/>
          </a:xfrm>
        </p:grpSpPr>
        <p:grpSp>
          <p:nvGrpSpPr>
            <p:cNvPr id="88096" name="Group 32"/>
            <p:cNvGrpSpPr>
              <a:grpSpLocks/>
            </p:cNvGrpSpPr>
            <p:nvPr/>
          </p:nvGrpSpPr>
          <p:grpSpPr bwMode="auto">
            <a:xfrm>
              <a:off x="1746" y="3884"/>
              <a:ext cx="45" cy="90"/>
              <a:chOff x="1474" y="4020"/>
              <a:chExt cx="45" cy="90"/>
            </a:xfrm>
          </p:grpSpPr>
          <p:sp>
            <p:nvSpPr>
              <p:cNvPr id="88097" name="Line 33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98" name="Line 34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8099" name="Group 35"/>
            <p:cNvGrpSpPr>
              <a:grpSpLocks/>
            </p:cNvGrpSpPr>
            <p:nvPr/>
          </p:nvGrpSpPr>
          <p:grpSpPr bwMode="auto">
            <a:xfrm flipH="1">
              <a:off x="2018" y="3884"/>
              <a:ext cx="45" cy="90"/>
              <a:chOff x="1474" y="4020"/>
              <a:chExt cx="45" cy="90"/>
            </a:xfrm>
          </p:grpSpPr>
          <p:sp>
            <p:nvSpPr>
              <p:cNvPr id="88100" name="Line 36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01" name="Line 37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88083" name="Object 19"/>
          <p:cNvGraphicFramePr>
            <a:graphicFrameLocks noChangeAspect="1"/>
          </p:cNvGraphicFramePr>
          <p:nvPr/>
        </p:nvGraphicFramePr>
        <p:xfrm>
          <a:off x="1274763" y="4760913"/>
          <a:ext cx="128746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215640" progId="Equation.3">
                  <p:embed/>
                </p:oleObj>
              </mc:Choice>
              <mc:Fallback>
                <p:oleObj name="Equation" r:id="rId7" imgW="419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4760913"/>
                        <a:ext cx="1287462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0" name="Line 26"/>
          <p:cNvSpPr>
            <a:spLocks noChangeShapeType="1"/>
          </p:cNvSpPr>
          <p:nvPr/>
        </p:nvSpPr>
        <p:spPr bwMode="auto">
          <a:xfrm>
            <a:off x="1692275" y="4941888"/>
            <a:ext cx="15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8113" name="Group 49"/>
          <p:cNvGrpSpPr>
            <a:grpSpLocks/>
          </p:cNvGrpSpPr>
          <p:nvPr/>
        </p:nvGrpSpPr>
        <p:grpSpPr bwMode="auto">
          <a:xfrm>
            <a:off x="4356100" y="4868863"/>
            <a:ext cx="431800" cy="144462"/>
            <a:chOff x="1746" y="3884"/>
            <a:chExt cx="317" cy="90"/>
          </a:xfrm>
        </p:grpSpPr>
        <p:grpSp>
          <p:nvGrpSpPr>
            <p:cNvPr id="88114" name="Group 50"/>
            <p:cNvGrpSpPr>
              <a:grpSpLocks/>
            </p:cNvGrpSpPr>
            <p:nvPr/>
          </p:nvGrpSpPr>
          <p:grpSpPr bwMode="auto">
            <a:xfrm>
              <a:off x="1746" y="3884"/>
              <a:ext cx="45" cy="90"/>
              <a:chOff x="1474" y="4020"/>
              <a:chExt cx="45" cy="90"/>
            </a:xfrm>
          </p:grpSpPr>
          <p:sp>
            <p:nvSpPr>
              <p:cNvPr id="88115" name="Line 51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6" name="Line 52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8117" name="Group 53"/>
            <p:cNvGrpSpPr>
              <a:grpSpLocks/>
            </p:cNvGrpSpPr>
            <p:nvPr/>
          </p:nvGrpSpPr>
          <p:grpSpPr bwMode="auto">
            <a:xfrm flipH="1">
              <a:off x="2018" y="3884"/>
              <a:ext cx="45" cy="90"/>
              <a:chOff x="1474" y="4020"/>
              <a:chExt cx="45" cy="90"/>
            </a:xfrm>
          </p:grpSpPr>
          <p:sp>
            <p:nvSpPr>
              <p:cNvPr id="88118" name="Line 54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19" name="Line 55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88129" name="Object 6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08400" y="4797425"/>
          <a:ext cx="11525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6080" imgH="190440" progId="Equation.3">
                  <p:embed/>
                </p:oleObj>
              </mc:Choice>
              <mc:Fallback>
                <p:oleObj name="Equation" r:id="rId9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797425"/>
                        <a:ext cx="11525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131" name="Group 67"/>
          <p:cNvGrpSpPr>
            <a:grpSpLocks/>
          </p:cNvGrpSpPr>
          <p:nvPr/>
        </p:nvGrpSpPr>
        <p:grpSpPr bwMode="auto">
          <a:xfrm>
            <a:off x="5580063" y="4868863"/>
            <a:ext cx="431800" cy="144462"/>
            <a:chOff x="1746" y="3884"/>
            <a:chExt cx="317" cy="90"/>
          </a:xfrm>
        </p:grpSpPr>
        <p:grpSp>
          <p:nvGrpSpPr>
            <p:cNvPr id="88132" name="Group 68"/>
            <p:cNvGrpSpPr>
              <a:grpSpLocks/>
            </p:cNvGrpSpPr>
            <p:nvPr/>
          </p:nvGrpSpPr>
          <p:grpSpPr bwMode="auto">
            <a:xfrm>
              <a:off x="1746" y="3884"/>
              <a:ext cx="45" cy="90"/>
              <a:chOff x="1474" y="4020"/>
              <a:chExt cx="45" cy="90"/>
            </a:xfrm>
          </p:grpSpPr>
          <p:sp>
            <p:nvSpPr>
              <p:cNvPr id="88133" name="Line 69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34" name="Line 70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8135" name="Group 71"/>
            <p:cNvGrpSpPr>
              <a:grpSpLocks/>
            </p:cNvGrpSpPr>
            <p:nvPr/>
          </p:nvGrpSpPr>
          <p:grpSpPr bwMode="auto">
            <a:xfrm flipH="1">
              <a:off x="2018" y="3884"/>
              <a:ext cx="45" cy="90"/>
              <a:chOff x="1474" y="4020"/>
              <a:chExt cx="45" cy="90"/>
            </a:xfrm>
          </p:grpSpPr>
          <p:sp>
            <p:nvSpPr>
              <p:cNvPr id="88136" name="Line 72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37" name="Line 73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88138" name="Object 74"/>
          <p:cNvGraphicFramePr>
            <a:graphicFrameLocks noChangeAspect="1"/>
          </p:cNvGraphicFramePr>
          <p:nvPr/>
        </p:nvGraphicFramePr>
        <p:xfrm>
          <a:off x="4716463" y="5013325"/>
          <a:ext cx="5032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1520" imgH="101520" progId="Equation.3">
                  <p:embed/>
                </p:oleObj>
              </mc:Choice>
              <mc:Fallback>
                <p:oleObj name="Equation" r:id="rId11" imgW="101520" imgH="10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013325"/>
                        <a:ext cx="503237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39" name="Object 75"/>
          <p:cNvGraphicFramePr>
            <a:graphicFrameLocks noChangeAspect="1"/>
          </p:cNvGraphicFramePr>
          <p:nvPr/>
        </p:nvGraphicFramePr>
        <p:xfrm>
          <a:off x="4716463" y="4797425"/>
          <a:ext cx="3794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1520" imgH="177480" progId="Equation.3">
                  <p:embed/>
                </p:oleObj>
              </mc:Choice>
              <mc:Fallback>
                <p:oleObj name="Equation" r:id="rId13" imgW="101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797425"/>
                        <a:ext cx="37941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40" name="Object 76"/>
          <p:cNvGraphicFramePr>
            <a:graphicFrameLocks noChangeAspect="1"/>
          </p:cNvGraphicFramePr>
          <p:nvPr/>
        </p:nvGraphicFramePr>
        <p:xfrm>
          <a:off x="5940425" y="4797425"/>
          <a:ext cx="3794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1520" imgH="177480" progId="Equation.3">
                  <p:embed/>
                </p:oleObj>
              </mc:Choice>
              <mc:Fallback>
                <p:oleObj name="Equation" r:id="rId15" imgW="1015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797425"/>
                        <a:ext cx="3794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141" name="Group 77"/>
          <p:cNvGrpSpPr>
            <a:grpSpLocks/>
          </p:cNvGrpSpPr>
          <p:nvPr/>
        </p:nvGrpSpPr>
        <p:grpSpPr bwMode="auto">
          <a:xfrm>
            <a:off x="4284663" y="2636838"/>
            <a:ext cx="935037" cy="287337"/>
            <a:chOff x="1746" y="3884"/>
            <a:chExt cx="317" cy="90"/>
          </a:xfrm>
        </p:grpSpPr>
        <p:grpSp>
          <p:nvGrpSpPr>
            <p:cNvPr id="88142" name="Group 78"/>
            <p:cNvGrpSpPr>
              <a:grpSpLocks/>
            </p:cNvGrpSpPr>
            <p:nvPr/>
          </p:nvGrpSpPr>
          <p:grpSpPr bwMode="auto">
            <a:xfrm>
              <a:off x="1746" y="3884"/>
              <a:ext cx="45" cy="90"/>
              <a:chOff x="1474" y="4020"/>
              <a:chExt cx="45" cy="90"/>
            </a:xfrm>
          </p:grpSpPr>
          <p:sp>
            <p:nvSpPr>
              <p:cNvPr id="88143" name="Line 79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44" name="Line 80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8145" name="Group 81"/>
            <p:cNvGrpSpPr>
              <a:grpSpLocks/>
            </p:cNvGrpSpPr>
            <p:nvPr/>
          </p:nvGrpSpPr>
          <p:grpSpPr bwMode="auto">
            <a:xfrm flipH="1">
              <a:off x="2018" y="3884"/>
              <a:ext cx="45" cy="90"/>
              <a:chOff x="1474" y="4020"/>
              <a:chExt cx="45" cy="90"/>
            </a:xfrm>
          </p:grpSpPr>
          <p:sp>
            <p:nvSpPr>
              <p:cNvPr id="88146" name="Line 82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47" name="Line 83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88148" name="Object 8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120" imgH="215640" progId="Equation.3">
                  <p:embed/>
                </p:oleObj>
              </mc:Choice>
              <mc:Fallback>
                <p:oleObj name="Equation" r:id="rId16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58" name="Rectangle 94"/>
          <p:cNvSpPr>
            <a:spLocks noChangeArrowheads="1"/>
          </p:cNvSpPr>
          <p:nvPr/>
        </p:nvSpPr>
        <p:spPr bwMode="auto">
          <a:xfrm>
            <a:off x="590550" y="260350"/>
            <a:ext cx="82296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tr-TR" sz="3600" b="1" dirty="0">
                <a:latin typeface="+mj-lt"/>
              </a:rPr>
              <a:t>Improving Running Time Through Repeated Squaring</a:t>
            </a:r>
          </a:p>
        </p:txBody>
      </p:sp>
      <p:sp>
        <p:nvSpPr>
          <p:cNvPr id="88159" name="Oval 95"/>
          <p:cNvSpPr>
            <a:spLocks noChangeArrowheads="1"/>
          </p:cNvSpPr>
          <p:nvPr/>
        </p:nvSpPr>
        <p:spPr bwMode="auto">
          <a:xfrm>
            <a:off x="1957388" y="4579938"/>
            <a:ext cx="71437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161" name="Group 97"/>
          <p:cNvGrpSpPr>
            <a:grpSpLocks/>
          </p:cNvGrpSpPr>
          <p:nvPr/>
        </p:nvGrpSpPr>
        <p:grpSpPr bwMode="auto">
          <a:xfrm>
            <a:off x="1835150" y="4868863"/>
            <a:ext cx="649288" cy="144462"/>
            <a:chOff x="1746" y="3884"/>
            <a:chExt cx="317" cy="90"/>
          </a:xfrm>
        </p:grpSpPr>
        <p:grpSp>
          <p:nvGrpSpPr>
            <p:cNvPr id="88162" name="Group 98"/>
            <p:cNvGrpSpPr>
              <a:grpSpLocks/>
            </p:cNvGrpSpPr>
            <p:nvPr/>
          </p:nvGrpSpPr>
          <p:grpSpPr bwMode="auto">
            <a:xfrm>
              <a:off x="1746" y="3884"/>
              <a:ext cx="45" cy="90"/>
              <a:chOff x="1474" y="4020"/>
              <a:chExt cx="45" cy="90"/>
            </a:xfrm>
          </p:grpSpPr>
          <p:sp>
            <p:nvSpPr>
              <p:cNvPr id="88163" name="Line 99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64" name="Line 100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8165" name="Group 101"/>
            <p:cNvGrpSpPr>
              <a:grpSpLocks/>
            </p:cNvGrpSpPr>
            <p:nvPr/>
          </p:nvGrpSpPr>
          <p:grpSpPr bwMode="auto">
            <a:xfrm flipH="1">
              <a:off x="2018" y="3884"/>
              <a:ext cx="45" cy="90"/>
              <a:chOff x="1474" y="4020"/>
              <a:chExt cx="45" cy="90"/>
            </a:xfrm>
          </p:grpSpPr>
          <p:sp>
            <p:nvSpPr>
              <p:cNvPr id="88166" name="Line 102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67" name="Line 103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5629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CS </a:t>
            </a:r>
            <a:r>
              <a:rPr lang="en-US"/>
              <a:t>473</a:t>
            </a:r>
            <a:endParaRPr lang="tr-T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 </a:t>
            </a:r>
            <a:r>
              <a:rPr lang="en-US" b="1"/>
              <a:t>All Pairs Shortest Paths</a:t>
            </a:r>
            <a:endParaRPr lang="tr-TR" b="1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A77F-F062-4361-A281-A01021CDE367}" type="slidenum">
              <a:rPr lang="tr-TR"/>
              <a:pPr/>
              <a:t>18</a:t>
            </a:fld>
            <a:endParaRPr lang="tr-TR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646112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chemeClr val="tx1"/>
                </a:solidFill>
              </a:rPr>
              <a:t>Improving Running Time Through Repeated Squaring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147050" cy="5040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>
                <a:latin typeface="Times New Roman" pitchFamily="18" charset="0"/>
              </a:rPr>
              <a:t> </a:t>
            </a:r>
            <a:r>
              <a:rPr lang="tr-TR" sz="2000">
                <a:solidFill>
                  <a:srgbClr val="5061FE"/>
                </a:solidFill>
                <a:latin typeface="Times New Roman" pitchFamily="18" charset="0"/>
              </a:rPr>
              <a:t>FASTER-APSP </a:t>
            </a:r>
            <a:r>
              <a:rPr lang="tr-TR" sz="2000">
                <a:latin typeface="Times New Roman" pitchFamily="18" charset="0"/>
              </a:rPr>
              <a:t>( W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Times New Roman" pitchFamily="18" charset="0"/>
              </a:rPr>
              <a:t>	</a:t>
            </a:r>
            <a:r>
              <a:rPr lang="en-US" sz="2000">
                <a:latin typeface="Times New Roman" pitchFamily="18" charset="0"/>
              </a:rPr>
              <a:t>      </a:t>
            </a:r>
            <a:r>
              <a:rPr lang="tr-TR" sz="2000">
                <a:latin typeface="Times New Roman" pitchFamily="18" charset="0"/>
              </a:rPr>
              <a:t>D</a:t>
            </a:r>
            <a:r>
              <a:rPr lang="tr-TR" sz="2000" baseline="40000">
                <a:latin typeface="Times New Roman" pitchFamily="18" charset="0"/>
              </a:rPr>
              <a:t>1</a:t>
            </a:r>
            <a:r>
              <a:rPr lang="tr-TR" sz="2000" baseline="30000">
                <a:latin typeface="Times New Roman" pitchFamily="18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← 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</a:t>
            </a:r>
            <a:r>
              <a:rPr lang="en-US" sz="2000">
                <a:latin typeface="Times New Roman" pitchFamily="18" charset="0"/>
                <a:cs typeface="Arial" charset="0"/>
              </a:rPr>
              <a:t>      </a:t>
            </a:r>
            <a:r>
              <a:rPr lang="tr-TR" sz="2000" i="1">
                <a:latin typeface="Times New Roman" pitchFamily="18" charset="0"/>
                <a:cs typeface="Arial" charset="0"/>
              </a:rPr>
              <a:t>m ←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</a:t>
            </a:r>
            <a:r>
              <a:rPr lang="en-US" sz="2000">
                <a:latin typeface="Times New Roman" pitchFamily="18" charset="0"/>
                <a:cs typeface="Arial" charset="0"/>
              </a:rPr>
              <a:t>      </a:t>
            </a:r>
            <a:r>
              <a:rPr lang="tr-TR" sz="2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while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tr-TR" sz="2000" i="1">
                <a:latin typeface="Times New Roman" pitchFamily="18" charset="0"/>
                <a:cs typeface="Arial" charset="0"/>
              </a:rPr>
              <a:t>m </a:t>
            </a:r>
            <a:r>
              <a:rPr lang="en-US" sz="2000" i="1">
                <a:latin typeface="Times New Roman" pitchFamily="18" charset="0"/>
                <a:cs typeface="Arial" charset="0"/>
              </a:rPr>
              <a:t>&lt;</a:t>
            </a:r>
            <a:r>
              <a:rPr lang="tr-TR" sz="2000" i="1">
                <a:latin typeface="Times New Roman" pitchFamily="18" charset="0"/>
                <a:cs typeface="Arial" charset="0"/>
              </a:rPr>
              <a:t> n-1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do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</a:t>
            </a:r>
            <a:r>
              <a:rPr lang="en-US" sz="2000">
                <a:latin typeface="Times New Roman" pitchFamily="18" charset="0"/>
                <a:cs typeface="Arial" charset="0"/>
              </a:rPr>
              <a:t>           </a:t>
            </a:r>
            <a:r>
              <a:rPr lang="tr-TR" sz="2000">
                <a:latin typeface="Times New Roman" pitchFamily="18" charset="0"/>
                <a:cs typeface="Arial" charset="0"/>
              </a:rPr>
              <a:t>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2m</a:t>
            </a:r>
            <a:r>
              <a:rPr lang="tr-TR" sz="2000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← </a:t>
            </a:r>
            <a:r>
              <a:rPr lang="tr-TR" sz="2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EXTEND </a:t>
            </a:r>
            <a:r>
              <a:rPr lang="tr-TR" sz="2000">
                <a:latin typeface="Times New Roman" pitchFamily="18" charset="0"/>
                <a:cs typeface="Arial" charset="0"/>
              </a:rPr>
              <a:t>(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m</a:t>
            </a:r>
            <a:r>
              <a:rPr lang="tr-TR" sz="2000">
                <a:latin typeface="Times New Roman" pitchFamily="18" charset="0"/>
                <a:cs typeface="Arial" charset="0"/>
              </a:rPr>
              <a:t> ,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m</a:t>
            </a:r>
            <a:r>
              <a:rPr lang="tr-TR" sz="2000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	</a:t>
            </a:r>
            <a:r>
              <a:rPr lang="en-US" sz="2000">
                <a:latin typeface="Times New Roman" pitchFamily="18" charset="0"/>
                <a:cs typeface="Arial" charset="0"/>
              </a:rPr>
              <a:t>  </a:t>
            </a:r>
            <a:r>
              <a:rPr lang="tr-TR" sz="2000" i="1">
                <a:latin typeface="Times New Roman" pitchFamily="18" charset="0"/>
                <a:cs typeface="Arial" charset="0"/>
              </a:rPr>
              <a:t>m ← 2m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</a:t>
            </a:r>
            <a:r>
              <a:rPr lang="en-US" sz="2000">
                <a:latin typeface="Times New Roman" pitchFamily="18" charset="0"/>
                <a:cs typeface="Arial" charset="0"/>
              </a:rPr>
              <a:t>      </a:t>
            </a:r>
            <a:r>
              <a:rPr lang="tr-TR" sz="2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return</a:t>
            </a:r>
            <a:r>
              <a:rPr lang="tr-TR" sz="2000">
                <a:latin typeface="Times New Roman" pitchFamily="18" charset="0"/>
                <a:cs typeface="Arial" charset="0"/>
              </a:rPr>
              <a:t>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m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 baseline="30000"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tr-TR" sz="2000">
                <a:latin typeface="Times New Roman" pitchFamily="18" charset="0"/>
                <a:cs typeface="Arial" charset="0"/>
              </a:rPr>
              <a:t> final iteration computes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2m</a:t>
            </a:r>
            <a:r>
              <a:rPr lang="tr-TR" sz="2000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 for some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n-1 ≤ 2m ≤ 2n-2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en-AU" sz="20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000">
                <a:latin typeface="Times New Roman" pitchFamily="18" charset="0"/>
                <a:cs typeface="Arial" charset="0"/>
              </a:rPr>
              <a:t>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2m</a:t>
            </a:r>
            <a:r>
              <a:rPr lang="tr-TR" sz="2000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 = D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n-1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 baseline="30000"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running time :</a:t>
            </a:r>
            <a:r>
              <a:rPr lang="tr-TR" sz="2000">
                <a:latin typeface="Times New Roman" pitchFamily="18" charset="0"/>
                <a:cs typeface="Arial" charset="0"/>
              </a:rPr>
              <a:t>  </a:t>
            </a:r>
            <a:r>
              <a:rPr lang="tr-TR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000">
                <a:latin typeface="Times New Roman" pitchFamily="18" charset="0"/>
                <a:cs typeface="Arial" charset="0"/>
              </a:rPr>
              <a:t>( n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3</a:t>
            </a:r>
            <a:r>
              <a:rPr lang="tr-TR" sz="2000">
                <a:latin typeface="Times New Roman" pitchFamily="18" charset="0"/>
                <a:cs typeface="Arial" charset="0"/>
              </a:rPr>
              <a:t>lgn ) = </a:t>
            </a:r>
            <a:r>
              <a:rPr lang="tr-TR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000">
                <a:latin typeface="Times New Roman" pitchFamily="18" charset="0"/>
                <a:cs typeface="Arial" charset="0"/>
              </a:rPr>
              <a:t>( V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3</a:t>
            </a:r>
            <a:r>
              <a:rPr lang="tr-TR" sz="2000">
                <a:latin typeface="Times New Roman" pitchFamily="18" charset="0"/>
                <a:cs typeface="Arial" charset="0"/>
              </a:rPr>
              <a:t>lgV )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	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►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each matrix product :</a:t>
            </a:r>
            <a:r>
              <a:rPr lang="tr-TR" sz="2000">
                <a:latin typeface="Times New Roman" pitchFamily="18" charset="0"/>
                <a:cs typeface="Arial" charset="0"/>
              </a:rPr>
              <a:t>  </a:t>
            </a:r>
            <a:r>
              <a:rPr lang="tr-TR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000">
                <a:latin typeface="Times New Roman" pitchFamily="18" charset="0"/>
                <a:cs typeface="Arial" charset="0"/>
              </a:rPr>
              <a:t>( n</a:t>
            </a:r>
            <a:r>
              <a:rPr lang="tr-TR" sz="2000" baseline="40000">
                <a:latin typeface="Times New Roman" pitchFamily="18" charset="0"/>
                <a:cs typeface="Arial" charset="0"/>
              </a:rPr>
              <a:t>3</a:t>
            </a:r>
            <a:r>
              <a:rPr lang="tr-TR" sz="2000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	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► # of matrix products :</a:t>
            </a:r>
            <a:r>
              <a:rPr lang="tr-TR" sz="2000">
                <a:latin typeface="Times New Roman" pitchFamily="18" charset="0"/>
                <a:cs typeface="Arial" charset="0"/>
              </a:rPr>
              <a:t>  lg( n-1 )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	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► simple code, no complex data structures, small hidden 		  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constants in </a:t>
            </a:r>
            <a:r>
              <a:rPr lang="tr-TR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-notation.</a:t>
            </a:r>
            <a:endParaRPr lang="ru-RU" sz="200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2000" baseline="3000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grpSp>
        <p:nvGrpSpPr>
          <p:cNvPr id="95236" name="Group 4"/>
          <p:cNvGrpSpPr>
            <a:grpSpLocks/>
          </p:cNvGrpSpPr>
          <p:nvPr/>
        </p:nvGrpSpPr>
        <p:grpSpPr bwMode="auto">
          <a:xfrm>
            <a:off x="4067175" y="5013325"/>
            <a:ext cx="865188" cy="287338"/>
            <a:chOff x="1746" y="3884"/>
            <a:chExt cx="317" cy="90"/>
          </a:xfrm>
        </p:grpSpPr>
        <p:grpSp>
          <p:nvGrpSpPr>
            <p:cNvPr id="95237" name="Group 5"/>
            <p:cNvGrpSpPr>
              <a:grpSpLocks/>
            </p:cNvGrpSpPr>
            <p:nvPr/>
          </p:nvGrpSpPr>
          <p:grpSpPr bwMode="auto">
            <a:xfrm>
              <a:off x="1746" y="3884"/>
              <a:ext cx="45" cy="90"/>
              <a:chOff x="1474" y="4020"/>
              <a:chExt cx="45" cy="90"/>
            </a:xfrm>
          </p:grpSpPr>
          <p:sp>
            <p:nvSpPr>
              <p:cNvPr id="95238" name="Line 6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39" name="Line 7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40" name="Group 8"/>
            <p:cNvGrpSpPr>
              <a:grpSpLocks/>
            </p:cNvGrpSpPr>
            <p:nvPr/>
          </p:nvGrpSpPr>
          <p:grpSpPr bwMode="auto">
            <a:xfrm flipH="1">
              <a:off x="2018" y="3884"/>
              <a:ext cx="45" cy="90"/>
              <a:chOff x="1474" y="4020"/>
              <a:chExt cx="45" cy="90"/>
            </a:xfrm>
          </p:grpSpPr>
          <p:sp>
            <p:nvSpPr>
              <p:cNvPr id="95241" name="Line 9"/>
              <p:cNvSpPr>
                <a:spLocks noChangeShapeType="1"/>
              </p:cNvSpPr>
              <p:nvPr/>
            </p:nvSpPr>
            <p:spPr bwMode="auto">
              <a:xfrm flipV="1">
                <a:off x="1474" y="402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2" name="Line 10"/>
              <p:cNvSpPr>
                <a:spLocks noChangeShapeType="1"/>
              </p:cNvSpPr>
              <p:nvPr/>
            </p:nvSpPr>
            <p:spPr bwMode="auto">
              <a:xfrm>
                <a:off x="1474" y="4020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5358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CS </a:t>
            </a:r>
            <a:r>
              <a:rPr lang="en-US"/>
              <a:t>473</a:t>
            </a:r>
            <a:endParaRPr lang="tr-TR"/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 </a:t>
            </a:r>
            <a:r>
              <a:rPr lang="en-US" b="1"/>
              <a:t>All Pairs Shortest Paths</a:t>
            </a:r>
            <a:endParaRPr lang="tr-TR" b="1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3D7C-E018-4C95-B63D-BF59A4C8D113}" type="slidenum">
              <a:rPr lang="tr-TR"/>
              <a:pPr/>
              <a:t>19</a:t>
            </a:fld>
            <a:endParaRPr lang="tr-TR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chemeClr val="tx1"/>
                </a:solidFill>
              </a:rPr>
              <a:t>Idea Behind Repeated Squaring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Arial" charset="0"/>
              </a:rPr>
              <a:t>decompose p</a:t>
            </a:r>
            <a:r>
              <a:rPr lang="en-US" baseline="-25000">
                <a:latin typeface="Times New Roman" pitchFamily="18" charset="0"/>
                <a:cs typeface="Arial" charset="0"/>
              </a:rPr>
              <a:t>ij</a:t>
            </a:r>
            <a:r>
              <a:rPr lang="en-US" baseline="40000">
                <a:latin typeface="Times New Roman" pitchFamily="18" charset="0"/>
                <a:cs typeface="Arial" charset="0"/>
              </a:rPr>
              <a:t>2m</a:t>
            </a:r>
            <a:r>
              <a:rPr lang="en-US">
                <a:latin typeface="Times New Roman" pitchFamily="18" charset="0"/>
                <a:cs typeface="Arial" charset="0"/>
              </a:rPr>
              <a:t> as p</a:t>
            </a:r>
            <a:r>
              <a:rPr lang="en-US" baseline="-25000">
                <a:latin typeface="Times New Roman" pitchFamily="18" charset="0"/>
                <a:cs typeface="Arial" charset="0"/>
              </a:rPr>
              <a:t>ik</a:t>
            </a:r>
            <a:r>
              <a:rPr lang="en-US" baseline="40000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Times New Roman" pitchFamily="18" charset="0"/>
                <a:cs typeface="Arial" charset="0"/>
              </a:rPr>
              <a:t> &amp; p</a:t>
            </a:r>
            <a:r>
              <a:rPr lang="en-US" baseline="-25000">
                <a:latin typeface="Times New Roman" pitchFamily="18" charset="0"/>
                <a:cs typeface="Arial" charset="0"/>
              </a:rPr>
              <a:t>kj</a:t>
            </a:r>
            <a:r>
              <a:rPr lang="en-US" baseline="40000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Times New Roman" pitchFamily="18" charset="0"/>
                <a:cs typeface="Arial" charset="0"/>
              </a:rPr>
              <a:t>, where</a:t>
            </a:r>
          </a:p>
          <a:p>
            <a:pPr>
              <a:buFontTx/>
              <a:buNone/>
            </a:pPr>
            <a:r>
              <a:rPr lang="en-US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	 	</a:t>
            </a:r>
            <a:r>
              <a:rPr lang="en-US">
                <a:latin typeface="Times New Roman" pitchFamily="18" charset="0"/>
                <a:cs typeface="Arial" charset="0"/>
              </a:rPr>
              <a:t>p</a:t>
            </a:r>
            <a:r>
              <a:rPr lang="en-US" baseline="-25000">
                <a:latin typeface="Times New Roman" pitchFamily="18" charset="0"/>
                <a:cs typeface="Arial" charset="0"/>
              </a:rPr>
              <a:t>ij</a:t>
            </a:r>
            <a:r>
              <a:rPr lang="en-US" baseline="40000">
                <a:latin typeface="Times New Roman" pitchFamily="18" charset="0"/>
                <a:cs typeface="Arial" charset="0"/>
              </a:rPr>
              <a:t>2m</a:t>
            </a:r>
            <a:r>
              <a:rPr lang="en-US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>
                <a:latin typeface="Times New Roman" pitchFamily="18" charset="0"/>
                <a:cs typeface="Arial" charset="0"/>
              </a:rPr>
              <a:t>:</a:t>
            </a:r>
            <a:r>
              <a:rPr lang="en-US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baseline="-25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3600" baseline="-25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    v</a:t>
            </a:r>
            <a:r>
              <a:rPr lang="en-US" baseline="-25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j</a:t>
            </a:r>
          </a:p>
          <a:p>
            <a:pPr>
              <a:buFontTx/>
              <a:buNone/>
            </a:pPr>
            <a:r>
              <a:rPr lang="en-US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	 	</a:t>
            </a:r>
            <a:r>
              <a:rPr lang="en-US">
                <a:latin typeface="Times New Roman" pitchFamily="18" charset="0"/>
                <a:cs typeface="Arial" charset="0"/>
              </a:rPr>
              <a:t>p</a:t>
            </a:r>
            <a:r>
              <a:rPr lang="en-US" baseline="-25000">
                <a:latin typeface="Times New Roman" pitchFamily="18" charset="0"/>
                <a:cs typeface="Arial" charset="0"/>
              </a:rPr>
              <a:t>ik</a:t>
            </a:r>
            <a:r>
              <a:rPr lang="en-US" baseline="40000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>
                <a:latin typeface="Times New Roman" pitchFamily="18" charset="0"/>
                <a:cs typeface="Arial" charset="0"/>
              </a:rPr>
              <a:t>:</a:t>
            </a:r>
            <a:r>
              <a:rPr lang="en-US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baseline="-25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3600" baseline="-25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    v</a:t>
            </a:r>
            <a:r>
              <a:rPr lang="en-US" baseline="-25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k</a:t>
            </a:r>
          </a:p>
          <a:p>
            <a:pPr>
              <a:buFontTx/>
              <a:buNone/>
            </a:pPr>
            <a:r>
              <a:rPr lang="en-US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	 	</a:t>
            </a:r>
            <a:r>
              <a:rPr lang="en-US">
                <a:latin typeface="Times New Roman" pitchFamily="18" charset="0"/>
                <a:cs typeface="Arial" charset="0"/>
              </a:rPr>
              <a:t>p</a:t>
            </a:r>
            <a:r>
              <a:rPr lang="en-US" baseline="-25000">
                <a:latin typeface="Times New Roman" pitchFamily="18" charset="0"/>
                <a:cs typeface="Arial" charset="0"/>
              </a:rPr>
              <a:t>kj</a:t>
            </a:r>
            <a:r>
              <a:rPr lang="en-US" baseline="40000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>
                <a:latin typeface="Times New Roman" pitchFamily="18" charset="0"/>
                <a:cs typeface="Arial" charset="0"/>
              </a:rPr>
              <a:t>:</a:t>
            </a:r>
            <a:r>
              <a:rPr lang="en-US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baseline="-25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tr-TR" sz="3600" baseline="-25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     v</a:t>
            </a:r>
            <a:r>
              <a:rPr lang="en-US" baseline="-250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j</a:t>
            </a:r>
            <a:endParaRPr lang="tr-TR" sz="3600" baseline="-25000">
              <a:solidFill>
                <a:srgbClr val="5061FE"/>
              </a:solidFill>
              <a:latin typeface="Monotype Corsiva" pitchFamily="66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solidFill>
                <a:srgbClr val="5061FE"/>
              </a:solidFill>
            </a:endParaRP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468313" y="1052513"/>
            <a:ext cx="82296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tr-TR">
                <a:latin typeface="Times New Roman" pitchFamily="18" charset="0"/>
              </a:rPr>
              <a:t>	</a:t>
            </a:r>
          </a:p>
          <a:p>
            <a:pPr marL="342900" indent="-342900" algn="l">
              <a:spcBef>
                <a:spcPct val="20000"/>
              </a:spcBef>
            </a:pPr>
            <a:endParaRPr lang="tr-TR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tr-TR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tr-TR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tr-TR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tr-TR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tr-TR">
              <a:latin typeface="Times New Roman" pitchFamily="18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tr-TR">
              <a:latin typeface="Times New Roman" pitchFamily="18" charset="0"/>
            </a:endParaRPr>
          </a:p>
        </p:txBody>
      </p:sp>
      <p:grpSp>
        <p:nvGrpSpPr>
          <p:cNvPr id="180274" name="Group 50"/>
          <p:cNvGrpSpPr>
            <a:grpSpLocks/>
          </p:cNvGrpSpPr>
          <p:nvPr/>
        </p:nvGrpSpPr>
        <p:grpSpPr bwMode="auto">
          <a:xfrm>
            <a:off x="4067175" y="3286125"/>
            <a:ext cx="4392613" cy="2374900"/>
            <a:chOff x="1383" y="2070"/>
            <a:chExt cx="2767" cy="1496"/>
          </a:xfrm>
        </p:grpSpPr>
        <p:sp>
          <p:nvSpPr>
            <p:cNvPr id="180230" name="Oval 6"/>
            <p:cNvSpPr>
              <a:spLocks noChangeArrowheads="1"/>
            </p:cNvSpPr>
            <p:nvPr/>
          </p:nvSpPr>
          <p:spPr bwMode="auto">
            <a:xfrm>
              <a:off x="1383" y="2750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>
                  <a:latin typeface="Times New Roman" pitchFamily="18" charset="0"/>
                </a:rPr>
                <a:t>v</a:t>
              </a:r>
              <a:r>
                <a:rPr lang="tr-TR" baseline="-25000">
                  <a:latin typeface="Times New Roman" pitchFamily="18" charset="0"/>
                </a:rPr>
                <a:t>i</a:t>
              </a:r>
              <a:endParaRPr lang="tr-TR">
                <a:latin typeface="Times New Roman" pitchFamily="18" charset="0"/>
              </a:endParaRPr>
            </a:p>
          </p:txBody>
        </p:sp>
        <p:sp>
          <p:nvSpPr>
            <p:cNvPr id="180234" name="Oval 10"/>
            <p:cNvSpPr>
              <a:spLocks noChangeArrowheads="1"/>
            </p:cNvSpPr>
            <p:nvPr/>
          </p:nvSpPr>
          <p:spPr bwMode="auto">
            <a:xfrm>
              <a:off x="3832" y="2750"/>
              <a:ext cx="318" cy="31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>
                  <a:latin typeface="Times New Roman" pitchFamily="18" charset="0"/>
                </a:rPr>
                <a:t>v</a:t>
              </a:r>
              <a:r>
                <a:rPr lang="tr-TR" baseline="-25000">
                  <a:latin typeface="Times New Roman" pitchFamily="18" charset="0"/>
                </a:rPr>
                <a:t>j</a:t>
              </a:r>
              <a:endParaRPr lang="tr-TR">
                <a:latin typeface="Times New Roman" pitchFamily="18" charset="0"/>
              </a:endParaRPr>
            </a:p>
          </p:txBody>
        </p:sp>
        <p:sp>
          <p:nvSpPr>
            <p:cNvPr id="180235" name="Oval 11"/>
            <p:cNvSpPr>
              <a:spLocks noChangeArrowheads="1"/>
            </p:cNvSpPr>
            <p:nvPr/>
          </p:nvSpPr>
          <p:spPr bwMode="auto">
            <a:xfrm>
              <a:off x="2699" y="2342"/>
              <a:ext cx="181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6" name="Oval 12"/>
            <p:cNvSpPr>
              <a:spLocks noChangeArrowheads="1"/>
            </p:cNvSpPr>
            <p:nvPr/>
          </p:nvSpPr>
          <p:spPr bwMode="auto">
            <a:xfrm>
              <a:off x="2699" y="2568"/>
              <a:ext cx="181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7" name="Oval 13"/>
            <p:cNvSpPr>
              <a:spLocks noChangeArrowheads="1"/>
            </p:cNvSpPr>
            <p:nvPr/>
          </p:nvSpPr>
          <p:spPr bwMode="auto">
            <a:xfrm>
              <a:off x="2699" y="3385"/>
              <a:ext cx="181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8" name="Oval 14"/>
            <p:cNvSpPr>
              <a:spLocks noChangeArrowheads="1"/>
            </p:cNvSpPr>
            <p:nvPr/>
          </p:nvSpPr>
          <p:spPr bwMode="auto">
            <a:xfrm flipH="1">
              <a:off x="2200" y="2841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39" name="Oval 15"/>
            <p:cNvSpPr>
              <a:spLocks noChangeArrowheads="1"/>
            </p:cNvSpPr>
            <p:nvPr/>
          </p:nvSpPr>
          <p:spPr bwMode="auto">
            <a:xfrm flipH="1">
              <a:off x="2200" y="2977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0" name="Oval 16"/>
            <p:cNvSpPr>
              <a:spLocks noChangeArrowheads="1"/>
            </p:cNvSpPr>
            <p:nvPr/>
          </p:nvSpPr>
          <p:spPr bwMode="auto">
            <a:xfrm flipH="1">
              <a:off x="2200" y="3113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1" name="Oval 17"/>
            <p:cNvSpPr>
              <a:spLocks noChangeArrowheads="1"/>
            </p:cNvSpPr>
            <p:nvPr/>
          </p:nvSpPr>
          <p:spPr bwMode="auto">
            <a:xfrm flipH="1">
              <a:off x="2744" y="2977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2" name="Oval 18"/>
            <p:cNvSpPr>
              <a:spLocks noChangeArrowheads="1"/>
            </p:cNvSpPr>
            <p:nvPr/>
          </p:nvSpPr>
          <p:spPr bwMode="auto">
            <a:xfrm flipH="1">
              <a:off x="2744" y="3113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3" name="Oval 19"/>
            <p:cNvSpPr>
              <a:spLocks noChangeArrowheads="1"/>
            </p:cNvSpPr>
            <p:nvPr/>
          </p:nvSpPr>
          <p:spPr bwMode="auto">
            <a:xfrm flipH="1">
              <a:off x="2744" y="2841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4" name="Oval 20"/>
            <p:cNvSpPr>
              <a:spLocks noChangeArrowheads="1"/>
            </p:cNvSpPr>
            <p:nvPr/>
          </p:nvSpPr>
          <p:spPr bwMode="auto">
            <a:xfrm flipH="1">
              <a:off x="3243" y="2886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5" name="Oval 21"/>
            <p:cNvSpPr>
              <a:spLocks noChangeArrowheads="1"/>
            </p:cNvSpPr>
            <p:nvPr/>
          </p:nvSpPr>
          <p:spPr bwMode="auto">
            <a:xfrm flipH="1">
              <a:off x="3243" y="3022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6" name="Oval 22"/>
            <p:cNvSpPr>
              <a:spLocks noChangeArrowheads="1"/>
            </p:cNvSpPr>
            <p:nvPr/>
          </p:nvSpPr>
          <p:spPr bwMode="auto">
            <a:xfrm flipH="1">
              <a:off x="3243" y="3158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7" name="Oval 23"/>
            <p:cNvSpPr>
              <a:spLocks noChangeArrowheads="1"/>
            </p:cNvSpPr>
            <p:nvPr/>
          </p:nvSpPr>
          <p:spPr bwMode="auto">
            <a:xfrm flipH="1">
              <a:off x="2744" y="3249"/>
              <a:ext cx="45" cy="4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48" name="Freeform 24"/>
            <p:cNvSpPr>
              <a:spLocks/>
            </p:cNvSpPr>
            <p:nvPr/>
          </p:nvSpPr>
          <p:spPr bwMode="auto">
            <a:xfrm>
              <a:off x="1701" y="2432"/>
              <a:ext cx="787" cy="287"/>
            </a:xfrm>
            <a:custGeom>
              <a:avLst/>
              <a:gdLst>
                <a:gd name="T0" fmla="*/ 0 w 787"/>
                <a:gd name="T1" fmla="*/ 287 h 287"/>
                <a:gd name="T2" fmla="*/ 499 w 787"/>
                <a:gd name="T3" fmla="*/ 18 h 287"/>
                <a:gd name="T4" fmla="*/ 408 w 787"/>
                <a:gd name="T5" fmla="*/ 179 h 287"/>
                <a:gd name="T6" fmla="*/ 787 w 787"/>
                <a:gd name="T7" fmla="*/ 6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7" h="287">
                  <a:moveTo>
                    <a:pt x="0" y="287"/>
                  </a:moveTo>
                  <a:cubicBezTo>
                    <a:pt x="215" y="161"/>
                    <a:pt x="431" y="36"/>
                    <a:pt x="499" y="18"/>
                  </a:cubicBezTo>
                  <a:cubicBezTo>
                    <a:pt x="567" y="0"/>
                    <a:pt x="360" y="171"/>
                    <a:pt x="408" y="179"/>
                  </a:cubicBezTo>
                  <a:cubicBezTo>
                    <a:pt x="456" y="187"/>
                    <a:pt x="708" y="90"/>
                    <a:pt x="787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49" name="Freeform 25"/>
            <p:cNvSpPr>
              <a:spLocks/>
            </p:cNvSpPr>
            <p:nvPr/>
          </p:nvSpPr>
          <p:spPr bwMode="auto">
            <a:xfrm>
              <a:off x="2438" y="2432"/>
              <a:ext cx="216" cy="80"/>
            </a:xfrm>
            <a:custGeom>
              <a:avLst/>
              <a:gdLst>
                <a:gd name="T0" fmla="*/ 0 w 216"/>
                <a:gd name="T1" fmla="*/ 80 h 80"/>
                <a:gd name="T2" fmla="*/ 216 w 216"/>
                <a:gd name="T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" h="80">
                  <a:moveTo>
                    <a:pt x="0" y="80"/>
                  </a:moveTo>
                  <a:lnTo>
                    <a:pt x="21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0" name="Freeform 26"/>
            <p:cNvSpPr>
              <a:spLocks/>
            </p:cNvSpPr>
            <p:nvPr/>
          </p:nvSpPr>
          <p:spPr bwMode="auto">
            <a:xfrm>
              <a:off x="2454" y="2674"/>
              <a:ext cx="200" cy="64"/>
            </a:xfrm>
            <a:custGeom>
              <a:avLst/>
              <a:gdLst>
                <a:gd name="T0" fmla="*/ 0 w 200"/>
                <a:gd name="T1" fmla="*/ 64 h 64"/>
                <a:gd name="T2" fmla="*/ 200 w 200"/>
                <a:gd name="T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" h="64">
                  <a:moveTo>
                    <a:pt x="0" y="64"/>
                  </a:moveTo>
                  <a:lnTo>
                    <a:pt x="20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1" name="Freeform 27"/>
            <p:cNvSpPr>
              <a:spLocks/>
            </p:cNvSpPr>
            <p:nvPr/>
          </p:nvSpPr>
          <p:spPr bwMode="auto">
            <a:xfrm>
              <a:off x="1701" y="3067"/>
              <a:ext cx="725" cy="318"/>
            </a:xfrm>
            <a:custGeom>
              <a:avLst/>
              <a:gdLst>
                <a:gd name="T0" fmla="*/ 0 w 725"/>
                <a:gd name="T1" fmla="*/ 0 h 318"/>
                <a:gd name="T2" fmla="*/ 408 w 725"/>
                <a:gd name="T3" fmla="*/ 137 h 318"/>
                <a:gd name="T4" fmla="*/ 226 w 725"/>
                <a:gd name="T5" fmla="*/ 182 h 318"/>
                <a:gd name="T6" fmla="*/ 725 w 725"/>
                <a:gd name="T7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5" h="318">
                  <a:moveTo>
                    <a:pt x="0" y="0"/>
                  </a:moveTo>
                  <a:cubicBezTo>
                    <a:pt x="185" y="53"/>
                    <a:pt x="371" y="107"/>
                    <a:pt x="408" y="137"/>
                  </a:cubicBezTo>
                  <a:cubicBezTo>
                    <a:pt x="445" y="167"/>
                    <a:pt x="173" y="152"/>
                    <a:pt x="226" y="182"/>
                  </a:cubicBezTo>
                  <a:cubicBezTo>
                    <a:pt x="279" y="212"/>
                    <a:pt x="502" y="265"/>
                    <a:pt x="725" y="3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2" name="Freeform 28"/>
            <p:cNvSpPr>
              <a:spLocks/>
            </p:cNvSpPr>
            <p:nvPr/>
          </p:nvSpPr>
          <p:spPr bwMode="auto">
            <a:xfrm>
              <a:off x="2379" y="3372"/>
              <a:ext cx="234" cy="59"/>
            </a:xfrm>
            <a:custGeom>
              <a:avLst/>
              <a:gdLst>
                <a:gd name="T0" fmla="*/ 0 w 234"/>
                <a:gd name="T1" fmla="*/ 0 h 59"/>
                <a:gd name="T2" fmla="*/ 234 w 234"/>
                <a:gd name="T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4" h="59">
                  <a:moveTo>
                    <a:pt x="0" y="0"/>
                  </a:moveTo>
                  <a:lnTo>
                    <a:pt x="234" y="5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3" name="Text Box 29"/>
            <p:cNvSpPr txBox="1">
              <a:spLocks noChangeArrowheads="1"/>
            </p:cNvSpPr>
            <p:nvPr/>
          </p:nvSpPr>
          <p:spPr bwMode="auto">
            <a:xfrm>
              <a:off x="2595" y="2070"/>
              <a:ext cx="4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tr-TR" i="1">
                  <a:solidFill>
                    <a:schemeClr val="accent2"/>
                  </a:solidFill>
                  <a:latin typeface="Times New Roman" pitchFamily="18" charset="0"/>
                </a:rPr>
                <a:t>v</a:t>
              </a:r>
              <a:r>
                <a:rPr lang="tr-TR" i="1" baseline="-25000">
                  <a:solidFill>
                    <a:schemeClr val="accent2"/>
                  </a:solidFill>
                  <a:latin typeface="Times New Roman" pitchFamily="18" charset="0"/>
                </a:rPr>
                <a:t>k</a:t>
              </a:r>
              <a:r>
                <a:rPr lang="tr-TR" i="1">
                  <a:solidFill>
                    <a:schemeClr val="accent2"/>
                  </a:solidFill>
                  <a:latin typeface="Verdana" pitchFamily="34" charset="0"/>
                </a:rPr>
                <a:t>’</a:t>
              </a:r>
              <a:r>
                <a:rPr lang="tr-TR" i="1">
                  <a:solidFill>
                    <a:schemeClr val="accent2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80254" name="Freeform 30"/>
            <p:cNvSpPr>
              <a:spLocks/>
            </p:cNvSpPr>
            <p:nvPr/>
          </p:nvSpPr>
          <p:spPr bwMode="auto">
            <a:xfrm>
              <a:off x="1770" y="2670"/>
              <a:ext cx="718" cy="210"/>
            </a:xfrm>
            <a:custGeom>
              <a:avLst/>
              <a:gdLst>
                <a:gd name="T0" fmla="*/ 0 w 718"/>
                <a:gd name="T1" fmla="*/ 210 h 210"/>
                <a:gd name="T2" fmla="*/ 430 w 718"/>
                <a:gd name="T3" fmla="*/ 7 h 210"/>
                <a:gd name="T4" fmla="*/ 339 w 718"/>
                <a:gd name="T5" fmla="*/ 168 h 210"/>
                <a:gd name="T6" fmla="*/ 718 w 718"/>
                <a:gd name="T7" fmla="*/ 5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8" h="210">
                  <a:moveTo>
                    <a:pt x="0" y="210"/>
                  </a:moveTo>
                  <a:cubicBezTo>
                    <a:pt x="70" y="176"/>
                    <a:pt x="374" y="14"/>
                    <a:pt x="430" y="7"/>
                  </a:cubicBezTo>
                  <a:cubicBezTo>
                    <a:pt x="486" y="0"/>
                    <a:pt x="291" y="160"/>
                    <a:pt x="339" y="168"/>
                  </a:cubicBezTo>
                  <a:cubicBezTo>
                    <a:pt x="387" y="176"/>
                    <a:pt x="639" y="79"/>
                    <a:pt x="718" y="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5" name="Freeform 31"/>
            <p:cNvSpPr>
              <a:spLocks/>
            </p:cNvSpPr>
            <p:nvPr/>
          </p:nvSpPr>
          <p:spPr bwMode="auto">
            <a:xfrm>
              <a:off x="2921" y="2431"/>
              <a:ext cx="725" cy="318"/>
            </a:xfrm>
            <a:custGeom>
              <a:avLst/>
              <a:gdLst>
                <a:gd name="T0" fmla="*/ 0 w 725"/>
                <a:gd name="T1" fmla="*/ 0 h 318"/>
                <a:gd name="T2" fmla="*/ 408 w 725"/>
                <a:gd name="T3" fmla="*/ 137 h 318"/>
                <a:gd name="T4" fmla="*/ 226 w 725"/>
                <a:gd name="T5" fmla="*/ 182 h 318"/>
                <a:gd name="T6" fmla="*/ 725 w 725"/>
                <a:gd name="T7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5" h="318">
                  <a:moveTo>
                    <a:pt x="0" y="0"/>
                  </a:moveTo>
                  <a:cubicBezTo>
                    <a:pt x="185" y="53"/>
                    <a:pt x="371" y="107"/>
                    <a:pt x="408" y="137"/>
                  </a:cubicBezTo>
                  <a:cubicBezTo>
                    <a:pt x="445" y="167"/>
                    <a:pt x="173" y="152"/>
                    <a:pt x="226" y="182"/>
                  </a:cubicBezTo>
                  <a:cubicBezTo>
                    <a:pt x="279" y="212"/>
                    <a:pt x="502" y="265"/>
                    <a:pt x="725" y="3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6" name="Freeform 32"/>
            <p:cNvSpPr>
              <a:spLocks/>
            </p:cNvSpPr>
            <p:nvPr/>
          </p:nvSpPr>
          <p:spPr bwMode="auto">
            <a:xfrm>
              <a:off x="3599" y="2736"/>
              <a:ext cx="234" cy="59"/>
            </a:xfrm>
            <a:custGeom>
              <a:avLst/>
              <a:gdLst>
                <a:gd name="T0" fmla="*/ 0 w 234"/>
                <a:gd name="T1" fmla="*/ 0 h 59"/>
                <a:gd name="T2" fmla="*/ 234 w 234"/>
                <a:gd name="T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4" h="59">
                  <a:moveTo>
                    <a:pt x="0" y="0"/>
                  </a:moveTo>
                  <a:lnTo>
                    <a:pt x="234" y="5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59" name="Freeform 35"/>
            <p:cNvSpPr>
              <a:spLocks/>
            </p:cNvSpPr>
            <p:nvPr/>
          </p:nvSpPr>
          <p:spPr bwMode="auto">
            <a:xfrm>
              <a:off x="2925" y="2659"/>
              <a:ext cx="726" cy="272"/>
            </a:xfrm>
            <a:custGeom>
              <a:avLst/>
              <a:gdLst>
                <a:gd name="T0" fmla="*/ 0 w 726"/>
                <a:gd name="T1" fmla="*/ 0 h 272"/>
                <a:gd name="T2" fmla="*/ 409 w 726"/>
                <a:gd name="T3" fmla="*/ 136 h 272"/>
                <a:gd name="T4" fmla="*/ 273 w 726"/>
                <a:gd name="T5" fmla="*/ 182 h 272"/>
                <a:gd name="T6" fmla="*/ 726 w 726"/>
                <a:gd name="T7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6" h="272">
                  <a:moveTo>
                    <a:pt x="0" y="0"/>
                  </a:moveTo>
                  <a:cubicBezTo>
                    <a:pt x="181" y="53"/>
                    <a:pt x="363" y="106"/>
                    <a:pt x="409" y="136"/>
                  </a:cubicBezTo>
                  <a:cubicBezTo>
                    <a:pt x="455" y="166"/>
                    <a:pt x="220" y="159"/>
                    <a:pt x="273" y="182"/>
                  </a:cubicBezTo>
                  <a:cubicBezTo>
                    <a:pt x="326" y="205"/>
                    <a:pt x="651" y="257"/>
                    <a:pt x="726" y="2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60" name="Freeform 36"/>
            <p:cNvSpPr>
              <a:spLocks/>
            </p:cNvSpPr>
            <p:nvPr/>
          </p:nvSpPr>
          <p:spPr bwMode="auto">
            <a:xfrm>
              <a:off x="3600" y="2918"/>
              <a:ext cx="208" cy="40"/>
            </a:xfrm>
            <a:custGeom>
              <a:avLst/>
              <a:gdLst>
                <a:gd name="T0" fmla="*/ 0 w 208"/>
                <a:gd name="T1" fmla="*/ 0 h 40"/>
                <a:gd name="T2" fmla="*/ 208 w 208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8" h="40">
                  <a:moveTo>
                    <a:pt x="0" y="0"/>
                  </a:moveTo>
                  <a:lnTo>
                    <a:pt x="208" y="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63" name="Freeform 39"/>
            <p:cNvSpPr>
              <a:spLocks/>
            </p:cNvSpPr>
            <p:nvPr/>
          </p:nvSpPr>
          <p:spPr bwMode="auto">
            <a:xfrm>
              <a:off x="2925" y="3158"/>
              <a:ext cx="771" cy="272"/>
            </a:xfrm>
            <a:custGeom>
              <a:avLst/>
              <a:gdLst>
                <a:gd name="T0" fmla="*/ 0 w 771"/>
                <a:gd name="T1" fmla="*/ 272 h 272"/>
                <a:gd name="T2" fmla="*/ 409 w 771"/>
                <a:gd name="T3" fmla="*/ 46 h 272"/>
                <a:gd name="T4" fmla="*/ 363 w 771"/>
                <a:gd name="T5" fmla="*/ 227 h 272"/>
                <a:gd name="T6" fmla="*/ 771 w 771"/>
                <a:gd name="T7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272">
                  <a:moveTo>
                    <a:pt x="0" y="272"/>
                  </a:moveTo>
                  <a:cubicBezTo>
                    <a:pt x="174" y="163"/>
                    <a:pt x="349" y="54"/>
                    <a:pt x="409" y="46"/>
                  </a:cubicBezTo>
                  <a:cubicBezTo>
                    <a:pt x="469" y="38"/>
                    <a:pt x="303" y="235"/>
                    <a:pt x="363" y="227"/>
                  </a:cubicBezTo>
                  <a:cubicBezTo>
                    <a:pt x="423" y="219"/>
                    <a:pt x="597" y="109"/>
                    <a:pt x="771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64" name="Freeform 40"/>
            <p:cNvSpPr>
              <a:spLocks/>
            </p:cNvSpPr>
            <p:nvPr/>
          </p:nvSpPr>
          <p:spPr bwMode="auto">
            <a:xfrm>
              <a:off x="3648" y="3068"/>
              <a:ext cx="185" cy="122"/>
            </a:xfrm>
            <a:custGeom>
              <a:avLst/>
              <a:gdLst>
                <a:gd name="T0" fmla="*/ 0 w 185"/>
                <a:gd name="T1" fmla="*/ 122 h 122"/>
                <a:gd name="T2" fmla="*/ 185 w 185"/>
                <a:gd name="T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22">
                  <a:moveTo>
                    <a:pt x="0" y="122"/>
                  </a:moveTo>
                  <a:lnTo>
                    <a:pt x="18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273" name="Group 49"/>
          <p:cNvGrpSpPr>
            <a:grpSpLocks/>
          </p:cNvGrpSpPr>
          <p:nvPr/>
        </p:nvGrpSpPr>
        <p:grpSpPr bwMode="auto">
          <a:xfrm>
            <a:off x="2843213" y="2205038"/>
            <a:ext cx="431800" cy="1247775"/>
            <a:chOff x="1519" y="1389"/>
            <a:chExt cx="272" cy="786"/>
          </a:xfrm>
        </p:grpSpPr>
        <p:sp>
          <p:nvSpPr>
            <p:cNvPr id="180265" name="Freeform 41"/>
            <p:cNvSpPr>
              <a:spLocks/>
            </p:cNvSpPr>
            <p:nvPr/>
          </p:nvSpPr>
          <p:spPr bwMode="auto">
            <a:xfrm>
              <a:off x="1519" y="1396"/>
              <a:ext cx="181" cy="99"/>
            </a:xfrm>
            <a:custGeom>
              <a:avLst/>
              <a:gdLst>
                <a:gd name="T0" fmla="*/ 0 w 181"/>
                <a:gd name="T1" fmla="*/ 91 h 99"/>
                <a:gd name="T2" fmla="*/ 45 w 181"/>
                <a:gd name="T3" fmla="*/ 0 h 99"/>
                <a:gd name="T4" fmla="*/ 91 w 181"/>
                <a:gd name="T5" fmla="*/ 91 h 99"/>
                <a:gd name="T6" fmla="*/ 181 w 181"/>
                <a:gd name="T7" fmla="*/ 4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99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68" y="83"/>
                    <a:pt x="91" y="91"/>
                  </a:cubicBezTo>
                  <a:cubicBezTo>
                    <a:pt x="114" y="99"/>
                    <a:pt x="166" y="53"/>
                    <a:pt x="181" y="46"/>
                  </a:cubicBezTo>
                </a:path>
              </a:pathLst>
            </a:custGeom>
            <a:noFill/>
            <a:ln w="9525">
              <a:solidFill>
                <a:srgbClr val="506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66" name="Freeform 42"/>
            <p:cNvSpPr>
              <a:spLocks/>
            </p:cNvSpPr>
            <p:nvPr/>
          </p:nvSpPr>
          <p:spPr bwMode="auto">
            <a:xfrm>
              <a:off x="1663" y="1389"/>
              <a:ext cx="104" cy="80"/>
            </a:xfrm>
            <a:custGeom>
              <a:avLst/>
              <a:gdLst>
                <a:gd name="T0" fmla="*/ 0 w 104"/>
                <a:gd name="T1" fmla="*/ 80 h 80"/>
                <a:gd name="T2" fmla="*/ 104 w 104"/>
                <a:gd name="T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4" h="80">
                  <a:moveTo>
                    <a:pt x="0" y="80"/>
                  </a:moveTo>
                  <a:lnTo>
                    <a:pt x="104" y="0"/>
                  </a:lnTo>
                </a:path>
              </a:pathLst>
            </a:custGeom>
            <a:noFill/>
            <a:ln w="9525">
              <a:solidFill>
                <a:srgbClr val="5061FE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69" name="Freeform 45"/>
            <p:cNvSpPr>
              <a:spLocks/>
            </p:cNvSpPr>
            <p:nvPr/>
          </p:nvSpPr>
          <p:spPr bwMode="auto">
            <a:xfrm>
              <a:off x="1519" y="1713"/>
              <a:ext cx="181" cy="99"/>
            </a:xfrm>
            <a:custGeom>
              <a:avLst/>
              <a:gdLst>
                <a:gd name="T0" fmla="*/ 0 w 181"/>
                <a:gd name="T1" fmla="*/ 91 h 99"/>
                <a:gd name="T2" fmla="*/ 45 w 181"/>
                <a:gd name="T3" fmla="*/ 0 h 99"/>
                <a:gd name="T4" fmla="*/ 91 w 181"/>
                <a:gd name="T5" fmla="*/ 91 h 99"/>
                <a:gd name="T6" fmla="*/ 181 w 181"/>
                <a:gd name="T7" fmla="*/ 4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99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68" y="83"/>
                    <a:pt x="91" y="91"/>
                  </a:cubicBezTo>
                  <a:cubicBezTo>
                    <a:pt x="114" y="99"/>
                    <a:pt x="166" y="53"/>
                    <a:pt x="181" y="46"/>
                  </a:cubicBezTo>
                </a:path>
              </a:pathLst>
            </a:custGeom>
            <a:noFill/>
            <a:ln w="9525">
              <a:solidFill>
                <a:srgbClr val="506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70" name="Freeform 46"/>
            <p:cNvSpPr>
              <a:spLocks/>
            </p:cNvSpPr>
            <p:nvPr/>
          </p:nvSpPr>
          <p:spPr bwMode="auto">
            <a:xfrm>
              <a:off x="1663" y="1706"/>
              <a:ext cx="104" cy="80"/>
            </a:xfrm>
            <a:custGeom>
              <a:avLst/>
              <a:gdLst>
                <a:gd name="T0" fmla="*/ 0 w 104"/>
                <a:gd name="T1" fmla="*/ 80 h 80"/>
                <a:gd name="T2" fmla="*/ 104 w 104"/>
                <a:gd name="T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4" h="80">
                  <a:moveTo>
                    <a:pt x="0" y="80"/>
                  </a:moveTo>
                  <a:lnTo>
                    <a:pt x="104" y="0"/>
                  </a:lnTo>
                </a:path>
              </a:pathLst>
            </a:custGeom>
            <a:noFill/>
            <a:ln w="9525">
              <a:solidFill>
                <a:srgbClr val="5061FE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71" name="Freeform 47"/>
            <p:cNvSpPr>
              <a:spLocks/>
            </p:cNvSpPr>
            <p:nvPr/>
          </p:nvSpPr>
          <p:spPr bwMode="auto">
            <a:xfrm>
              <a:off x="1543" y="2076"/>
              <a:ext cx="181" cy="99"/>
            </a:xfrm>
            <a:custGeom>
              <a:avLst/>
              <a:gdLst>
                <a:gd name="T0" fmla="*/ 0 w 181"/>
                <a:gd name="T1" fmla="*/ 91 h 99"/>
                <a:gd name="T2" fmla="*/ 45 w 181"/>
                <a:gd name="T3" fmla="*/ 0 h 99"/>
                <a:gd name="T4" fmla="*/ 91 w 181"/>
                <a:gd name="T5" fmla="*/ 91 h 99"/>
                <a:gd name="T6" fmla="*/ 181 w 181"/>
                <a:gd name="T7" fmla="*/ 4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99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68" y="83"/>
                    <a:pt x="91" y="91"/>
                  </a:cubicBezTo>
                  <a:cubicBezTo>
                    <a:pt x="114" y="99"/>
                    <a:pt x="166" y="53"/>
                    <a:pt x="181" y="46"/>
                  </a:cubicBezTo>
                </a:path>
              </a:pathLst>
            </a:custGeom>
            <a:noFill/>
            <a:ln w="9525">
              <a:solidFill>
                <a:srgbClr val="5061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72" name="Freeform 48"/>
            <p:cNvSpPr>
              <a:spLocks/>
            </p:cNvSpPr>
            <p:nvPr/>
          </p:nvSpPr>
          <p:spPr bwMode="auto">
            <a:xfrm>
              <a:off x="1687" y="2069"/>
              <a:ext cx="104" cy="80"/>
            </a:xfrm>
            <a:custGeom>
              <a:avLst/>
              <a:gdLst>
                <a:gd name="T0" fmla="*/ 0 w 104"/>
                <a:gd name="T1" fmla="*/ 80 h 80"/>
                <a:gd name="T2" fmla="*/ 104 w 104"/>
                <a:gd name="T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4" h="80">
                  <a:moveTo>
                    <a:pt x="0" y="80"/>
                  </a:moveTo>
                  <a:lnTo>
                    <a:pt x="104" y="0"/>
                  </a:lnTo>
                </a:path>
              </a:pathLst>
            </a:custGeom>
            <a:noFill/>
            <a:ln w="9525">
              <a:solidFill>
                <a:srgbClr val="5061FE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40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71600" y="2667000"/>
            <a:ext cx="6400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tr-TR" sz="4400" b="1" dirty="0"/>
              <a:t>All Pairs Shortest Paths</a:t>
            </a:r>
            <a:endParaRPr lang="en-AU" sz="4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8E12-CBDE-43AC-8942-739956199EE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500" b="1" dirty="0"/>
              <a:t>Floyd-</a:t>
            </a:r>
            <a:r>
              <a:rPr lang="en-US" altLang="zh-CN" sz="3500" b="1" dirty="0" err="1"/>
              <a:t>Warshall</a:t>
            </a:r>
            <a:r>
              <a:rPr lang="en-US" altLang="zh-CN" sz="3500" b="1" dirty="0"/>
              <a:t> algorithm for shortest path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600" dirty="0"/>
              <a:t>Use  a different dynamic-programming formulation to solve the all-pairs shortest-paths problem on a directed graph G=(V,E).</a:t>
            </a:r>
          </a:p>
          <a:p>
            <a:pPr algn="just"/>
            <a:r>
              <a:rPr lang="en-US" altLang="zh-CN" sz="2600" dirty="0"/>
              <a:t>The resulting algorithm, known as the  </a:t>
            </a:r>
            <a:r>
              <a:rPr lang="en-US" altLang="zh-CN" sz="2600" dirty="0">
                <a:solidFill>
                  <a:schemeClr val="accent2"/>
                </a:solidFill>
              </a:rPr>
              <a:t>Floyd-</a:t>
            </a:r>
            <a:r>
              <a:rPr lang="en-US" altLang="zh-CN" sz="2600" dirty="0" err="1">
                <a:solidFill>
                  <a:schemeClr val="accent2"/>
                </a:solidFill>
              </a:rPr>
              <a:t>Warshall</a:t>
            </a:r>
            <a:r>
              <a:rPr lang="en-US" altLang="zh-CN" sz="2600" dirty="0">
                <a:solidFill>
                  <a:schemeClr val="accent2"/>
                </a:solidFill>
              </a:rPr>
              <a:t> algorithm</a:t>
            </a:r>
            <a:r>
              <a:rPr lang="en-US" altLang="zh-CN" sz="2600" dirty="0"/>
              <a:t>, runs in  O (V</a:t>
            </a:r>
            <a:r>
              <a:rPr lang="en-US" altLang="zh-CN" sz="2600" baseline="30000" dirty="0"/>
              <a:t>3</a:t>
            </a:r>
            <a:r>
              <a:rPr lang="en-US" altLang="zh-CN" sz="2600" dirty="0"/>
              <a:t>) time. </a:t>
            </a:r>
          </a:p>
          <a:p>
            <a:pPr lvl="1" algn="just"/>
            <a:r>
              <a:rPr lang="en-US" altLang="zh-CN" sz="2600" dirty="0"/>
              <a:t> negative-weight edges may be present, </a:t>
            </a:r>
          </a:p>
          <a:p>
            <a:pPr lvl="1" algn="just"/>
            <a:r>
              <a:rPr lang="en-US" altLang="zh-CN" sz="2600" dirty="0"/>
              <a:t>but we shall assume that there are no negative-weight cycles.</a:t>
            </a:r>
          </a:p>
        </p:txBody>
      </p:sp>
    </p:spTree>
    <p:extLst>
      <p:ext uri="{BB962C8B-B14F-4D97-AF65-F5344CB8AC3E}">
        <p14:creationId xmlns:p14="http://schemas.microsoft.com/office/powerpoint/2010/main" val="1463593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78EFA-AEC1-46FB-A2FC-F10328B6088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The structure of a shortest path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CN" sz="2600" dirty="0"/>
              <a:t>The algorithm considers the “intermediate” vertices of a shortest path, </a:t>
            </a:r>
            <a:r>
              <a:rPr lang="en-US" altLang="zh-CN" sz="2600" dirty="0">
                <a:solidFill>
                  <a:schemeClr val="accent2"/>
                </a:solidFill>
              </a:rPr>
              <a:t>where an intermediate vertex of a simple path p=&lt;v</a:t>
            </a:r>
            <a:r>
              <a:rPr lang="en-US" altLang="zh-CN" sz="26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600" dirty="0">
                <a:solidFill>
                  <a:schemeClr val="accent2"/>
                </a:solidFill>
              </a:rPr>
              <a:t>,v</a:t>
            </a:r>
            <a:r>
              <a:rPr lang="en-US" altLang="zh-CN" sz="2600" baseline="-25000" dirty="0">
                <a:solidFill>
                  <a:schemeClr val="accent2"/>
                </a:solidFill>
              </a:rPr>
              <a:t>2</a:t>
            </a:r>
            <a:r>
              <a:rPr lang="en-US" altLang="zh-CN" sz="2600" dirty="0">
                <a:solidFill>
                  <a:schemeClr val="accent2"/>
                </a:solidFill>
              </a:rPr>
              <a:t>,…,</a:t>
            </a:r>
            <a:r>
              <a:rPr lang="en-US" altLang="zh-CN" sz="2600" dirty="0" err="1">
                <a:solidFill>
                  <a:schemeClr val="accent2"/>
                </a:solidFill>
              </a:rPr>
              <a:t>v</a:t>
            </a:r>
            <a:r>
              <a:rPr lang="en-US" altLang="zh-CN" sz="2600" baseline="-25000" dirty="0" err="1">
                <a:solidFill>
                  <a:schemeClr val="accent2"/>
                </a:solidFill>
              </a:rPr>
              <a:t>l</a:t>
            </a:r>
            <a:r>
              <a:rPr lang="en-US" altLang="zh-CN" sz="2600" dirty="0">
                <a:solidFill>
                  <a:schemeClr val="accent2"/>
                </a:solidFill>
              </a:rPr>
              <a:t>&gt; is any vertex in p other than v</a:t>
            </a:r>
            <a:r>
              <a:rPr lang="en-US" altLang="zh-CN" sz="26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600" dirty="0">
                <a:solidFill>
                  <a:schemeClr val="accent2"/>
                </a:solidFill>
              </a:rPr>
              <a:t> or </a:t>
            </a:r>
            <a:r>
              <a:rPr lang="en-US" altLang="zh-CN" sz="2600" dirty="0" err="1">
                <a:solidFill>
                  <a:schemeClr val="accent2"/>
                </a:solidFill>
              </a:rPr>
              <a:t>v</a:t>
            </a:r>
            <a:r>
              <a:rPr lang="en-US" altLang="zh-CN" sz="2600" baseline="-25000" dirty="0" err="1">
                <a:solidFill>
                  <a:schemeClr val="accent2"/>
                </a:solidFill>
              </a:rPr>
              <a:t>l</a:t>
            </a:r>
            <a:r>
              <a:rPr lang="en-US" altLang="zh-CN" sz="2600" dirty="0">
                <a:solidFill>
                  <a:schemeClr val="accent2"/>
                </a:solidFill>
              </a:rPr>
              <a:t>, that is, any vertex in the set {v</a:t>
            </a:r>
            <a:r>
              <a:rPr lang="en-US" altLang="zh-CN" sz="2600" baseline="-25000" dirty="0">
                <a:solidFill>
                  <a:schemeClr val="accent2"/>
                </a:solidFill>
              </a:rPr>
              <a:t>2</a:t>
            </a:r>
            <a:r>
              <a:rPr lang="en-US" altLang="zh-CN" sz="2600" dirty="0">
                <a:solidFill>
                  <a:schemeClr val="accent2"/>
                </a:solidFill>
              </a:rPr>
              <a:t>,v</a:t>
            </a:r>
            <a:r>
              <a:rPr lang="en-US" altLang="zh-CN" sz="2600" baseline="-25000" dirty="0">
                <a:solidFill>
                  <a:schemeClr val="accent2"/>
                </a:solidFill>
              </a:rPr>
              <a:t>3</a:t>
            </a:r>
            <a:r>
              <a:rPr lang="en-US" altLang="zh-CN" sz="2600" dirty="0">
                <a:solidFill>
                  <a:schemeClr val="accent2"/>
                </a:solidFill>
              </a:rPr>
              <a:t>,…,v</a:t>
            </a:r>
            <a:r>
              <a:rPr lang="en-US" altLang="zh-CN" sz="2600" baseline="-25000" dirty="0">
                <a:solidFill>
                  <a:schemeClr val="accent2"/>
                </a:solidFill>
              </a:rPr>
              <a:t>l-1</a:t>
            </a:r>
            <a:r>
              <a:rPr lang="en-US" altLang="zh-CN" sz="2600" dirty="0">
                <a:solidFill>
                  <a:schemeClr val="accent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759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2462-1135-4FAC-8DB4-ED9BD33B331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Continue: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600" dirty="0"/>
              <a:t>Let the vertices of G be V={1,2,…,n}, and consider a subset {1,2,…,k} of vertices for some k. </a:t>
            </a:r>
          </a:p>
          <a:p>
            <a:pPr algn="just"/>
            <a:r>
              <a:rPr lang="en-US" altLang="zh-CN" sz="2600" dirty="0"/>
              <a:t>For any pair of vertices </a:t>
            </a:r>
            <a:r>
              <a:rPr lang="en-US" altLang="zh-CN" sz="2600" dirty="0" err="1"/>
              <a:t>i,j</a:t>
            </a:r>
            <a:r>
              <a:rPr lang="en-US" altLang="zh-CN" sz="2600" dirty="0"/>
              <a:t> </a:t>
            </a:r>
            <a:r>
              <a:rPr lang="en-US" altLang="zh-CN" sz="2600" dirty="0">
                <a:sym typeface="Symbol" pitchFamily="18" charset="2"/>
              </a:rPr>
              <a:t></a:t>
            </a:r>
            <a:r>
              <a:rPr lang="en-US" altLang="zh-CN" sz="2600" dirty="0"/>
              <a:t> V, consider all paths from i to j whose intermediate vertices are all drawn from {1,2,…,k},and let p be a minimum-weight path from among them.</a:t>
            </a:r>
          </a:p>
          <a:p>
            <a:pPr algn="just"/>
            <a:r>
              <a:rPr lang="en-US" altLang="zh-CN" sz="2600" dirty="0"/>
              <a:t>The Floyd-</a:t>
            </a:r>
            <a:r>
              <a:rPr lang="en-US" altLang="zh-CN" sz="2600" dirty="0" err="1"/>
              <a:t>Warshall</a:t>
            </a:r>
            <a:r>
              <a:rPr lang="en-US" altLang="zh-CN" sz="2600" dirty="0"/>
              <a:t> algorithm exploits a relationship between path p and shortest paths from i to j with all intermediate vertices in the set {1,2,…,k-1}.</a:t>
            </a:r>
          </a:p>
        </p:txBody>
      </p:sp>
    </p:spTree>
    <p:extLst>
      <p:ext uri="{BB962C8B-B14F-4D97-AF65-F5344CB8AC3E}">
        <p14:creationId xmlns:p14="http://schemas.microsoft.com/office/powerpoint/2010/main" val="3034519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2218-822B-47EA-A2B8-F3DEA860CC2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Relationship: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600" dirty="0">
                <a:solidFill>
                  <a:schemeClr val="accent2"/>
                </a:solidFill>
              </a:rPr>
              <a:t>The relationship depends on whether or not k is an intermediate vertex of path p.</a:t>
            </a:r>
          </a:p>
          <a:p>
            <a:pPr algn="just">
              <a:lnSpc>
                <a:spcPct val="90000"/>
              </a:lnSpc>
            </a:pPr>
            <a:r>
              <a:rPr lang="en-US" altLang="zh-CN" sz="2600" dirty="0"/>
              <a:t>If k is not an intermediate vertex of path p, then all intermediate vertices of path p are in the set {1,2,…,k-1}. Thus, a shortest path from vertex i to vertex j with all intermediate vertices in the set {1,2,…,k-1} is also a shortest path from i to j with all intermediate vertices in the set {1,2,…,k}.</a:t>
            </a:r>
          </a:p>
          <a:p>
            <a:pPr algn="just">
              <a:lnSpc>
                <a:spcPct val="90000"/>
              </a:lnSpc>
            </a:pPr>
            <a:r>
              <a:rPr lang="en-US" altLang="zh-CN" sz="2600" dirty="0"/>
              <a:t>If k is an intermediate vertex of path p, then we break p down into i               k                j as shown Figure 2 (next slide). p1 is a shortest path from i to k with all intermediate vertices in the set {1,2,…,k-1}, so as p2.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514600" y="5029200"/>
          <a:ext cx="1143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44240" imgH="203040" progId="Equation.3">
                  <p:embed/>
                </p:oleObj>
              </mc:Choice>
              <mc:Fallback>
                <p:oleObj name="公式" r:id="rId2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1143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810000" y="5029200"/>
          <a:ext cx="1219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69800" imgH="203040" progId="Equation.3">
                  <p:embed/>
                </p:oleObj>
              </mc:Choice>
              <mc:Fallback>
                <p:oleObj name="公式" r:id="rId4" imgW="469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029200"/>
                        <a:ext cx="1219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81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C839-E4D9-4BE5-98B1-945855072B5B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1371600" y="2514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i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62484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j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657600" y="1752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k</a:t>
            </a:r>
          </a:p>
        </p:txBody>
      </p:sp>
      <p:sp>
        <p:nvSpPr>
          <p:cNvPr id="18437" name="Freeform 5"/>
          <p:cNvSpPr>
            <a:spLocks/>
          </p:cNvSpPr>
          <p:nvPr/>
        </p:nvSpPr>
        <p:spPr bwMode="auto">
          <a:xfrm>
            <a:off x="1752600" y="1676400"/>
            <a:ext cx="1905000" cy="914400"/>
          </a:xfrm>
          <a:custGeom>
            <a:avLst/>
            <a:gdLst>
              <a:gd name="T0" fmla="*/ 0 w 1200"/>
              <a:gd name="T1" fmla="*/ 576 h 576"/>
              <a:gd name="T2" fmla="*/ 144 w 1200"/>
              <a:gd name="T3" fmla="*/ 96 h 576"/>
              <a:gd name="T4" fmla="*/ 480 w 1200"/>
              <a:gd name="T5" fmla="*/ 96 h 576"/>
              <a:gd name="T6" fmla="*/ 864 w 1200"/>
              <a:gd name="T7" fmla="*/ 0 h 576"/>
              <a:gd name="T8" fmla="*/ 1056 w 1200"/>
              <a:gd name="T9" fmla="*/ 96 h 576"/>
              <a:gd name="T10" fmla="*/ 1200 w 1200"/>
              <a:gd name="T11" fmla="*/ 9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0" h="576">
                <a:moveTo>
                  <a:pt x="0" y="576"/>
                </a:moveTo>
                <a:cubicBezTo>
                  <a:pt x="32" y="376"/>
                  <a:pt x="64" y="176"/>
                  <a:pt x="144" y="96"/>
                </a:cubicBezTo>
                <a:cubicBezTo>
                  <a:pt x="224" y="16"/>
                  <a:pt x="360" y="112"/>
                  <a:pt x="480" y="96"/>
                </a:cubicBezTo>
                <a:cubicBezTo>
                  <a:pt x="600" y="80"/>
                  <a:pt x="768" y="0"/>
                  <a:pt x="864" y="0"/>
                </a:cubicBezTo>
                <a:cubicBezTo>
                  <a:pt x="960" y="0"/>
                  <a:pt x="1000" y="80"/>
                  <a:pt x="1056" y="96"/>
                </a:cubicBezTo>
                <a:cubicBezTo>
                  <a:pt x="1112" y="112"/>
                  <a:pt x="1176" y="96"/>
                  <a:pt x="1200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3581400" y="1828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4114800" y="1574800"/>
            <a:ext cx="1981200" cy="939800"/>
          </a:xfrm>
          <a:custGeom>
            <a:avLst/>
            <a:gdLst>
              <a:gd name="T0" fmla="*/ 0 w 1248"/>
              <a:gd name="T1" fmla="*/ 304 h 592"/>
              <a:gd name="T2" fmla="*/ 48 w 1248"/>
              <a:gd name="T3" fmla="*/ 400 h 592"/>
              <a:gd name="T4" fmla="*/ 192 w 1248"/>
              <a:gd name="T5" fmla="*/ 544 h 592"/>
              <a:gd name="T6" fmla="*/ 432 w 1248"/>
              <a:gd name="T7" fmla="*/ 352 h 592"/>
              <a:gd name="T8" fmla="*/ 576 w 1248"/>
              <a:gd name="T9" fmla="*/ 64 h 592"/>
              <a:gd name="T10" fmla="*/ 960 w 1248"/>
              <a:gd name="T11" fmla="*/ 64 h 592"/>
              <a:gd name="T12" fmla="*/ 1008 w 1248"/>
              <a:gd name="T13" fmla="*/ 448 h 592"/>
              <a:gd name="T14" fmla="*/ 1248 w 1248"/>
              <a:gd name="T15" fmla="*/ 592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8" h="592">
                <a:moveTo>
                  <a:pt x="0" y="304"/>
                </a:moveTo>
                <a:cubicBezTo>
                  <a:pt x="8" y="332"/>
                  <a:pt x="16" y="360"/>
                  <a:pt x="48" y="400"/>
                </a:cubicBezTo>
                <a:cubicBezTo>
                  <a:pt x="80" y="440"/>
                  <a:pt x="128" y="552"/>
                  <a:pt x="192" y="544"/>
                </a:cubicBezTo>
                <a:cubicBezTo>
                  <a:pt x="256" y="536"/>
                  <a:pt x="368" y="432"/>
                  <a:pt x="432" y="352"/>
                </a:cubicBezTo>
                <a:cubicBezTo>
                  <a:pt x="496" y="272"/>
                  <a:pt x="488" y="112"/>
                  <a:pt x="576" y="64"/>
                </a:cubicBezTo>
                <a:cubicBezTo>
                  <a:pt x="664" y="16"/>
                  <a:pt x="888" y="0"/>
                  <a:pt x="960" y="64"/>
                </a:cubicBezTo>
                <a:cubicBezTo>
                  <a:pt x="1032" y="128"/>
                  <a:pt x="960" y="360"/>
                  <a:pt x="1008" y="448"/>
                </a:cubicBezTo>
                <a:cubicBezTo>
                  <a:pt x="1056" y="536"/>
                  <a:pt x="1152" y="564"/>
                  <a:pt x="1248" y="5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6096000" y="25146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V="1">
            <a:off x="2590800" y="1143000"/>
            <a:ext cx="0" cy="4572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 flipV="1">
            <a:off x="5486400" y="1066800"/>
            <a:ext cx="0" cy="45720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514600" y="1752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p1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089525" y="1641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p2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279525" y="498475"/>
            <a:ext cx="4752968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300" baseline="0" dirty="0"/>
              <a:t>All intermediate vertices in {1,2,…,k-1}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676400" y="3429000"/>
            <a:ext cx="503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P:all intermediate vertices in {1,2,…,k}</a:t>
            </a:r>
          </a:p>
        </p:txBody>
      </p:sp>
      <p:sp>
        <p:nvSpPr>
          <p:cNvPr id="18457" name="Freeform 25"/>
          <p:cNvSpPr>
            <a:spLocks/>
          </p:cNvSpPr>
          <p:nvPr/>
        </p:nvSpPr>
        <p:spPr bwMode="auto">
          <a:xfrm>
            <a:off x="1511300" y="2895600"/>
            <a:ext cx="5346700" cy="546100"/>
          </a:xfrm>
          <a:custGeom>
            <a:avLst/>
            <a:gdLst>
              <a:gd name="T0" fmla="*/ 104 w 3368"/>
              <a:gd name="T1" fmla="*/ 96 h 344"/>
              <a:gd name="T2" fmla="*/ 152 w 3368"/>
              <a:gd name="T3" fmla="*/ 96 h 344"/>
              <a:gd name="T4" fmla="*/ 200 w 3368"/>
              <a:gd name="T5" fmla="*/ 192 h 344"/>
              <a:gd name="T6" fmla="*/ 1352 w 3368"/>
              <a:gd name="T7" fmla="*/ 192 h 344"/>
              <a:gd name="T8" fmla="*/ 1640 w 3368"/>
              <a:gd name="T9" fmla="*/ 336 h 344"/>
              <a:gd name="T10" fmla="*/ 1784 w 3368"/>
              <a:gd name="T11" fmla="*/ 240 h 344"/>
              <a:gd name="T12" fmla="*/ 3128 w 3368"/>
              <a:gd name="T13" fmla="*/ 192 h 344"/>
              <a:gd name="T14" fmla="*/ 3224 w 3368"/>
              <a:gd name="T15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8" h="344">
                <a:moveTo>
                  <a:pt x="104" y="96"/>
                </a:moveTo>
                <a:cubicBezTo>
                  <a:pt x="120" y="88"/>
                  <a:pt x="136" y="80"/>
                  <a:pt x="152" y="96"/>
                </a:cubicBezTo>
                <a:cubicBezTo>
                  <a:pt x="168" y="112"/>
                  <a:pt x="0" y="176"/>
                  <a:pt x="200" y="192"/>
                </a:cubicBezTo>
                <a:cubicBezTo>
                  <a:pt x="400" y="208"/>
                  <a:pt x="1112" y="168"/>
                  <a:pt x="1352" y="192"/>
                </a:cubicBezTo>
                <a:cubicBezTo>
                  <a:pt x="1592" y="216"/>
                  <a:pt x="1568" y="328"/>
                  <a:pt x="1640" y="336"/>
                </a:cubicBezTo>
                <a:cubicBezTo>
                  <a:pt x="1712" y="344"/>
                  <a:pt x="1536" y="264"/>
                  <a:pt x="1784" y="240"/>
                </a:cubicBezTo>
                <a:cubicBezTo>
                  <a:pt x="2032" y="216"/>
                  <a:pt x="2888" y="232"/>
                  <a:pt x="3128" y="192"/>
                </a:cubicBezTo>
                <a:cubicBezTo>
                  <a:pt x="3368" y="152"/>
                  <a:pt x="3296" y="76"/>
                  <a:pt x="3224" y="0"/>
                </a:cubicBezTo>
              </a:path>
            </a:pathLst>
          </a:cu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609600" y="4495800"/>
            <a:ext cx="7714291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US" altLang="zh-CN" sz="2200" baseline="0" dirty="0"/>
              <a:t>Figure 2.  Path p is a shortest path from vertex i to vertex </a:t>
            </a:r>
            <a:r>
              <a:rPr lang="en-US" altLang="zh-CN" sz="2200" baseline="0" dirty="0" err="1"/>
              <a:t>j,and</a:t>
            </a:r>
            <a:endParaRPr lang="en-US" altLang="zh-CN" sz="2200" baseline="0" dirty="0"/>
          </a:p>
          <a:p>
            <a:pPr algn="just"/>
            <a:r>
              <a:rPr lang="en-US" altLang="zh-CN" sz="2200" baseline="0" dirty="0"/>
              <a:t>k is the highest-numbered intermediate vertex of p. Path p1, </a:t>
            </a:r>
          </a:p>
          <a:p>
            <a:pPr algn="just"/>
            <a:r>
              <a:rPr lang="en-US" altLang="zh-CN" sz="2200" baseline="0" dirty="0"/>
              <a:t>the portion of path p from vertex i to vertex </a:t>
            </a:r>
            <a:r>
              <a:rPr lang="en-US" altLang="zh-CN" sz="2200" baseline="0" dirty="0" err="1"/>
              <a:t>k,has</a:t>
            </a:r>
            <a:r>
              <a:rPr lang="en-US" altLang="zh-CN" sz="2200" baseline="0" dirty="0"/>
              <a:t> all intermediate</a:t>
            </a:r>
          </a:p>
          <a:p>
            <a:pPr algn="just"/>
            <a:r>
              <a:rPr lang="en-US" altLang="zh-CN" sz="2200" baseline="0" dirty="0"/>
              <a:t>vertices in the set {1,2,…,k-1}.The same holds for path p2 from</a:t>
            </a:r>
          </a:p>
          <a:p>
            <a:pPr algn="just"/>
            <a:r>
              <a:rPr lang="en-US" altLang="zh-CN" sz="2200" baseline="0" dirty="0"/>
              <a:t>vertex k to vertex j.</a:t>
            </a:r>
          </a:p>
        </p:txBody>
      </p:sp>
    </p:spTree>
    <p:extLst>
      <p:ext uri="{BB962C8B-B14F-4D97-AF65-F5344CB8AC3E}">
        <p14:creationId xmlns:p14="http://schemas.microsoft.com/office/powerpoint/2010/main" val="3797355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7E44-A440-4B77-B083-59B16EAE04C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/>
              <a:t>A recursive solution to the all-pairs shortest paths problem: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2400" dirty="0"/>
              <a:t>Let 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ij</a:t>
            </a:r>
            <a:r>
              <a:rPr lang="en-US" altLang="zh-CN" sz="2400" baseline="30000" dirty="0"/>
              <a:t>(k)</a:t>
            </a:r>
            <a:r>
              <a:rPr lang="en-US" altLang="zh-CN" sz="2400" dirty="0"/>
              <a:t> be the weight of a shortest path from vertex i to vertex j with all intermediate vertices in the set {1,2,…,k}. A recursive definition is given by</a:t>
            </a:r>
          </a:p>
          <a:p>
            <a:pPr algn="just"/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ij</a:t>
            </a:r>
            <a:r>
              <a:rPr lang="en-US" altLang="zh-CN" sz="2400" baseline="30000" dirty="0"/>
              <a:t>(k)</a:t>
            </a:r>
            <a:r>
              <a:rPr lang="en-US" altLang="zh-CN" sz="2400" dirty="0"/>
              <a:t>=     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ij</a:t>
            </a:r>
            <a:r>
              <a:rPr lang="en-US" altLang="zh-CN" sz="2400" dirty="0"/>
              <a:t>                                             if k=0,</a:t>
            </a:r>
          </a:p>
          <a:p>
            <a:pPr algn="just"/>
            <a:r>
              <a:rPr lang="en-US" altLang="zh-CN" sz="2400" dirty="0"/>
              <a:t>              min(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ij</a:t>
            </a:r>
            <a:r>
              <a:rPr lang="en-US" altLang="zh-CN" sz="2400" baseline="30000" dirty="0"/>
              <a:t>(k-1)</a:t>
            </a:r>
            <a:r>
              <a:rPr lang="en-US" altLang="zh-CN" sz="2400" dirty="0"/>
              <a:t>,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ik</a:t>
            </a:r>
            <a:r>
              <a:rPr lang="en-US" altLang="zh-CN" sz="2400" baseline="30000" dirty="0"/>
              <a:t>(k-1)</a:t>
            </a:r>
            <a:r>
              <a:rPr lang="en-US" altLang="zh-CN" sz="2400" dirty="0"/>
              <a:t>+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kj</a:t>
            </a:r>
            <a:r>
              <a:rPr lang="en-US" altLang="zh-CN" sz="2400" baseline="30000" dirty="0"/>
              <a:t>(k-1)</a:t>
            </a:r>
            <a:r>
              <a:rPr lang="en-US" altLang="zh-CN" sz="2400" dirty="0"/>
              <a:t>)          if k   1.</a:t>
            </a:r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/>
              <a:t>The matrix D</a:t>
            </a:r>
            <a:r>
              <a:rPr lang="en-US" altLang="zh-CN" sz="2400" baseline="30000" dirty="0"/>
              <a:t>(n)</a:t>
            </a:r>
            <a:r>
              <a:rPr lang="en-US" altLang="zh-CN" sz="2400" dirty="0"/>
              <a:t>=(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ij</a:t>
            </a:r>
            <a:r>
              <a:rPr lang="en-US" altLang="zh-CN" sz="2400" baseline="30000" dirty="0"/>
              <a:t>(n)</a:t>
            </a:r>
            <a:r>
              <a:rPr lang="en-US" altLang="zh-CN" sz="2400" dirty="0"/>
              <a:t>) gives the final answer-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ij</a:t>
            </a:r>
            <a:r>
              <a:rPr lang="en-US" altLang="zh-CN" sz="2400" baseline="30000" dirty="0"/>
              <a:t>(n)</a:t>
            </a:r>
            <a:r>
              <a:rPr lang="en-US" altLang="zh-CN" sz="2400" dirty="0"/>
              <a:t>=             for all i, j     V-because all intermediate vertices are in the set {1,2,…,n}.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544017"/>
              </p:ext>
            </p:extLst>
          </p:nvPr>
        </p:nvGraphicFramePr>
        <p:xfrm>
          <a:off x="1524000" y="2819400"/>
          <a:ext cx="6969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4880" imgH="215640" progId="Equation.3">
                  <p:embed/>
                </p:oleObj>
              </mc:Choice>
              <mc:Fallback>
                <p:oleObj name="公式" r:id="rId2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6969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388607"/>
              </p:ext>
            </p:extLst>
          </p:nvPr>
        </p:nvGraphicFramePr>
        <p:xfrm>
          <a:off x="5791200" y="32766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6720" imgH="152280" progId="Equation.3">
                  <p:embed/>
                </p:oleObj>
              </mc:Choice>
              <mc:Fallback>
                <p:oleObj name="公式" r:id="rId4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766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274358"/>
              </p:ext>
            </p:extLst>
          </p:nvPr>
        </p:nvGraphicFramePr>
        <p:xfrm>
          <a:off x="7218225" y="4100945"/>
          <a:ext cx="914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19040" imgH="203040" progId="Equation.3">
                  <p:embed/>
                </p:oleObj>
              </mc:Choice>
              <mc:Fallback>
                <p:oleObj name="公式" r:id="rId6" imgW="419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225" y="4100945"/>
                        <a:ext cx="9144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919451"/>
              </p:ext>
            </p:extLst>
          </p:nvPr>
        </p:nvGraphicFramePr>
        <p:xfrm>
          <a:off x="1620410" y="4495225"/>
          <a:ext cx="404091" cy="404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6720" imgH="126720" progId="Equation.3">
                  <p:embed/>
                </p:oleObj>
              </mc:Choice>
              <mc:Fallback>
                <p:oleObj name="公式" r:id="rId8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410" y="4495225"/>
                        <a:ext cx="404091" cy="404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015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26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520112" cy="157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54506"/>
            <a:ext cx="8520112" cy="64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54607"/>
            <a:ext cx="489199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A recursive solution to the all-pairs shortest paths problem:</a:t>
            </a:r>
          </a:p>
        </p:txBody>
      </p:sp>
    </p:spTree>
    <p:extLst>
      <p:ext uri="{BB962C8B-B14F-4D97-AF65-F5344CB8AC3E}">
        <p14:creationId xmlns:p14="http://schemas.microsoft.com/office/powerpoint/2010/main" val="2887638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27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372475" cy="88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654139"/>
            <a:ext cx="8396287" cy="61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48" y="3352800"/>
            <a:ext cx="587236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A recursive solution to the all-pairs shortest paths problem:</a:t>
            </a:r>
          </a:p>
        </p:txBody>
      </p:sp>
    </p:spTree>
    <p:extLst>
      <p:ext uri="{BB962C8B-B14F-4D97-AF65-F5344CB8AC3E}">
        <p14:creationId xmlns:p14="http://schemas.microsoft.com/office/powerpoint/2010/main" val="2608084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723A-33BB-465C-A9DE-747E567237D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/>
              <a:t> Computing the shortest-path weights bottom up:</a:t>
            </a:r>
          </a:p>
        </p:txBody>
      </p:sp>
      <p:pic>
        <p:nvPicPr>
          <p:cNvPr id="3110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7239000" cy="372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375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A5D8-0FB9-4EF8-8777-0CC067E5FAC1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Example: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1981200" y="3352800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1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2819400" y="5181600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5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4876800" y="5181600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4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5867400" y="3352800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3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3886200" y="2057400"/>
            <a:ext cx="533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aseline="0"/>
              <a:t>2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2362200" y="3962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2438400" y="25146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 flipV="1">
            <a:off x="4419600" y="24384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2514600" y="3657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352800" y="5562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5334000" y="3962400"/>
            <a:ext cx="685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3200400" y="2667000"/>
            <a:ext cx="8382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4267200" y="2667000"/>
            <a:ext cx="762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 flipV="1">
            <a:off x="2514600" y="3810000"/>
            <a:ext cx="2362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2727325" y="2632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3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394325" y="2479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4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3413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7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1965325" y="4460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-4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5241925" y="3622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8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937125" y="4232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1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5699125" y="43846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-5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42513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2</a:t>
            </a:r>
          </a:p>
        </p:txBody>
      </p:sp>
      <p:sp>
        <p:nvSpPr>
          <p:cNvPr id="26649" name="Text Box 25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038600"/>
          </a:xfrm>
          <a:noFill/>
          <a:ln/>
        </p:spPr>
        <p:txBody>
          <a:bodyPr/>
          <a:lstStyle/>
          <a:p>
            <a:r>
              <a:rPr lang="en-US" altLang="zh-CN"/>
              <a:t>Figure 3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3946525" y="5527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9805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7752" y="1524000"/>
            <a:ext cx="8642350" cy="481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FontTx/>
              <a:buChar char="•"/>
            </a:pPr>
            <a:r>
              <a:rPr lang="en-US" sz="2600" dirty="0">
                <a:latin typeface="+mj-lt"/>
              </a:rPr>
              <a:t> we consider the problem of ﬁnding shortest paths between all pairs of vertices in a graph. </a:t>
            </a:r>
            <a:r>
              <a:rPr lang="tr-TR" sz="2600" dirty="0">
                <a:latin typeface="+mj-lt"/>
              </a:rPr>
              <a:t>  </a:t>
            </a:r>
            <a:endParaRPr lang="en-US" sz="2600" dirty="0">
              <a:latin typeface="+mj-lt"/>
            </a:endParaRPr>
          </a:p>
          <a:p>
            <a:pPr algn="just">
              <a:buFontTx/>
              <a:buChar char="•"/>
            </a:pPr>
            <a:endParaRPr lang="en-US" sz="2600" dirty="0">
              <a:solidFill>
                <a:srgbClr val="FF0000"/>
              </a:solidFill>
              <a:latin typeface="+mj-lt"/>
            </a:endParaRPr>
          </a:p>
          <a:p>
            <a:pPr algn="just">
              <a:buFontTx/>
              <a:buChar char="•"/>
            </a:pPr>
            <a:r>
              <a:rPr lang="tr-TR" sz="2600" dirty="0">
                <a:solidFill>
                  <a:srgbClr val="FF0000"/>
                </a:solidFill>
                <a:latin typeface="+mj-lt"/>
              </a:rPr>
              <a:t>given :</a:t>
            </a:r>
            <a:r>
              <a:rPr lang="tr-TR" sz="2600" dirty="0">
                <a:latin typeface="+mj-lt"/>
              </a:rPr>
              <a:t> directed graph </a:t>
            </a:r>
            <a:r>
              <a:rPr lang="tr-TR" sz="2600" i="1" dirty="0">
                <a:solidFill>
                  <a:srgbClr val="A50021"/>
                </a:solidFill>
                <a:latin typeface="+mj-lt"/>
              </a:rPr>
              <a:t>G = ( V, E</a:t>
            </a:r>
            <a:r>
              <a:rPr lang="tr-TR" sz="2600" i="1" dirty="0">
                <a:latin typeface="+mj-lt"/>
              </a:rPr>
              <a:t> </a:t>
            </a:r>
            <a:r>
              <a:rPr lang="tr-TR" sz="2600" i="1" dirty="0">
                <a:solidFill>
                  <a:srgbClr val="A50021"/>
                </a:solidFill>
                <a:latin typeface="+mj-lt"/>
              </a:rPr>
              <a:t>)</a:t>
            </a:r>
            <a:r>
              <a:rPr lang="tr-TR" sz="2600" i="1" dirty="0">
                <a:latin typeface="+mj-lt"/>
              </a:rPr>
              <a:t>,</a:t>
            </a:r>
            <a:r>
              <a:rPr lang="tr-TR" sz="2600" dirty="0">
                <a:latin typeface="+mj-lt"/>
              </a:rPr>
              <a:t> </a:t>
            </a:r>
          </a:p>
          <a:p>
            <a:pPr algn="just"/>
            <a:r>
              <a:rPr lang="tr-TR" sz="2600" dirty="0">
                <a:latin typeface="+mj-lt"/>
              </a:rPr>
              <a:t>	   weight function </a:t>
            </a:r>
            <a:r>
              <a:rPr lang="el-GR" sz="2600" dirty="0">
                <a:latin typeface="+mj-lt"/>
                <a:cs typeface="Arial" charset="0"/>
              </a:rPr>
              <a:t>ω</a:t>
            </a:r>
            <a:r>
              <a:rPr lang="tr-TR" sz="2600" dirty="0">
                <a:latin typeface="+mj-lt"/>
                <a:cs typeface="Arial" charset="0"/>
              </a:rPr>
              <a:t> : E → R,  |V|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tr-TR" sz="2600" dirty="0">
                <a:latin typeface="+mj-lt"/>
                <a:cs typeface="Arial" charset="0"/>
              </a:rPr>
              <a:t>= </a:t>
            </a:r>
            <a:r>
              <a:rPr lang="tr-TR" sz="2600" i="1" dirty="0">
                <a:solidFill>
                  <a:schemeClr val="accent2"/>
                </a:solidFill>
                <a:latin typeface="+mj-lt"/>
                <a:cs typeface="Arial" charset="0"/>
              </a:rPr>
              <a:t>n</a:t>
            </a:r>
          </a:p>
          <a:p>
            <a:pPr algn="just"/>
            <a:r>
              <a:rPr lang="tr-TR" sz="2600" dirty="0">
                <a:latin typeface="+mj-lt"/>
                <a:cs typeface="Arial" charset="0"/>
              </a:rPr>
              <a:t> </a:t>
            </a:r>
          </a:p>
          <a:p>
            <a:pPr algn="just">
              <a:lnSpc>
                <a:spcPct val="90000"/>
              </a:lnSpc>
              <a:buFontTx/>
              <a:buChar char="•"/>
            </a:pPr>
            <a:r>
              <a:rPr lang="tr-TR" sz="2600" dirty="0">
                <a:latin typeface="+mj-lt"/>
                <a:cs typeface="Arial" charset="0"/>
              </a:rPr>
              <a:t>  </a:t>
            </a:r>
            <a:r>
              <a:rPr lang="tr-TR" sz="2600" dirty="0">
                <a:solidFill>
                  <a:srgbClr val="FF0000"/>
                </a:solidFill>
                <a:latin typeface="+mj-lt"/>
                <a:cs typeface="Arial" charset="0"/>
              </a:rPr>
              <a:t>goal   :</a:t>
            </a:r>
            <a:r>
              <a:rPr lang="tr-TR" sz="2600" dirty="0">
                <a:latin typeface="+mj-lt"/>
                <a:cs typeface="Arial" charset="0"/>
              </a:rPr>
              <a:t> create an </a:t>
            </a:r>
            <a:r>
              <a:rPr lang="tr-TR" sz="2600" i="1" dirty="0">
                <a:solidFill>
                  <a:srgbClr val="A50021"/>
                </a:solidFill>
                <a:latin typeface="+mj-lt"/>
                <a:cs typeface="Arial" charset="0"/>
              </a:rPr>
              <a:t>n </a:t>
            </a:r>
            <a:r>
              <a:rPr lang="en-US" sz="2600" b="1" dirty="0">
                <a:solidFill>
                  <a:srgbClr val="A50021"/>
                </a:solidFill>
                <a:latin typeface="+mj-lt"/>
                <a:cs typeface="Times New Roman" pitchFamily="18" charset="0"/>
              </a:rPr>
              <a:t>×</a:t>
            </a:r>
            <a:r>
              <a:rPr lang="tr-TR" sz="2600" i="1" dirty="0">
                <a:solidFill>
                  <a:srgbClr val="A50021"/>
                </a:solidFill>
                <a:latin typeface="+mj-lt"/>
                <a:cs typeface="Arial" charset="0"/>
              </a:rPr>
              <a:t> n</a:t>
            </a:r>
            <a:r>
              <a:rPr lang="tr-TR" sz="2600" dirty="0">
                <a:latin typeface="+mj-lt"/>
                <a:cs typeface="Arial" charset="0"/>
              </a:rPr>
              <a:t>  matrix </a:t>
            </a:r>
            <a:r>
              <a:rPr lang="en-US" sz="2600" dirty="0">
                <a:latin typeface="+mj-lt"/>
                <a:cs typeface="Arial" charset="0"/>
              </a:rPr>
              <a:t> </a:t>
            </a:r>
            <a:r>
              <a:rPr lang="tr-TR" sz="2600" i="1" dirty="0">
                <a:solidFill>
                  <a:srgbClr val="A50021"/>
                </a:solidFill>
                <a:latin typeface="+mj-lt"/>
                <a:cs typeface="Arial" charset="0"/>
              </a:rPr>
              <a:t>D </a:t>
            </a:r>
            <a:r>
              <a:rPr lang="tr-TR" sz="2600" i="1" dirty="0">
                <a:latin typeface="+mj-lt"/>
                <a:cs typeface="Arial" charset="0"/>
              </a:rPr>
              <a:t>= ( </a:t>
            </a:r>
            <a:r>
              <a:rPr lang="tr-TR" sz="2600" i="1" dirty="0">
                <a:solidFill>
                  <a:schemeClr val="accent2"/>
                </a:solidFill>
                <a:latin typeface="+mj-lt"/>
                <a:cs typeface="Arial" charset="0"/>
              </a:rPr>
              <a:t>d</a:t>
            </a:r>
            <a:r>
              <a:rPr lang="tr-TR" sz="2600" i="1" baseline="-25000" dirty="0">
                <a:solidFill>
                  <a:schemeClr val="accent2"/>
                </a:solidFill>
                <a:latin typeface="+mj-lt"/>
                <a:cs typeface="Arial" charset="0"/>
              </a:rPr>
              <a:t>ij </a:t>
            </a:r>
            <a:r>
              <a:rPr lang="tr-TR" sz="2600" i="1" baseline="-25000" dirty="0">
                <a:latin typeface="+mj-lt"/>
                <a:cs typeface="Arial" charset="0"/>
              </a:rPr>
              <a:t> </a:t>
            </a:r>
            <a:r>
              <a:rPr lang="tr-TR" sz="2600" i="1" dirty="0">
                <a:latin typeface="+mj-lt"/>
                <a:cs typeface="Arial" charset="0"/>
              </a:rPr>
              <a:t>)</a:t>
            </a:r>
            <a:r>
              <a:rPr lang="tr-TR" sz="2600" dirty="0">
                <a:latin typeface="+mj-lt"/>
                <a:cs typeface="Arial" charset="0"/>
              </a:rPr>
              <a:t> of shortest path </a:t>
            </a:r>
            <a:r>
              <a:rPr lang="en-US" sz="2600" dirty="0">
                <a:latin typeface="+mj-lt"/>
                <a:cs typeface="Arial" charset="0"/>
              </a:rPr>
              <a:t>distances</a:t>
            </a:r>
            <a:r>
              <a:rPr lang="tr-TR" sz="2600" dirty="0">
                <a:latin typeface="+mj-lt"/>
                <a:cs typeface="Arial" charset="0"/>
              </a:rPr>
              <a:t> </a:t>
            </a:r>
          </a:p>
          <a:p>
            <a:pPr algn="just"/>
            <a:r>
              <a:rPr lang="en-US" sz="2600" dirty="0">
                <a:latin typeface="+mj-lt"/>
                <a:cs typeface="Arial" charset="0"/>
              </a:rPr>
              <a:t>	   </a:t>
            </a:r>
            <a:r>
              <a:rPr lang="tr-TR" sz="2600" dirty="0">
                <a:latin typeface="+mj-lt"/>
                <a:cs typeface="Arial" charset="0"/>
              </a:rPr>
              <a:t>i.e., </a:t>
            </a:r>
            <a:r>
              <a:rPr lang="tr-TR" sz="2600" i="1" dirty="0">
                <a:solidFill>
                  <a:schemeClr val="accent2"/>
                </a:solidFill>
                <a:latin typeface="+mj-lt"/>
                <a:cs typeface="Arial" charset="0"/>
              </a:rPr>
              <a:t>d</a:t>
            </a:r>
            <a:r>
              <a:rPr lang="tr-TR" sz="2600" i="1" baseline="-25000" dirty="0">
                <a:solidFill>
                  <a:schemeClr val="accent2"/>
                </a:solidFill>
                <a:latin typeface="+mj-lt"/>
                <a:cs typeface="Arial" charset="0"/>
              </a:rPr>
              <a:t>ij</a:t>
            </a:r>
            <a:r>
              <a:rPr lang="tr-TR" sz="2600" dirty="0">
                <a:latin typeface="+mj-lt"/>
                <a:cs typeface="Arial" charset="0"/>
              </a:rPr>
              <a:t>  =  </a:t>
            </a:r>
            <a:r>
              <a:rPr lang="el-GR" sz="2600" i="1" dirty="0">
                <a:latin typeface="+mj-lt"/>
                <a:cs typeface="Times New Roman" pitchFamily="18" charset="0"/>
              </a:rPr>
              <a:t>δ</a:t>
            </a:r>
            <a:r>
              <a:rPr lang="tr-TR" sz="2600" i="1" dirty="0">
                <a:latin typeface="+mj-lt"/>
                <a:cs typeface="Times New Roman" pitchFamily="18" charset="0"/>
              </a:rPr>
              <a:t> </a:t>
            </a:r>
            <a:r>
              <a:rPr lang="tr-TR" sz="2600" i="1" dirty="0">
                <a:latin typeface="+mj-lt"/>
                <a:cs typeface="Arial" charset="0"/>
              </a:rPr>
              <a:t>( </a:t>
            </a:r>
            <a:r>
              <a:rPr lang="tr-TR" sz="2600" i="1" dirty="0">
                <a:solidFill>
                  <a:schemeClr val="accent2"/>
                </a:solidFill>
                <a:latin typeface="+mj-lt"/>
                <a:cs typeface="Arial" charset="0"/>
              </a:rPr>
              <a:t>v</a:t>
            </a:r>
            <a:r>
              <a:rPr lang="tr-TR" sz="2600" i="1" baseline="-25000" dirty="0">
                <a:solidFill>
                  <a:schemeClr val="accent2"/>
                </a:solidFill>
                <a:latin typeface="+mj-lt"/>
                <a:cs typeface="Arial" charset="0"/>
              </a:rPr>
              <a:t>i</a:t>
            </a:r>
            <a:r>
              <a:rPr lang="tr-TR" sz="2600" i="1" dirty="0">
                <a:latin typeface="+mj-lt"/>
                <a:cs typeface="Arial" charset="0"/>
              </a:rPr>
              <a:t> ,</a:t>
            </a:r>
            <a:r>
              <a:rPr lang="en-US" sz="2600" i="1" dirty="0">
                <a:latin typeface="+mj-lt"/>
                <a:cs typeface="Arial" charset="0"/>
              </a:rPr>
              <a:t> </a:t>
            </a:r>
            <a:r>
              <a:rPr lang="tr-TR" sz="2600" i="1" dirty="0">
                <a:solidFill>
                  <a:schemeClr val="accent2"/>
                </a:solidFill>
                <a:latin typeface="+mj-lt"/>
                <a:cs typeface="Arial" charset="0"/>
              </a:rPr>
              <a:t>v</a:t>
            </a:r>
            <a:r>
              <a:rPr lang="tr-TR" sz="2600" i="1" baseline="-25000" dirty="0">
                <a:solidFill>
                  <a:schemeClr val="accent2"/>
                </a:solidFill>
                <a:latin typeface="+mj-lt"/>
                <a:cs typeface="Arial" charset="0"/>
              </a:rPr>
              <a:t>j</a:t>
            </a:r>
            <a:r>
              <a:rPr lang="tr-TR" sz="2600" i="1" dirty="0">
                <a:solidFill>
                  <a:schemeClr val="accent2"/>
                </a:solidFill>
                <a:latin typeface="+mj-lt"/>
                <a:cs typeface="Arial" charset="0"/>
              </a:rPr>
              <a:t> </a:t>
            </a:r>
            <a:r>
              <a:rPr lang="tr-TR" sz="2600" i="1" dirty="0">
                <a:latin typeface="+mj-lt"/>
                <a:cs typeface="Arial" charset="0"/>
              </a:rPr>
              <a:t>)</a:t>
            </a:r>
          </a:p>
          <a:p>
            <a:pPr algn="just"/>
            <a:r>
              <a:rPr lang="tr-TR" sz="2600" dirty="0">
                <a:latin typeface="+mj-lt"/>
                <a:cs typeface="Arial" charset="0"/>
              </a:rPr>
              <a:t> </a:t>
            </a:r>
          </a:p>
          <a:p>
            <a:pPr algn="just">
              <a:buFontTx/>
              <a:buChar char="•"/>
            </a:pPr>
            <a:r>
              <a:rPr lang="tr-TR" sz="2600" dirty="0">
                <a:latin typeface="+mj-lt"/>
                <a:cs typeface="Arial" charset="0"/>
              </a:rPr>
              <a:t>  </a:t>
            </a:r>
            <a:r>
              <a:rPr lang="tr-TR" sz="2600" dirty="0">
                <a:solidFill>
                  <a:srgbClr val="FF0000"/>
                </a:solidFill>
                <a:latin typeface="+mj-lt"/>
                <a:cs typeface="Arial" charset="0"/>
              </a:rPr>
              <a:t>trivial solution :</a:t>
            </a:r>
            <a:r>
              <a:rPr lang="tr-TR" sz="2600" dirty="0">
                <a:latin typeface="+mj-lt"/>
                <a:cs typeface="Arial" charset="0"/>
              </a:rPr>
              <a:t> run a S</a:t>
            </a:r>
            <a:r>
              <a:rPr lang="en-US" sz="2600" dirty="0">
                <a:latin typeface="+mj-lt"/>
                <a:cs typeface="Arial" charset="0"/>
              </a:rPr>
              <a:t>ingle Source Shortest Path (SSSP) </a:t>
            </a:r>
            <a:r>
              <a:rPr lang="tr-TR" sz="2600" dirty="0">
                <a:latin typeface="+mj-lt"/>
                <a:cs typeface="Arial" charset="0"/>
              </a:rPr>
              <a:t>algorithm </a:t>
            </a:r>
            <a:r>
              <a:rPr lang="tr-TR" sz="2600" i="1" dirty="0">
                <a:solidFill>
                  <a:schemeClr val="accent2"/>
                </a:solidFill>
                <a:latin typeface="+mj-lt"/>
                <a:cs typeface="Arial" charset="0"/>
              </a:rPr>
              <a:t>n</a:t>
            </a:r>
            <a:r>
              <a:rPr lang="tr-TR" sz="2600" i="1" dirty="0">
                <a:latin typeface="+mj-lt"/>
                <a:cs typeface="Arial" charset="0"/>
              </a:rPr>
              <a:t> </a:t>
            </a:r>
            <a:r>
              <a:rPr lang="tr-TR" sz="2600" dirty="0">
                <a:latin typeface="+mj-lt"/>
                <a:cs typeface="Arial" charset="0"/>
              </a:rPr>
              <a:t>times, one for each vertex as the source</a:t>
            </a:r>
            <a:r>
              <a:rPr lang="en-US" sz="2600" dirty="0">
                <a:latin typeface="+mj-lt"/>
                <a:cs typeface="Arial" charset="0"/>
              </a:rPr>
              <a:t>.</a:t>
            </a:r>
            <a:endParaRPr lang="ru-RU" sz="2600" dirty="0">
              <a:latin typeface="+mj-lt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8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FB27-AB89-407A-8787-4A13F0E5A410}" type="slidenum">
              <a:rPr lang="en-US" altLang="zh-CN"/>
              <a:pPr/>
              <a:t>30</a:t>
            </a:fld>
            <a:endParaRPr lang="en-US" altLang="zh-CN"/>
          </a:p>
        </p:txBody>
      </p: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533400" y="914400"/>
            <a:ext cx="8610600" cy="5099050"/>
            <a:chOff x="336" y="576"/>
            <a:chExt cx="5424" cy="3212"/>
          </a:xfrm>
        </p:grpSpPr>
        <p:graphicFrame>
          <p:nvGraphicFramePr>
            <p:cNvPr id="28675" name="Object 3"/>
            <p:cNvGraphicFramePr>
              <a:graphicFrameLocks noChangeAspect="1"/>
            </p:cNvGraphicFramePr>
            <p:nvPr/>
          </p:nvGraphicFramePr>
          <p:xfrm>
            <a:off x="864" y="624"/>
            <a:ext cx="1632" cy="1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460160" imgH="1143000" progId="Equation.3">
                    <p:embed/>
                  </p:oleObj>
                </mc:Choice>
                <mc:Fallback>
                  <p:oleObj name="公式" r:id="rId2" imgW="146016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624"/>
                          <a:ext cx="1632" cy="1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336" y="1152"/>
              <a:ext cx="5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aseline="0"/>
                <a:t>D</a:t>
              </a:r>
              <a:r>
                <a:rPr lang="en-US" altLang="zh-CN"/>
                <a:t>(0)</a:t>
              </a:r>
              <a:r>
                <a:rPr lang="en-US" altLang="zh-CN" baseline="0"/>
                <a:t>=</a:t>
              </a:r>
            </a:p>
          </p:txBody>
        </p:sp>
        <p:graphicFrame>
          <p:nvGraphicFramePr>
            <p:cNvPr id="28677" name="Object 5"/>
            <p:cNvGraphicFramePr>
              <a:graphicFrameLocks noChangeAspect="1"/>
            </p:cNvGraphicFramePr>
            <p:nvPr/>
          </p:nvGraphicFramePr>
          <p:xfrm>
            <a:off x="3421" y="576"/>
            <a:ext cx="2339" cy="1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993680" imgH="1143000" progId="Equation.3">
                    <p:embed/>
                  </p:oleObj>
                </mc:Choice>
                <mc:Fallback>
                  <p:oleObj name="公式" r:id="rId4" imgW="199368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1" y="576"/>
                          <a:ext cx="2339" cy="1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2928" y="1152"/>
              <a:ext cx="5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    (0)</a:t>
              </a:r>
              <a:r>
                <a:rPr lang="en-US" altLang="zh-CN" baseline="0"/>
                <a:t>=</a:t>
              </a:r>
            </a:p>
          </p:txBody>
        </p:sp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36" y="3024"/>
              <a:ext cx="5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aseline="0"/>
                <a:t>D</a:t>
              </a:r>
              <a:r>
                <a:rPr lang="en-US" altLang="zh-CN"/>
                <a:t>(1)</a:t>
              </a:r>
              <a:r>
                <a:rPr lang="en-US" altLang="zh-CN" baseline="0"/>
                <a:t>=</a:t>
              </a:r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2943" y="2976"/>
              <a:ext cx="4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  (1)</a:t>
              </a:r>
              <a:r>
                <a:rPr lang="en-US" altLang="zh-CN" baseline="0"/>
                <a:t>=</a:t>
              </a:r>
            </a:p>
          </p:txBody>
        </p:sp>
        <p:graphicFrame>
          <p:nvGraphicFramePr>
            <p:cNvPr id="28681" name="Object 9"/>
            <p:cNvGraphicFramePr>
              <a:graphicFrameLocks noChangeAspect="1"/>
            </p:cNvGraphicFramePr>
            <p:nvPr/>
          </p:nvGraphicFramePr>
          <p:xfrm>
            <a:off x="857" y="2400"/>
            <a:ext cx="1646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460160" imgH="1143000" progId="Equation.3">
                    <p:embed/>
                  </p:oleObj>
                </mc:Choice>
                <mc:Fallback>
                  <p:oleObj name="公式" r:id="rId6" imgW="146016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" y="2400"/>
                          <a:ext cx="1646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3" name="Object 11"/>
            <p:cNvGraphicFramePr>
              <a:graphicFrameLocks noChangeAspect="1"/>
            </p:cNvGraphicFramePr>
            <p:nvPr/>
          </p:nvGraphicFramePr>
          <p:xfrm>
            <a:off x="2928" y="1152"/>
            <a:ext cx="33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17160" imgH="253800" progId="Equation.3">
                    <p:embed/>
                  </p:oleObj>
                </mc:Choice>
                <mc:Fallback>
                  <p:oleObj name="公式" r:id="rId8" imgW="3171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152"/>
                          <a:ext cx="33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Object 12"/>
            <p:cNvGraphicFramePr>
              <a:graphicFrameLocks noChangeAspect="1"/>
            </p:cNvGraphicFramePr>
            <p:nvPr/>
          </p:nvGraphicFramePr>
          <p:xfrm>
            <a:off x="2880" y="2976"/>
            <a:ext cx="33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317160" imgH="253800" progId="Equation.3">
                    <p:embed/>
                  </p:oleObj>
                </mc:Choice>
                <mc:Fallback>
                  <p:oleObj name="公式" r:id="rId10" imgW="3171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976"/>
                          <a:ext cx="33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5" name="Object 13"/>
            <p:cNvGraphicFramePr>
              <a:graphicFrameLocks noChangeAspect="1"/>
            </p:cNvGraphicFramePr>
            <p:nvPr/>
          </p:nvGraphicFramePr>
          <p:xfrm>
            <a:off x="3421" y="2448"/>
            <a:ext cx="2339" cy="1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993680" imgH="1143000" progId="Equation.3">
                    <p:embed/>
                  </p:oleObj>
                </mc:Choice>
                <mc:Fallback>
                  <p:oleObj name="公式" r:id="rId11" imgW="199368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1" y="2448"/>
                          <a:ext cx="2339" cy="1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45029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9DDE-EC8E-4CC1-A8AC-4A5984F06445}" type="slidenum">
              <a:rPr lang="en-US" altLang="zh-CN"/>
              <a:pPr/>
              <a:t>31</a:t>
            </a:fld>
            <a:endParaRPr lang="en-US" altLang="zh-CN"/>
          </a:p>
        </p:txBody>
      </p:sp>
      <p:graphicFrame>
        <p:nvGraphicFramePr>
          <p:cNvPr id="29699" name="Object 1027"/>
          <p:cNvGraphicFramePr>
            <a:graphicFrameLocks noChangeAspect="1"/>
          </p:cNvGraphicFramePr>
          <p:nvPr/>
        </p:nvGraphicFramePr>
        <p:xfrm>
          <a:off x="1400175" y="990600"/>
          <a:ext cx="2522538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22360" imgH="1143000" progId="Equation.3">
                  <p:embed/>
                </p:oleObj>
              </mc:Choice>
              <mc:Fallback>
                <p:oleObj name="公式" r:id="rId2" imgW="1422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990600"/>
                        <a:ext cx="2522538" cy="202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1028"/>
          <p:cNvSpPr txBox="1">
            <a:spLocks noChangeArrowheads="1"/>
          </p:cNvSpPr>
          <p:nvPr/>
        </p:nvSpPr>
        <p:spPr bwMode="auto">
          <a:xfrm>
            <a:off x="528638" y="1828800"/>
            <a:ext cx="81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D</a:t>
            </a:r>
            <a:r>
              <a:rPr lang="en-US" altLang="zh-CN"/>
              <a:t>(2)</a:t>
            </a:r>
            <a:r>
              <a:rPr lang="en-US" altLang="zh-CN" baseline="0"/>
              <a:t>=</a:t>
            </a:r>
          </a:p>
        </p:txBody>
      </p:sp>
      <p:graphicFrame>
        <p:nvGraphicFramePr>
          <p:cNvPr id="29701" name="Object 1029"/>
          <p:cNvGraphicFramePr>
            <a:graphicFrameLocks noChangeAspect="1"/>
          </p:cNvGraphicFramePr>
          <p:nvPr/>
        </p:nvGraphicFramePr>
        <p:xfrm>
          <a:off x="5426075" y="914400"/>
          <a:ext cx="37131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93680" imgH="1143000" progId="Equation.3">
                  <p:embed/>
                </p:oleObj>
              </mc:Choice>
              <mc:Fallback>
                <p:oleObj name="公式" r:id="rId4" imgW="19936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914400"/>
                        <a:ext cx="3713163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1030"/>
          <p:cNvSpPr txBox="1">
            <a:spLocks noChangeArrowheads="1"/>
          </p:cNvSpPr>
          <p:nvPr/>
        </p:nvSpPr>
        <p:spPr bwMode="auto">
          <a:xfrm>
            <a:off x="4643438" y="1828800"/>
            <a:ext cx="84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   (2)</a:t>
            </a:r>
            <a:r>
              <a:rPr lang="en-US" altLang="zh-CN" baseline="0"/>
              <a:t>=</a:t>
            </a:r>
          </a:p>
        </p:txBody>
      </p:sp>
      <p:sp>
        <p:nvSpPr>
          <p:cNvPr id="29703" name="Text Box 1031"/>
          <p:cNvSpPr txBox="1">
            <a:spLocks noChangeArrowheads="1"/>
          </p:cNvSpPr>
          <p:nvPr/>
        </p:nvSpPr>
        <p:spPr bwMode="auto">
          <a:xfrm>
            <a:off x="528638" y="4800600"/>
            <a:ext cx="81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D</a:t>
            </a:r>
            <a:r>
              <a:rPr lang="en-US" altLang="zh-CN"/>
              <a:t>(3)</a:t>
            </a:r>
            <a:r>
              <a:rPr lang="en-US" altLang="zh-CN" baseline="0"/>
              <a:t>=</a:t>
            </a:r>
          </a:p>
        </p:txBody>
      </p:sp>
      <p:sp>
        <p:nvSpPr>
          <p:cNvPr id="29704" name="Text Box 1032"/>
          <p:cNvSpPr txBox="1">
            <a:spLocks noChangeArrowheads="1"/>
          </p:cNvSpPr>
          <p:nvPr/>
        </p:nvSpPr>
        <p:spPr bwMode="auto">
          <a:xfrm>
            <a:off x="4667250" y="4724400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 (3)</a:t>
            </a:r>
            <a:r>
              <a:rPr lang="en-US" altLang="zh-CN" baseline="0"/>
              <a:t>=</a:t>
            </a:r>
          </a:p>
        </p:txBody>
      </p:sp>
      <p:graphicFrame>
        <p:nvGraphicFramePr>
          <p:cNvPr id="29705" name="Object 1033"/>
          <p:cNvGraphicFramePr>
            <a:graphicFrameLocks noChangeAspect="1"/>
          </p:cNvGraphicFramePr>
          <p:nvPr/>
        </p:nvGraphicFramePr>
        <p:xfrm>
          <a:off x="1344613" y="3810000"/>
          <a:ext cx="2636837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73120" imgH="1143000" progId="Equation.3">
                  <p:embed/>
                </p:oleObj>
              </mc:Choice>
              <mc:Fallback>
                <p:oleObj name="公式" r:id="rId6" imgW="147312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3810000"/>
                        <a:ext cx="2636837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34"/>
          <p:cNvGraphicFramePr>
            <a:graphicFrameLocks noChangeAspect="1"/>
          </p:cNvGraphicFramePr>
          <p:nvPr/>
        </p:nvGraphicFramePr>
        <p:xfrm>
          <a:off x="4643438" y="1828800"/>
          <a:ext cx="533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17160" imgH="253800" progId="Equation.3">
                  <p:embed/>
                </p:oleObj>
              </mc:Choice>
              <mc:Fallback>
                <p:oleObj name="公式" r:id="rId8" imgW="317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828800"/>
                        <a:ext cx="5334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035"/>
          <p:cNvGraphicFramePr>
            <a:graphicFrameLocks noChangeAspect="1"/>
          </p:cNvGraphicFramePr>
          <p:nvPr/>
        </p:nvGraphicFramePr>
        <p:xfrm>
          <a:off x="4567238" y="4724400"/>
          <a:ext cx="533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17160" imgH="253800" progId="Equation.3">
                  <p:embed/>
                </p:oleObj>
              </mc:Choice>
              <mc:Fallback>
                <p:oleObj name="公式" r:id="rId10" imgW="317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4724400"/>
                        <a:ext cx="5334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036"/>
          <p:cNvGraphicFramePr>
            <a:graphicFrameLocks noChangeAspect="1"/>
          </p:cNvGraphicFramePr>
          <p:nvPr/>
        </p:nvGraphicFramePr>
        <p:xfrm>
          <a:off x="5426075" y="3886200"/>
          <a:ext cx="37131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993680" imgH="1143000" progId="Equation.3">
                  <p:embed/>
                </p:oleObj>
              </mc:Choice>
              <mc:Fallback>
                <p:oleObj name="公式" r:id="rId11" imgW="19936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3886200"/>
                        <a:ext cx="3713163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2532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E462-CD6B-40A1-A120-02A2BB6E1F9A}" type="slidenum">
              <a:rPr lang="en-US" altLang="zh-CN"/>
              <a:pPr/>
              <a:t>32</a:t>
            </a:fld>
            <a:endParaRPr lang="en-US" altLang="zh-CN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349375" y="990600"/>
          <a:ext cx="2568575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47560" imgH="1143000" progId="Equation.3">
                  <p:embed/>
                </p:oleObj>
              </mc:Choice>
              <mc:Fallback>
                <p:oleObj name="公式" r:id="rId2" imgW="14475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990600"/>
                        <a:ext cx="2568575" cy="202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28638" y="1828800"/>
            <a:ext cx="81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D</a:t>
            </a:r>
            <a:r>
              <a:rPr lang="en-US" altLang="zh-CN"/>
              <a:t>(4)</a:t>
            </a:r>
            <a:r>
              <a:rPr lang="en-US" altLang="zh-CN" baseline="0"/>
              <a:t>=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5426075" y="914400"/>
          <a:ext cx="37131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93680" imgH="1143000" progId="Equation.3">
                  <p:embed/>
                </p:oleObj>
              </mc:Choice>
              <mc:Fallback>
                <p:oleObj name="公式" r:id="rId4" imgW="19936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914400"/>
                        <a:ext cx="3713163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643438" y="1828800"/>
            <a:ext cx="84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   (4)</a:t>
            </a:r>
            <a:r>
              <a:rPr lang="en-US" altLang="zh-CN" baseline="0"/>
              <a:t>=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528638" y="4800600"/>
            <a:ext cx="81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aseline="0"/>
              <a:t>D</a:t>
            </a:r>
            <a:r>
              <a:rPr lang="en-US" altLang="zh-CN"/>
              <a:t>(5)</a:t>
            </a:r>
            <a:r>
              <a:rPr lang="en-US" altLang="zh-CN" baseline="0"/>
              <a:t>=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667250" y="4724400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 (5)</a:t>
            </a:r>
            <a:r>
              <a:rPr lang="en-US" altLang="zh-CN" baseline="0"/>
              <a:t>=</a:t>
            </a: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366838" y="3810000"/>
          <a:ext cx="2592387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47560" imgH="1143000" progId="Equation.3">
                  <p:embed/>
                </p:oleObj>
              </mc:Choice>
              <mc:Fallback>
                <p:oleObj name="公式" r:id="rId6" imgW="14475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3810000"/>
                        <a:ext cx="2592387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4643438" y="1828800"/>
          <a:ext cx="533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17160" imgH="253800" progId="Equation.3">
                  <p:embed/>
                </p:oleObj>
              </mc:Choice>
              <mc:Fallback>
                <p:oleObj name="公式" r:id="rId8" imgW="317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828800"/>
                        <a:ext cx="5334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4567238" y="4724400"/>
          <a:ext cx="533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17160" imgH="253800" progId="Equation.3">
                  <p:embed/>
                </p:oleObj>
              </mc:Choice>
              <mc:Fallback>
                <p:oleObj name="公式" r:id="rId10" imgW="317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4724400"/>
                        <a:ext cx="5334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5426075" y="3886200"/>
          <a:ext cx="371316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993680" imgH="1143000" progId="Equation.3">
                  <p:embed/>
                </p:oleObj>
              </mc:Choice>
              <mc:Fallback>
                <p:oleObj name="公式" r:id="rId11" imgW="19936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3886200"/>
                        <a:ext cx="3713163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753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AA5C8-CA44-4379-94CD-4730D4651085}" type="slidenum">
              <a:rPr lang="tr-TR"/>
              <a:pPr/>
              <a:t>33</a:t>
            </a:fld>
            <a:endParaRPr lang="tr-T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chemeClr val="tx1"/>
                </a:solidFill>
              </a:rPr>
              <a:t>Floyd-Warshall Algorithm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62950" cy="4857750"/>
          </a:xfrm>
        </p:spPr>
        <p:txBody>
          <a:bodyPr/>
          <a:lstStyle/>
          <a:p>
            <a:r>
              <a:rPr lang="tr-TR" sz="2200" dirty="0">
                <a:latin typeface="Times New Roman" pitchFamily="18" charset="0"/>
              </a:rPr>
              <a:t>maintaining </a:t>
            </a:r>
            <a:r>
              <a:rPr lang="tr-TR" sz="2200" i="1" dirty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tr-TR" sz="2200" i="1" dirty="0">
                <a:latin typeface="Times New Roman" pitchFamily="18" charset="0"/>
              </a:rPr>
              <a:t> 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200" dirty="0">
                <a:latin typeface="Times New Roman" pitchFamily="18" charset="0"/>
              </a:rPr>
              <a:t> matrices can be avoided by dropping all superscripts.</a:t>
            </a:r>
          </a:p>
          <a:p>
            <a:pPr lvl="1"/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tr-TR" sz="2000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m-th</a:t>
            </a:r>
            <a:r>
              <a:rPr lang="tr-TR" sz="2000" dirty="0">
                <a:latin typeface="Times New Roman" pitchFamily="18" charset="0"/>
                <a:cs typeface="Arial" charset="0"/>
              </a:rPr>
              <a:t> iteration of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outermost for-loop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200" dirty="0">
                <a:latin typeface="Times New Roman" pitchFamily="18" charset="0"/>
                <a:cs typeface="Arial" charset="0"/>
              </a:rPr>
              <a:t>	 </a:t>
            </a:r>
            <a:r>
              <a:rPr lang="tr-TR" sz="2200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>
                <a:latin typeface="Times New Roman" pitchFamily="18" charset="0"/>
                <a:cs typeface="Arial" charset="0"/>
              </a:rPr>
              <a:t>         </a:t>
            </a:r>
            <a:r>
              <a:rPr lang="tr-TR" sz="2200" dirty="0">
                <a:latin typeface="Times New Roman" pitchFamily="18" charset="0"/>
                <a:cs typeface="Arial" charset="0"/>
              </a:rPr>
              <a:t>begins with 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D = D</a:t>
            </a:r>
            <a:r>
              <a:rPr lang="tr-TR" sz="2200" baseline="40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m-1</a:t>
            </a:r>
            <a:r>
              <a:rPr lang="tr-TR" sz="2200" dirty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Times New Roman" pitchFamily="18" charset="0"/>
                <a:cs typeface="Arial" charset="0"/>
              </a:rPr>
              <a:t>	 </a:t>
            </a:r>
            <a:endParaRPr lang="tr-TR" sz="22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r>
              <a:rPr lang="tr-TR" sz="2200" dirty="0">
                <a:latin typeface="Times New Roman" pitchFamily="18" charset="0"/>
                <a:cs typeface="Arial" charset="0"/>
              </a:rPr>
              <a:t>	 	 </a:t>
            </a:r>
            <a:r>
              <a:rPr lang="en-US" sz="2200" dirty="0">
                <a:latin typeface="Times New Roman" pitchFamily="18" charset="0"/>
                <a:cs typeface="Arial" charset="0"/>
              </a:rPr>
              <a:t>        </a:t>
            </a:r>
            <a:r>
              <a:rPr lang="tr-TR" sz="2200" dirty="0">
                <a:latin typeface="Times New Roman" pitchFamily="18" charset="0"/>
                <a:cs typeface="Arial" charset="0"/>
              </a:rPr>
              <a:t>ends with 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D = D</a:t>
            </a:r>
            <a:r>
              <a:rPr lang="tr-TR" sz="2200" baseline="40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</a:t>
            </a:r>
            <a:endParaRPr lang="tr-TR" sz="2200" dirty="0">
              <a:latin typeface="Times New Roman" pitchFamily="18" charset="0"/>
              <a:cs typeface="Arial" charset="0"/>
            </a:endParaRPr>
          </a:p>
          <a:p>
            <a:pPr lvl="1"/>
            <a:r>
              <a:rPr lang="tr-TR" sz="2000" dirty="0">
                <a:latin typeface="Times New Roman" pitchFamily="18" charset="0"/>
                <a:cs typeface="Arial" charset="0"/>
              </a:rPr>
              <a:t>	computation of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</a:rPr>
              <a:t>ij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</a:rPr>
              <a:t>m</a:t>
            </a:r>
            <a:r>
              <a:rPr lang="tr-TR" sz="2000" baseline="30000" dirty="0">
                <a:solidFill>
                  <a:srgbClr val="A50021"/>
                </a:solidFill>
                <a:latin typeface="Times New Roman" pitchFamily="18" charset="0"/>
              </a:rPr>
              <a:t>  </a:t>
            </a:r>
            <a:r>
              <a:rPr lang="tr-TR" sz="2000" dirty="0">
                <a:latin typeface="Times New Roman" pitchFamily="18" charset="0"/>
              </a:rPr>
              <a:t>depends on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</a:rPr>
              <a:t>im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</a:rPr>
              <a:t>m-1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tr-TR" sz="2000" dirty="0">
                <a:latin typeface="Times New Roman" pitchFamily="18" charset="0"/>
              </a:rPr>
              <a:t>and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</a:rPr>
              <a:t>mj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</a:rPr>
              <a:t>m-1</a:t>
            </a:r>
            <a:r>
              <a:rPr lang="tr-TR" sz="2000" baseline="30000" dirty="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tr-TR" sz="2000" dirty="0">
                <a:latin typeface="Times New Roman" pitchFamily="18" charset="0"/>
              </a:rPr>
              <a:t>.</a:t>
            </a:r>
          </a:p>
          <a:p>
            <a:pPr lvl="3">
              <a:buFontTx/>
              <a:buNone/>
            </a:pPr>
            <a:r>
              <a:rPr lang="en-US" sz="2200" dirty="0">
                <a:latin typeface="Times New Roman" pitchFamily="18" charset="0"/>
              </a:rPr>
              <a:t>   </a:t>
            </a:r>
            <a:r>
              <a:rPr lang="tr-TR" sz="2200" dirty="0">
                <a:latin typeface="Times New Roman" pitchFamily="18" charset="0"/>
              </a:rPr>
              <a:t>no problem if 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200" baseline="-25000" dirty="0">
                <a:solidFill>
                  <a:srgbClr val="A50021"/>
                </a:solidFill>
                <a:latin typeface="Times New Roman" pitchFamily="18" charset="0"/>
              </a:rPr>
              <a:t>im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 &amp;</a:t>
            </a:r>
            <a:r>
              <a:rPr lang="tr-TR" sz="2200" dirty="0">
                <a:latin typeface="Times New Roman" pitchFamily="18" charset="0"/>
              </a:rPr>
              <a:t> 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200" baseline="-25000" dirty="0">
                <a:solidFill>
                  <a:srgbClr val="A50021"/>
                </a:solidFill>
                <a:latin typeface="Times New Roman" pitchFamily="18" charset="0"/>
              </a:rPr>
              <a:t>mj</a:t>
            </a:r>
            <a:r>
              <a:rPr lang="tr-TR" sz="2200" dirty="0">
                <a:latin typeface="Times New Roman" pitchFamily="18" charset="0"/>
              </a:rPr>
              <a:t> are already updated to 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200" baseline="-25000" dirty="0">
                <a:solidFill>
                  <a:srgbClr val="A50021"/>
                </a:solidFill>
                <a:latin typeface="Times New Roman" pitchFamily="18" charset="0"/>
              </a:rPr>
              <a:t>im</a:t>
            </a:r>
            <a:r>
              <a:rPr lang="tr-TR" sz="2200" baseline="40000" dirty="0">
                <a:solidFill>
                  <a:srgbClr val="A50021"/>
                </a:solidFill>
                <a:latin typeface="Times New Roman" pitchFamily="18" charset="0"/>
              </a:rPr>
              <a:t>m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 &amp;</a:t>
            </a:r>
            <a:r>
              <a:rPr lang="tr-TR" sz="2200" dirty="0">
                <a:latin typeface="Times New Roman" pitchFamily="18" charset="0"/>
              </a:rPr>
              <a:t> 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200" baseline="-25000" dirty="0">
                <a:solidFill>
                  <a:srgbClr val="A50021"/>
                </a:solidFill>
                <a:latin typeface="Times New Roman" pitchFamily="18" charset="0"/>
              </a:rPr>
              <a:t>mj</a:t>
            </a:r>
            <a:r>
              <a:rPr lang="tr-TR" sz="2200" baseline="40000" dirty="0">
                <a:solidFill>
                  <a:srgbClr val="A50021"/>
                </a:solidFill>
                <a:latin typeface="Times New Roman" pitchFamily="18" charset="0"/>
              </a:rPr>
              <a:t>m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tr-TR" sz="2200" dirty="0">
                <a:latin typeface="Times New Roman" pitchFamily="18" charset="0"/>
              </a:rPr>
              <a:t>since 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200" baseline="-25000" dirty="0">
                <a:solidFill>
                  <a:srgbClr val="A50021"/>
                </a:solidFill>
                <a:latin typeface="Times New Roman" pitchFamily="18" charset="0"/>
              </a:rPr>
              <a:t>im</a:t>
            </a:r>
            <a:r>
              <a:rPr lang="tr-TR" sz="2200" baseline="40000" dirty="0">
                <a:solidFill>
                  <a:srgbClr val="A50021"/>
                </a:solidFill>
                <a:latin typeface="Times New Roman" pitchFamily="18" charset="0"/>
              </a:rPr>
              <a:t>m</a:t>
            </a:r>
            <a:r>
              <a:rPr lang="en-US" sz="2200" baseline="40000" dirty="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= d</a:t>
            </a:r>
            <a:r>
              <a:rPr lang="tr-TR" sz="2200" baseline="-25000" dirty="0">
                <a:solidFill>
                  <a:srgbClr val="A50021"/>
                </a:solidFill>
                <a:latin typeface="Times New Roman" pitchFamily="18" charset="0"/>
              </a:rPr>
              <a:t>im</a:t>
            </a:r>
            <a:r>
              <a:rPr lang="tr-TR" sz="2200" baseline="40000" dirty="0">
                <a:solidFill>
                  <a:srgbClr val="A50021"/>
                </a:solidFill>
                <a:latin typeface="Times New Roman" pitchFamily="18" charset="0"/>
              </a:rPr>
              <a:t>m-1</a:t>
            </a:r>
            <a:r>
              <a:rPr lang="tr-TR" sz="2200" baseline="30000" dirty="0">
                <a:solidFill>
                  <a:srgbClr val="A50021"/>
                </a:solidFill>
                <a:latin typeface="Times New Roman" pitchFamily="18" charset="0"/>
              </a:rPr>
              <a:t>    </a:t>
            </a:r>
            <a:r>
              <a:rPr lang="tr-TR" sz="2200" dirty="0">
                <a:latin typeface="Times New Roman" pitchFamily="18" charset="0"/>
              </a:rPr>
              <a:t>&amp;   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200" baseline="-25000" dirty="0">
                <a:solidFill>
                  <a:srgbClr val="A50021"/>
                </a:solidFill>
                <a:latin typeface="Times New Roman" pitchFamily="18" charset="0"/>
              </a:rPr>
              <a:t>mj</a:t>
            </a:r>
            <a:r>
              <a:rPr lang="tr-TR" sz="2200" baseline="40000" dirty="0">
                <a:solidFill>
                  <a:srgbClr val="A50021"/>
                </a:solidFill>
                <a:latin typeface="Times New Roman" pitchFamily="18" charset="0"/>
              </a:rPr>
              <a:t>m</a:t>
            </a:r>
            <a:r>
              <a:rPr lang="tr-TR" sz="2200" dirty="0">
                <a:solidFill>
                  <a:srgbClr val="A50021"/>
                </a:solidFill>
                <a:latin typeface="Times New Roman" pitchFamily="18" charset="0"/>
              </a:rPr>
              <a:t> = d</a:t>
            </a:r>
            <a:r>
              <a:rPr lang="tr-TR" sz="2200" baseline="-25000" dirty="0">
                <a:solidFill>
                  <a:srgbClr val="A50021"/>
                </a:solidFill>
                <a:latin typeface="Times New Roman" pitchFamily="18" charset="0"/>
              </a:rPr>
              <a:t>mj</a:t>
            </a:r>
            <a:r>
              <a:rPr lang="tr-TR" sz="2200" baseline="40000" dirty="0">
                <a:solidFill>
                  <a:srgbClr val="A50021"/>
                </a:solidFill>
                <a:latin typeface="Times New Roman" pitchFamily="18" charset="0"/>
              </a:rPr>
              <a:t>m-1</a:t>
            </a:r>
            <a:r>
              <a:rPr lang="tr-TR" sz="2200" dirty="0">
                <a:latin typeface="Times New Roman" pitchFamily="18" charset="0"/>
              </a:rPr>
              <a:t>.</a:t>
            </a:r>
          </a:p>
          <a:p>
            <a:pPr lvl="3">
              <a:buFontTx/>
              <a:buNone/>
            </a:pPr>
            <a:endParaRPr lang="tr-TR" sz="2200" dirty="0">
              <a:latin typeface="Times New Roman" pitchFamily="18" charset="0"/>
            </a:endParaRPr>
          </a:p>
          <a:p>
            <a:r>
              <a:rPr lang="tr-TR" sz="2200" dirty="0">
                <a:latin typeface="Times New Roman" pitchFamily="18" charset="0"/>
              </a:rPr>
              <a:t> </a:t>
            </a:r>
            <a:r>
              <a:rPr lang="tr-TR" sz="2200" dirty="0">
                <a:solidFill>
                  <a:srgbClr val="FF0000"/>
                </a:solidFill>
                <a:latin typeface="Times New Roman" pitchFamily="18" charset="0"/>
              </a:rPr>
              <a:t>running time</a:t>
            </a:r>
            <a:r>
              <a:rPr lang="tr-TR" sz="2200" dirty="0">
                <a:latin typeface="Times New Roman" pitchFamily="18" charset="0"/>
              </a:rPr>
              <a:t> :  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200" dirty="0">
                <a:latin typeface="Times New Roman" pitchFamily="18" charset="0"/>
                <a:cs typeface="Arial" charset="0"/>
              </a:rPr>
              <a:t>( </a:t>
            </a:r>
            <a:r>
              <a:rPr lang="tr-TR" sz="22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tr-TR" sz="2200" baseline="40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tr-TR" sz="2200" dirty="0">
                <a:latin typeface="Times New Roman" pitchFamily="18" charset="0"/>
                <a:cs typeface="Arial" charset="0"/>
              </a:rPr>
              <a:t> ) = 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200" dirty="0">
                <a:latin typeface="Times New Roman" pitchFamily="18" charset="0"/>
                <a:cs typeface="Arial" charset="0"/>
              </a:rPr>
              <a:t>( </a:t>
            </a:r>
            <a:r>
              <a:rPr lang="tr-TR" sz="22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200" baseline="40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tr-TR" sz="2200" dirty="0">
                <a:latin typeface="Times New Roman" pitchFamily="18" charset="0"/>
                <a:cs typeface="Arial" charset="0"/>
              </a:rPr>
              <a:t> )</a:t>
            </a:r>
          </a:p>
          <a:p>
            <a:pPr>
              <a:buFontTx/>
              <a:buNone/>
            </a:pPr>
            <a:r>
              <a:rPr lang="tr-TR" sz="2200" dirty="0">
                <a:latin typeface="Times New Roman" pitchFamily="18" charset="0"/>
                <a:cs typeface="Arial" charset="0"/>
              </a:rPr>
              <a:t>	 simple code, no complex data structures, </a:t>
            </a:r>
            <a:r>
              <a:rPr lang="en-US" sz="2200" dirty="0">
                <a:latin typeface="Times New Roman" pitchFamily="18" charset="0"/>
                <a:cs typeface="Arial" charset="0"/>
              </a:rPr>
              <a:t>small </a:t>
            </a:r>
            <a:r>
              <a:rPr lang="tr-TR" sz="2200" dirty="0">
                <a:latin typeface="Times New Roman" pitchFamily="18" charset="0"/>
                <a:cs typeface="Arial" charset="0"/>
              </a:rPr>
              <a:t>hidden constants</a:t>
            </a:r>
            <a:endParaRPr lang="ru-RU" sz="22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90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34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705850" cy="146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3466726"/>
            <a:ext cx="8691562" cy="866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chemeClr val="tx1"/>
                </a:solidFill>
              </a:rPr>
              <a:t>Transitive Closure of a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355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CB2F-42E7-46E8-838D-063D389582A4}" type="slidenum">
              <a:rPr lang="tr-TR"/>
              <a:pPr/>
              <a:t>35</a:t>
            </a:fld>
            <a:endParaRPr lang="tr-TR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chemeClr val="tx1"/>
                </a:solidFill>
              </a:rPr>
              <a:t>Transitive Closure of a Directed Graph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>
                <a:latin typeface="Times New Roman" pitchFamily="18" charset="0"/>
              </a:rPr>
              <a:t> </a:t>
            </a:r>
            <a:r>
              <a:rPr lang="tr-TR" sz="2400">
                <a:solidFill>
                  <a:schemeClr val="hlink"/>
                </a:solidFill>
                <a:latin typeface="Times New Roman" pitchFamily="18" charset="0"/>
              </a:rPr>
              <a:t>G</a:t>
            </a:r>
            <a:r>
              <a:rPr lang="tr-TR" sz="2400" b="1" baseline="4000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'</a:t>
            </a:r>
            <a:r>
              <a:rPr lang="tr-TR" sz="2400" baseline="30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tr-TR" sz="2400">
                <a:solidFill>
                  <a:schemeClr val="hlink"/>
                </a:solidFill>
                <a:latin typeface="Times New Roman" pitchFamily="18" charset="0"/>
              </a:rPr>
              <a:t>= ( V , E</a:t>
            </a:r>
            <a:r>
              <a:rPr lang="tr-TR" sz="2400" b="1" baseline="4000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'</a:t>
            </a:r>
            <a:r>
              <a:rPr lang="tr-TR" sz="2400" baseline="30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tr-TR" sz="2400">
                <a:solidFill>
                  <a:schemeClr val="hlink"/>
                </a:solidFill>
                <a:latin typeface="Times New Roman" pitchFamily="18" charset="0"/>
              </a:rPr>
              <a:t>) :</a:t>
            </a:r>
            <a:r>
              <a:rPr lang="tr-TR" sz="2400">
                <a:latin typeface="Times New Roman" pitchFamily="18" charset="0"/>
              </a:rPr>
              <a:t> transitive closure of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</a:rPr>
              <a:t>G = ( V , E ),</a:t>
            </a:r>
            <a:r>
              <a:rPr lang="tr-TR" sz="2400">
                <a:latin typeface="Times New Roman" pitchFamily="18" charset="0"/>
              </a:rPr>
              <a:t> where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tr-TR" sz="2400">
                <a:latin typeface="Times New Roman" pitchFamily="18" charset="0"/>
              </a:rPr>
              <a:t>	</a:t>
            </a:r>
            <a:r>
              <a:rPr lang="tr-TR" sz="2400">
                <a:latin typeface="Times New Roman" pitchFamily="18" charset="0"/>
                <a:cs typeface="Arial" charset="0"/>
              </a:rPr>
              <a:t>►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tr-TR" sz="2400" b="1" baseline="40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'</a:t>
            </a:r>
            <a:r>
              <a:rPr lang="tr-TR" sz="2400" baseline="300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=  { (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,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): there exists a path from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400">
                <a:latin typeface="Times New Roman" pitchFamily="18" charset="0"/>
                <a:cs typeface="Arial" charset="0"/>
              </a:rPr>
              <a:t> to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400">
                <a:latin typeface="Times New Roman" pitchFamily="18" charset="0"/>
                <a:cs typeface="Arial" charset="0"/>
              </a:rPr>
              <a:t> in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tr-TR" sz="2400">
                <a:latin typeface="Times New Roman" pitchFamily="18" charset="0"/>
                <a:cs typeface="Arial" charset="0"/>
              </a:rPr>
              <a:t> 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2400"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tr-TR" sz="24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trivial solution :</a:t>
            </a:r>
            <a:r>
              <a:rPr lang="tr-TR" sz="2400">
                <a:latin typeface="Times New Roman" pitchFamily="18" charset="0"/>
                <a:cs typeface="Arial" charset="0"/>
              </a:rPr>
              <a:t> assign W such that 	1 if (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,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) </a:t>
            </a:r>
            <a:r>
              <a:rPr lang="ru-RU" sz="24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tr-TR" sz="24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E</a:t>
            </a:r>
            <a:endParaRPr lang="tr-TR" sz="2400"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				</a:t>
            </a:r>
            <a:r>
              <a:rPr lang="el-G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ω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ij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 =</a:t>
            </a:r>
            <a:endParaRPr lang="tr-TR" sz="2400">
              <a:solidFill>
                <a:srgbClr val="A50021"/>
              </a:solidFill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>
                <a:latin typeface="Times New Roman" pitchFamily="18" charset="0"/>
                <a:cs typeface="Arial" charset="0"/>
              </a:rPr>
              <a:t>						      	∞    otherwise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>
                <a:latin typeface="Times New Roman" pitchFamily="18" charset="0"/>
                <a:cs typeface="Arial" charset="0"/>
              </a:rPr>
              <a:t>	  ► run </a:t>
            </a:r>
            <a:r>
              <a:rPr lang="tr-TR" sz="24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Floyd-Warshall algorithm</a:t>
            </a:r>
            <a:r>
              <a:rPr lang="tr-TR" sz="2400">
                <a:latin typeface="Times New Roman" pitchFamily="18" charset="0"/>
                <a:cs typeface="Arial" charset="0"/>
              </a:rPr>
              <a:t> on 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>
                <a:latin typeface="Times New Roman" pitchFamily="18" charset="0"/>
                <a:cs typeface="Arial" charset="0"/>
              </a:rPr>
              <a:t>    	  ►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400" baseline="-25000">
                <a:solidFill>
                  <a:srgbClr val="A50021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rgbClr val="A50021"/>
                </a:solidFill>
                <a:latin typeface="Times New Roman" pitchFamily="18" charset="0"/>
              </a:rPr>
              <a:t>n</a:t>
            </a:r>
            <a:r>
              <a:rPr lang="tr-TR" sz="2400">
                <a:latin typeface="Times New Roman" pitchFamily="18" charset="0"/>
              </a:rPr>
              <a:t>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</a:rPr>
              <a:t>&lt; n</a:t>
            </a:r>
            <a:r>
              <a:rPr lang="tr-TR" sz="2400">
                <a:latin typeface="Times New Roman" pitchFamily="18" charset="0"/>
              </a:rPr>
              <a:t>  </a:t>
            </a:r>
            <a:r>
              <a:rPr lang="en-AU" sz="24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400">
                <a:latin typeface="Times New Roman" pitchFamily="18" charset="0"/>
              </a:rPr>
              <a:t> there exists a path from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tr-TR" sz="2400">
                <a:latin typeface="Times New Roman" pitchFamily="18" charset="0"/>
              </a:rPr>
              <a:t>to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400">
                <a:latin typeface="Times New Roman" pitchFamily="18" charset="0"/>
                <a:cs typeface="Arial" charset="0"/>
              </a:rPr>
              <a:t> 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>
                <a:latin typeface="Times New Roman" pitchFamily="18" charset="0"/>
                <a:cs typeface="Arial" charset="0"/>
              </a:rPr>
              <a:t>			i.e., (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,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) </a:t>
            </a:r>
            <a:r>
              <a:rPr lang="ru-RU" sz="24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tr-TR" sz="24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tr-TR" sz="2400" b="1" baseline="40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'</a:t>
            </a:r>
            <a:endParaRPr lang="tr-TR" sz="2400" b="1" baseline="30000">
              <a:solidFill>
                <a:srgbClr val="A50021"/>
              </a:solidFill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baseline="30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	   </a:t>
            </a:r>
            <a:r>
              <a:rPr lang="tr-TR" sz="2400">
                <a:latin typeface="Times New Roman" pitchFamily="18" charset="0"/>
                <a:cs typeface="Arial" charset="0"/>
              </a:rPr>
              <a:t>►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</a:rPr>
              <a:t>d</a:t>
            </a:r>
            <a:r>
              <a:rPr lang="tr-TR" sz="2400" baseline="-25000">
                <a:solidFill>
                  <a:srgbClr val="A50021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rgbClr val="A50021"/>
                </a:solidFill>
                <a:latin typeface="Times New Roman" pitchFamily="18" charset="0"/>
              </a:rPr>
              <a:t>n</a:t>
            </a:r>
            <a:r>
              <a:rPr lang="tr-TR" sz="2400">
                <a:latin typeface="Times New Roman" pitchFamily="18" charset="0"/>
              </a:rPr>
              <a:t>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</a:rPr>
              <a:t>=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∞</a:t>
            </a:r>
            <a:r>
              <a:rPr lang="tr-TR" sz="2400">
                <a:latin typeface="Times New Roman" pitchFamily="18" charset="0"/>
                <a:cs typeface="Arial" charset="0"/>
              </a:rPr>
              <a:t> </a:t>
            </a:r>
            <a:r>
              <a:rPr lang="en-AU" sz="24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400">
                <a:latin typeface="Times New Roman" pitchFamily="18" charset="0"/>
                <a:cs typeface="Arial" charset="0"/>
              </a:rPr>
              <a:t> no path from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tr-TR" sz="2400">
                <a:latin typeface="Times New Roman" pitchFamily="18" charset="0"/>
              </a:rPr>
              <a:t>to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400">
                <a:latin typeface="Times New Roman" pitchFamily="18" charset="0"/>
                <a:cs typeface="Arial" charset="0"/>
              </a:rPr>
              <a:t> 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>
                <a:latin typeface="Times New Roman" pitchFamily="18" charset="0"/>
                <a:cs typeface="Arial" charset="0"/>
              </a:rPr>
              <a:t>			i.e., (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,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) </a:t>
            </a:r>
            <a:r>
              <a:rPr lang="tr-TR" sz="2800" b="1">
                <a:sym typeface="Symbol" pitchFamily="18" charset="2"/>
              </a:rPr>
              <a:t></a:t>
            </a:r>
            <a:r>
              <a:rPr lang="tr-TR" sz="24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tr-TR" sz="2400" b="1" baseline="40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'</a:t>
            </a:r>
            <a:endParaRPr lang="tr-TR" sz="2400" b="1" baseline="30000">
              <a:solidFill>
                <a:srgbClr val="A50021"/>
              </a:solidFill>
              <a:latin typeface="Times New Roman" pitchFamily="18" charset="0"/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baseline="3000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	   </a:t>
            </a:r>
            <a:r>
              <a:rPr lang="tr-TR" sz="2400">
                <a:latin typeface="Times New Roman" pitchFamily="18" charset="0"/>
                <a:cs typeface="Arial" charset="0"/>
              </a:rPr>
              <a:t>► </a:t>
            </a:r>
            <a:r>
              <a:rPr lang="tr-TR" sz="24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running time :</a:t>
            </a:r>
            <a:r>
              <a:rPr lang="tr-TR" sz="2400">
                <a:latin typeface="Times New Roman" pitchFamily="18" charset="0"/>
                <a:cs typeface="Arial" charset="0"/>
              </a:rPr>
              <a:t>  </a:t>
            </a:r>
            <a:r>
              <a:rPr lang="tr-TR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400">
                <a:latin typeface="Times New Roman" pitchFamily="18" charset="0"/>
                <a:cs typeface="Arial" charset="0"/>
              </a:rPr>
              <a:t>(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tr-TR" sz="2400">
                <a:latin typeface="Times New Roman" pitchFamily="18" charset="0"/>
                <a:cs typeface="Arial" charset="0"/>
              </a:rPr>
              <a:t> ) = </a:t>
            </a:r>
            <a:r>
              <a:rPr lang="tr-TR" sz="24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400">
                <a:latin typeface="Times New Roman" pitchFamily="18" charset="0"/>
                <a:cs typeface="Arial" charset="0"/>
              </a:rPr>
              <a:t>(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tr-TR" sz="2400">
                <a:latin typeface="Times New Roman" pitchFamily="18" charset="0"/>
                <a:cs typeface="Arial" charset="0"/>
              </a:rPr>
              <a:t> )</a:t>
            </a:r>
          </a:p>
        </p:txBody>
      </p:sp>
      <p:sp>
        <p:nvSpPr>
          <p:cNvPr id="103428" name="AutoShape 4"/>
          <p:cNvSpPr>
            <a:spLocks/>
          </p:cNvSpPr>
          <p:nvPr/>
        </p:nvSpPr>
        <p:spPr bwMode="auto">
          <a:xfrm>
            <a:off x="5867400" y="2349500"/>
            <a:ext cx="144463" cy="1079500"/>
          </a:xfrm>
          <a:prstGeom prst="leftBrace">
            <a:avLst>
              <a:gd name="adj1" fmla="val 62271"/>
              <a:gd name="adj2" fmla="val 5117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14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533C-502A-4032-9796-1318925D0246}" type="slidenum">
              <a:rPr lang="tr-TR"/>
              <a:pPr/>
              <a:t>36</a:t>
            </a:fld>
            <a:endParaRPr lang="tr-TR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686800" cy="5000625"/>
          </a:xfrm>
        </p:spPr>
        <p:txBody>
          <a:bodyPr/>
          <a:lstStyle/>
          <a:p>
            <a:r>
              <a:rPr lang="tr-TR" sz="2000" dirty="0">
                <a:latin typeface="Times New Roman" pitchFamily="18" charset="0"/>
              </a:rPr>
              <a:t> </a:t>
            </a:r>
            <a:r>
              <a:rPr lang="tr-TR" sz="2000" dirty="0">
                <a:solidFill>
                  <a:schemeClr val="hlink"/>
                </a:solidFill>
                <a:latin typeface="Times New Roman" pitchFamily="18" charset="0"/>
              </a:rPr>
              <a:t>Better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</a:t>
            </a:r>
            <a:r>
              <a:rPr lang="tr-TR" sz="2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( V</a:t>
            </a:r>
            <a:r>
              <a:rPr lang="tr-TR" sz="2000" baseline="40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tr-TR" sz="2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) algorithm :</a:t>
            </a:r>
            <a:r>
              <a:rPr lang="tr-TR" sz="2000" dirty="0">
                <a:latin typeface="Times New Roman" pitchFamily="18" charset="0"/>
                <a:cs typeface="Arial" charset="0"/>
              </a:rPr>
              <a:t> saves time and space</a:t>
            </a:r>
            <a:r>
              <a:rPr lang="tr-TR" sz="2000" dirty="0">
                <a:latin typeface="Times New Roman" pitchFamily="18" charset="0"/>
              </a:rPr>
              <a:t>.</a:t>
            </a: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</a:rPr>
              <a:t>	 				        </a:t>
            </a:r>
            <a:r>
              <a:rPr lang="tr-TR" sz="2000" dirty="0">
                <a:latin typeface="Times New Roman" pitchFamily="18" charset="0"/>
                <a:cs typeface="Arial" charset="0"/>
              </a:rPr>
              <a:t>1   if 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i = j</a:t>
            </a:r>
            <a:r>
              <a:rPr lang="tr-TR" sz="2000" dirty="0">
                <a:latin typeface="Times New Roman" pitchFamily="18" charset="0"/>
                <a:cs typeface="Arial" charset="0"/>
              </a:rPr>
              <a:t>  or (</a:t>
            </a:r>
            <a:r>
              <a:rPr lang="tr-TR" sz="2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, </a:t>
            </a:r>
            <a:r>
              <a:rPr lang="tr-TR" sz="2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) </a:t>
            </a:r>
            <a:r>
              <a:rPr lang="ru-RU" sz="20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E</a:t>
            </a:r>
            <a:endParaRPr lang="tr-TR" sz="2000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  ► W =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adjacency matrix :</a:t>
            </a:r>
            <a:r>
              <a:rPr lang="tr-TR" sz="2000" dirty="0">
                <a:latin typeface="Times New Roman" pitchFamily="18" charset="0"/>
                <a:cs typeface="Arial" charset="0"/>
              </a:rPr>
              <a:t>   </a:t>
            </a:r>
            <a:r>
              <a:rPr lang="el-GR" sz="2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ω</a:t>
            </a:r>
            <a:r>
              <a:rPr lang="tr-TR" sz="2000" baseline="-25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ij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=</a:t>
            </a:r>
            <a:endParaRPr lang="tr-TR" sz="2000" dirty="0">
              <a:solidFill>
                <a:srgbClr val="A50021"/>
              </a:solidFill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				        0     otherwise</a:t>
            </a: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  ► run Floyd-Warshall algorithm by replacing “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min</a:t>
            </a:r>
            <a:r>
              <a:rPr lang="tr-TR" sz="2000" dirty="0">
                <a:latin typeface="Times New Roman" pitchFamily="18" charset="0"/>
                <a:cs typeface="Arial" charset="0"/>
              </a:rPr>
              <a:t>” → “  ” &amp; “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tr-TR" sz="2000" dirty="0">
                <a:latin typeface="Times New Roman" pitchFamily="18" charset="0"/>
                <a:cs typeface="Arial" charset="0"/>
              </a:rPr>
              <a:t>” → “  ”</a:t>
            </a:r>
          </a:p>
          <a:p>
            <a:pPr>
              <a:buFontTx/>
              <a:buNone/>
            </a:pPr>
            <a:endParaRPr lang="tr-TR" sz="20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 	 		1 if    a path from </a:t>
            </a:r>
            <a:r>
              <a:rPr lang="tr-TR" sz="2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000" dirty="0">
                <a:latin typeface="Times New Roman" pitchFamily="18" charset="0"/>
                <a:cs typeface="Arial" charset="0"/>
              </a:rPr>
              <a:t> to </a:t>
            </a:r>
            <a:r>
              <a:rPr lang="tr-TR" sz="2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000" dirty="0">
                <a:latin typeface="Times New Roman" pitchFamily="18" charset="0"/>
                <a:cs typeface="Arial" charset="0"/>
              </a:rPr>
              <a:t> with all intermediate vertices from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</a:t>
            </a:r>
            <a:endParaRPr lang="tr-TR" sz="2000" dirty="0">
              <a:latin typeface="Times New Roman" pitchFamily="18" charset="0"/>
              <a:cs typeface="Arial" charset="0"/>
            </a:endParaRPr>
          </a:p>
          <a:p>
            <a:r>
              <a:rPr lang="tr-TR" sz="2000" dirty="0">
                <a:latin typeface="Times New Roman" pitchFamily="18" charset="0"/>
                <a:cs typeface="Arial" charset="0"/>
              </a:rPr>
              <a:t>define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ij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tr-TR" sz="2000" baseline="30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=</a:t>
            </a:r>
            <a:endParaRPr lang="tr-TR" sz="2000" baseline="-25000" dirty="0">
              <a:solidFill>
                <a:srgbClr val="A50021"/>
              </a:solidFill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		0 otherwise</a:t>
            </a:r>
          </a:p>
          <a:p>
            <a:pPr>
              <a:buFontTx/>
              <a:buNone/>
            </a:pPr>
            <a:r>
              <a:rPr lang="tr-TR" sz="2000" dirty="0">
                <a:latin typeface="Times New Roman" pitchFamily="18" charset="0"/>
                <a:cs typeface="Arial" charset="0"/>
              </a:rPr>
              <a:t>	  ►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ij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= 1 </a:t>
            </a:r>
            <a:r>
              <a:rPr lang="en-AU" sz="2000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(</a:t>
            </a:r>
            <a:r>
              <a:rPr lang="tr-TR" sz="2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, </a:t>
            </a:r>
            <a:r>
              <a:rPr lang="tr-TR" sz="2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) </a:t>
            </a:r>
            <a:r>
              <a:rPr lang="ru-RU" sz="20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tr-TR" sz="2000" b="1" baseline="40000" dirty="0">
                <a:solidFill>
                  <a:srgbClr val="A50021"/>
                </a:solidFill>
                <a:latin typeface="Verdana" pitchFamily="34" charset="0"/>
                <a:cs typeface="Arial" charset="0"/>
              </a:rPr>
              <a:t>'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	  </a:t>
            </a:r>
            <a:r>
              <a:rPr lang="tr-TR" sz="2000" dirty="0">
                <a:latin typeface="Times New Roman" pitchFamily="18" charset="0"/>
                <a:cs typeface="Arial" charset="0"/>
              </a:rPr>
              <a:t>&amp;</a:t>
            </a:r>
            <a:r>
              <a:rPr lang="en-US" sz="2000" dirty="0">
                <a:latin typeface="Times New Roman" pitchFamily="18" charset="0"/>
                <a:cs typeface="Arial" charset="0"/>
              </a:rPr>
              <a:t>	</a:t>
            </a:r>
            <a:r>
              <a:rPr lang="tr-TR" sz="2000" dirty="0">
                <a:latin typeface="Times New Roman" pitchFamily="18" charset="0"/>
                <a:cs typeface="Arial" charset="0"/>
              </a:rPr>
              <a:t> 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ij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= 0</a:t>
            </a:r>
            <a:r>
              <a:rPr lang="tr-TR" sz="2000" dirty="0">
                <a:latin typeface="Times New Roman" pitchFamily="18" charset="0"/>
                <a:cs typeface="Arial" charset="0"/>
              </a:rPr>
              <a:t>  </a:t>
            </a:r>
            <a:r>
              <a:rPr lang="en-AU" sz="2000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000" dirty="0">
                <a:latin typeface="Times New Roman" pitchFamily="18" charset="0"/>
                <a:cs typeface="Arial" charset="0"/>
              </a:rPr>
              <a:t> (</a:t>
            </a:r>
            <a:r>
              <a:rPr lang="tr-TR" sz="2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, </a:t>
            </a:r>
            <a:r>
              <a:rPr lang="tr-TR" sz="2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) </a:t>
            </a:r>
            <a:r>
              <a:rPr lang="tr-TR" sz="2400" b="1" dirty="0">
                <a:sym typeface="Symbol" pitchFamily="18" charset="2"/>
              </a:rPr>
              <a:t>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tr-TR" sz="2000" b="1" baseline="40000" dirty="0">
                <a:solidFill>
                  <a:srgbClr val="A50021"/>
                </a:solidFill>
                <a:latin typeface="Verdana" pitchFamily="34" charset="0"/>
                <a:cs typeface="Arial" charset="0"/>
              </a:rPr>
              <a:t>'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endParaRPr lang="tr-TR" sz="2000" dirty="0">
              <a:latin typeface="Times New Roman" pitchFamily="18" charset="0"/>
              <a:cs typeface="Arial" charset="0"/>
            </a:endParaRPr>
          </a:p>
          <a:p>
            <a:r>
              <a:rPr lang="tr-TR" sz="2000" dirty="0">
                <a:latin typeface="Times New Roman" pitchFamily="18" charset="0"/>
                <a:cs typeface="Arial" charset="0"/>
              </a:rPr>
              <a:t> </a:t>
            </a:r>
            <a:r>
              <a:rPr lang="tr-TR" sz="2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recursive definition</a:t>
            </a:r>
            <a:r>
              <a:rPr lang="tr-TR" sz="2000" dirty="0">
                <a:latin typeface="Times New Roman" pitchFamily="18" charset="0"/>
                <a:cs typeface="Arial" charset="0"/>
              </a:rPr>
              <a:t> for  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ij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= t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ij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m-1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   (t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im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m-1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   t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mj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m-1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)  </a:t>
            </a:r>
            <a:r>
              <a:rPr lang="tr-TR" sz="2000" dirty="0">
                <a:latin typeface="Times New Roman" pitchFamily="18" charset="0"/>
                <a:cs typeface="Arial" charset="0"/>
              </a:rPr>
              <a:t>with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 t</a:t>
            </a:r>
            <a:r>
              <a:rPr lang="tr-TR" sz="2000" baseline="-25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ij</a:t>
            </a:r>
            <a:r>
              <a:rPr lang="tr-TR" sz="2000" baseline="40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tr-TR" sz="2000" dirty="0">
                <a:solidFill>
                  <a:srgbClr val="A50021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l-GR" sz="2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ω</a:t>
            </a:r>
            <a:r>
              <a:rPr lang="tr-TR" sz="2000" baseline="-250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ij</a:t>
            </a:r>
            <a:r>
              <a:rPr lang="tr-TR" sz="2000" baseline="-25000" dirty="0">
                <a:latin typeface="Times New Roman" pitchFamily="18" charset="0"/>
                <a:cs typeface="Arial" charset="0"/>
              </a:rPr>
              <a:t> </a:t>
            </a:r>
          </a:p>
        </p:txBody>
      </p:sp>
      <p:sp>
        <p:nvSpPr>
          <p:cNvPr id="105476" name="AutoShape 4"/>
          <p:cNvSpPr>
            <a:spLocks/>
          </p:cNvSpPr>
          <p:nvPr/>
        </p:nvSpPr>
        <p:spPr bwMode="auto">
          <a:xfrm>
            <a:off x="4500563" y="1557338"/>
            <a:ext cx="142875" cy="1008062"/>
          </a:xfrm>
          <a:prstGeom prst="leftBrace">
            <a:avLst>
              <a:gd name="adj1" fmla="val 58796"/>
              <a:gd name="adj2" fmla="val 4944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88" name="Group 16"/>
          <p:cNvGrpSpPr>
            <a:grpSpLocks/>
          </p:cNvGrpSpPr>
          <p:nvPr/>
        </p:nvGrpSpPr>
        <p:grpSpPr bwMode="auto">
          <a:xfrm>
            <a:off x="2843213" y="3429000"/>
            <a:ext cx="71437" cy="217488"/>
            <a:chOff x="1882" y="2115"/>
            <a:chExt cx="91" cy="181"/>
          </a:xfrm>
        </p:grpSpPr>
        <p:sp>
          <p:nvSpPr>
            <p:cNvPr id="105482" name="Line 10"/>
            <p:cNvSpPr>
              <a:spLocks noChangeShapeType="1"/>
            </p:cNvSpPr>
            <p:nvPr/>
          </p:nvSpPr>
          <p:spPr bwMode="auto">
            <a:xfrm>
              <a:off x="1882" y="211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3" name="Line 11"/>
            <p:cNvSpPr>
              <a:spLocks noChangeShapeType="1"/>
            </p:cNvSpPr>
            <p:nvPr/>
          </p:nvSpPr>
          <p:spPr bwMode="auto">
            <a:xfrm>
              <a:off x="1973" y="211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4" name="Line 12"/>
            <p:cNvSpPr>
              <a:spLocks noChangeShapeType="1"/>
            </p:cNvSpPr>
            <p:nvPr/>
          </p:nvSpPr>
          <p:spPr bwMode="auto">
            <a:xfrm flipH="1">
              <a:off x="1882" y="2296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7" name="Line 15"/>
            <p:cNvSpPr>
              <a:spLocks noChangeShapeType="1"/>
            </p:cNvSpPr>
            <p:nvPr/>
          </p:nvSpPr>
          <p:spPr bwMode="auto">
            <a:xfrm flipH="1">
              <a:off x="1882" y="220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89" name="AutoShape 17"/>
          <p:cNvSpPr>
            <a:spLocks/>
          </p:cNvSpPr>
          <p:nvPr/>
        </p:nvSpPr>
        <p:spPr bwMode="auto">
          <a:xfrm>
            <a:off x="2195513" y="3357563"/>
            <a:ext cx="71437" cy="1008062"/>
          </a:xfrm>
          <a:prstGeom prst="leftBrace">
            <a:avLst>
              <a:gd name="adj1" fmla="val 117593"/>
              <a:gd name="adj2" fmla="val 4992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90" name="Group 18"/>
          <p:cNvGrpSpPr>
            <a:grpSpLocks/>
          </p:cNvGrpSpPr>
          <p:nvPr/>
        </p:nvGrpSpPr>
        <p:grpSpPr bwMode="auto">
          <a:xfrm flipV="1">
            <a:off x="4427538" y="5372100"/>
            <a:ext cx="144462" cy="144463"/>
            <a:chOff x="4377" y="2251"/>
            <a:chExt cx="91" cy="90"/>
          </a:xfrm>
        </p:grpSpPr>
        <p:sp>
          <p:nvSpPr>
            <p:cNvPr id="105491" name="Line 19"/>
            <p:cNvSpPr>
              <a:spLocks noChangeShapeType="1"/>
            </p:cNvSpPr>
            <p:nvPr/>
          </p:nvSpPr>
          <p:spPr bwMode="auto">
            <a:xfrm flipH="1">
              <a:off x="4377" y="2251"/>
              <a:ext cx="46" cy="9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2" name="Line 20"/>
            <p:cNvSpPr>
              <a:spLocks noChangeShapeType="1"/>
            </p:cNvSpPr>
            <p:nvPr/>
          </p:nvSpPr>
          <p:spPr bwMode="auto">
            <a:xfrm>
              <a:off x="4422" y="2251"/>
              <a:ext cx="46" cy="9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93" name="Group 21"/>
          <p:cNvGrpSpPr>
            <a:grpSpLocks/>
          </p:cNvGrpSpPr>
          <p:nvPr/>
        </p:nvGrpSpPr>
        <p:grpSpPr bwMode="auto">
          <a:xfrm>
            <a:off x="5292725" y="5373688"/>
            <a:ext cx="144463" cy="142875"/>
            <a:chOff x="4377" y="2251"/>
            <a:chExt cx="91" cy="90"/>
          </a:xfrm>
        </p:grpSpPr>
        <p:sp>
          <p:nvSpPr>
            <p:cNvPr id="105494" name="Line 22"/>
            <p:cNvSpPr>
              <a:spLocks noChangeShapeType="1"/>
            </p:cNvSpPr>
            <p:nvPr/>
          </p:nvSpPr>
          <p:spPr bwMode="auto">
            <a:xfrm flipH="1">
              <a:off x="4377" y="2251"/>
              <a:ext cx="46" cy="9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5" name="Line 23"/>
            <p:cNvSpPr>
              <a:spLocks noChangeShapeType="1"/>
            </p:cNvSpPr>
            <p:nvPr/>
          </p:nvSpPr>
          <p:spPr bwMode="auto">
            <a:xfrm>
              <a:off x="4422" y="2251"/>
              <a:ext cx="46" cy="9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97" name="Group 25"/>
          <p:cNvGrpSpPr>
            <a:grpSpLocks/>
          </p:cNvGrpSpPr>
          <p:nvPr/>
        </p:nvGrpSpPr>
        <p:grpSpPr bwMode="auto">
          <a:xfrm flipV="1">
            <a:off x="6877050" y="2708275"/>
            <a:ext cx="144463" cy="144463"/>
            <a:chOff x="4377" y="2251"/>
            <a:chExt cx="91" cy="90"/>
          </a:xfrm>
        </p:grpSpPr>
        <p:sp>
          <p:nvSpPr>
            <p:cNvPr id="105498" name="Line 26"/>
            <p:cNvSpPr>
              <a:spLocks noChangeShapeType="1"/>
            </p:cNvSpPr>
            <p:nvPr/>
          </p:nvSpPr>
          <p:spPr bwMode="auto">
            <a:xfrm flipH="1">
              <a:off x="4377" y="2251"/>
              <a:ext cx="46" cy="9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9" name="Line 27"/>
            <p:cNvSpPr>
              <a:spLocks noChangeShapeType="1"/>
            </p:cNvSpPr>
            <p:nvPr/>
          </p:nvSpPr>
          <p:spPr bwMode="auto">
            <a:xfrm>
              <a:off x="4422" y="2251"/>
              <a:ext cx="46" cy="9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500" name="Group 28"/>
          <p:cNvGrpSpPr>
            <a:grpSpLocks/>
          </p:cNvGrpSpPr>
          <p:nvPr/>
        </p:nvGrpSpPr>
        <p:grpSpPr bwMode="auto">
          <a:xfrm>
            <a:off x="8316913" y="2708275"/>
            <a:ext cx="144462" cy="142875"/>
            <a:chOff x="4377" y="2251"/>
            <a:chExt cx="91" cy="90"/>
          </a:xfrm>
        </p:grpSpPr>
        <p:sp>
          <p:nvSpPr>
            <p:cNvPr id="105501" name="Line 29"/>
            <p:cNvSpPr>
              <a:spLocks noChangeShapeType="1"/>
            </p:cNvSpPr>
            <p:nvPr/>
          </p:nvSpPr>
          <p:spPr bwMode="auto">
            <a:xfrm flipH="1">
              <a:off x="4377" y="2251"/>
              <a:ext cx="46" cy="9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02" name="Line 30"/>
            <p:cNvSpPr>
              <a:spLocks noChangeShapeType="1"/>
            </p:cNvSpPr>
            <p:nvPr/>
          </p:nvSpPr>
          <p:spPr bwMode="auto">
            <a:xfrm>
              <a:off x="4422" y="2251"/>
              <a:ext cx="46" cy="9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/>
              <a:t>Transitive Closure of a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1769649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C7ABC-8156-4EDD-9170-18A2279A99AC}" type="slidenum">
              <a:rPr lang="tr-TR"/>
              <a:pPr/>
              <a:t>37</a:t>
            </a:fld>
            <a:endParaRPr lang="tr-T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6215062" cy="5368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/>
              <a:t>Transitive Closure of a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3459802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38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4438"/>
            <a:ext cx="8686799" cy="535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/>
              <a:t>Transitive Closure of a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2922882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Algorithm shows the matrices T</a:t>
            </a:r>
            <a:r>
              <a:rPr lang="en-US" sz="2600" baseline="30000" dirty="0"/>
              <a:t>(k)</a:t>
            </a:r>
            <a:r>
              <a:rPr lang="en-US" sz="2600" dirty="0"/>
              <a:t> computed by the TRANSITIVE-CLOSURE procedure on a sample graph. The TRANSITIVE-CLOSURE procedure, like the Floyd-</a:t>
            </a:r>
            <a:r>
              <a:rPr lang="en-US" sz="2600" dirty="0" err="1"/>
              <a:t>Warshall</a:t>
            </a:r>
            <a:r>
              <a:rPr lang="en-US" sz="2600" dirty="0"/>
              <a:t> algorithm, runs in </a:t>
            </a:r>
            <a:r>
              <a:rPr lang="el-GR" sz="2600" dirty="0"/>
              <a:t>ϴ</a:t>
            </a:r>
            <a:r>
              <a:rPr lang="en-US" sz="2600" dirty="0"/>
              <a:t>(n</a:t>
            </a:r>
            <a:r>
              <a:rPr lang="en-US" sz="2600" baseline="30000" dirty="0"/>
              <a:t>3</a:t>
            </a:r>
            <a:r>
              <a:rPr lang="en-US" sz="2600" dirty="0"/>
              <a:t>)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/>
              <a:t>Transitive Closure of a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369550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351837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tr-TR" sz="2600" dirty="0">
                <a:solidFill>
                  <a:schemeClr val="hlink"/>
                </a:solidFill>
                <a:latin typeface="+mj-lt"/>
                <a:cs typeface="Arial" charset="0"/>
              </a:rPr>
              <a:t>►</a:t>
            </a:r>
            <a:r>
              <a:rPr lang="en-US" sz="2600" dirty="0">
                <a:latin typeface="+mj-lt"/>
              </a:rPr>
              <a:t>We can solve an all-pairs shortest-paths problem by running a single-source shortest-paths algorithm |V| times, once for each vertex as the source.</a:t>
            </a:r>
            <a:r>
              <a:rPr lang="tr-TR" sz="2600" dirty="0">
                <a:solidFill>
                  <a:schemeClr val="hlink"/>
                </a:solidFill>
                <a:latin typeface="+mj-lt"/>
                <a:cs typeface="Arial" charset="0"/>
              </a:rPr>
              <a:t> </a:t>
            </a:r>
            <a:endParaRPr lang="en-US" sz="2600" dirty="0">
              <a:solidFill>
                <a:schemeClr val="hlink"/>
              </a:solidFill>
              <a:latin typeface="+mj-lt"/>
              <a:cs typeface="Arial" charset="0"/>
            </a:endParaRPr>
          </a:p>
          <a:p>
            <a:pPr algn="just">
              <a:buNone/>
            </a:pPr>
            <a:endParaRPr lang="en-US" sz="2600" dirty="0">
              <a:solidFill>
                <a:schemeClr val="hlink"/>
              </a:solidFill>
              <a:latin typeface="+mj-lt"/>
              <a:cs typeface="Arial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tr-TR" sz="2600" dirty="0">
                <a:solidFill>
                  <a:schemeClr val="hlink"/>
                </a:solidFill>
                <a:latin typeface="+mj-lt"/>
                <a:cs typeface="Arial" charset="0"/>
              </a:rPr>
              <a:t>all edge weights are nonnegative :</a:t>
            </a:r>
            <a:r>
              <a:rPr lang="tr-TR" sz="2600" dirty="0">
                <a:latin typeface="+mj-lt"/>
                <a:cs typeface="Arial" charset="0"/>
              </a:rPr>
              <a:t> use </a:t>
            </a:r>
            <a:r>
              <a:rPr lang="tr-TR" sz="2600" dirty="0">
                <a:solidFill>
                  <a:srgbClr val="FF0000"/>
                </a:solidFill>
                <a:latin typeface="+mj-lt"/>
                <a:cs typeface="Arial" charset="0"/>
              </a:rPr>
              <a:t>Dijkstra’s algorithm</a:t>
            </a:r>
          </a:p>
          <a:p>
            <a:pPr lvl="1" algn="just"/>
            <a:r>
              <a:rPr lang="tr-TR" sz="2600" dirty="0">
                <a:solidFill>
                  <a:srgbClr val="A50021"/>
                </a:solidFill>
                <a:latin typeface="+mj-lt"/>
                <a:cs typeface="Arial" charset="0"/>
              </a:rPr>
              <a:t>PQ = linear array :</a:t>
            </a:r>
            <a:r>
              <a:rPr lang="tr-TR" sz="2600" dirty="0">
                <a:latin typeface="+mj-lt"/>
                <a:cs typeface="Arial" charset="0"/>
              </a:rPr>
              <a:t> O ( V</a:t>
            </a:r>
            <a:r>
              <a:rPr lang="tr-TR" sz="2600" baseline="40000" dirty="0">
                <a:latin typeface="+mj-lt"/>
                <a:cs typeface="Arial" charset="0"/>
              </a:rPr>
              <a:t>3 </a:t>
            </a:r>
            <a:r>
              <a:rPr lang="tr-TR" sz="2600" dirty="0">
                <a:latin typeface="+mj-lt"/>
                <a:cs typeface="Arial" charset="0"/>
              </a:rPr>
              <a:t>+ VE ) = O ( V</a:t>
            </a:r>
            <a:r>
              <a:rPr lang="tr-TR" sz="2600" baseline="40000" dirty="0">
                <a:latin typeface="+mj-lt"/>
                <a:cs typeface="Arial" charset="0"/>
              </a:rPr>
              <a:t>3</a:t>
            </a:r>
            <a:r>
              <a:rPr lang="tr-TR" sz="2600" baseline="30000" dirty="0">
                <a:latin typeface="+mj-lt"/>
                <a:cs typeface="Arial" charset="0"/>
              </a:rPr>
              <a:t> </a:t>
            </a:r>
            <a:r>
              <a:rPr lang="tr-TR" sz="2600" dirty="0">
                <a:latin typeface="+mj-lt"/>
                <a:cs typeface="Arial" charset="0"/>
              </a:rPr>
              <a:t>)</a:t>
            </a:r>
            <a:endParaRPr lang="en-US" sz="2600" dirty="0">
              <a:latin typeface="+mj-lt"/>
              <a:cs typeface="Arial" charset="0"/>
            </a:endParaRPr>
          </a:p>
          <a:p>
            <a:pPr marL="457200" lvl="1" indent="0" algn="just">
              <a:buNone/>
            </a:pPr>
            <a:endParaRPr lang="tr-TR" sz="2600" dirty="0">
              <a:latin typeface="+mj-lt"/>
              <a:cs typeface="Arial" charset="0"/>
            </a:endParaRPr>
          </a:p>
          <a:p>
            <a:pPr algn="just">
              <a:buFontTx/>
              <a:buNone/>
            </a:pPr>
            <a:r>
              <a:rPr lang="tr-TR" sz="2600" dirty="0">
                <a:solidFill>
                  <a:schemeClr val="hlink"/>
                </a:solidFill>
                <a:latin typeface="+mj-lt"/>
                <a:cs typeface="Arial" charset="0"/>
              </a:rPr>
              <a:t>► negative edge weights :</a:t>
            </a:r>
            <a:r>
              <a:rPr lang="tr-TR" sz="2600" dirty="0">
                <a:latin typeface="+mj-lt"/>
                <a:cs typeface="Arial" charset="0"/>
              </a:rPr>
              <a:t> use </a:t>
            </a:r>
            <a:r>
              <a:rPr lang="tr-TR" sz="2600" dirty="0">
                <a:solidFill>
                  <a:srgbClr val="FF0000"/>
                </a:solidFill>
                <a:latin typeface="+mj-lt"/>
                <a:cs typeface="Arial" charset="0"/>
              </a:rPr>
              <a:t>Bellman-Ford algorithm</a:t>
            </a:r>
          </a:p>
          <a:p>
            <a:pPr lvl="1" algn="just"/>
            <a:r>
              <a:rPr lang="tr-TR" sz="2600" dirty="0">
                <a:latin typeface="+mj-lt"/>
                <a:cs typeface="Arial" charset="0"/>
              </a:rPr>
              <a:t>O ( V</a:t>
            </a:r>
            <a:r>
              <a:rPr lang="tr-TR" sz="2600" baseline="40000" dirty="0">
                <a:latin typeface="+mj-lt"/>
                <a:cs typeface="Arial" charset="0"/>
              </a:rPr>
              <a:t>2</a:t>
            </a:r>
            <a:r>
              <a:rPr lang="tr-TR" sz="2600" dirty="0">
                <a:latin typeface="+mj-lt"/>
                <a:cs typeface="Arial" charset="0"/>
              </a:rPr>
              <a:t>E ) = O ( V</a:t>
            </a:r>
            <a:r>
              <a:rPr lang="tr-TR" sz="2600" baseline="40000" dirty="0">
                <a:latin typeface="+mj-lt"/>
                <a:cs typeface="Arial" charset="0"/>
              </a:rPr>
              <a:t>4</a:t>
            </a:r>
            <a:r>
              <a:rPr lang="tr-TR" sz="2600" baseline="30000" dirty="0">
                <a:latin typeface="+mj-lt"/>
                <a:cs typeface="Arial" charset="0"/>
              </a:rPr>
              <a:t> </a:t>
            </a:r>
            <a:r>
              <a:rPr lang="tr-TR" sz="2600" dirty="0">
                <a:latin typeface="+mj-lt"/>
                <a:cs typeface="Arial" charset="0"/>
              </a:rPr>
              <a:t>)  on dense graphs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28291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C6C1-130F-401F-8E6D-22244532D50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7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2DBD-AF15-432C-8690-5F9C70D6C88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20000" cy="121920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Dynamic programming algorithms for all-pairs shortest path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382000" cy="35814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b="1" dirty="0">
                <a:latin typeface="+mj-lt"/>
              </a:rPr>
              <a:t>Ideas:</a:t>
            </a:r>
            <a:r>
              <a:rPr lang="en-US" altLang="zh-CN" sz="2800" dirty="0">
                <a:latin typeface="+mj-lt"/>
              </a:rPr>
              <a:t> </a:t>
            </a:r>
          </a:p>
          <a:p>
            <a:pPr algn="just">
              <a:buFontTx/>
              <a:buNone/>
            </a:pPr>
            <a:r>
              <a:rPr lang="tr-TR" sz="2600" dirty="0">
                <a:solidFill>
                  <a:srgbClr val="5061FE"/>
                </a:solidFill>
                <a:latin typeface="+mj-lt"/>
                <a:cs typeface="Arial" charset="0"/>
              </a:rPr>
              <a:t>(1)</a:t>
            </a:r>
            <a:r>
              <a:rPr lang="tr-TR" sz="2600" dirty="0">
                <a:latin typeface="+mj-lt"/>
                <a:cs typeface="Arial" charset="0"/>
              </a:rPr>
              <a:t> Characterize the </a:t>
            </a:r>
            <a:r>
              <a:rPr lang="tr-TR" sz="2600" dirty="0">
                <a:solidFill>
                  <a:srgbClr val="FF0000"/>
                </a:solidFill>
                <a:latin typeface="+mj-lt"/>
                <a:cs typeface="Arial" charset="0"/>
              </a:rPr>
              <a:t>structure</a:t>
            </a:r>
            <a:r>
              <a:rPr lang="tr-TR" sz="2600" dirty="0">
                <a:latin typeface="+mj-lt"/>
                <a:cs typeface="Arial" charset="0"/>
              </a:rPr>
              <a:t> of an </a:t>
            </a:r>
            <a:r>
              <a:rPr lang="tr-TR" sz="2600" dirty="0">
                <a:solidFill>
                  <a:srgbClr val="FF0000"/>
                </a:solidFill>
                <a:latin typeface="+mj-lt"/>
                <a:cs typeface="Arial" charset="0"/>
              </a:rPr>
              <a:t>optimal solution</a:t>
            </a:r>
            <a:r>
              <a:rPr lang="tr-TR" sz="2600" dirty="0">
                <a:latin typeface="+mj-lt"/>
                <a:cs typeface="Arial" charset="0"/>
              </a:rPr>
              <a:t>.</a:t>
            </a:r>
          </a:p>
          <a:p>
            <a:pPr algn="just">
              <a:buFontTx/>
              <a:buNone/>
            </a:pPr>
            <a:r>
              <a:rPr lang="tr-TR" sz="2600" dirty="0">
                <a:solidFill>
                  <a:srgbClr val="5061FE"/>
                </a:solidFill>
                <a:latin typeface="+mj-lt"/>
                <a:cs typeface="Arial" charset="0"/>
              </a:rPr>
              <a:t>(2)</a:t>
            </a:r>
            <a:r>
              <a:rPr lang="tr-TR" sz="2600" dirty="0">
                <a:latin typeface="+mj-lt"/>
                <a:cs typeface="Arial" charset="0"/>
              </a:rPr>
              <a:t> Recursively define the </a:t>
            </a:r>
            <a:r>
              <a:rPr lang="tr-TR" sz="2600" dirty="0">
                <a:solidFill>
                  <a:srgbClr val="FF0000"/>
                </a:solidFill>
                <a:latin typeface="+mj-lt"/>
                <a:cs typeface="Arial" charset="0"/>
              </a:rPr>
              <a:t>value</a:t>
            </a:r>
            <a:r>
              <a:rPr lang="tr-TR" sz="2600" dirty="0">
                <a:latin typeface="+mj-lt"/>
                <a:cs typeface="Arial" charset="0"/>
              </a:rPr>
              <a:t> of an </a:t>
            </a:r>
            <a:r>
              <a:rPr lang="tr-TR" sz="2600" dirty="0">
                <a:solidFill>
                  <a:srgbClr val="FF0000"/>
                </a:solidFill>
                <a:latin typeface="+mj-lt"/>
                <a:cs typeface="Arial" charset="0"/>
              </a:rPr>
              <a:t>optimal solution</a:t>
            </a:r>
            <a:r>
              <a:rPr lang="tr-TR" sz="2600" dirty="0">
                <a:latin typeface="+mj-lt"/>
                <a:cs typeface="Arial" charset="0"/>
              </a:rPr>
              <a:t>.</a:t>
            </a:r>
          </a:p>
          <a:p>
            <a:pPr algn="just">
              <a:buFontTx/>
              <a:buNone/>
            </a:pPr>
            <a:r>
              <a:rPr lang="tr-TR" sz="2600" dirty="0">
                <a:solidFill>
                  <a:srgbClr val="5061FE"/>
                </a:solidFill>
                <a:latin typeface="+mj-lt"/>
                <a:cs typeface="Arial" charset="0"/>
              </a:rPr>
              <a:t>(3)</a:t>
            </a:r>
            <a:r>
              <a:rPr lang="tr-TR" sz="2600" dirty="0">
                <a:latin typeface="+mj-lt"/>
                <a:cs typeface="Arial" charset="0"/>
              </a:rPr>
              <a:t> Compute the value of an </a:t>
            </a:r>
            <a:r>
              <a:rPr lang="tr-TR" sz="2600" dirty="0">
                <a:solidFill>
                  <a:srgbClr val="FF0000"/>
                </a:solidFill>
                <a:latin typeface="+mj-lt"/>
                <a:cs typeface="Arial" charset="0"/>
              </a:rPr>
              <a:t>optimal solution</a:t>
            </a:r>
            <a:r>
              <a:rPr lang="tr-TR" sz="2600" dirty="0">
                <a:latin typeface="+mj-lt"/>
                <a:cs typeface="Arial" charset="0"/>
              </a:rPr>
              <a:t> in a    </a:t>
            </a:r>
            <a:r>
              <a:rPr lang="en-US" sz="2600" dirty="0">
                <a:latin typeface="+mj-lt"/>
                <a:cs typeface="Arial" charset="0"/>
              </a:rPr>
              <a:t>       </a:t>
            </a:r>
            <a:r>
              <a:rPr lang="tr-TR" sz="2600" dirty="0">
                <a:solidFill>
                  <a:srgbClr val="FF0000"/>
                </a:solidFill>
                <a:latin typeface="+mj-lt"/>
                <a:cs typeface="Arial" charset="0"/>
              </a:rPr>
              <a:t>bottom-up</a:t>
            </a:r>
            <a:r>
              <a:rPr lang="tr-TR" sz="2600" dirty="0">
                <a:latin typeface="+mj-lt"/>
                <a:cs typeface="Arial" charset="0"/>
              </a:rPr>
              <a:t> manner.</a:t>
            </a:r>
          </a:p>
          <a:p>
            <a:pPr algn="just">
              <a:buFontTx/>
              <a:buNone/>
            </a:pPr>
            <a:r>
              <a:rPr lang="tr-TR" sz="2600" dirty="0">
                <a:solidFill>
                  <a:srgbClr val="5061FE"/>
                </a:solidFill>
                <a:latin typeface="+mj-lt"/>
                <a:cs typeface="Arial" charset="0"/>
              </a:rPr>
              <a:t>(4)</a:t>
            </a:r>
            <a:r>
              <a:rPr lang="tr-TR" sz="2600" dirty="0">
                <a:latin typeface="+mj-lt"/>
                <a:cs typeface="Arial" charset="0"/>
              </a:rPr>
              <a:t> Construct an </a:t>
            </a:r>
            <a:r>
              <a:rPr lang="tr-TR" sz="2600" dirty="0">
                <a:solidFill>
                  <a:srgbClr val="FF0000"/>
                </a:solidFill>
                <a:latin typeface="+mj-lt"/>
                <a:cs typeface="Arial" charset="0"/>
              </a:rPr>
              <a:t>optimal solution</a:t>
            </a:r>
            <a:r>
              <a:rPr lang="tr-TR" sz="2600" dirty="0">
                <a:latin typeface="+mj-lt"/>
                <a:cs typeface="Arial" charset="0"/>
              </a:rPr>
              <a:t> from information constructed in (3).</a:t>
            </a:r>
          </a:p>
          <a:p>
            <a:pPr algn="just"/>
            <a:endParaRPr lang="en-US" altLang="zh-CN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934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D36E3-2A98-4808-B938-BA766F4D3FD2}" type="slidenum">
              <a:rPr lang="tr-TR"/>
              <a:pPr/>
              <a:t>6</a:t>
            </a:fld>
            <a:endParaRPr lang="tr-T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8686800" cy="50403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solidFill>
                  <a:srgbClr val="FF0000"/>
                </a:solidFill>
                <a:latin typeface="Times New Roman" pitchFamily="18" charset="0"/>
              </a:rPr>
              <a:t>Assumption :</a:t>
            </a:r>
            <a:r>
              <a:rPr lang="tr-TR" sz="2000">
                <a:latin typeface="Times New Roman" pitchFamily="18" charset="0"/>
              </a:rPr>
              <a:t> negative edge weights may be present, but no negative weight cycles. </a:t>
            </a:r>
            <a:endParaRPr lang="tr-TR" sz="100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tr-TR" sz="900"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</a:rPr>
              <a:t>	</a:t>
            </a:r>
            <a:r>
              <a:rPr lang="tr-TR" sz="2400">
                <a:solidFill>
                  <a:schemeClr val="hlink"/>
                </a:solidFill>
                <a:latin typeface="Times New Roman" pitchFamily="18" charset="0"/>
              </a:rPr>
              <a:t>(1) Structure of a Shortest Path :</a:t>
            </a:r>
            <a:endParaRPr lang="tr-TR" sz="24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2000">
                <a:latin typeface="Times New Roman" pitchFamily="18" charset="0"/>
              </a:rPr>
              <a:t>Consider a </a:t>
            </a:r>
            <a:r>
              <a:rPr lang="tr-TR" sz="2000">
                <a:solidFill>
                  <a:srgbClr val="FF0000"/>
                </a:solidFill>
                <a:latin typeface="Times New Roman" pitchFamily="18" charset="0"/>
              </a:rPr>
              <a:t>shortest path</a:t>
            </a:r>
            <a:r>
              <a:rPr lang="tr-TR" sz="2000">
                <a:latin typeface="Times New Roman" pitchFamily="18" charset="0"/>
              </a:rPr>
              <a:t> 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tr-TR" sz="2400">
                <a:latin typeface="Times New Roman" pitchFamily="18" charset="0"/>
              </a:rPr>
              <a:t> </a:t>
            </a:r>
            <a:r>
              <a:rPr lang="tr-TR" sz="2000">
                <a:latin typeface="Times New Roman" pitchFamily="18" charset="0"/>
              </a:rPr>
              <a:t> from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tr-TR" sz="2000" baseline="-25000">
                <a:latin typeface="Times New Roman" pitchFamily="18" charset="0"/>
              </a:rPr>
              <a:t> </a:t>
            </a:r>
            <a:r>
              <a:rPr lang="tr-TR" sz="2000">
                <a:latin typeface="Times New Roman" pitchFamily="18" charset="0"/>
              </a:rPr>
              <a:t> to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j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tr-TR" sz="2000">
                <a:latin typeface="Times New Roman" pitchFamily="18" charset="0"/>
              </a:rPr>
              <a:t>such that </a:t>
            </a:r>
            <a:r>
              <a:rPr lang="tr-TR" sz="2400">
                <a:latin typeface="Times New Roman" pitchFamily="18" charset="0"/>
              </a:rPr>
              <a:t>|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tr-TR" sz="2400">
                <a:latin typeface="Times New Roman" pitchFamily="18" charset="0"/>
              </a:rPr>
              <a:t>|</a:t>
            </a:r>
            <a:r>
              <a:rPr lang="tr-TR" sz="2000">
                <a:latin typeface="Times New Roman" pitchFamily="18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≤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>
                <a:latin typeface="Times New Roman" pitchFamily="18" charset="0"/>
                <a:cs typeface="Arial" charset="0"/>
              </a:rPr>
              <a:t>	  </a:t>
            </a:r>
            <a:r>
              <a:rPr lang="tr-TR" sz="2000">
                <a:latin typeface="Times New Roman" pitchFamily="18" charset="0"/>
                <a:cs typeface="Arial" charset="0"/>
              </a:rPr>
              <a:t>► i.e., path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tr-TR" sz="2000">
                <a:latin typeface="Times New Roman" pitchFamily="18" charset="0"/>
                <a:cs typeface="Arial" charset="0"/>
              </a:rPr>
              <a:t> has at most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tr-TR" sz="2000">
                <a:latin typeface="Times New Roman" pitchFamily="18" charset="0"/>
                <a:cs typeface="Arial" charset="0"/>
              </a:rPr>
              <a:t> edges.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80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tr-TR" sz="2000">
                <a:latin typeface="Times New Roman" pitchFamily="18" charset="0"/>
                <a:cs typeface="Arial" charset="0"/>
              </a:rPr>
              <a:t>no negative-weight cycle  </a:t>
            </a:r>
            <a:r>
              <a:rPr lang="en-AU" sz="20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000">
                <a:latin typeface="Times New Roman" pitchFamily="18" charset="0"/>
                <a:cs typeface="Arial" charset="0"/>
              </a:rPr>
              <a:t>  all shortest paths are simple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  </a:t>
            </a:r>
            <a:r>
              <a:rPr lang="en-AU" sz="20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000">
                <a:latin typeface="Times New Roman" pitchFamily="18" charset="0"/>
                <a:cs typeface="Arial" charset="0"/>
              </a:rPr>
              <a:t>  m  is finite </a:t>
            </a:r>
            <a:r>
              <a:rPr lang="en-AU" sz="20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tr-TR" sz="2000" i="1">
                <a:latin typeface="Times New Roman" pitchFamily="18" charset="0"/>
                <a:cs typeface="Arial" charset="0"/>
              </a:rPr>
              <a:t> ≤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n –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80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tr-TR" sz="18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=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j</a:t>
            </a:r>
            <a:r>
              <a:rPr lang="tr-TR" sz="2000">
                <a:latin typeface="Times New Roman" pitchFamily="18" charset="0"/>
                <a:cs typeface="Arial" charset="0"/>
              </a:rPr>
              <a:t>  </a:t>
            </a:r>
            <a:r>
              <a:rPr lang="en-AU" sz="20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0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|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ii</a:t>
            </a:r>
            <a:r>
              <a:rPr lang="tr-TR" sz="2400">
                <a:latin typeface="Times New Roman" pitchFamily="18" charset="0"/>
                <a:cs typeface="Arial" charset="0"/>
              </a:rPr>
              <a:t>|</a:t>
            </a:r>
            <a:r>
              <a:rPr lang="tr-TR" sz="1800">
                <a:latin typeface="Times New Roman" pitchFamily="18" charset="0"/>
                <a:cs typeface="Arial" charset="0"/>
              </a:rPr>
              <a:t>=</a:t>
            </a:r>
            <a:r>
              <a:rPr lang="tr-TR" sz="2400">
                <a:latin typeface="Times New Roman" pitchFamily="18" charset="0"/>
                <a:cs typeface="Arial" charset="0"/>
              </a:rPr>
              <a:t> 0</a:t>
            </a:r>
            <a:r>
              <a:rPr lang="tr-TR" sz="2000">
                <a:latin typeface="Times New Roman" pitchFamily="18" charset="0"/>
                <a:cs typeface="Arial" charset="0"/>
              </a:rPr>
              <a:t>  &amp;  </a:t>
            </a:r>
            <a:r>
              <a:rPr lang="el-GR" sz="2000">
                <a:latin typeface="Times New Roman" pitchFamily="18" charset="0"/>
                <a:cs typeface="Arial" charset="0"/>
              </a:rPr>
              <a:t>ω</a:t>
            </a:r>
            <a:r>
              <a:rPr lang="tr-TR" sz="2000">
                <a:latin typeface="Times New Roman" pitchFamily="18" charset="0"/>
                <a:cs typeface="Arial" charset="0"/>
              </a:rPr>
              <a:t>(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ii</a:t>
            </a:r>
            <a:r>
              <a:rPr lang="tr-TR" sz="2000">
                <a:latin typeface="Times New Roman" pitchFamily="18" charset="0"/>
                <a:cs typeface="Arial" charset="0"/>
              </a:rPr>
              <a:t>) </a:t>
            </a:r>
            <a:r>
              <a:rPr lang="tr-TR" sz="1800">
                <a:latin typeface="Times New Roman" pitchFamily="18" charset="0"/>
                <a:cs typeface="Arial" charset="0"/>
              </a:rPr>
              <a:t>=</a:t>
            </a:r>
            <a:r>
              <a:rPr lang="tr-TR" sz="2400">
                <a:latin typeface="Times New Roman" pitchFamily="18" charset="0"/>
                <a:cs typeface="Arial" charset="0"/>
              </a:rPr>
              <a:t> 0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80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tr-TR" sz="2000">
                <a:latin typeface="Times New Roman" pitchFamily="18" charset="0"/>
                <a:cs typeface="Arial" charset="0"/>
              </a:rPr>
              <a:t>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tr-TR" sz="18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≠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j</a:t>
            </a:r>
            <a:r>
              <a:rPr lang="tr-TR" sz="2000">
                <a:latin typeface="Times New Roman" pitchFamily="18" charset="0"/>
                <a:cs typeface="Arial" charset="0"/>
              </a:rPr>
              <a:t>  </a:t>
            </a:r>
            <a:r>
              <a:rPr lang="en-AU" sz="2000" b="1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000" b="1">
                <a:latin typeface="Times New Roman" pitchFamily="18" charset="0"/>
                <a:sym typeface="Symbol" pitchFamily="18" charset="2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 decompose path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tr-TR" sz="2000">
                <a:latin typeface="Times New Roman" pitchFamily="18" charset="0"/>
                <a:cs typeface="Arial" charset="0"/>
              </a:rPr>
              <a:t> into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ik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m-1</a:t>
            </a:r>
            <a:r>
              <a:rPr lang="tr-TR" sz="2000">
                <a:latin typeface="Times New Roman" pitchFamily="18" charset="0"/>
                <a:cs typeface="Arial" charset="0"/>
              </a:rPr>
              <a:t> &amp;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tr-TR" sz="2000">
                <a:latin typeface="Times New Roman" pitchFamily="18" charset="0"/>
                <a:cs typeface="Arial" charset="0"/>
              </a:rPr>
              <a:t> →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000">
                <a:latin typeface="Times New Roman" pitchFamily="18" charset="0"/>
                <a:cs typeface="Arial" charset="0"/>
              </a:rPr>
              <a:t> , where</a:t>
            </a:r>
            <a:r>
              <a:rPr lang="tr-TR" sz="2400">
                <a:latin typeface="Times New Roman" pitchFamily="18" charset="0"/>
                <a:cs typeface="Arial" charset="0"/>
              </a:rPr>
              <a:t>|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ik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m-1</a:t>
            </a:r>
            <a:r>
              <a:rPr lang="tr-TR" sz="2400">
                <a:latin typeface="Times New Roman" pitchFamily="18" charset="0"/>
                <a:cs typeface="Arial" charset="0"/>
              </a:rPr>
              <a:t>|</a:t>
            </a:r>
            <a:r>
              <a:rPr lang="tr-TR" sz="2800" baseline="30000">
                <a:latin typeface="Times New Roman" pitchFamily="18" charset="0"/>
              </a:rPr>
              <a:t> </a:t>
            </a:r>
            <a:r>
              <a:rPr lang="tr-TR" sz="2000" i="1">
                <a:latin typeface="Times New Roman" pitchFamily="18" charset="0"/>
                <a:cs typeface="Arial" charset="0"/>
              </a:rPr>
              <a:t>≤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 -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       ►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400" baseline="-2500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m-1</a:t>
            </a:r>
            <a:r>
              <a:rPr lang="tr-TR" sz="2800" baseline="30000">
                <a:latin typeface="Times New Roman" pitchFamily="18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should be a shortest path from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000">
                <a:latin typeface="Times New Roman" pitchFamily="18" charset="0"/>
                <a:cs typeface="Arial" charset="0"/>
              </a:rPr>
              <a:t>  to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tr-TR" sz="2000">
                <a:latin typeface="Times New Roman" pitchFamily="18" charset="0"/>
                <a:cs typeface="Arial" charset="0"/>
              </a:rPr>
              <a:t> by optimal substructure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      property.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000">
                <a:latin typeface="Times New Roman" pitchFamily="18" charset="0"/>
                <a:cs typeface="Arial" charset="0"/>
              </a:rPr>
              <a:t>	  ► Therefore, </a:t>
            </a:r>
            <a:r>
              <a:rPr lang="el-GR" sz="2000">
                <a:latin typeface="Times New Roman" pitchFamily="18" charset="0"/>
              </a:rPr>
              <a:t>δ</a:t>
            </a:r>
            <a:r>
              <a:rPr lang="tr-TR" sz="2000">
                <a:latin typeface="Times New Roman" pitchFamily="18" charset="0"/>
                <a:cs typeface="Arial" charset="0"/>
              </a:rPr>
              <a:t> (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000">
                <a:latin typeface="Times New Roman" pitchFamily="18" charset="0"/>
                <a:cs typeface="Arial" charset="0"/>
              </a:rPr>
              <a:t> ,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000">
                <a:latin typeface="Times New Roman" pitchFamily="18" charset="0"/>
                <a:cs typeface="Arial" charset="0"/>
              </a:rPr>
              <a:t> ) = </a:t>
            </a:r>
            <a:r>
              <a:rPr lang="el-GR" sz="2000">
                <a:latin typeface="Times New Roman" pitchFamily="18" charset="0"/>
              </a:rPr>
              <a:t>δ</a:t>
            </a:r>
            <a:r>
              <a:rPr lang="tr-TR" sz="2000">
                <a:latin typeface="Times New Roman" pitchFamily="18" charset="0"/>
                <a:cs typeface="Arial" charset="0"/>
              </a:rPr>
              <a:t> (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000">
                <a:latin typeface="Times New Roman" pitchFamily="18" charset="0"/>
                <a:cs typeface="Arial" charset="0"/>
              </a:rPr>
              <a:t> ,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tr-TR" sz="2000">
                <a:latin typeface="Times New Roman" pitchFamily="18" charset="0"/>
                <a:cs typeface="Arial" charset="0"/>
              </a:rPr>
              <a:t> ) + </a:t>
            </a:r>
            <a:r>
              <a:rPr lang="el-G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ω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k j</a:t>
            </a:r>
            <a:endParaRPr lang="el-GR" sz="2000" baseline="-2500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6648" name="Object 24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520" imgH="190440" progId="Equation.3">
                  <p:embed/>
                </p:oleObj>
              </mc:Choice>
              <mc:Fallback>
                <p:oleObj name="Equation" r:id="rId3" imgW="1015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6" name="Object 42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1520" imgH="190440" progId="Equation.3">
                  <p:embed/>
                </p:oleObj>
              </mc:Choice>
              <mc:Fallback>
                <p:oleObj name="Equation" r:id="rId5" imgW="1015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>
                <a:solidFill>
                  <a:srgbClr val="5061FE"/>
                </a:solidFill>
              </a:rPr>
              <a:t> </a:t>
            </a:r>
            <a:r>
              <a:rPr lang="tr-TR" sz="3600" b="1"/>
              <a:t>Shortest Paths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2083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71A-06D0-4069-BD71-135B8021825E}" type="slidenum">
              <a:rPr lang="tr-TR"/>
              <a:pPr/>
              <a:t>7</a:t>
            </a:fld>
            <a:endParaRPr lang="tr-T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52513"/>
            <a:ext cx="8291513" cy="49688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tr-TR" sz="2000"/>
              <a:t>	</a:t>
            </a:r>
            <a:r>
              <a:rPr lang="tr-TR" sz="2400">
                <a:solidFill>
                  <a:schemeClr val="hlink"/>
                </a:solidFill>
                <a:latin typeface="Times New Roman" pitchFamily="18" charset="0"/>
              </a:rPr>
              <a:t>(2) A Recursive Solution to All Pairs Shortest Paths Problem :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9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tr-TR" sz="2400">
                <a:latin typeface="Times New Roman" pitchFamily="18" charset="0"/>
              </a:rPr>
              <a:t>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tr-TR" sz="2400"/>
              <a:t> </a:t>
            </a:r>
            <a:r>
              <a:rPr lang="tr-TR" sz="2400">
                <a:latin typeface="Times New Roman" pitchFamily="18" charset="0"/>
              </a:rPr>
              <a:t>= minimum weight of any path from</a:t>
            </a:r>
            <a:r>
              <a:rPr lang="tr-TR" sz="2400"/>
              <a:t>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tr-TR" sz="2400">
                <a:latin typeface="Times New Roman" pitchFamily="18" charset="0"/>
              </a:rPr>
              <a:t>  to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j</a:t>
            </a:r>
            <a:r>
              <a:rPr lang="tr-TR" sz="2400"/>
              <a:t>  </a:t>
            </a:r>
            <a:r>
              <a:rPr lang="tr-TR" sz="2400">
                <a:latin typeface="Times New Roman" pitchFamily="18" charset="0"/>
              </a:rPr>
              <a:t>that contains at most</a:t>
            </a:r>
            <a:r>
              <a:rPr lang="tr-TR" sz="2400"/>
              <a:t> “</a:t>
            </a:r>
            <a:r>
              <a:rPr lang="tr-TR" sz="2400" i="1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tr-TR" sz="2400"/>
              <a:t>” </a:t>
            </a:r>
            <a:r>
              <a:rPr lang="tr-TR" sz="2400">
                <a:latin typeface="Times New Roman" pitchFamily="18" charset="0"/>
              </a:rPr>
              <a:t>edges.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400"/>
          </a:p>
          <a:p>
            <a:pPr>
              <a:lnSpc>
                <a:spcPct val="90000"/>
              </a:lnSpc>
            </a:pPr>
            <a:r>
              <a:rPr lang="tr-TR" sz="2400">
                <a:latin typeface="Monotype Corsiva" pitchFamily="66" charset="0"/>
              </a:rPr>
              <a:t> </a:t>
            </a:r>
            <a:r>
              <a:rPr lang="tr-TR" sz="2400" i="1">
                <a:solidFill>
                  <a:srgbClr val="FF0000"/>
                </a:solidFill>
                <a:latin typeface="Times New Roman" pitchFamily="18" charset="0"/>
              </a:rPr>
              <a:t>m = 0 </a:t>
            </a:r>
            <a:r>
              <a:rPr lang="tr-TR" sz="240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tr-TR" sz="2400"/>
              <a:t> </a:t>
            </a:r>
            <a:r>
              <a:rPr lang="tr-TR" sz="2400">
                <a:latin typeface="Times New Roman" pitchFamily="18" charset="0"/>
              </a:rPr>
              <a:t>There exist a shortest path from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tr-TR" sz="2400">
                <a:latin typeface="Times New Roman" pitchFamily="18" charset="0"/>
              </a:rPr>
              <a:t>  to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j</a:t>
            </a:r>
            <a:r>
              <a:rPr lang="tr-TR" sz="2400" baseline="-25000">
                <a:latin typeface="Times New Roman" pitchFamily="18" charset="0"/>
              </a:rPr>
              <a:t> </a:t>
            </a:r>
            <a:r>
              <a:rPr lang="tr-TR" sz="2400">
                <a:latin typeface="Times New Roman" pitchFamily="18" charset="0"/>
              </a:rPr>
              <a:t> with no 	       edges</a:t>
            </a:r>
            <a:r>
              <a:rPr lang="tr-TR" sz="2400"/>
              <a:t> </a:t>
            </a:r>
            <a:r>
              <a:rPr lang="tr-TR" sz="2400">
                <a:cs typeface="Arial" charset="0"/>
              </a:rPr>
              <a:t>↔ </a:t>
            </a:r>
            <a:r>
              <a:rPr lang="tr-TR" sz="2400">
                <a:solidFill>
                  <a:schemeClr val="accent2"/>
                </a:solidFill>
                <a:latin typeface="Monotype Corsiva" pitchFamily="66" charset="0"/>
                <a:cs typeface="Arial" charset="0"/>
              </a:rPr>
              <a:t>i = j</a:t>
            </a:r>
            <a:r>
              <a:rPr lang="tr-TR" sz="2400">
                <a:cs typeface="Arial" charset="0"/>
              </a:rPr>
              <a:t> 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>
                <a:latin typeface="Times New Roman" pitchFamily="18" charset="0"/>
                <a:cs typeface="Arial" charset="0"/>
              </a:rPr>
              <a:t>					       0    if  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 = j</a:t>
            </a:r>
            <a:endParaRPr lang="tr-TR" sz="2400"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>
                <a:cs typeface="Arial" charset="0"/>
              </a:rPr>
              <a:t>				►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tr-TR" sz="2400">
                <a:latin typeface="Monotype Corsiva" pitchFamily="66" charset="0"/>
                <a:cs typeface="Arial" charset="0"/>
              </a:rPr>
              <a:t> =</a:t>
            </a:r>
            <a:endParaRPr lang="tr-TR" sz="240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>
                <a:cs typeface="Arial" charset="0"/>
              </a:rPr>
              <a:t>					      </a:t>
            </a:r>
            <a:r>
              <a:rPr lang="tr-TR" sz="2400">
                <a:latin typeface="Times New Roman" pitchFamily="18" charset="0"/>
                <a:cs typeface="Arial" charset="0"/>
              </a:rPr>
              <a:t>∞   if  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 ≠ j</a:t>
            </a:r>
            <a:endParaRPr lang="tr-TR" sz="240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tr-TR" sz="2400">
                <a:latin typeface="Monotype Corsiva" pitchFamily="66" charset="0"/>
                <a:cs typeface="Arial" charset="0"/>
              </a:rPr>
              <a:t> </a:t>
            </a:r>
            <a:r>
              <a:rPr lang="tr-TR" sz="2400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m ≥ 1</a:t>
            </a:r>
            <a:r>
              <a:rPr lang="tr-TR" sz="2400">
                <a:solidFill>
                  <a:srgbClr val="FF0000"/>
                </a:solidFill>
                <a:cs typeface="Arial" charset="0"/>
              </a:rPr>
              <a:t> </a:t>
            </a:r>
            <a:r>
              <a:rPr lang="tr-TR" sz="24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tr-TR" sz="2400">
                <a:cs typeface="Arial" charset="0"/>
              </a:rPr>
              <a:t>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tr-TR" sz="2400">
                <a:latin typeface="Times New Roman" pitchFamily="18" charset="0"/>
                <a:cs typeface="Arial" charset="0"/>
              </a:rPr>
              <a:t> = min {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m-1</a:t>
            </a:r>
            <a:r>
              <a:rPr lang="tr-TR" sz="2400">
                <a:latin typeface="Times New Roman" pitchFamily="18" charset="0"/>
                <a:cs typeface="Arial" charset="0"/>
              </a:rPr>
              <a:t> , min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1≤k≤n </a:t>
            </a:r>
            <a:r>
              <a:rPr lang="el-GR" sz="2400" baseline="-2500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k≠j</a:t>
            </a:r>
            <a:r>
              <a:rPr lang="tr-TR" sz="2400">
                <a:latin typeface="Times New Roman" pitchFamily="18" charset="0"/>
                <a:cs typeface="Arial" charset="0"/>
              </a:rPr>
              <a:t> {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ik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m-1</a:t>
            </a:r>
            <a:r>
              <a:rPr lang="tr-TR" sz="2400">
                <a:latin typeface="Times New Roman" pitchFamily="18" charset="0"/>
                <a:cs typeface="Arial" charset="0"/>
              </a:rPr>
              <a:t> + </a:t>
            </a:r>
            <a:r>
              <a:rPr lang="el-G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ω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kj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  </a:t>
            </a:r>
            <a:r>
              <a:rPr lang="tr-TR" sz="2400">
                <a:latin typeface="Times New Roman" pitchFamily="18" charset="0"/>
                <a:cs typeface="Arial" charset="0"/>
              </a:rPr>
              <a:t>}}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>
                <a:latin typeface="Times New Roman" pitchFamily="18" charset="0"/>
                <a:cs typeface="Arial" charset="0"/>
              </a:rPr>
              <a:t>		            = min</a:t>
            </a:r>
            <a:r>
              <a:rPr lang="tr-TR" sz="2400" baseline="-25000">
                <a:latin typeface="Times New Roman" pitchFamily="18" charset="0"/>
                <a:cs typeface="Arial" charset="0"/>
              </a:rPr>
              <a:t>1≤k≤n</a:t>
            </a:r>
            <a:r>
              <a:rPr lang="tr-TR" sz="2400">
                <a:latin typeface="Times New Roman" pitchFamily="18" charset="0"/>
                <a:cs typeface="Arial" charset="0"/>
              </a:rPr>
              <a:t> {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ik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m-1</a:t>
            </a:r>
            <a:r>
              <a:rPr lang="tr-TR" sz="2400" baseline="30000">
                <a:latin typeface="Times New Roman" pitchFamily="18" charset="0"/>
              </a:rPr>
              <a:t> </a:t>
            </a:r>
            <a:r>
              <a:rPr lang="tr-TR" sz="2400">
                <a:latin typeface="Times New Roman" pitchFamily="18" charset="0"/>
              </a:rPr>
              <a:t>+ </a:t>
            </a:r>
            <a:r>
              <a:rPr lang="el-G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ω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kj</a:t>
            </a:r>
            <a:r>
              <a:rPr lang="tr-TR" sz="2400">
                <a:latin typeface="Times New Roman" pitchFamily="18" charset="0"/>
                <a:cs typeface="Arial" charset="0"/>
              </a:rPr>
              <a:t> } for all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k </a:t>
            </a:r>
            <a:r>
              <a:rPr lang="ru-RU" sz="24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tr-TR" sz="2400">
                <a:latin typeface="Times New Roman" pitchFamily="18" charset="0"/>
              </a:rPr>
              <a:t> V</a:t>
            </a:r>
            <a:r>
              <a:rPr lang="tr-TR" sz="2400">
                <a:latin typeface="Times New Roman" pitchFamily="18" charset="0"/>
                <a:cs typeface="Arial" charset="0"/>
              </a:rPr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>
                <a:latin typeface="Times New Roman" pitchFamily="18" charset="0"/>
                <a:cs typeface="Arial" charset="0"/>
              </a:rPr>
              <a:t>			   since </a:t>
            </a:r>
            <a:r>
              <a:rPr lang="el-GR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ω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 j</a:t>
            </a:r>
            <a:r>
              <a:rPr lang="tr-TR" sz="2400">
                <a:latin typeface="Times New Roman" pitchFamily="18" charset="0"/>
                <a:cs typeface="Arial" charset="0"/>
              </a:rPr>
              <a:t> = 0  for all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j </a:t>
            </a:r>
            <a:r>
              <a:rPr lang="ru-RU" sz="24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tr-TR" sz="2400">
                <a:latin typeface="Times New Roman" pitchFamily="18" charset="0"/>
              </a:rPr>
              <a:t> V.</a:t>
            </a:r>
          </a:p>
          <a:p>
            <a:pPr>
              <a:lnSpc>
                <a:spcPct val="90000"/>
              </a:lnSpc>
              <a:buFontTx/>
              <a:buNone/>
            </a:pPr>
            <a:endParaRPr lang="el-GR" sz="2400" baseline="-25000">
              <a:latin typeface="Times New Roman" pitchFamily="18" charset="0"/>
            </a:endParaRPr>
          </a:p>
        </p:txBody>
      </p:sp>
      <p:graphicFrame>
        <p:nvGraphicFramePr>
          <p:cNvPr id="32790" name="Object 22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520" imgH="190440" progId="Equation.3">
                  <p:embed/>
                </p:oleObj>
              </mc:Choice>
              <mc:Fallback>
                <p:oleObj name="Equation" r:id="rId3" imgW="1015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3" name="AutoShape 25"/>
          <p:cNvSpPr>
            <a:spLocks/>
          </p:cNvSpPr>
          <p:nvPr/>
        </p:nvSpPr>
        <p:spPr bwMode="auto">
          <a:xfrm>
            <a:off x="4356100" y="3500438"/>
            <a:ext cx="287338" cy="1081087"/>
          </a:xfrm>
          <a:prstGeom prst="leftBrace">
            <a:avLst>
              <a:gd name="adj1" fmla="val 31354"/>
              <a:gd name="adj2" fmla="val 5271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5061FE"/>
                </a:solidFill>
              </a:rPr>
              <a:t> </a:t>
            </a:r>
            <a:r>
              <a:rPr lang="tr-TR" sz="3600" b="1" dirty="0">
                <a:solidFill>
                  <a:schemeClr val="tx1"/>
                </a:solidFill>
              </a:rPr>
              <a:t>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52640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70A-7FA8-41E3-BB26-5F5187B8702C}" type="slidenum">
              <a:rPr lang="tr-TR"/>
              <a:pPr/>
              <a:t>8</a:t>
            </a:fld>
            <a:endParaRPr lang="tr-T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145087"/>
          </a:xfrm>
        </p:spPr>
        <p:txBody>
          <a:bodyPr/>
          <a:lstStyle/>
          <a:p>
            <a:r>
              <a:rPr lang="tr-TR" sz="2000">
                <a:latin typeface="Times New Roman" pitchFamily="18" charset="0"/>
              </a:rPr>
              <a:t>to consider all possible shortest paths with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≤ m</a:t>
            </a:r>
            <a:r>
              <a:rPr lang="tr-TR" sz="2000">
                <a:latin typeface="Times New Roman" pitchFamily="18" charset="0"/>
                <a:cs typeface="Arial" charset="0"/>
              </a:rPr>
              <a:t> edges from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tr-TR" sz="2000">
                <a:latin typeface="Times New Roman" pitchFamily="18" charset="0"/>
                <a:cs typeface="Arial" charset="0"/>
              </a:rPr>
              <a:t> to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j</a:t>
            </a:r>
            <a:r>
              <a:rPr lang="tr-TR" sz="2000">
                <a:latin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tr-TR" sz="2000">
                <a:latin typeface="Times New Roman" pitchFamily="18" charset="0"/>
              </a:rPr>
              <a:t>	 </a:t>
            </a:r>
            <a:r>
              <a:rPr lang="tr-TR" sz="2000">
                <a:latin typeface="Times New Roman" pitchFamily="18" charset="0"/>
                <a:cs typeface="Arial" charset="0"/>
              </a:rPr>
              <a:t>► consider shortest path with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≤ m -1</a:t>
            </a:r>
            <a:r>
              <a:rPr lang="tr-TR" sz="2000">
                <a:latin typeface="Times New Roman" pitchFamily="18" charset="0"/>
                <a:cs typeface="Arial" charset="0"/>
              </a:rPr>
              <a:t> edges, from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tr-TR" sz="2000">
                <a:latin typeface="Times New Roman" pitchFamily="18" charset="0"/>
                <a:cs typeface="Arial" charset="0"/>
              </a:rPr>
              <a:t>  to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tr-TR" sz="2000" baseline="-25000">
                <a:latin typeface="Times New Roman" pitchFamily="18" charset="0"/>
              </a:rPr>
              <a:t>  </a:t>
            </a:r>
            <a:r>
              <a:rPr lang="tr-TR" sz="2000">
                <a:latin typeface="Times New Roman" pitchFamily="18" charset="0"/>
              </a:rPr>
              <a:t>, where </a:t>
            </a:r>
          </a:p>
          <a:p>
            <a:pPr>
              <a:buFontTx/>
              <a:buNone/>
            </a:pPr>
            <a:r>
              <a:rPr lang="tr-TR" sz="2000">
                <a:latin typeface="Times New Roman" pitchFamily="18" charset="0"/>
              </a:rPr>
              <a:t>	     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k </a:t>
            </a:r>
            <a:r>
              <a:rPr lang="tr-TR" sz="2000" baseline="-25000">
                <a:latin typeface="Times New Roman" pitchFamily="18" charset="0"/>
              </a:rPr>
              <a:t> </a:t>
            </a:r>
            <a:r>
              <a:rPr lang="ru-RU" sz="20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tr-TR" sz="2000">
                <a:latin typeface="Times New Roman" pitchFamily="18" charset="0"/>
              </a:rPr>
              <a:t> R</a:t>
            </a:r>
            <a:r>
              <a:rPr lang="tr-TR" sz="2000" i="1" baseline="-25000">
                <a:latin typeface="Times New Roman" pitchFamily="18" charset="0"/>
              </a:rPr>
              <a:t>v</a:t>
            </a:r>
            <a:r>
              <a:rPr lang="tr-TR" sz="2000" i="1" baseline="-40000">
                <a:latin typeface="Times New Roman" pitchFamily="18" charset="0"/>
              </a:rPr>
              <a:t>i</a:t>
            </a:r>
            <a:r>
              <a:rPr lang="tr-TR" sz="1600" i="1" baseline="-25000">
                <a:latin typeface="Times New Roman" pitchFamily="18" charset="0"/>
              </a:rPr>
              <a:t> </a:t>
            </a:r>
            <a:r>
              <a:rPr lang="tr-TR" sz="2000" baseline="-25000">
                <a:latin typeface="Times New Roman" pitchFamily="18" charset="0"/>
              </a:rPr>
              <a:t>  </a:t>
            </a:r>
            <a:r>
              <a:rPr lang="tr-TR" sz="2000">
                <a:latin typeface="Times New Roman" pitchFamily="18" charset="0"/>
              </a:rPr>
              <a:t>and  (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tr-TR" sz="2000">
                <a:latin typeface="Times New Roman" pitchFamily="18" charset="0"/>
              </a:rPr>
              <a:t> ,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j</a:t>
            </a:r>
            <a:r>
              <a:rPr lang="tr-TR" sz="2000">
                <a:latin typeface="Times New Roman" pitchFamily="18" charset="0"/>
              </a:rPr>
              <a:t> )</a:t>
            </a:r>
            <a:r>
              <a:rPr lang="tr-TR" sz="2000" baseline="-25000">
                <a:latin typeface="Times New Roman" pitchFamily="18" charset="0"/>
              </a:rPr>
              <a:t>  </a:t>
            </a:r>
            <a:r>
              <a:rPr lang="ru-RU" sz="2000" b="1">
                <a:latin typeface="Times New Roman" pitchFamily="18" charset="0"/>
                <a:sym typeface="Symbol" pitchFamily="18" charset="2"/>
              </a:rPr>
              <a:t></a:t>
            </a:r>
            <a:r>
              <a:rPr lang="tr-TR" sz="2000">
                <a:latin typeface="Times New Roman" pitchFamily="18" charset="0"/>
              </a:rPr>
              <a:t> E</a:t>
            </a:r>
            <a:endParaRPr lang="tr-TR" sz="20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r>
              <a:rPr lang="tr-TR" sz="2000">
                <a:latin typeface="Times New Roman" pitchFamily="18" charset="0"/>
              </a:rPr>
              <a:t>	</a:t>
            </a:r>
          </a:p>
          <a:p>
            <a:pPr>
              <a:buFontTx/>
              <a:buNone/>
            </a:pPr>
            <a:endParaRPr lang="tr-TR" sz="2000">
              <a:latin typeface="Times New Roman" pitchFamily="18" charset="0"/>
            </a:endParaRPr>
          </a:p>
          <a:p>
            <a:pPr>
              <a:buFontTx/>
              <a:buNone/>
            </a:pPr>
            <a:endParaRPr lang="tr-TR" sz="2000">
              <a:latin typeface="Times New Roman" pitchFamily="18" charset="0"/>
            </a:endParaRPr>
          </a:p>
          <a:p>
            <a:pPr>
              <a:buFontTx/>
              <a:buNone/>
            </a:pPr>
            <a:endParaRPr lang="tr-TR" sz="2000">
              <a:latin typeface="Times New Roman" pitchFamily="18" charset="0"/>
            </a:endParaRPr>
          </a:p>
          <a:p>
            <a:pPr>
              <a:buFontTx/>
              <a:buNone/>
            </a:pPr>
            <a:endParaRPr lang="tr-TR" sz="2000">
              <a:latin typeface="Times New Roman" pitchFamily="18" charset="0"/>
            </a:endParaRPr>
          </a:p>
          <a:p>
            <a:pPr>
              <a:buFontTx/>
              <a:buNone/>
            </a:pPr>
            <a:endParaRPr lang="tr-TR" sz="2000">
              <a:latin typeface="Times New Roman" pitchFamily="18" charset="0"/>
            </a:endParaRPr>
          </a:p>
          <a:p>
            <a:pPr>
              <a:buFontTx/>
              <a:buNone/>
            </a:pPr>
            <a:endParaRPr lang="tr-TR" sz="2000">
              <a:latin typeface="Times New Roman" pitchFamily="18" charset="0"/>
            </a:endParaRPr>
          </a:p>
          <a:p>
            <a:r>
              <a:rPr lang="tr-TR" sz="2000">
                <a:latin typeface="Times New Roman" pitchFamily="18" charset="0"/>
              </a:rPr>
              <a:t> </a:t>
            </a:r>
            <a:r>
              <a:rPr lang="tr-TR" sz="2000">
                <a:solidFill>
                  <a:srgbClr val="FF0000"/>
                </a:solidFill>
                <a:latin typeface="Times New Roman" pitchFamily="18" charset="0"/>
              </a:rPr>
              <a:t>note :</a:t>
            </a:r>
            <a:r>
              <a:rPr lang="tr-TR" sz="2000">
                <a:latin typeface="Times New Roman" pitchFamily="18" charset="0"/>
              </a:rPr>
              <a:t> </a:t>
            </a:r>
            <a:r>
              <a:rPr lang="el-GR" sz="2000">
                <a:latin typeface="Times New Roman" pitchFamily="18" charset="0"/>
              </a:rPr>
              <a:t>δ</a:t>
            </a:r>
            <a:r>
              <a:rPr lang="tr-TR" sz="2000">
                <a:latin typeface="Times New Roman" pitchFamily="18" charset="0"/>
              </a:rPr>
              <a:t> </a:t>
            </a:r>
            <a:r>
              <a:rPr lang="tr-TR" sz="2000">
                <a:latin typeface="Times New Roman" pitchFamily="18" charset="0"/>
                <a:cs typeface="Arial" charset="0"/>
              </a:rPr>
              <a:t>(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tr-TR" sz="2000">
                <a:latin typeface="Times New Roman" pitchFamily="18" charset="0"/>
                <a:cs typeface="Arial" charset="0"/>
              </a:rPr>
              <a:t> ,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tr-TR" sz="2000">
                <a:latin typeface="Times New Roman" pitchFamily="18" charset="0"/>
                <a:cs typeface="Arial" charset="0"/>
              </a:rPr>
              <a:t> ) =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000" baseline="40000">
                <a:solidFill>
                  <a:schemeClr val="accent2"/>
                </a:solidFill>
                <a:latin typeface="Times New Roman" pitchFamily="18" charset="0"/>
              </a:rPr>
              <a:t>n-1</a:t>
            </a:r>
            <a:r>
              <a:rPr lang="tr-TR" sz="2000">
                <a:latin typeface="Times New Roman" pitchFamily="18" charset="0"/>
                <a:cs typeface="Arial" charset="0"/>
              </a:rPr>
              <a:t> =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000" baseline="4000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tr-TR" sz="2000" baseline="40000">
                <a:latin typeface="Times New Roman" pitchFamily="18" charset="0"/>
              </a:rPr>
              <a:t> </a:t>
            </a:r>
            <a:r>
              <a:rPr lang="tr-TR" sz="2000">
                <a:latin typeface="Times New Roman" pitchFamily="18" charset="0"/>
              </a:rPr>
              <a:t>= 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0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000" baseline="40000">
                <a:solidFill>
                  <a:schemeClr val="accent2"/>
                </a:solidFill>
                <a:latin typeface="Times New Roman" pitchFamily="18" charset="0"/>
              </a:rPr>
              <a:t>n+1</a:t>
            </a:r>
            <a:r>
              <a:rPr lang="tr-TR" sz="2000">
                <a:latin typeface="Times New Roman" pitchFamily="18" charset="0"/>
                <a:cs typeface="Arial" charset="0"/>
              </a:rPr>
              <a:t> , since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tr-TR" sz="2000" i="1">
                <a:latin typeface="Times New Roman" pitchFamily="18" charset="0"/>
                <a:cs typeface="Arial" charset="0"/>
              </a:rPr>
              <a:t>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≤</a:t>
            </a:r>
            <a:r>
              <a:rPr lang="tr-TR" sz="2000" i="1">
                <a:latin typeface="Times New Roman" pitchFamily="18" charset="0"/>
                <a:cs typeface="Arial" charset="0"/>
              </a:rPr>
              <a:t> </a:t>
            </a:r>
            <a:r>
              <a:rPr lang="tr-TR" sz="2000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n -</a:t>
            </a:r>
            <a:r>
              <a:rPr lang="tr-TR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tr-TR" sz="2000">
                <a:latin typeface="Times New Roman" pitchFamily="18" charset="0"/>
                <a:cs typeface="Arial" charset="0"/>
              </a:rPr>
              <a:t> = </a:t>
            </a:r>
            <a:r>
              <a:rPr lang="tr-TR" sz="2000" i="1">
                <a:latin typeface="Times New Roman" pitchFamily="18" charset="0"/>
                <a:cs typeface="Arial" charset="0"/>
              </a:rPr>
              <a:t>| V | - </a:t>
            </a:r>
            <a:r>
              <a:rPr lang="tr-TR" sz="2000">
                <a:latin typeface="Times New Roman" pitchFamily="18" charset="0"/>
                <a:cs typeface="Arial" charset="0"/>
              </a:rPr>
              <a:t>1</a:t>
            </a:r>
          </a:p>
          <a:p>
            <a:pPr>
              <a:buFontTx/>
              <a:buNone/>
            </a:pPr>
            <a:endParaRPr lang="tr-TR" sz="2000">
              <a:latin typeface="Times New Roman" pitchFamily="18" charset="0"/>
            </a:endParaRP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2843213" y="3213100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>
                <a:latin typeface="Times New Roman" pitchFamily="18" charset="0"/>
              </a:rPr>
              <a:t>v</a:t>
            </a:r>
            <a:r>
              <a:rPr lang="tr-TR" baseline="-25000">
                <a:latin typeface="Times New Roman" pitchFamily="18" charset="0"/>
              </a:rPr>
              <a:t>i</a:t>
            </a:r>
            <a:endParaRPr lang="tr-TR">
              <a:latin typeface="Times New Roman" pitchFamily="18" charset="0"/>
            </a:endParaRPr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5291138" y="2708275"/>
            <a:ext cx="5048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5291138" y="3068638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 flipV="1">
            <a:off x="5291138" y="3716338"/>
            <a:ext cx="43338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5651500" y="3213100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>
                <a:latin typeface="Times New Roman" pitchFamily="18" charset="0"/>
              </a:rPr>
              <a:t>v</a:t>
            </a:r>
            <a:r>
              <a:rPr lang="tr-TR" baseline="-25000">
                <a:latin typeface="Times New Roman" pitchFamily="18" charset="0"/>
              </a:rPr>
              <a:t>j</a:t>
            </a:r>
            <a:endParaRPr lang="tr-TR">
              <a:latin typeface="Times New Roman" pitchFamily="18" charset="0"/>
            </a:endParaRP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4932363" y="2565400"/>
            <a:ext cx="287337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4932363" y="2924175"/>
            <a:ext cx="287337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4932363" y="4221163"/>
            <a:ext cx="287337" cy="287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 flipH="1">
            <a:off x="4140200" y="33575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 flipH="1">
            <a:off x="4140200" y="35734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 flipH="1">
            <a:off x="4140200" y="37893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Oval 19"/>
          <p:cNvSpPr>
            <a:spLocks noChangeArrowheads="1"/>
          </p:cNvSpPr>
          <p:nvPr/>
        </p:nvSpPr>
        <p:spPr bwMode="auto">
          <a:xfrm flipH="1">
            <a:off x="5003800" y="35734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Oval 20"/>
          <p:cNvSpPr>
            <a:spLocks noChangeArrowheads="1"/>
          </p:cNvSpPr>
          <p:nvPr/>
        </p:nvSpPr>
        <p:spPr bwMode="auto">
          <a:xfrm flipH="1">
            <a:off x="5003800" y="37893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Oval 21"/>
          <p:cNvSpPr>
            <a:spLocks noChangeArrowheads="1"/>
          </p:cNvSpPr>
          <p:nvPr/>
        </p:nvSpPr>
        <p:spPr bwMode="auto">
          <a:xfrm flipH="1">
            <a:off x="5003800" y="33575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 flipH="1">
            <a:off x="5435600" y="342900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 flipH="1">
            <a:off x="5435600" y="3644900"/>
            <a:ext cx="71438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 flipH="1">
            <a:off x="5003800" y="4005263"/>
            <a:ext cx="71438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Freeform 29"/>
          <p:cNvSpPr>
            <a:spLocks/>
          </p:cNvSpPr>
          <p:nvPr/>
        </p:nvSpPr>
        <p:spPr bwMode="auto">
          <a:xfrm>
            <a:off x="3348038" y="2708275"/>
            <a:ext cx="1249362" cy="455613"/>
          </a:xfrm>
          <a:custGeom>
            <a:avLst/>
            <a:gdLst>
              <a:gd name="T0" fmla="*/ 0 w 787"/>
              <a:gd name="T1" fmla="*/ 287 h 287"/>
              <a:gd name="T2" fmla="*/ 499 w 787"/>
              <a:gd name="T3" fmla="*/ 18 h 287"/>
              <a:gd name="T4" fmla="*/ 408 w 787"/>
              <a:gd name="T5" fmla="*/ 179 h 287"/>
              <a:gd name="T6" fmla="*/ 787 w 787"/>
              <a:gd name="T7" fmla="*/ 6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7" h="287">
                <a:moveTo>
                  <a:pt x="0" y="287"/>
                </a:moveTo>
                <a:cubicBezTo>
                  <a:pt x="215" y="161"/>
                  <a:pt x="431" y="36"/>
                  <a:pt x="499" y="18"/>
                </a:cubicBezTo>
                <a:cubicBezTo>
                  <a:pt x="567" y="0"/>
                  <a:pt x="360" y="171"/>
                  <a:pt x="408" y="179"/>
                </a:cubicBezTo>
                <a:cubicBezTo>
                  <a:pt x="456" y="187"/>
                  <a:pt x="708" y="90"/>
                  <a:pt x="787" y="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1" name="Freeform 31"/>
          <p:cNvSpPr>
            <a:spLocks/>
          </p:cNvSpPr>
          <p:nvPr/>
        </p:nvSpPr>
        <p:spPr bwMode="auto">
          <a:xfrm>
            <a:off x="4518025" y="2708275"/>
            <a:ext cx="342900" cy="127000"/>
          </a:xfrm>
          <a:custGeom>
            <a:avLst/>
            <a:gdLst>
              <a:gd name="T0" fmla="*/ 0 w 216"/>
              <a:gd name="T1" fmla="*/ 80 h 80"/>
              <a:gd name="T2" fmla="*/ 216 w 216"/>
              <a:gd name="T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" h="80">
                <a:moveTo>
                  <a:pt x="0" y="80"/>
                </a:moveTo>
                <a:lnTo>
                  <a:pt x="21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2" name="Freeform 32"/>
          <p:cNvSpPr>
            <a:spLocks/>
          </p:cNvSpPr>
          <p:nvPr/>
        </p:nvSpPr>
        <p:spPr bwMode="auto">
          <a:xfrm>
            <a:off x="3457575" y="3086100"/>
            <a:ext cx="1139825" cy="333375"/>
          </a:xfrm>
          <a:custGeom>
            <a:avLst/>
            <a:gdLst>
              <a:gd name="T0" fmla="*/ 0 w 718"/>
              <a:gd name="T1" fmla="*/ 210 h 210"/>
              <a:gd name="T2" fmla="*/ 430 w 718"/>
              <a:gd name="T3" fmla="*/ 7 h 210"/>
              <a:gd name="T4" fmla="*/ 339 w 718"/>
              <a:gd name="T5" fmla="*/ 168 h 210"/>
              <a:gd name="T6" fmla="*/ 718 w 718"/>
              <a:gd name="T7" fmla="*/ 5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210">
                <a:moveTo>
                  <a:pt x="0" y="210"/>
                </a:moveTo>
                <a:cubicBezTo>
                  <a:pt x="70" y="176"/>
                  <a:pt x="374" y="14"/>
                  <a:pt x="430" y="7"/>
                </a:cubicBezTo>
                <a:cubicBezTo>
                  <a:pt x="486" y="0"/>
                  <a:pt x="291" y="160"/>
                  <a:pt x="339" y="168"/>
                </a:cubicBezTo>
                <a:cubicBezTo>
                  <a:pt x="387" y="176"/>
                  <a:pt x="639" y="79"/>
                  <a:pt x="718" y="5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3" name="Freeform 33"/>
          <p:cNvSpPr>
            <a:spLocks/>
          </p:cNvSpPr>
          <p:nvPr/>
        </p:nvSpPr>
        <p:spPr bwMode="auto">
          <a:xfrm>
            <a:off x="4543425" y="3092450"/>
            <a:ext cx="317500" cy="101600"/>
          </a:xfrm>
          <a:custGeom>
            <a:avLst/>
            <a:gdLst>
              <a:gd name="T0" fmla="*/ 0 w 200"/>
              <a:gd name="T1" fmla="*/ 64 h 64"/>
              <a:gd name="T2" fmla="*/ 200 w 200"/>
              <a:gd name="T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0" h="64">
                <a:moveTo>
                  <a:pt x="0" y="64"/>
                </a:moveTo>
                <a:lnTo>
                  <a:pt x="20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Freeform 34"/>
          <p:cNvSpPr>
            <a:spLocks/>
          </p:cNvSpPr>
          <p:nvPr/>
        </p:nvSpPr>
        <p:spPr bwMode="auto">
          <a:xfrm>
            <a:off x="3348038" y="3716338"/>
            <a:ext cx="1150937" cy="504825"/>
          </a:xfrm>
          <a:custGeom>
            <a:avLst/>
            <a:gdLst>
              <a:gd name="T0" fmla="*/ 0 w 725"/>
              <a:gd name="T1" fmla="*/ 0 h 318"/>
              <a:gd name="T2" fmla="*/ 408 w 725"/>
              <a:gd name="T3" fmla="*/ 137 h 318"/>
              <a:gd name="T4" fmla="*/ 226 w 725"/>
              <a:gd name="T5" fmla="*/ 182 h 318"/>
              <a:gd name="T6" fmla="*/ 725 w 725"/>
              <a:gd name="T7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5" h="318">
                <a:moveTo>
                  <a:pt x="0" y="0"/>
                </a:moveTo>
                <a:cubicBezTo>
                  <a:pt x="185" y="53"/>
                  <a:pt x="371" y="107"/>
                  <a:pt x="408" y="137"/>
                </a:cubicBezTo>
                <a:cubicBezTo>
                  <a:pt x="445" y="167"/>
                  <a:pt x="173" y="152"/>
                  <a:pt x="226" y="182"/>
                </a:cubicBezTo>
                <a:cubicBezTo>
                  <a:pt x="279" y="212"/>
                  <a:pt x="502" y="265"/>
                  <a:pt x="725" y="31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5" name="Freeform 35"/>
          <p:cNvSpPr>
            <a:spLocks/>
          </p:cNvSpPr>
          <p:nvPr/>
        </p:nvSpPr>
        <p:spPr bwMode="auto">
          <a:xfrm>
            <a:off x="4424363" y="4200525"/>
            <a:ext cx="371475" cy="93663"/>
          </a:xfrm>
          <a:custGeom>
            <a:avLst/>
            <a:gdLst>
              <a:gd name="T0" fmla="*/ 0 w 234"/>
              <a:gd name="T1" fmla="*/ 0 h 59"/>
              <a:gd name="T2" fmla="*/ 234 w 234"/>
              <a:gd name="T3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4" h="59">
                <a:moveTo>
                  <a:pt x="0" y="0"/>
                </a:moveTo>
                <a:lnTo>
                  <a:pt x="234" y="5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4767263" y="2133600"/>
            <a:ext cx="668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tr-TR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baseline="-2500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tr-TR">
                <a:solidFill>
                  <a:schemeClr val="accent2"/>
                </a:solidFill>
                <a:latin typeface="Times New Roman" pitchFamily="18" charset="0"/>
              </a:rPr>
              <a:t>’s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5061FE"/>
                </a:solidFill>
              </a:rPr>
              <a:t> </a:t>
            </a:r>
            <a:r>
              <a:rPr lang="tr-TR" sz="3600" b="1" dirty="0">
                <a:solidFill>
                  <a:schemeClr val="tx1"/>
                </a:solidFill>
              </a:rPr>
              <a:t>Shortest Paths</a:t>
            </a:r>
          </a:p>
        </p:txBody>
      </p:sp>
    </p:spTree>
    <p:extLst>
      <p:ext uri="{BB962C8B-B14F-4D97-AF65-F5344CB8AC3E}">
        <p14:creationId xmlns:p14="http://schemas.microsoft.com/office/powerpoint/2010/main" val="71812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39FA-1024-499D-97BA-6515A32D7120}" type="slidenum">
              <a:rPr lang="tr-TR"/>
              <a:pPr/>
              <a:t>9</a:t>
            </a:fld>
            <a:endParaRPr lang="tr-TR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68313" y="981075"/>
            <a:ext cx="82296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endParaRPr lang="en-US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539750" y="1052513"/>
            <a:ext cx="8085138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tr-TR"/>
              <a:t>    </a:t>
            </a:r>
            <a:r>
              <a:rPr lang="tr-TR" sz="2400">
                <a:solidFill>
                  <a:schemeClr val="hlink"/>
                </a:solidFill>
                <a:latin typeface="Times New Roman" pitchFamily="18" charset="0"/>
              </a:rPr>
              <a:t>(3) Computing the shortest-path weights bottom-up :</a:t>
            </a:r>
          </a:p>
          <a:p>
            <a:pPr algn="l"/>
            <a:endParaRPr lang="tr-TR" sz="1400">
              <a:solidFill>
                <a:schemeClr val="hlink"/>
              </a:solidFill>
              <a:latin typeface="Times New Roman" pitchFamily="18" charset="0"/>
            </a:endParaRPr>
          </a:p>
          <a:p>
            <a:pPr algn="l"/>
            <a:endParaRPr lang="tr-TR" sz="800">
              <a:latin typeface="Times New Roman" pitchFamily="18" charset="0"/>
            </a:endParaRPr>
          </a:p>
          <a:p>
            <a:pPr algn="l">
              <a:buFontTx/>
              <a:buChar char="•"/>
            </a:pPr>
            <a:r>
              <a:rPr lang="tr-TR" sz="2400">
                <a:latin typeface="Times New Roman" pitchFamily="18" charset="0"/>
              </a:rPr>
              <a:t> given </a:t>
            </a:r>
            <a:r>
              <a:rPr lang="tr-TR" sz="2400" i="1">
                <a:latin typeface="Times New Roman" pitchFamily="18" charset="0"/>
              </a:rPr>
              <a:t>W</a:t>
            </a:r>
            <a:r>
              <a:rPr lang="tr-TR" sz="2400">
                <a:latin typeface="Times New Roman" pitchFamily="18" charset="0"/>
              </a:rPr>
              <a:t> = D</a:t>
            </a:r>
            <a:r>
              <a:rPr lang="tr-TR" sz="2400" baseline="40000">
                <a:latin typeface="Times New Roman" pitchFamily="18" charset="0"/>
              </a:rPr>
              <a:t>1</a:t>
            </a:r>
            <a:r>
              <a:rPr lang="tr-TR" sz="2400" baseline="30000">
                <a:latin typeface="Times New Roman" pitchFamily="18" charset="0"/>
              </a:rPr>
              <a:t> </a:t>
            </a:r>
            <a:r>
              <a:rPr lang="tr-TR" sz="2400">
                <a:latin typeface="Times New Roman" pitchFamily="18" charset="0"/>
              </a:rPr>
              <a:t>, compute a series of matrices D</a:t>
            </a:r>
            <a:r>
              <a:rPr lang="tr-TR" sz="2400" baseline="40000">
                <a:latin typeface="Times New Roman" pitchFamily="18" charset="0"/>
              </a:rPr>
              <a:t>2</a:t>
            </a:r>
            <a:r>
              <a:rPr lang="tr-TR" sz="2400">
                <a:latin typeface="Times New Roman" pitchFamily="18" charset="0"/>
              </a:rPr>
              <a:t>, D</a:t>
            </a:r>
            <a:r>
              <a:rPr lang="tr-TR" sz="2400" baseline="40000">
                <a:latin typeface="Times New Roman" pitchFamily="18" charset="0"/>
              </a:rPr>
              <a:t>3</a:t>
            </a:r>
            <a:r>
              <a:rPr lang="tr-TR" sz="2400">
                <a:latin typeface="Times New Roman" pitchFamily="18" charset="0"/>
              </a:rPr>
              <a:t>, ..., D</a:t>
            </a:r>
            <a:r>
              <a:rPr lang="tr-TR" sz="2400" baseline="40000">
                <a:latin typeface="Times New Roman" pitchFamily="18" charset="0"/>
              </a:rPr>
              <a:t>n-1</a:t>
            </a:r>
            <a:r>
              <a:rPr lang="tr-TR" sz="2400">
                <a:latin typeface="Times New Roman" pitchFamily="18" charset="0"/>
              </a:rPr>
              <a:t> ,   </a:t>
            </a:r>
          </a:p>
          <a:p>
            <a:pPr algn="l"/>
            <a:r>
              <a:rPr lang="tr-TR" sz="2400">
                <a:latin typeface="Times New Roman" pitchFamily="18" charset="0"/>
              </a:rPr>
              <a:t>  where D</a:t>
            </a:r>
            <a:r>
              <a:rPr lang="tr-TR" sz="2400" baseline="40000">
                <a:latin typeface="Times New Roman" pitchFamily="18" charset="0"/>
              </a:rPr>
              <a:t>m</a:t>
            </a:r>
            <a:r>
              <a:rPr lang="tr-TR" sz="2400">
                <a:latin typeface="Times New Roman" pitchFamily="18" charset="0"/>
              </a:rPr>
              <a:t> = (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m</a:t>
            </a:r>
            <a:r>
              <a:rPr lang="tr-TR" sz="2400">
                <a:latin typeface="Times New Roman" pitchFamily="18" charset="0"/>
              </a:rPr>
              <a:t> ) for </a:t>
            </a:r>
            <a:r>
              <a:rPr lang="tr-TR" sz="2400" i="1">
                <a:solidFill>
                  <a:schemeClr val="accent2"/>
                </a:solidFill>
                <a:latin typeface="Times New Roman" pitchFamily="18" charset="0"/>
              </a:rPr>
              <a:t>m = 1, 2,..., n-1</a:t>
            </a:r>
            <a:r>
              <a:rPr lang="tr-TR" sz="2400">
                <a:latin typeface="Times New Roman" pitchFamily="18" charset="0"/>
              </a:rPr>
              <a:t> </a:t>
            </a:r>
          </a:p>
          <a:p>
            <a:pPr algn="l"/>
            <a:r>
              <a:rPr lang="tr-TR" sz="2400">
                <a:latin typeface="Times New Roman" pitchFamily="18" charset="0"/>
              </a:rPr>
              <a:t>    </a:t>
            </a:r>
            <a:r>
              <a:rPr lang="tr-TR" sz="2400">
                <a:latin typeface="Times New Roman" pitchFamily="18" charset="0"/>
                <a:cs typeface="Arial" charset="0"/>
              </a:rPr>
              <a:t>► final matrix D</a:t>
            </a:r>
            <a:r>
              <a:rPr lang="tr-TR" sz="2400" baseline="40000">
                <a:latin typeface="Times New Roman" pitchFamily="18" charset="0"/>
                <a:cs typeface="Arial" charset="0"/>
              </a:rPr>
              <a:t>n-1</a:t>
            </a:r>
            <a:r>
              <a:rPr lang="tr-TR" sz="2400">
                <a:latin typeface="Times New Roman" pitchFamily="18" charset="0"/>
                <a:cs typeface="Arial" charset="0"/>
              </a:rPr>
              <a:t> contains actual shortest path weights, </a:t>
            </a:r>
          </a:p>
          <a:p>
            <a:pPr algn="l"/>
            <a:r>
              <a:rPr lang="tr-TR" sz="2400">
                <a:latin typeface="Times New Roman" pitchFamily="18" charset="0"/>
                <a:cs typeface="Arial" charset="0"/>
              </a:rPr>
              <a:t>         i.e.</a:t>
            </a:r>
            <a:r>
              <a:rPr lang="en-US" sz="2400">
                <a:latin typeface="Times New Roman" pitchFamily="18" charset="0"/>
                <a:cs typeface="Arial" charset="0"/>
              </a:rPr>
              <a:t>,</a:t>
            </a:r>
            <a:r>
              <a:rPr lang="tr-TR" sz="2400">
                <a:latin typeface="Times New Roman" pitchFamily="18" charset="0"/>
                <a:cs typeface="Arial" charset="0"/>
              </a:rPr>
              <a:t> 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d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ij</a:t>
            </a:r>
            <a:r>
              <a:rPr lang="tr-TR" sz="2400" baseline="40000">
                <a:solidFill>
                  <a:schemeClr val="accent2"/>
                </a:solidFill>
                <a:latin typeface="Times New Roman" pitchFamily="18" charset="0"/>
              </a:rPr>
              <a:t>n-1</a:t>
            </a:r>
            <a:r>
              <a:rPr lang="tr-TR" sz="2400" baseline="30000">
                <a:latin typeface="Times New Roman" pitchFamily="18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= </a:t>
            </a:r>
            <a:r>
              <a:rPr lang="el-GR" sz="2400" i="1">
                <a:latin typeface="Times New Roman" pitchFamily="18" charset="0"/>
              </a:rPr>
              <a:t>δ</a:t>
            </a:r>
            <a:r>
              <a:rPr lang="tr-TR" sz="2400">
                <a:latin typeface="Times New Roman" pitchFamily="18" charset="0"/>
              </a:rPr>
              <a:t> (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tr-TR" sz="2400">
                <a:latin typeface="Times New Roman" pitchFamily="18" charset="0"/>
              </a:rPr>
              <a:t> ,</a:t>
            </a:r>
            <a:r>
              <a:rPr lang="tr-TR" sz="240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tr-TR" sz="2400" baseline="-25000">
                <a:solidFill>
                  <a:schemeClr val="accent2"/>
                </a:solidFill>
                <a:latin typeface="Times New Roman" pitchFamily="18" charset="0"/>
              </a:rPr>
              <a:t>j</a:t>
            </a:r>
            <a:r>
              <a:rPr lang="tr-TR" sz="2400">
                <a:latin typeface="Times New Roman" pitchFamily="18" charset="0"/>
              </a:rPr>
              <a:t> ) </a:t>
            </a:r>
          </a:p>
          <a:p>
            <a:pPr algn="l"/>
            <a:endParaRPr lang="tr-TR" sz="2400">
              <a:latin typeface="Times New Roman" pitchFamily="18" charset="0"/>
            </a:endParaRPr>
          </a:p>
          <a:p>
            <a:pPr algn="l">
              <a:buFontTx/>
              <a:buChar char="•"/>
            </a:pPr>
            <a:r>
              <a:rPr lang="tr-TR" sz="2400">
                <a:latin typeface="Times New Roman" pitchFamily="18" charset="0"/>
              </a:rPr>
              <a:t>    </a:t>
            </a:r>
            <a:r>
              <a:rPr lang="tr-TR" sz="2400">
                <a:solidFill>
                  <a:srgbClr val="5061FE"/>
                </a:solidFill>
                <a:latin typeface="Times New Roman" pitchFamily="18" charset="0"/>
              </a:rPr>
              <a:t>SLOW-APSP</a:t>
            </a:r>
            <a:r>
              <a:rPr lang="tr-TR" sz="2400">
                <a:latin typeface="Times New Roman" pitchFamily="18" charset="0"/>
              </a:rPr>
              <a:t>( W )</a:t>
            </a:r>
          </a:p>
          <a:p>
            <a:pPr algn="l"/>
            <a:r>
              <a:rPr lang="tr-TR" sz="2400">
                <a:latin typeface="Times New Roman" pitchFamily="18" charset="0"/>
              </a:rPr>
              <a:t>	D</a:t>
            </a:r>
            <a:r>
              <a:rPr lang="tr-TR" sz="2400" baseline="40000">
                <a:latin typeface="Times New Roman" pitchFamily="18" charset="0"/>
              </a:rPr>
              <a:t>1</a:t>
            </a:r>
            <a:r>
              <a:rPr lang="tr-TR" sz="2400" i="1" baseline="30000">
                <a:latin typeface="Times New Roman" pitchFamily="18" charset="0"/>
              </a:rPr>
              <a:t> </a:t>
            </a:r>
            <a:r>
              <a:rPr lang="tr-TR" sz="2400">
                <a:latin typeface="Times New Roman" pitchFamily="18" charset="0"/>
                <a:cs typeface="Arial" charset="0"/>
              </a:rPr>
              <a:t>← W</a:t>
            </a:r>
          </a:p>
          <a:p>
            <a:pPr algn="l"/>
            <a:r>
              <a:rPr lang="tr-TR" sz="2400">
                <a:latin typeface="Times New Roman" pitchFamily="18" charset="0"/>
                <a:cs typeface="Arial" charset="0"/>
              </a:rPr>
              <a:t>	</a:t>
            </a:r>
            <a:r>
              <a:rPr lang="tr-TR" sz="24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for</a:t>
            </a:r>
            <a:r>
              <a:rPr lang="tr-TR" sz="2400">
                <a:latin typeface="Times New Roman" pitchFamily="18" charset="0"/>
                <a:cs typeface="Arial" charset="0"/>
              </a:rPr>
              <a:t> </a:t>
            </a:r>
            <a:r>
              <a:rPr lang="tr-TR" sz="2400" i="1">
                <a:latin typeface="Times New Roman" pitchFamily="18" charset="0"/>
                <a:cs typeface="Arial" charset="0"/>
              </a:rPr>
              <a:t>m ← 2</a:t>
            </a:r>
            <a:r>
              <a:rPr lang="tr-TR" sz="2400">
                <a:latin typeface="Times New Roman" pitchFamily="18" charset="0"/>
                <a:cs typeface="Arial" charset="0"/>
              </a:rPr>
              <a:t>  </a:t>
            </a:r>
            <a:r>
              <a:rPr lang="tr-TR" sz="24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to</a:t>
            </a:r>
            <a:r>
              <a:rPr lang="tr-TR" sz="2400">
                <a:latin typeface="Times New Roman" pitchFamily="18" charset="0"/>
                <a:cs typeface="Arial" charset="0"/>
              </a:rPr>
              <a:t> </a:t>
            </a:r>
            <a:r>
              <a:rPr lang="tr-TR" sz="2400" i="1">
                <a:latin typeface="Times New Roman" pitchFamily="18" charset="0"/>
                <a:cs typeface="Arial" charset="0"/>
              </a:rPr>
              <a:t>n-1</a:t>
            </a:r>
            <a:r>
              <a:rPr lang="tr-TR" sz="2400">
                <a:latin typeface="Times New Roman" pitchFamily="18" charset="0"/>
                <a:cs typeface="Arial" charset="0"/>
              </a:rPr>
              <a:t>  </a:t>
            </a:r>
            <a:r>
              <a:rPr lang="tr-TR" sz="24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do</a:t>
            </a:r>
          </a:p>
          <a:p>
            <a:pPr algn="l"/>
            <a:r>
              <a:rPr lang="tr-TR" sz="2400">
                <a:latin typeface="Times New Roman" pitchFamily="18" charset="0"/>
                <a:cs typeface="Arial" charset="0"/>
              </a:rPr>
              <a:t>	      D</a:t>
            </a:r>
            <a:r>
              <a:rPr lang="tr-TR" sz="2400" baseline="40000">
                <a:latin typeface="Times New Roman" pitchFamily="18" charset="0"/>
                <a:cs typeface="Arial" charset="0"/>
              </a:rPr>
              <a:t>m</a:t>
            </a:r>
            <a:r>
              <a:rPr lang="tr-TR" sz="2400">
                <a:latin typeface="Times New Roman" pitchFamily="18" charset="0"/>
                <a:cs typeface="Arial" charset="0"/>
              </a:rPr>
              <a:t> ← </a:t>
            </a:r>
            <a:r>
              <a:rPr lang="tr-TR" sz="24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EXTEND</a:t>
            </a:r>
            <a:r>
              <a:rPr lang="tr-TR" sz="2400">
                <a:latin typeface="Times New Roman" pitchFamily="18" charset="0"/>
                <a:cs typeface="Arial" charset="0"/>
              </a:rPr>
              <a:t>( D</a:t>
            </a:r>
            <a:r>
              <a:rPr lang="tr-TR" sz="2400" baseline="40000">
                <a:latin typeface="Times New Roman" pitchFamily="18" charset="0"/>
                <a:cs typeface="Arial" charset="0"/>
              </a:rPr>
              <a:t>m-1</a:t>
            </a:r>
            <a:r>
              <a:rPr lang="tr-TR" sz="2400">
                <a:latin typeface="Times New Roman" pitchFamily="18" charset="0"/>
                <a:cs typeface="Arial" charset="0"/>
              </a:rPr>
              <a:t> , W )</a:t>
            </a:r>
          </a:p>
          <a:p>
            <a:pPr algn="l"/>
            <a:r>
              <a:rPr lang="tr-TR" sz="2400">
                <a:latin typeface="Times New Roman" pitchFamily="18" charset="0"/>
                <a:cs typeface="Arial" charset="0"/>
              </a:rPr>
              <a:t>	</a:t>
            </a:r>
            <a:r>
              <a:rPr lang="tr-TR" sz="2400">
                <a:solidFill>
                  <a:srgbClr val="5061FE"/>
                </a:solidFill>
                <a:latin typeface="Times New Roman" pitchFamily="18" charset="0"/>
                <a:cs typeface="Arial" charset="0"/>
              </a:rPr>
              <a:t>return</a:t>
            </a:r>
            <a:r>
              <a:rPr lang="tr-TR" sz="2400">
                <a:latin typeface="Times New Roman" pitchFamily="18" charset="0"/>
                <a:cs typeface="Arial" charset="0"/>
              </a:rPr>
              <a:t> D</a:t>
            </a:r>
            <a:r>
              <a:rPr lang="tr-TR" sz="2400" baseline="40000">
                <a:latin typeface="Times New Roman" pitchFamily="18" charset="0"/>
                <a:cs typeface="Arial" charset="0"/>
              </a:rPr>
              <a:t>n-1</a:t>
            </a:r>
          </a:p>
          <a:p>
            <a:pPr algn="l"/>
            <a:endParaRPr lang="tr-TR" sz="24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5061FE"/>
                </a:solidFill>
              </a:rPr>
              <a:t> </a:t>
            </a:r>
            <a:r>
              <a:rPr lang="tr-TR" sz="3600" b="1" dirty="0">
                <a:solidFill>
                  <a:schemeClr val="tx1"/>
                </a:solidFill>
              </a:rPr>
              <a:t>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89292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2781</Words>
  <Application>Microsoft Office PowerPoint</Application>
  <PresentationFormat>On-screen Show (4:3)</PresentationFormat>
  <Paragraphs>545</Paragraphs>
  <Slides>40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Monotype Corsiva</vt:lpstr>
      <vt:lpstr>Times New Roman</vt:lpstr>
      <vt:lpstr>Verdana</vt:lpstr>
      <vt:lpstr>Wingdings</vt:lpstr>
      <vt:lpstr>Office Theme</vt:lpstr>
      <vt:lpstr>Equation</vt:lpstr>
      <vt:lpstr>公式</vt:lpstr>
      <vt:lpstr>Algorithm Analysis IT-2101</vt:lpstr>
      <vt:lpstr>PowerPoint Presentation</vt:lpstr>
      <vt:lpstr>Introduction</vt:lpstr>
      <vt:lpstr>Introduction</vt:lpstr>
      <vt:lpstr>Dynamic programming algorithms for all-pairs shortest path</vt:lpstr>
      <vt:lpstr>PowerPoint Presentation</vt:lpstr>
      <vt:lpstr> Shortest Paths</vt:lpstr>
      <vt:lpstr> Shortest Paths</vt:lpstr>
      <vt:lpstr> Shortest Paths</vt:lpstr>
      <vt:lpstr> Shortest Paths</vt:lpstr>
      <vt:lpstr> Shortest Paths</vt:lpstr>
      <vt:lpstr> Shortest Paths</vt:lpstr>
      <vt:lpstr> Shortest Paths</vt:lpstr>
      <vt:lpstr> Shortest Paths</vt:lpstr>
      <vt:lpstr> Shortest Paths</vt:lpstr>
      <vt:lpstr>PowerPoint Presentation</vt:lpstr>
      <vt:lpstr>PowerPoint Presentation</vt:lpstr>
      <vt:lpstr>Improving Running Time Through Repeated Squaring</vt:lpstr>
      <vt:lpstr>Idea Behind Repeated Squaring</vt:lpstr>
      <vt:lpstr>Floyd-Warshall algorithm for shortest path</vt:lpstr>
      <vt:lpstr>The structure of a shortest path</vt:lpstr>
      <vt:lpstr>Continue:</vt:lpstr>
      <vt:lpstr>Relationship:</vt:lpstr>
      <vt:lpstr>PowerPoint Presentation</vt:lpstr>
      <vt:lpstr>A recursive solution to the all-pairs shortest paths problem:</vt:lpstr>
      <vt:lpstr>A recursive solution to the all-pairs shortest paths problem:</vt:lpstr>
      <vt:lpstr>A recursive solution to the all-pairs shortest paths problem:</vt:lpstr>
      <vt:lpstr> Computing the shortest-path weights bottom up:</vt:lpstr>
      <vt:lpstr>Example:</vt:lpstr>
      <vt:lpstr>PowerPoint Presentation</vt:lpstr>
      <vt:lpstr>PowerPoint Presentation</vt:lpstr>
      <vt:lpstr>PowerPoint Presentation</vt:lpstr>
      <vt:lpstr>Floyd-Warshall Algorithm</vt:lpstr>
      <vt:lpstr>Transitive Closure of a Directed Graph</vt:lpstr>
      <vt:lpstr>Transitive Closure of a Directed Graph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Nahidul Islam</cp:lastModifiedBy>
  <cp:revision>16</cp:revision>
  <dcterms:created xsi:type="dcterms:W3CDTF">2017-08-16T03:30:21Z</dcterms:created>
  <dcterms:modified xsi:type="dcterms:W3CDTF">2024-11-26T00:55:09Z</dcterms:modified>
</cp:coreProperties>
</file>