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5" r:id="rId2"/>
    <p:sldId id="273" r:id="rId3"/>
    <p:sldId id="264" r:id="rId4"/>
    <p:sldId id="265" r:id="rId5"/>
    <p:sldId id="266" r:id="rId6"/>
    <p:sldId id="267" r:id="rId7"/>
    <p:sldId id="268" r:id="rId8"/>
    <p:sldId id="269" r:id="rId9"/>
    <p:sldId id="270" r:id="rId10"/>
    <p:sldId id="271" r:id="rId11"/>
    <p:sldId id="272" r:id="rId12"/>
    <p:sldId id="257" r:id="rId13"/>
    <p:sldId id="258" r:id="rId14"/>
    <p:sldId id="259" r:id="rId15"/>
    <p:sldId id="261" r:id="rId16"/>
    <p:sldId id="262" r:id="rId17"/>
    <p:sldId id="260" r:id="rId18"/>
    <p:sldId id="263"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4BF849-4690-476B-853E-8A76EE0A7070}" type="datetimeFigureOut">
              <a:rPr lang="en-US" smtClean="0"/>
              <a:t>11/26/2024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9E8015-92EF-4D5E-9578-619F54CB145B}" type="slidenum">
              <a:rPr lang="en-US" smtClean="0"/>
              <a:t>‹#›</a:t>
            </a:fld>
            <a:endParaRPr lang="en-US"/>
          </a:p>
        </p:txBody>
      </p:sp>
    </p:spTree>
    <p:extLst>
      <p:ext uri="{BB962C8B-B14F-4D97-AF65-F5344CB8AC3E}">
        <p14:creationId xmlns:p14="http://schemas.microsoft.com/office/powerpoint/2010/main" val="1563507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C375D97-A41B-415A-BA77-B2E4067C13E0}"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C78B7-01EF-462F-B3E2-64F963859DD7}" type="slidenum">
              <a:rPr lang="en-US" smtClean="0"/>
              <a:t>‹#›</a:t>
            </a:fld>
            <a:endParaRPr lang="en-US"/>
          </a:p>
        </p:txBody>
      </p:sp>
    </p:spTree>
    <p:extLst>
      <p:ext uri="{BB962C8B-B14F-4D97-AF65-F5344CB8AC3E}">
        <p14:creationId xmlns:p14="http://schemas.microsoft.com/office/powerpoint/2010/main" val="2665345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9CFA4E-7112-444F-9755-E8ACF2541593}"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C78B7-01EF-462F-B3E2-64F963859DD7}" type="slidenum">
              <a:rPr lang="en-US" smtClean="0"/>
              <a:t>‹#›</a:t>
            </a:fld>
            <a:endParaRPr lang="en-US"/>
          </a:p>
        </p:txBody>
      </p:sp>
    </p:spTree>
    <p:extLst>
      <p:ext uri="{BB962C8B-B14F-4D97-AF65-F5344CB8AC3E}">
        <p14:creationId xmlns:p14="http://schemas.microsoft.com/office/powerpoint/2010/main" val="4220008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9A3111-295D-4739-BD3A-EA62E7FE0A05}"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C78B7-01EF-462F-B3E2-64F963859DD7}" type="slidenum">
              <a:rPr lang="en-US" smtClean="0"/>
              <a:t>‹#›</a:t>
            </a:fld>
            <a:endParaRPr lang="en-US"/>
          </a:p>
        </p:txBody>
      </p:sp>
    </p:spTree>
    <p:extLst>
      <p:ext uri="{BB962C8B-B14F-4D97-AF65-F5344CB8AC3E}">
        <p14:creationId xmlns:p14="http://schemas.microsoft.com/office/powerpoint/2010/main" val="2096025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CD1E54-722C-41FE-8BC6-DA6A55CDFF75}"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C78B7-01EF-462F-B3E2-64F963859DD7}" type="slidenum">
              <a:rPr lang="en-US" smtClean="0"/>
              <a:t>‹#›</a:t>
            </a:fld>
            <a:endParaRPr lang="en-US"/>
          </a:p>
        </p:txBody>
      </p:sp>
    </p:spTree>
    <p:extLst>
      <p:ext uri="{BB962C8B-B14F-4D97-AF65-F5344CB8AC3E}">
        <p14:creationId xmlns:p14="http://schemas.microsoft.com/office/powerpoint/2010/main" val="174429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B56C87-9EB1-4446-93F4-7F95E991E963}" type="datetime1">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C78B7-01EF-462F-B3E2-64F963859DD7}" type="slidenum">
              <a:rPr lang="en-US" smtClean="0"/>
              <a:t>‹#›</a:t>
            </a:fld>
            <a:endParaRPr lang="en-US"/>
          </a:p>
        </p:txBody>
      </p:sp>
    </p:spTree>
    <p:extLst>
      <p:ext uri="{BB962C8B-B14F-4D97-AF65-F5344CB8AC3E}">
        <p14:creationId xmlns:p14="http://schemas.microsoft.com/office/powerpoint/2010/main" val="2572831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CD92CF-0EA3-4846-9E2C-49CFBB8E9EC6}" type="datetime1">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7C78B7-01EF-462F-B3E2-64F963859DD7}" type="slidenum">
              <a:rPr lang="en-US" smtClean="0"/>
              <a:t>‹#›</a:t>
            </a:fld>
            <a:endParaRPr lang="en-US"/>
          </a:p>
        </p:txBody>
      </p:sp>
    </p:spTree>
    <p:extLst>
      <p:ext uri="{BB962C8B-B14F-4D97-AF65-F5344CB8AC3E}">
        <p14:creationId xmlns:p14="http://schemas.microsoft.com/office/powerpoint/2010/main" val="2215260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B129E9-F589-4C63-BB5A-04A48C5F5FEE}" type="datetime1">
              <a:rPr lang="en-US" smtClean="0"/>
              <a:t>11/26/2024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7C78B7-01EF-462F-B3E2-64F963859DD7}" type="slidenum">
              <a:rPr lang="en-US" smtClean="0"/>
              <a:t>‹#›</a:t>
            </a:fld>
            <a:endParaRPr lang="en-US"/>
          </a:p>
        </p:txBody>
      </p:sp>
    </p:spTree>
    <p:extLst>
      <p:ext uri="{BB962C8B-B14F-4D97-AF65-F5344CB8AC3E}">
        <p14:creationId xmlns:p14="http://schemas.microsoft.com/office/powerpoint/2010/main" val="3650795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0B28A1-4020-4F33-AF51-C67239A25C4E}" type="datetime1">
              <a:rPr lang="en-US" smtClean="0"/>
              <a:t>11/26/2024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7C78B7-01EF-462F-B3E2-64F963859DD7}" type="slidenum">
              <a:rPr lang="en-US" smtClean="0"/>
              <a:t>‹#›</a:t>
            </a:fld>
            <a:endParaRPr lang="en-US"/>
          </a:p>
        </p:txBody>
      </p:sp>
    </p:spTree>
    <p:extLst>
      <p:ext uri="{BB962C8B-B14F-4D97-AF65-F5344CB8AC3E}">
        <p14:creationId xmlns:p14="http://schemas.microsoft.com/office/powerpoint/2010/main" val="2573576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C28DC9-534E-4404-9A37-1705BF4704DA}" type="datetime1">
              <a:rPr lang="en-US" smtClean="0"/>
              <a:t>11/26/2024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7C78B7-01EF-462F-B3E2-64F963859DD7}" type="slidenum">
              <a:rPr lang="en-US" smtClean="0"/>
              <a:t>‹#›</a:t>
            </a:fld>
            <a:endParaRPr lang="en-US"/>
          </a:p>
        </p:txBody>
      </p:sp>
    </p:spTree>
    <p:extLst>
      <p:ext uri="{BB962C8B-B14F-4D97-AF65-F5344CB8AC3E}">
        <p14:creationId xmlns:p14="http://schemas.microsoft.com/office/powerpoint/2010/main" val="1531962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2D4EE1-839D-47A9-A023-CB512BF875C1}" type="datetime1">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7C78B7-01EF-462F-B3E2-64F963859DD7}" type="slidenum">
              <a:rPr lang="en-US" smtClean="0"/>
              <a:t>‹#›</a:t>
            </a:fld>
            <a:endParaRPr lang="en-US"/>
          </a:p>
        </p:txBody>
      </p:sp>
    </p:spTree>
    <p:extLst>
      <p:ext uri="{BB962C8B-B14F-4D97-AF65-F5344CB8AC3E}">
        <p14:creationId xmlns:p14="http://schemas.microsoft.com/office/powerpoint/2010/main" val="117429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8F9DE8-F546-4F86-8342-03B7D24B24F0}" type="datetime1">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7C78B7-01EF-462F-B3E2-64F963859DD7}" type="slidenum">
              <a:rPr lang="en-US" smtClean="0"/>
              <a:t>‹#›</a:t>
            </a:fld>
            <a:endParaRPr lang="en-US"/>
          </a:p>
        </p:txBody>
      </p:sp>
    </p:spTree>
    <p:extLst>
      <p:ext uri="{BB962C8B-B14F-4D97-AF65-F5344CB8AC3E}">
        <p14:creationId xmlns:p14="http://schemas.microsoft.com/office/powerpoint/2010/main" val="3729545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65D663-03FE-450A-ABA8-F3474FF95419}" type="datetime1">
              <a:rPr lang="en-US" smtClean="0"/>
              <a:t>11/26/2024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7C78B7-01EF-462F-B3E2-64F963859DD7}" type="slidenum">
              <a:rPr lang="en-US" smtClean="0"/>
              <a:t>‹#›</a:t>
            </a:fld>
            <a:endParaRPr lang="en-US"/>
          </a:p>
        </p:txBody>
      </p:sp>
    </p:spTree>
    <p:extLst>
      <p:ext uri="{BB962C8B-B14F-4D97-AF65-F5344CB8AC3E}">
        <p14:creationId xmlns:p14="http://schemas.microsoft.com/office/powerpoint/2010/main" val="800015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Algorithm Analysis</a:t>
            </a:r>
            <a:br>
              <a:rPr lang="en-US" dirty="0"/>
            </a:br>
            <a:r>
              <a:rPr lang="en-US" dirty="0"/>
              <a:t>IT-2101</a:t>
            </a:r>
          </a:p>
        </p:txBody>
      </p:sp>
      <p:sp>
        <p:nvSpPr>
          <p:cNvPr id="3" name="Subtitle 2"/>
          <p:cNvSpPr>
            <a:spLocks noGrp="1"/>
          </p:cNvSpPr>
          <p:nvPr>
            <p:ph type="subTitle" idx="1"/>
          </p:nvPr>
        </p:nvSpPr>
        <p:spPr/>
        <p:txBody>
          <a:bodyPr/>
          <a:lstStyle/>
          <a:p>
            <a:r>
              <a:rPr lang="en-US" dirty="0"/>
              <a:t>Dr. Mohammad Abu </a:t>
            </a:r>
            <a:r>
              <a:rPr lang="en-US" dirty="0" err="1"/>
              <a:t>Yousuf</a:t>
            </a:r>
            <a:endParaRPr lang="en-US" dirty="0"/>
          </a:p>
          <a:p>
            <a:r>
              <a:rPr lang="en-US" dirty="0"/>
              <a:t>yousuf@juniv.edu</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pic>
        <p:nvPicPr>
          <p:cNvPr id="6" name="Picture 5">
            <a:extLst>
              <a:ext uri="{FF2B5EF4-FFF2-40B4-BE49-F238E27FC236}">
                <a16:creationId xmlns:a16="http://schemas.microsoft.com/office/drawing/2014/main" id="{10B88D8D-DA01-45F3-93E0-E3FF97DA6CAA}"/>
              </a:ext>
            </a:extLst>
          </p:cNvPr>
          <p:cNvPicPr>
            <a:picLocks noChangeAspect="1"/>
          </p:cNvPicPr>
          <p:nvPr/>
        </p:nvPicPr>
        <p:blipFill>
          <a:blip r:embed="rId2"/>
          <a:stretch>
            <a:fillRect/>
          </a:stretch>
        </p:blipFill>
        <p:spPr>
          <a:xfrm>
            <a:off x="566737" y="1076325"/>
            <a:ext cx="8010525" cy="4705350"/>
          </a:xfrm>
          <a:prstGeom prst="rect">
            <a:avLst/>
          </a:prstGeom>
        </p:spPr>
      </p:pic>
    </p:spTree>
    <p:extLst>
      <p:ext uri="{BB962C8B-B14F-4D97-AF65-F5344CB8AC3E}">
        <p14:creationId xmlns:p14="http://schemas.microsoft.com/office/powerpoint/2010/main" val="2696992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b="1" dirty="0"/>
              <a:t>Example 2:</a:t>
            </a:r>
          </a:p>
        </p:txBody>
      </p:sp>
      <p:sp>
        <p:nvSpPr>
          <p:cNvPr id="4" name="Slide Number Placeholder 3"/>
          <p:cNvSpPr>
            <a:spLocks noGrp="1"/>
          </p:cNvSpPr>
          <p:nvPr>
            <p:ph type="sldNum" sz="quarter" idx="12"/>
          </p:nvPr>
        </p:nvSpPr>
        <p:spPr/>
        <p:txBody>
          <a:bodyPr/>
          <a:lstStyle/>
          <a:p>
            <a:fld id="{927C01F2-32A6-4CF7-AD7F-FDCC7EE9FDCD}" type="slidenum">
              <a:rPr lang="en-US" smtClean="0"/>
              <a:pPr/>
              <a:t>10</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362200"/>
            <a:ext cx="6487885" cy="29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457200" y="274638"/>
            <a:ext cx="8229600" cy="1143000"/>
          </a:xfrm>
        </p:spPr>
        <p:txBody>
          <a:bodyPr>
            <a:normAutofit/>
          </a:bodyPr>
          <a:lstStyle/>
          <a:p>
            <a:r>
              <a:rPr lang="en-US" sz="3600" b="1" dirty="0"/>
              <a:t>The Radix Sort Algorithm</a:t>
            </a:r>
            <a:endParaRPr lang="en-US" sz="3600" dirty="0"/>
          </a:p>
        </p:txBody>
      </p:sp>
    </p:spTree>
    <p:extLst>
      <p:ext uri="{BB962C8B-B14F-4D97-AF65-F5344CB8AC3E}">
        <p14:creationId xmlns:p14="http://schemas.microsoft.com/office/powerpoint/2010/main" val="994831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The following procedure assumes that each element in the n-element array A has d digits, where digit </a:t>
            </a:r>
            <a:r>
              <a:rPr lang="en-US" sz="2600" b="1" dirty="0"/>
              <a:t>1</a:t>
            </a:r>
            <a:r>
              <a:rPr lang="en-US" sz="2600" dirty="0"/>
              <a:t> is the lowest-order digit and digit </a:t>
            </a:r>
            <a:r>
              <a:rPr lang="en-US" sz="2600" b="1" dirty="0"/>
              <a:t>d</a:t>
            </a:r>
            <a:r>
              <a:rPr lang="en-US" sz="2600" dirty="0"/>
              <a:t> is the highest-order digit.</a:t>
            </a:r>
          </a:p>
        </p:txBody>
      </p:sp>
      <p:sp>
        <p:nvSpPr>
          <p:cNvPr id="4" name="Slide Number Placeholder 3"/>
          <p:cNvSpPr>
            <a:spLocks noGrp="1"/>
          </p:cNvSpPr>
          <p:nvPr>
            <p:ph type="sldNum" sz="quarter" idx="12"/>
          </p:nvPr>
        </p:nvSpPr>
        <p:spPr/>
        <p:txBody>
          <a:bodyPr/>
          <a:lstStyle/>
          <a:p>
            <a:fld id="{927C01F2-32A6-4CF7-AD7F-FDCC7EE9FDCD}" type="slidenum">
              <a:rPr lang="en-US" smtClean="0"/>
              <a:pPr/>
              <a:t>11</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124200"/>
            <a:ext cx="6208259"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457200" y="274638"/>
            <a:ext cx="8229600" cy="1143000"/>
          </a:xfrm>
        </p:spPr>
        <p:txBody>
          <a:bodyPr>
            <a:normAutofit/>
          </a:bodyPr>
          <a:lstStyle/>
          <a:p>
            <a:r>
              <a:rPr lang="en-US" sz="3600" b="1" dirty="0"/>
              <a:t>The Radix Sort Algorithm</a:t>
            </a:r>
            <a:endParaRPr lang="en-US" sz="3600" dirty="0"/>
          </a:p>
        </p:txBody>
      </p:sp>
    </p:spTree>
    <p:extLst>
      <p:ext uri="{BB962C8B-B14F-4D97-AF65-F5344CB8AC3E}">
        <p14:creationId xmlns:p14="http://schemas.microsoft.com/office/powerpoint/2010/main" val="1392914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b="1" i="1" dirty="0"/>
              <a:t>Bucket sort </a:t>
            </a:r>
            <a:r>
              <a:rPr lang="en-US" sz="2600" dirty="0"/>
              <a:t>assumes that the input is drawn from a uniform distribution and has an average-case running time of O(n). </a:t>
            </a:r>
          </a:p>
          <a:p>
            <a:pPr algn="just"/>
            <a:r>
              <a:rPr lang="en-US" sz="2600" dirty="0"/>
              <a:t>Like counting sort, bucket sort is fast because it assumes something about the input. </a:t>
            </a:r>
          </a:p>
          <a:p>
            <a:pPr algn="just"/>
            <a:r>
              <a:rPr lang="en-US" sz="2600" dirty="0"/>
              <a:t>Whereas counting sort assumes that the input consists of integers in a small range, bucket sort assumes that the input is generated by a random process that distributes elements uniformly and independently over the interval [0, 1)</a:t>
            </a:r>
          </a:p>
        </p:txBody>
      </p:sp>
      <p:sp>
        <p:nvSpPr>
          <p:cNvPr id="4" name="Title 1"/>
          <p:cNvSpPr>
            <a:spLocks noGrp="1"/>
          </p:cNvSpPr>
          <p:nvPr>
            <p:ph type="title"/>
          </p:nvPr>
        </p:nvSpPr>
        <p:spPr>
          <a:xfrm>
            <a:off x="457200" y="274638"/>
            <a:ext cx="8229600" cy="1143000"/>
          </a:xfrm>
        </p:spPr>
        <p:txBody>
          <a:bodyPr>
            <a:normAutofit/>
          </a:bodyPr>
          <a:lstStyle/>
          <a:p>
            <a:r>
              <a:rPr lang="en-US" sz="3600" b="1" dirty="0"/>
              <a:t>Bucket sort</a:t>
            </a:r>
          </a:p>
        </p:txBody>
      </p:sp>
      <p:sp>
        <p:nvSpPr>
          <p:cNvPr id="5" name="Slide Number Placeholder 4"/>
          <p:cNvSpPr>
            <a:spLocks noGrp="1"/>
          </p:cNvSpPr>
          <p:nvPr>
            <p:ph type="sldNum" sz="quarter" idx="12"/>
          </p:nvPr>
        </p:nvSpPr>
        <p:spPr/>
        <p:txBody>
          <a:bodyPr/>
          <a:lstStyle/>
          <a:p>
            <a:fld id="{1C7C78B7-01EF-462F-B3E2-64F963859DD7}" type="slidenum">
              <a:rPr lang="en-US" smtClean="0"/>
              <a:t>12</a:t>
            </a:fld>
            <a:endParaRPr lang="en-US"/>
          </a:p>
        </p:txBody>
      </p:sp>
    </p:spTree>
    <p:extLst>
      <p:ext uri="{BB962C8B-B14F-4D97-AF65-F5344CB8AC3E}">
        <p14:creationId xmlns:p14="http://schemas.microsoft.com/office/powerpoint/2010/main" val="987342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Bucket sort divides the interval [0, 1) into n equal-sized subintervals, or </a:t>
            </a:r>
            <a:r>
              <a:rPr lang="en-US" sz="2600" b="1" i="1" dirty="0"/>
              <a:t>buckets</a:t>
            </a:r>
            <a:r>
              <a:rPr lang="en-US" sz="2600" dirty="0"/>
              <a:t>, and then distributes the n input numbers into the buckets. </a:t>
            </a:r>
          </a:p>
          <a:p>
            <a:pPr algn="just"/>
            <a:r>
              <a:rPr lang="en-US" sz="2600" dirty="0"/>
              <a:t>Since the inputs are uniformly and independently distributed over [0, 1), we do not expect many numbers to fall into each bucket. </a:t>
            </a:r>
          </a:p>
          <a:p>
            <a:pPr algn="just"/>
            <a:r>
              <a:rPr lang="en-US" sz="2600" dirty="0"/>
              <a:t>To produce the output, we simply sort the numbers in each bucket and then go through the buckets in order, listing the elements in each.</a:t>
            </a:r>
          </a:p>
        </p:txBody>
      </p:sp>
      <p:sp>
        <p:nvSpPr>
          <p:cNvPr id="4" name="Title 1"/>
          <p:cNvSpPr>
            <a:spLocks noGrp="1"/>
          </p:cNvSpPr>
          <p:nvPr>
            <p:ph type="title"/>
          </p:nvPr>
        </p:nvSpPr>
        <p:spPr>
          <a:xfrm>
            <a:off x="457200" y="274638"/>
            <a:ext cx="8229600" cy="1143000"/>
          </a:xfrm>
        </p:spPr>
        <p:txBody>
          <a:bodyPr>
            <a:normAutofit/>
          </a:bodyPr>
          <a:lstStyle/>
          <a:p>
            <a:r>
              <a:rPr lang="en-US" sz="3600" b="1" dirty="0"/>
              <a:t>Bucket sort</a:t>
            </a:r>
          </a:p>
        </p:txBody>
      </p:sp>
      <p:sp>
        <p:nvSpPr>
          <p:cNvPr id="5" name="Slide Number Placeholder 4"/>
          <p:cNvSpPr>
            <a:spLocks noGrp="1"/>
          </p:cNvSpPr>
          <p:nvPr>
            <p:ph type="sldNum" sz="quarter" idx="12"/>
          </p:nvPr>
        </p:nvSpPr>
        <p:spPr/>
        <p:txBody>
          <a:bodyPr/>
          <a:lstStyle/>
          <a:p>
            <a:fld id="{1C7C78B7-01EF-462F-B3E2-64F963859DD7}" type="slidenum">
              <a:rPr lang="en-US" smtClean="0"/>
              <a:t>13</a:t>
            </a:fld>
            <a:endParaRPr lang="en-US"/>
          </a:p>
        </p:txBody>
      </p:sp>
    </p:spTree>
    <p:extLst>
      <p:ext uri="{BB962C8B-B14F-4D97-AF65-F5344CB8AC3E}">
        <p14:creationId xmlns:p14="http://schemas.microsoft.com/office/powerpoint/2010/main" val="2053143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The code for bucket sort assumes that the input is an n-element array A and that each element A[i] in the array satisfies 0  ≤ A[i] &lt; 1. The code requires an auxiliary array B[0……n-1] of linked lists (buckets) and assumes that there is a mechanism for maintaining such lists.</a:t>
            </a:r>
          </a:p>
        </p:txBody>
      </p:sp>
      <p:sp>
        <p:nvSpPr>
          <p:cNvPr id="4" name="Title 1"/>
          <p:cNvSpPr>
            <a:spLocks noGrp="1"/>
          </p:cNvSpPr>
          <p:nvPr>
            <p:ph type="title"/>
          </p:nvPr>
        </p:nvSpPr>
        <p:spPr>
          <a:xfrm>
            <a:off x="457200" y="274638"/>
            <a:ext cx="8229600" cy="1143000"/>
          </a:xfrm>
        </p:spPr>
        <p:txBody>
          <a:bodyPr>
            <a:normAutofit/>
          </a:bodyPr>
          <a:lstStyle/>
          <a:p>
            <a:r>
              <a:rPr lang="en-US" sz="3600" b="1" dirty="0"/>
              <a:t>Bucket sort</a:t>
            </a:r>
          </a:p>
        </p:txBody>
      </p:sp>
      <p:sp>
        <p:nvSpPr>
          <p:cNvPr id="5" name="Slide Number Placeholder 4"/>
          <p:cNvSpPr>
            <a:spLocks noGrp="1"/>
          </p:cNvSpPr>
          <p:nvPr>
            <p:ph type="sldNum" sz="quarter" idx="12"/>
          </p:nvPr>
        </p:nvSpPr>
        <p:spPr/>
        <p:txBody>
          <a:bodyPr/>
          <a:lstStyle/>
          <a:p>
            <a:fld id="{1C7C78B7-01EF-462F-B3E2-64F963859DD7}" type="slidenum">
              <a:rPr lang="en-US" smtClean="0"/>
              <a:t>14</a:t>
            </a:fld>
            <a:endParaRPr lang="en-US"/>
          </a:p>
        </p:txBody>
      </p:sp>
    </p:spTree>
    <p:extLst>
      <p:ext uri="{BB962C8B-B14F-4D97-AF65-F5344CB8AC3E}">
        <p14:creationId xmlns:p14="http://schemas.microsoft.com/office/powerpoint/2010/main" val="3940105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21" y="1752600"/>
            <a:ext cx="8786812" cy="4012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1143000"/>
          </a:xfrm>
        </p:spPr>
        <p:txBody>
          <a:bodyPr>
            <a:normAutofit/>
          </a:bodyPr>
          <a:lstStyle/>
          <a:p>
            <a:r>
              <a:rPr lang="en-US" sz="3600" b="1" dirty="0"/>
              <a:t>Bucket sort</a:t>
            </a:r>
          </a:p>
        </p:txBody>
      </p:sp>
      <p:sp>
        <p:nvSpPr>
          <p:cNvPr id="4" name="Slide Number Placeholder 3"/>
          <p:cNvSpPr>
            <a:spLocks noGrp="1"/>
          </p:cNvSpPr>
          <p:nvPr>
            <p:ph type="sldNum" sz="quarter" idx="12"/>
          </p:nvPr>
        </p:nvSpPr>
        <p:spPr/>
        <p:txBody>
          <a:bodyPr/>
          <a:lstStyle/>
          <a:p>
            <a:fld id="{1C7C78B7-01EF-462F-B3E2-64F963859DD7}" type="slidenum">
              <a:rPr lang="en-US" smtClean="0"/>
              <a:t>15</a:t>
            </a:fld>
            <a:endParaRPr lang="en-US"/>
          </a:p>
        </p:txBody>
      </p:sp>
    </p:spTree>
    <p:extLst>
      <p:ext uri="{BB962C8B-B14F-4D97-AF65-F5344CB8AC3E}">
        <p14:creationId xmlns:p14="http://schemas.microsoft.com/office/powerpoint/2010/main" val="1177024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4" y="1503220"/>
            <a:ext cx="8932082" cy="192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1143000"/>
          </a:xfrm>
        </p:spPr>
        <p:txBody>
          <a:bodyPr>
            <a:normAutofit/>
          </a:bodyPr>
          <a:lstStyle/>
          <a:p>
            <a:r>
              <a:rPr lang="en-US" sz="3600" b="1" dirty="0"/>
              <a:t>Bucket sort</a:t>
            </a:r>
          </a:p>
        </p:txBody>
      </p:sp>
      <p:sp>
        <p:nvSpPr>
          <p:cNvPr id="4" name="Slide Number Placeholder 3"/>
          <p:cNvSpPr>
            <a:spLocks noGrp="1"/>
          </p:cNvSpPr>
          <p:nvPr>
            <p:ph type="sldNum" sz="quarter" idx="12"/>
          </p:nvPr>
        </p:nvSpPr>
        <p:spPr/>
        <p:txBody>
          <a:bodyPr/>
          <a:lstStyle/>
          <a:p>
            <a:fld id="{1C7C78B7-01EF-462F-B3E2-64F963859DD7}" type="slidenum">
              <a:rPr lang="en-US" smtClean="0"/>
              <a:t>16</a:t>
            </a:fld>
            <a:endParaRPr lang="en-US"/>
          </a:p>
        </p:txBody>
      </p:sp>
    </p:spTree>
    <p:extLst>
      <p:ext uri="{BB962C8B-B14F-4D97-AF65-F5344CB8AC3E}">
        <p14:creationId xmlns:p14="http://schemas.microsoft.com/office/powerpoint/2010/main" val="3726606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1880"/>
            <a:ext cx="8229600" cy="4525963"/>
          </a:xfrm>
        </p:spPr>
        <p:txBody>
          <a:bodyPr>
            <a:normAutofit fontScale="92500" lnSpcReduction="10000"/>
          </a:bodyPr>
          <a:lstStyle/>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r>
              <a:rPr lang="en-US" sz="2600" dirty="0"/>
              <a:t>Figure shows the operation of bucket sort on an input array of 10 numbers.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990600"/>
            <a:ext cx="5310187" cy="430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66813"/>
            <a:ext cx="8229600" cy="944562"/>
          </a:xfrm>
        </p:spPr>
        <p:txBody>
          <a:bodyPr>
            <a:normAutofit/>
          </a:bodyPr>
          <a:lstStyle/>
          <a:p>
            <a:r>
              <a:rPr lang="en-US" sz="3600" b="1" dirty="0"/>
              <a:t>Illustration of bucket sort</a:t>
            </a:r>
          </a:p>
        </p:txBody>
      </p:sp>
      <p:sp>
        <p:nvSpPr>
          <p:cNvPr id="4" name="Slide Number Placeholder 3"/>
          <p:cNvSpPr>
            <a:spLocks noGrp="1"/>
          </p:cNvSpPr>
          <p:nvPr>
            <p:ph type="sldNum" sz="quarter" idx="12"/>
          </p:nvPr>
        </p:nvSpPr>
        <p:spPr/>
        <p:txBody>
          <a:bodyPr/>
          <a:lstStyle/>
          <a:p>
            <a:fld id="{1C7C78B7-01EF-462F-B3E2-64F963859DD7}" type="slidenum">
              <a:rPr lang="en-US" smtClean="0"/>
              <a:t>17</a:t>
            </a:fld>
            <a:endParaRPr lang="en-US"/>
          </a:p>
        </p:txBody>
      </p:sp>
    </p:spTree>
    <p:extLst>
      <p:ext uri="{BB962C8B-B14F-4D97-AF65-F5344CB8AC3E}">
        <p14:creationId xmlns:p14="http://schemas.microsoft.com/office/powerpoint/2010/main" val="916469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Running time of bucket sort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37" y="1676400"/>
            <a:ext cx="9034980" cy="95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802" y="2826320"/>
            <a:ext cx="8962549"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1C7C78B7-01EF-462F-B3E2-64F963859DD7}" type="slidenum">
              <a:rPr lang="en-US" smtClean="0"/>
              <a:t>18</a:t>
            </a:fld>
            <a:endParaRPr lang="en-US"/>
          </a:p>
        </p:txBody>
      </p:sp>
    </p:spTree>
    <p:extLst>
      <p:ext uri="{BB962C8B-B14F-4D97-AF65-F5344CB8AC3E}">
        <p14:creationId xmlns:p14="http://schemas.microsoft.com/office/powerpoint/2010/main" val="776621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dirty="0"/>
              <a:t>Thank you</a:t>
            </a:r>
          </a:p>
        </p:txBody>
      </p:sp>
      <p:sp>
        <p:nvSpPr>
          <p:cNvPr id="5" name="Slide Number Placeholder 4"/>
          <p:cNvSpPr>
            <a:spLocks noGrp="1"/>
          </p:cNvSpPr>
          <p:nvPr>
            <p:ph type="sldNum" sz="quarter" idx="12"/>
          </p:nvPr>
        </p:nvSpPr>
        <p:spPr/>
        <p:txBody>
          <a:bodyPr/>
          <a:lstStyle/>
          <a:p>
            <a:fld id="{1C7C78B7-01EF-462F-B3E2-64F963859DD7}" type="slidenum">
              <a:rPr lang="en-US" smtClean="0"/>
              <a:t>19</a:t>
            </a:fld>
            <a:endParaRPr lang="en-US"/>
          </a:p>
        </p:txBody>
      </p:sp>
    </p:spTree>
    <p:extLst>
      <p:ext uri="{BB962C8B-B14F-4D97-AF65-F5344CB8AC3E}">
        <p14:creationId xmlns:p14="http://schemas.microsoft.com/office/powerpoint/2010/main" val="3033313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Sorting in linear time</a:t>
            </a:r>
            <a:br>
              <a:rPr lang="en-US" sz="3600" dirty="0"/>
            </a:br>
            <a:r>
              <a:rPr lang="en-US" sz="3600" dirty="0"/>
              <a:t>Introduction</a:t>
            </a:r>
          </a:p>
        </p:txBody>
      </p:sp>
      <p:sp>
        <p:nvSpPr>
          <p:cNvPr id="3" name="Content Placeholder 2"/>
          <p:cNvSpPr>
            <a:spLocks noGrp="1"/>
          </p:cNvSpPr>
          <p:nvPr>
            <p:ph idx="1"/>
          </p:nvPr>
        </p:nvSpPr>
        <p:spPr/>
        <p:txBody>
          <a:bodyPr/>
          <a:lstStyle/>
          <a:p>
            <a:r>
              <a:rPr lang="en-US" dirty="0"/>
              <a:t>Topic</a:t>
            </a:r>
          </a:p>
          <a:p>
            <a:pPr lvl="1"/>
            <a:r>
              <a:rPr lang="en-US" dirty="0"/>
              <a:t>Count Sort</a:t>
            </a:r>
          </a:p>
          <a:p>
            <a:pPr lvl="1"/>
            <a:r>
              <a:rPr lang="en-US" dirty="0"/>
              <a:t>Radix Sort</a:t>
            </a:r>
          </a:p>
          <a:p>
            <a:pPr lvl="1"/>
            <a:r>
              <a:rPr lang="en-US" dirty="0"/>
              <a:t>Bucket Sort</a:t>
            </a:r>
          </a:p>
        </p:txBody>
      </p:sp>
      <p:sp>
        <p:nvSpPr>
          <p:cNvPr id="4" name="Slide Number Placeholder 3"/>
          <p:cNvSpPr>
            <a:spLocks noGrp="1"/>
          </p:cNvSpPr>
          <p:nvPr>
            <p:ph type="sldNum" sz="quarter" idx="12"/>
          </p:nvPr>
        </p:nvSpPr>
        <p:spPr/>
        <p:txBody>
          <a:bodyPr/>
          <a:lstStyle/>
          <a:p>
            <a:fld id="{1C7C78B7-01EF-462F-B3E2-64F963859DD7}" type="slidenum">
              <a:rPr lang="en-US" smtClean="0"/>
              <a:t>2</a:t>
            </a:fld>
            <a:endParaRPr lang="en-US"/>
          </a:p>
        </p:txBody>
      </p:sp>
    </p:spTree>
    <p:extLst>
      <p:ext uri="{BB962C8B-B14F-4D97-AF65-F5344CB8AC3E}">
        <p14:creationId xmlns:p14="http://schemas.microsoft.com/office/powerpoint/2010/main" val="2659946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Count Sort</a:t>
            </a:r>
          </a:p>
        </p:txBody>
      </p:sp>
      <p:sp>
        <p:nvSpPr>
          <p:cNvPr id="3" name="Content Placeholder 2"/>
          <p:cNvSpPr>
            <a:spLocks noGrp="1"/>
          </p:cNvSpPr>
          <p:nvPr>
            <p:ph idx="1"/>
          </p:nvPr>
        </p:nvSpPr>
        <p:spPr/>
        <p:txBody>
          <a:bodyPr>
            <a:normAutofit/>
          </a:bodyPr>
          <a:lstStyle/>
          <a:p>
            <a:pPr algn="just"/>
            <a:r>
              <a:rPr lang="en-US" sz="2600" dirty="0"/>
              <a:t>Counting sort is a sorting technique based on keys between a specific range. It works by counting the number of objects having distinct key values (kind of hashing). Then doing some arithmetic to calculate the position of each object in the output sequence.</a:t>
            </a:r>
          </a:p>
          <a:p>
            <a:pPr algn="just"/>
            <a:endParaRPr lang="en-US" sz="2600" dirty="0"/>
          </a:p>
          <a:p>
            <a:r>
              <a:rPr lang="en-US" sz="2600" b="1" i="1" dirty="0"/>
              <a:t>Counting sort </a:t>
            </a:r>
            <a:r>
              <a:rPr lang="en-US" sz="2600" dirty="0"/>
              <a:t>assumes that each of the n input elements is an integer in the range 0 to k, for some integer k. When k=O(n), the sort runs in ϴ(n) time.</a:t>
            </a:r>
          </a:p>
        </p:txBody>
      </p:sp>
      <p:sp>
        <p:nvSpPr>
          <p:cNvPr id="4" name="Slide Number Placeholder 3"/>
          <p:cNvSpPr>
            <a:spLocks noGrp="1"/>
          </p:cNvSpPr>
          <p:nvPr>
            <p:ph type="sldNum" sz="quarter" idx="12"/>
          </p:nvPr>
        </p:nvSpPr>
        <p:spPr/>
        <p:txBody>
          <a:bodyPr/>
          <a:lstStyle/>
          <a:p>
            <a:fld id="{927C01F2-32A6-4CF7-AD7F-FDCC7EE9FDCD}" type="slidenum">
              <a:rPr lang="en-US" smtClean="0"/>
              <a:pPr/>
              <a:t>3</a:t>
            </a:fld>
            <a:endParaRPr lang="en-US"/>
          </a:p>
        </p:txBody>
      </p:sp>
    </p:spTree>
    <p:extLst>
      <p:ext uri="{BB962C8B-B14F-4D97-AF65-F5344CB8AC3E}">
        <p14:creationId xmlns:p14="http://schemas.microsoft.com/office/powerpoint/2010/main" val="2316045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In the code for counting sort, we assume that the input is an array </a:t>
            </a:r>
            <a:r>
              <a:rPr lang="en-US" sz="2600" b="1" dirty="0"/>
              <a:t>A[1…..n], </a:t>
            </a:r>
            <a:r>
              <a:rPr lang="en-US" sz="2600" dirty="0"/>
              <a:t>and thus </a:t>
            </a:r>
            <a:r>
              <a:rPr lang="en-US" sz="2600" b="1" dirty="0" err="1"/>
              <a:t>A.</a:t>
            </a:r>
            <a:r>
              <a:rPr lang="en-US" sz="2600" b="1" i="1" dirty="0" err="1"/>
              <a:t>length</a:t>
            </a:r>
            <a:r>
              <a:rPr lang="en-US" sz="2600" b="1" i="1" dirty="0"/>
              <a:t> =</a:t>
            </a:r>
            <a:r>
              <a:rPr lang="en-US" sz="2600" b="1" dirty="0"/>
              <a:t> n</a:t>
            </a:r>
            <a:r>
              <a:rPr lang="en-US" sz="2600" dirty="0"/>
              <a:t>. We require two other arrays: the array </a:t>
            </a:r>
            <a:r>
              <a:rPr lang="en-US" sz="2600" b="1" dirty="0"/>
              <a:t>B[1…..n] </a:t>
            </a:r>
            <a:r>
              <a:rPr lang="en-US" sz="2600" dirty="0"/>
              <a:t>holds the sorted output, and the array </a:t>
            </a:r>
            <a:r>
              <a:rPr lang="en-US" sz="2600" b="1" dirty="0"/>
              <a:t>C[0….k] </a:t>
            </a:r>
            <a:r>
              <a:rPr lang="en-US" sz="2600" dirty="0"/>
              <a:t>provides temporary working storage.</a:t>
            </a:r>
          </a:p>
        </p:txBody>
      </p:sp>
      <p:sp>
        <p:nvSpPr>
          <p:cNvPr id="4" name="Slide Number Placeholder 3"/>
          <p:cNvSpPr>
            <a:spLocks noGrp="1"/>
          </p:cNvSpPr>
          <p:nvPr>
            <p:ph type="sldNum" sz="quarter" idx="12"/>
          </p:nvPr>
        </p:nvSpPr>
        <p:spPr/>
        <p:txBody>
          <a:bodyPr/>
          <a:lstStyle/>
          <a:p>
            <a:fld id="{927C01F2-32A6-4CF7-AD7F-FDCC7EE9FDCD}" type="slidenum">
              <a:rPr lang="en-US" smtClean="0"/>
              <a:pPr/>
              <a:t>4</a:t>
            </a:fld>
            <a:endParaRPr lang="en-US"/>
          </a:p>
        </p:txBody>
      </p:sp>
      <p:sp>
        <p:nvSpPr>
          <p:cNvPr id="5" name="Title 1"/>
          <p:cNvSpPr>
            <a:spLocks noGrp="1"/>
          </p:cNvSpPr>
          <p:nvPr>
            <p:ph type="title"/>
          </p:nvPr>
        </p:nvSpPr>
        <p:spPr>
          <a:xfrm>
            <a:off x="457200" y="274638"/>
            <a:ext cx="8229600" cy="1143000"/>
          </a:xfrm>
        </p:spPr>
        <p:txBody>
          <a:bodyPr>
            <a:normAutofit/>
          </a:bodyPr>
          <a:lstStyle/>
          <a:p>
            <a:r>
              <a:rPr lang="en-US" sz="3600" b="1" dirty="0"/>
              <a:t>Count Sort</a:t>
            </a:r>
          </a:p>
        </p:txBody>
      </p:sp>
    </p:spTree>
    <p:extLst>
      <p:ext uri="{BB962C8B-B14F-4D97-AF65-F5344CB8AC3E}">
        <p14:creationId xmlns:p14="http://schemas.microsoft.com/office/powerpoint/2010/main" val="3029524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362200" y="1812746"/>
            <a:ext cx="6686550" cy="4173081"/>
          </a:xfrm>
          <a:prstGeom prst="rect">
            <a:avLst/>
          </a:prstGeom>
          <a:noFill/>
          <a:ln w="9525">
            <a:noFill/>
            <a:miter lim="800000"/>
            <a:headEnd/>
            <a:tailEnd/>
          </a:ln>
          <a:effectLst/>
        </p:spPr>
      </p:pic>
      <p:sp>
        <p:nvSpPr>
          <p:cNvPr id="5" name="Rectangle 4"/>
          <p:cNvSpPr/>
          <p:nvPr/>
        </p:nvSpPr>
        <p:spPr>
          <a:xfrm>
            <a:off x="228600" y="1775960"/>
            <a:ext cx="2133600" cy="4154984"/>
          </a:xfrm>
          <a:prstGeom prst="rect">
            <a:avLst/>
          </a:prstGeom>
        </p:spPr>
        <p:txBody>
          <a:bodyPr wrap="square">
            <a:spAutoFit/>
          </a:bodyPr>
          <a:lstStyle/>
          <a:p>
            <a:pPr algn="just"/>
            <a:r>
              <a:rPr lang="en-US" sz="2200" dirty="0"/>
              <a:t>Here, we are given array </a:t>
            </a:r>
            <a:r>
              <a:rPr lang="en-US" sz="2200" i="1" dirty="0"/>
              <a:t>A</a:t>
            </a:r>
            <a:r>
              <a:rPr lang="en-US" sz="2200" dirty="0"/>
              <a:t>[1 . . </a:t>
            </a:r>
            <a:r>
              <a:rPr lang="en-US" sz="2200" i="1" dirty="0"/>
              <a:t>n</a:t>
            </a:r>
            <a:r>
              <a:rPr lang="en-US" sz="2200" dirty="0"/>
              <a:t>] of length </a:t>
            </a:r>
            <a:r>
              <a:rPr lang="en-US" sz="2200" i="1" dirty="0"/>
              <a:t>n</a:t>
            </a:r>
            <a:r>
              <a:rPr lang="en-US" sz="2200" dirty="0"/>
              <a:t>. We required two more arrays, the array </a:t>
            </a:r>
            <a:r>
              <a:rPr lang="en-US" sz="2200" i="1" dirty="0"/>
              <a:t>B</a:t>
            </a:r>
            <a:r>
              <a:rPr lang="en-US" sz="2200" dirty="0"/>
              <a:t>[1 . . </a:t>
            </a:r>
            <a:r>
              <a:rPr lang="en-US" sz="2200" i="1" dirty="0"/>
              <a:t>n</a:t>
            </a:r>
            <a:r>
              <a:rPr lang="en-US" sz="2200" dirty="0"/>
              <a:t>] holds the sorted output and the array </a:t>
            </a:r>
            <a:r>
              <a:rPr lang="en-US" sz="2200" i="1" dirty="0"/>
              <a:t>c</a:t>
            </a:r>
            <a:r>
              <a:rPr lang="en-US" sz="2200" dirty="0"/>
              <a:t>[1 . . </a:t>
            </a:r>
            <a:r>
              <a:rPr lang="en-US" sz="2200" i="1" dirty="0"/>
              <a:t>k</a:t>
            </a:r>
            <a:r>
              <a:rPr lang="en-US" sz="2200" dirty="0"/>
              <a:t>] provides temporary working storage.</a:t>
            </a:r>
          </a:p>
        </p:txBody>
      </p:sp>
      <p:sp>
        <p:nvSpPr>
          <p:cNvPr id="6" name="Title 1"/>
          <p:cNvSpPr>
            <a:spLocks noGrp="1"/>
          </p:cNvSpPr>
          <p:nvPr>
            <p:ph type="title"/>
          </p:nvPr>
        </p:nvSpPr>
        <p:spPr>
          <a:xfrm>
            <a:off x="457200" y="274638"/>
            <a:ext cx="8229600" cy="1143000"/>
          </a:xfrm>
        </p:spPr>
        <p:txBody>
          <a:bodyPr>
            <a:normAutofit/>
          </a:bodyPr>
          <a:lstStyle/>
          <a:p>
            <a:r>
              <a:rPr lang="en-US" sz="3600" b="1" dirty="0"/>
              <a:t>Count Sort</a:t>
            </a:r>
          </a:p>
        </p:txBody>
      </p:sp>
      <p:sp>
        <p:nvSpPr>
          <p:cNvPr id="7" name="Slide Number Placeholder 6"/>
          <p:cNvSpPr>
            <a:spLocks noGrp="1"/>
          </p:cNvSpPr>
          <p:nvPr>
            <p:ph type="sldNum" sz="quarter" idx="12"/>
          </p:nvPr>
        </p:nvSpPr>
        <p:spPr/>
        <p:txBody>
          <a:bodyPr/>
          <a:lstStyle/>
          <a:p>
            <a:fld id="{927C01F2-32A6-4CF7-AD7F-FDCC7EE9FDCD}" type="slidenum">
              <a:rPr lang="en-US" smtClean="0"/>
              <a:pPr/>
              <a:t>5</a:t>
            </a:fld>
            <a:endParaRPr lang="en-US"/>
          </a:p>
        </p:txBody>
      </p:sp>
    </p:spTree>
    <p:extLst>
      <p:ext uri="{BB962C8B-B14F-4D97-AF65-F5344CB8AC3E}">
        <p14:creationId xmlns:p14="http://schemas.microsoft.com/office/powerpoint/2010/main" val="639314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500" dirty="0"/>
              <a:t>Illustration of count sort:</a:t>
            </a:r>
          </a:p>
        </p:txBody>
      </p:sp>
      <p:sp>
        <p:nvSpPr>
          <p:cNvPr id="6" name="Title 1"/>
          <p:cNvSpPr>
            <a:spLocks noGrp="1"/>
          </p:cNvSpPr>
          <p:nvPr>
            <p:ph type="title"/>
          </p:nvPr>
        </p:nvSpPr>
        <p:spPr>
          <a:xfrm>
            <a:off x="457200" y="274638"/>
            <a:ext cx="8229600" cy="1143000"/>
          </a:xfrm>
        </p:spPr>
        <p:txBody>
          <a:bodyPr>
            <a:normAutofit/>
          </a:bodyPr>
          <a:lstStyle/>
          <a:p>
            <a:r>
              <a:rPr lang="en-US" sz="3600" b="1" dirty="0"/>
              <a:t>Count Sort</a:t>
            </a:r>
          </a:p>
        </p:txBody>
      </p:sp>
      <p:sp>
        <p:nvSpPr>
          <p:cNvPr id="7" name="Slide Number Placeholder 6"/>
          <p:cNvSpPr>
            <a:spLocks noGrp="1"/>
          </p:cNvSpPr>
          <p:nvPr>
            <p:ph type="sldNum" sz="quarter" idx="12"/>
          </p:nvPr>
        </p:nvSpPr>
        <p:spPr/>
        <p:txBody>
          <a:bodyPr/>
          <a:lstStyle/>
          <a:p>
            <a:fld id="{927C01F2-32A6-4CF7-AD7F-FDCC7EE9FDCD}" type="slidenum">
              <a:rPr lang="en-US" smtClean="0"/>
              <a:pPr/>
              <a:t>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70" y="2286000"/>
            <a:ext cx="8991600" cy="3718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5819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lnSpcReduction="10000"/>
          </a:bodyPr>
          <a:lstStyle/>
          <a:p>
            <a:pPr algn="just"/>
            <a:r>
              <a:rPr lang="en-US" sz="2600" b="1" dirty="0"/>
              <a:t>Figure (Previous slide)</a:t>
            </a:r>
            <a:r>
              <a:rPr lang="en-US" sz="2600" dirty="0"/>
              <a:t>The operation of COUNTING-SORT on an input array A[1….8], where each element of A is a nonnegative integer no larger than k = 5. </a:t>
            </a:r>
          </a:p>
          <a:p>
            <a:pPr algn="just"/>
            <a:r>
              <a:rPr lang="en-US" sz="2600" b="1" dirty="0"/>
              <a:t>(a) </a:t>
            </a:r>
            <a:r>
              <a:rPr lang="en-US" sz="2600" dirty="0"/>
              <a:t>The array A and the auxiliary array C after line 4. </a:t>
            </a:r>
          </a:p>
          <a:p>
            <a:pPr algn="just"/>
            <a:r>
              <a:rPr lang="en-US" sz="2600" b="1" dirty="0"/>
              <a:t>(b) </a:t>
            </a:r>
            <a:r>
              <a:rPr lang="en-US" sz="2600" dirty="0"/>
              <a:t>The array C after line 7. Lines 6–7 determine for each i=0, 1,…., k how many input elements are less than or equal to i by keeping a running sum of the array C. </a:t>
            </a:r>
          </a:p>
          <a:p>
            <a:pPr algn="just"/>
            <a:r>
              <a:rPr lang="en-US" sz="2600" b="1" dirty="0"/>
              <a:t>(c)–(e) </a:t>
            </a:r>
            <a:r>
              <a:rPr lang="en-US" sz="2600" dirty="0"/>
              <a:t>The output array B and the auxiliary array C after one, two, and three iterations of the loop in lines 9–11, respectively. Only the lightly shaded elements of array B have been filled in. </a:t>
            </a:r>
          </a:p>
          <a:p>
            <a:pPr algn="just"/>
            <a:r>
              <a:rPr lang="en-US" sz="2600" b="1" dirty="0"/>
              <a:t>(f) </a:t>
            </a:r>
            <a:r>
              <a:rPr lang="en-US" sz="2600" dirty="0"/>
              <a:t>The final sorted output array B.</a:t>
            </a:r>
          </a:p>
        </p:txBody>
      </p:sp>
      <p:sp>
        <p:nvSpPr>
          <p:cNvPr id="4" name="Slide Number Placeholder 3"/>
          <p:cNvSpPr>
            <a:spLocks noGrp="1"/>
          </p:cNvSpPr>
          <p:nvPr>
            <p:ph type="sldNum" sz="quarter" idx="12"/>
          </p:nvPr>
        </p:nvSpPr>
        <p:spPr/>
        <p:txBody>
          <a:bodyPr/>
          <a:lstStyle/>
          <a:p>
            <a:fld id="{927C01F2-32A6-4CF7-AD7F-FDCC7EE9FDCD}" type="slidenum">
              <a:rPr lang="en-US" smtClean="0"/>
              <a:pPr/>
              <a:t>7</a:t>
            </a:fld>
            <a:endParaRPr lang="en-US"/>
          </a:p>
        </p:txBody>
      </p:sp>
      <p:sp>
        <p:nvSpPr>
          <p:cNvPr id="5" name="Title 1"/>
          <p:cNvSpPr>
            <a:spLocks noGrp="1"/>
          </p:cNvSpPr>
          <p:nvPr>
            <p:ph type="title"/>
          </p:nvPr>
        </p:nvSpPr>
        <p:spPr>
          <a:xfrm>
            <a:off x="457200" y="274638"/>
            <a:ext cx="8229600" cy="1143000"/>
          </a:xfrm>
        </p:spPr>
        <p:txBody>
          <a:bodyPr>
            <a:normAutofit/>
          </a:bodyPr>
          <a:lstStyle/>
          <a:p>
            <a:r>
              <a:rPr lang="en-US" sz="3600" b="1" dirty="0"/>
              <a:t>Count Sort</a:t>
            </a:r>
          </a:p>
        </p:txBody>
      </p:sp>
    </p:spTree>
    <p:extLst>
      <p:ext uri="{BB962C8B-B14F-4D97-AF65-F5344CB8AC3E}">
        <p14:creationId xmlns:p14="http://schemas.microsoft.com/office/powerpoint/2010/main" val="3568737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b="1" dirty="0"/>
              <a:t>Analysis:</a:t>
            </a:r>
          </a:p>
          <a:p>
            <a:pPr algn="just">
              <a:buNone/>
            </a:pPr>
            <a:r>
              <a:rPr lang="en-US" sz="2600" dirty="0"/>
              <a:t>	Counting sort assumes that each of the elements is an integer in the range 1 to </a:t>
            </a:r>
            <a:r>
              <a:rPr lang="en-US" sz="2600" i="1" dirty="0"/>
              <a:t>k</a:t>
            </a:r>
            <a:r>
              <a:rPr lang="en-US" sz="2600" dirty="0"/>
              <a:t>, for some integer </a:t>
            </a:r>
            <a:r>
              <a:rPr lang="en-US" sz="2600" i="1" dirty="0"/>
              <a:t>k</a:t>
            </a:r>
            <a:r>
              <a:rPr lang="en-US" sz="2600" dirty="0"/>
              <a:t>.</a:t>
            </a:r>
          </a:p>
          <a:p>
            <a:pPr lvl="1" algn="just"/>
            <a:r>
              <a:rPr lang="en-US" sz="2600" dirty="0"/>
              <a:t>The loop of lines 1-2   takes O(</a:t>
            </a:r>
            <a:r>
              <a:rPr lang="en-US" sz="2600" i="1" dirty="0"/>
              <a:t>k</a:t>
            </a:r>
            <a:r>
              <a:rPr lang="en-US" sz="2600" dirty="0"/>
              <a:t>) time</a:t>
            </a:r>
          </a:p>
          <a:p>
            <a:pPr lvl="1" algn="just"/>
            <a:r>
              <a:rPr lang="en-US" sz="2600" dirty="0"/>
              <a:t>The loop of lines 3-4   takes O(</a:t>
            </a:r>
            <a:r>
              <a:rPr lang="en-US" sz="2600" i="1" dirty="0"/>
              <a:t>n</a:t>
            </a:r>
            <a:r>
              <a:rPr lang="en-US" sz="2600" dirty="0"/>
              <a:t>) time</a:t>
            </a:r>
          </a:p>
          <a:p>
            <a:pPr lvl="1" algn="just"/>
            <a:r>
              <a:rPr lang="en-US" sz="2600" dirty="0"/>
              <a:t>The loop of lines 6-7   takes O(</a:t>
            </a:r>
            <a:r>
              <a:rPr lang="en-US" sz="2600" i="1" dirty="0"/>
              <a:t>k</a:t>
            </a:r>
            <a:r>
              <a:rPr lang="en-US" sz="2600" dirty="0"/>
              <a:t>) time</a:t>
            </a:r>
          </a:p>
          <a:p>
            <a:pPr lvl="1" algn="just"/>
            <a:r>
              <a:rPr lang="en-US" sz="2600" dirty="0"/>
              <a:t>The loop of lines 9-11 takes O(</a:t>
            </a:r>
            <a:r>
              <a:rPr lang="en-US" sz="2600" i="1" dirty="0"/>
              <a:t>n</a:t>
            </a:r>
            <a:r>
              <a:rPr lang="en-US" sz="2600" dirty="0"/>
              <a:t>) time</a:t>
            </a:r>
          </a:p>
          <a:p>
            <a:pPr algn="just"/>
            <a:r>
              <a:rPr lang="en-US" sz="2600" dirty="0"/>
              <a:t>Therefore, the overall time of the counting sort is O(</a:t>
            </a:r>
            <a:r>
              <a:rPr lang="en-US" sz="2600" i="1" dirty="0"/>
              <a:t>k</a:t>
            </a:r>
            <a:r>
              <a:rPr lang="en-US" sz="2600" dirty="0"/>
              <a:t>) + O(</a:t>
            </a:r>
            <a:r>
              <a:rPr lang="en-US" sz="2600" i="1" dirty="0"/>
              <a:t>n</a:t>
            </a:r>
            <a:r>
              <a:rPr lang="en-US" sz="2600" dirty="0"/>
              <a:t>) + O(</a:t>
            </a:r>
            <a:r>
              <a:rPr lang="en-US" sz="2600" i="1" dirty="0"/>
              <a:t>k</a:t>
            </a:r>
            <a:r>
              <a:rPr lang="en-US" sz="2600" dirty="0"/>
              <a:t>) + O(</a:t>
            </a:r>
            <a:r>
              <a:rPr lang="en-US" sz="2600" i="1" dirty="0"/>
              <a:t>n</a:t>
            </a:r>
            <a:r>
              <a:rPr lang="en-US" sz="2600" dirty="0"/>
              <a:t>) = O(</a:t>
            </a:r>
            <a:r>
              <a:rPr lang="en-US" sz="2600" i="1" dirty="0"/>
              <a:t>k </a:t>
            </a:r>
            <a:r>
              <a:rPr lang="en-US" sz="2600" dirty="0"/>
              <a:t>+</a:t>
            </a:r>
            <a:r>
              <a:rPr lang="en-US" sz="2600" i="1" dirty="0"/>
              <a:t> n</a:t>
            </a:r>
            <a:r>
              <a:rPr lang="en-US" sz="2600" dirty="0"/>
              <a:t>) </a:t>
            </a:r>
          </a:p>
        </p:txBody>
      </p:sp>
      <p:sp>
        <p:nvSpPr>
          <p:cNvPr id="4" name="Title 1"/>
          <p:cNvSpPr>
            <a:spLocks noGrp="1"/>
          </p:cNvSpPr>
          <p:nvPr>
            <p:ph type="title"/>
          </p:nvPr>
        </p:nvSpPr>
        <p:spPr>
          <a:xfrm>
            <a:off x="457200" y="274638"/>
            <a:ext cx="8229600" cy="1143000"/>
          </a:xfrm>
        </p:spPr>
        <p:txBody>
          <a:bodyPr>
            <a:normAutofit/>
          </a:bodyPr>
          <a:lstStyle/>
          <a:p>
            <a:r>
              <a:rPr lang="en-US" sz="3600" b="1" dirty="0"/>
              <a:t>Count Sort</a:t>
            </a:r>
          </a:p>
        </p:txBody>
      </p:sp>
      <p:sp>
        <p:nvSpPr>
          <p:cNvPr id="5" name="Slide Number Placeholder 4"/>
          <p:cNvSpPr>
            <a:spLocks noGrp="1"/>
          </p:cNvSpPr>
          <p:nvPr>
            <p:ph type="sldNum" sz="quarter" idx="12"/>
          </p:nvPr>
        </p:nvSpPr>
        <p:spPr/>
        <p:txBody>
          <a:bodyPr/>
          <a:lstStyle/>
          <a:p>
            <a:fld id="{927C01F2-32A6-4CF7-AD7F-FDCC7EE9FDCD}" type="slidenum">
              <a:rPr lang="en-US" smtClean="0"/>
              <a:pPr/>
              <a:t>8</a:t>
            </a:fld>
            <a:endParaRPr lang="en-US"/>
          </a:p>
        </p:txBody>
      </p:sp>
    </p:spTree>
    <p:extLst>
      <p:ext uri="{BB962C8B-B14F-4D97-AF65-F5344CB8AC3E}">
        <p14:creationId xmlns:p14="http://schemas.microsoft.com/office/powerpoint/2010/main" val="1978874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The Radix Sort Algorithm</a:t>
            </a:r>
            <a:endParaRPr lang="en-US" sz="3600" dirty="0"/>
          </a:p>
        </p:txBody>
      </p:sp>
      <p:sp>
        <p:nvSpPr>
          <p:cNvPr id="3" name="Content Placeholder 2"/>
          <p:cNvSpPr>
            <a:spLocks noGrp="1"/>
          </p:cNvSpPr>
          <p:nvPr>
            <p:ph idx="1"/>
          </p:nvPr>
        </p:nvSpPr>
        <p:spPr>
          <a:xfrm>
            <a:off x="457200" y="1600200"/>
            <a:ext cx="8458200" cy="4525963"/>
          </a:xfrm>
        </p:spPr>
        <p:txBody>
          <a:bodyPr>
            <a:noAutofit/>
          </a:bodyPr>
          <a:lstStyle/>
          <a:p>
            <a:pPr fontAlgn="base"/>
            <a:r>
              <a:rPr lang="en-US" sz="2500" b="1" dirty="0"/>
              <a:t>Example 1:</a:t>
            </a:r>
            <a:br>
              <a:rPr lang="en-US" sz="2500" dirty="0"/>
            </a:br>
            <a:r>
              <a:rPr lang="en-US" sz="2500" dirty="0"/>
              <a:t>Original, unsorted list:</a:t>
            </a:r>
          </a:p>
          <a:p>
            <a:pPr algn="just" fontAlgn="base">
              <a:buNone/>
            </a:pPr>
            <a:r>
              <a:rPr lang="en-US" sz="2500" dirty="0"/>
              <a:t>			170, 45, 75, 90, 802, 24, 2, 66</a:t>
            </a:r>
          </a:p>
          <a:p>
            <a:pPr algn="just" fontAlgn="base">
              <a:buNone/>
            </a:pPr>
            <a:r>
              <a:rPr lang="en-US" sz="2500" dirty="0"/>
              <a:t>	Sorting by least significant digit (1s place) gives: [Notice that we keep 802 before 2, because 802 occurred before 2 in the original list, and similarly for pairs 170 &amp; 90 and 45 &amp; 75.]</a:t>
            </a:r>
          </a:p>
          <a:p>
            <a:pPr algn="just" fontAlgn="base">
              <a:buNone/>
            </a:pPr>
            <a:r>
              <a:rPr lang="en-US" sz="2500" dirty="0"/>
              <a:t>			17</a:t>
            </a:r>
            <a:r>
              <a:rPr lang="en-US" sz="2500" u="sng" dirty="0"/>
              <a:t>0</a:t>
            </a:r>
            <a:r>
              <a:rPr lang="en-US" sz="2500" dirty="0"/>
              <a:t>, 9</a:t>
            </a:r>
            <a:r>
              <a:rPr lang="en-US" sz="2500" u="sng" dirty="0"/>
              <a:t>0</a:t>
            </a:r>
            <a:r>
              <a:rPr lang="en-US" sz="2500" dirty="0"/>
              <a:t>, 80</a:t>
            </a:r>
            <a:r>
              <a:rPr lang="en-US" sz="2500" u="sng" dirty="0"/>
              <a:t>2</a:t>
            </a:r>
            <a:r>
              <a:rPr lang="en-US" sz="2500" dirty="0"/>
              <a:t>, </a:t>
            </a:r>
            <a:r>
              <a:rPr lang="en-US" sz="2500" u="sng" dirty="0"/>
              <a:t>2</a:t>
            </a:r>
            <a:r>
              <a:rPr lang="en-US" sz="2500" dirty="0"/>
              <a:t>, 2</a:t>
            </a:r>
            <a:r>
              <a:rPr lang="en-US" sz="2500" u="sng" dirty="0"/>
              <a:t>4</a:t>
            </a:r>
            <a:r>
              <a:rPr lang="en-US" sz="2500" dirty="0"/>
              <a:t>, 4</a:t>
            </a:r>
            <a:r>
              <a:rPr lang="en-US" sz="2500" u="sng" dirty="0"/>
              <a:t>5</a:t>
            </a:r>
            <a:r>
              <a:rPr lang="en-US" sz="2500" dirty="0"/>
              <a:t>, 7</a:t>
            </a:r>
            <a:r>
              <a:rPr lang="en-US" sz="2500" u="sng" dirty="0"/>
              <a:t>5</a:t>
            </a:r>
            <a:r>
              <a:rPr lang="en-US" sz="2500" dirty="0"/>
              <a:t>, 6</a:t>
            </a:r>
            <a:r>
              <a:rPr lang="en-US" sz="2500" u="sng" dirty="0"/>
              <a:t>6</a:t>
            </a:r>
          </a:p>
          <a:p>
            <a:pPr algn="just" fontAlgn="base">
              <a:buNone/>
            </a:pPr>
            <a:r>
              <a:rPr lang="en-US" sz="2500" dirty="0"/>
              <a:t>	Sorting by next digit (10s place) gives:</a:t>
            </a:r>
          </a:p>
          <a:p>
            <a:pPr algn="just" fontAlgn="base">
              <a:buNone/>
            </a:pPr>
            <a:r>
              <a:rPr lang="en-US" sz="2500" dirty="0"/>
              <a:t>			8</a:t>
            </a:r>
            <a:r>
              <a:rPr lang="en-US" sz="2500" u="sng" dirty="0"/>
              <a:t>0</a:t>
            </a:r>
            <a:r>
              <a:rPr lang="en-US" sz="2500" dirty="0"/>
              <a:t>2, 2, </a:t>
            </a:r>
            <a:r>
              <a:rPr lang="en-US" sz="2500" u="sng" dirty="0"/>
              <a:t>2</a:t>
            </a:r>
            <a:r>
              <a:rPr lang="en-US" sz="2500" dirty="0"/>
              <a:t>4, </a:t>
            </a:r>
            <a:r>
              <a:rPr lang="en-US" sz="2500" u="sng" dirty="0"/>
              <a:t>4</a:t>
            </a:r>
            <a:r>
              <a:rPr lang="en-US" sz="2500" dirty="0"/>
              <a:t>5, </a:t>
            </a:r>
            <a:r>
              <a:rPr lang="en-US" sz="2500" u="sng" dirty="0"/>
              <a:t>6</a:t>
            </a:r>
            <a:r>
              <a:rPr lang="en-US" sz="2500" dirty="0"/>
              <a:t>6, 1</a:t>
            </a:r>
            <a:r>
              <a:rPr lang="en-US" sz="2500" u="sng" dirty="0"/>
              <a:t>7</a:t>
            </a:r>
            <a:r>
              <a:rPr lang="en-US" sz="2500" dirty="0"/>
              <a:t>0, </a:t>
            </a:r>
            <a:r>
              <a:rPr lang="en-US" sz="2500" u="sng" dirty="0"/>
              <a:t>7</a:t>
            </a:r>
            <a:r>
              <a:rPr lang="en-US" sz="2500" dirty="0"/>
              <a:t>5, </a:t>
            </a:r>
            <a:r>
              <a:rPr lang="en-US" sz="2500" u="sng" dirty="0"/>
              <a:t>9</a:t>
            </a:r>
            <a:r>
              <a:rPr lang="en-US" sz="2500" dirty="0"/>
              <a:t>0</a:t>
            </a:r>
          </a:p>
          <a:p>
            <a:pPr algn="just" fontAlgn="base">
              <a:buNone/>
            </a:pPr>
            <a:r>
              <a:rPr lang="en-US" sz="2500" dirty="0"/>
              <a:t>	Sorting by most significant digit (100s place) gives:</a:t>
            </a:r>
          </a:p>
          <a:p>
            <a:pPr algn="just">
              <a:buNone/>
            </a:pPr>
            <a:r>
              <a:rPr lang="en-US" sz="2500" dirty="0"/>
              <a:t>			2, 24, 45, 66, 75, 90, </a:t>
            </a:r>
            <a:r>
              <a:rPr lang="en-US" sz="2500" u="sng" dirty="0"/>
              <a:t>1</a:t>
            </a:r>
            <a:r>
              <a:rPr lang="en-US" sz="2500" dirty="0"/>
              <a:t>70, </a:t>
            </a:r>
            <a:r>
              <a:rPr lang="en-US" sz="2500" u="sng" dirty="0"/>
              <a:t>8</a:t>
            </a:r>
            <a:r>
              <a:rPr lang="en-US" sz="2500" dirty="0"/>
              <a:t>02</a:t>
            </a:r>
          </a:p>
        </p:txBody>
      </p:sp>
      <p:sp>
        <p:nvSpPr>
          <p:cNvPr id="4" name="Slide Number Placeholder 3"/>
          <p:cNvSpPr>
            <a:spLocks noGrp="1"/>
          </p:cNvSpPr>
          <p:nvPr>
            <p:ph type="sldNum" sz="quarter" idx="12"/>
          </p:nvPr>
        </p:nvSpPr>
        <p:spPr/>
        <p:txBody>
          <a:bodyPr/>
          <a:lstStyle/>
          <a:p>
            <a:fld id="{927C01F2-32A6-4CF7-AD7F-FDCC7EE9FDCD}" type="slidenum">
              <a:rPr lang="en-US" smtClean="0"/>
              <a:pPr/>
              <a:t>9</a:t>
            </a:fld>
            <a:endParaRPr lang="en-US"/>
          </a:p>
        </p:txBody>
      </p:sp>
    </p:spTree>
    <p:extLst>
      <p:ext uri="{BB962C8B-B14F-4D97-AF65-F5344CB8AC3E}">
        <p14:creationId xmlns:p14="http://schemas.microsoft.com/office/powerpoint/2010/main" val="4146391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975</Words>
  <Application>Microsoft Office PowerPoint</Application>
  <PresentationFormat>On-screen Show (4:3)</PresentationFormat>
  <Paragraphs>89</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Algorithm Analysis IT-2101</vt:lpstr>
      <vt:lpstr>Sorting in linear time Introduction</vt:lpstr>
      <vt:lpstr>Count Sort</vt:lpstr>
      <vt:lpstr>Count Sort</vt:lpstr>
      <vt:lpstr>Count Sort</vt:lpstr>
      <vt:lpstr>Count Sort</vt:lpstr>
      <vt:lpstr>Count Sort</vt:lpstr>
      <vt:lpstr>Count Sort</vt:lpstr>
      <vt:lpstr>The Radix Sort Algorithm</vt:lpstr>
      <vt:lpstr>The Radix Sort Algorithm</vt:lpstr>
      <vt:lpstr>The Radix Sort Algorithm</vt:lpstr>
      <vt:lpstr>Bucket sort</vt:lpstr>
      <vt:lpstr>Bucket sort</vt:lpstr>
      <vt:lpstr>Bucket sort</vt:lpstr>
      <vt:lpstr>Bucket sort</vt:lpstr>
      <vt:lpstr>Bucket sort</vt:lpstr>
      <vt:lpstr>Illustration of bucket sort</vt:lpstr>
      <vt:lpstr>Running time of bucket sort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Nahidul Islam</cp:lastModifiedBy>
  <cp:revision>10</cp:revision>
  <dcterms:created xsi:type="dcterms:W3CDTF">2017-08-19T06:01:30Z</dcterms:created>
  <dcterms:modified xsi:type="dcterms:W3CDTF">2024-11-26T00:55:26Z</dcterms:modified>
</cp:coreProperties>
</file>