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8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ADA7C-B78E-4D6D-89CC-9DEEF8B9BCD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61C63-3755-46B5-B07E-1B9159F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3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0B64-2C8C-4BE1-90F1-465F1BD70476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86D7-93BE-4CD9-B9B9-9BAF197E48E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FB13-2C33-4B7C-80DC-DB88C899D6CB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621D-D73A-4779-92E5-C71E2D95D3F3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A56-C030-4F48-9F65-27AC1D9893D6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A4BC-9FBA-42FE-9B7C-5BEC133C9027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1F71-36DF-4F2A-ADA7-C0DDAB7A6AEB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2A68-1804-42F5-9ECD-B486F61F6436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EEC-1598-4939-882B-2E6004447C30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6124-6445-4172-9A03-95D4BB7D9EDB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73C9-B1E7-4458-907B-250B861985B6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E9FB-6FCE-48DF-B39B-B539CCB77266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631258-3ED5-4226-946B-1F726365E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20D05DB-FC3A-4F2E-ABE2-65F005B7A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226EB-5E96-4CBF-9087-0410EC60A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76325"/>
            <a:ext cx="8010525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528" y="1143000"/>
            <a:ext cx="8638789" cy="423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525528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056306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590800"/>
            <a:ext cx="3652557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648200"/>
            <a:ext cx="8138592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50407"/>
            <a:ext cx="7391400" cy="536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19800"/>
            <a:ext cx="803604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Analyzing divide-and-conquer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When an algorithm contains a recursive call to itself, we can often describe its running time by a recurrence equation or recurrence, which describes the overall running time on a problem of size n in terms of the running time on smaller inputs. </a:t>
            </a:r>
          </a:p>
          <a:p>
            <a:pPr algn="just"/>
            <a:r>
              <a:rPr lang="en-US" sz="2600" dirty="0"/>
              <a:t>A recurrence for the running time of a divide-and-conquer algorithm falls out from the three steps of the basic paradigm. As before, we let T(n) be the running time on a problem of size n. If the problem size is small enough, say n  c for some constant c, the straightforward solution takes constant time, which we write as ‚ O(1).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974"/>
            <a:ext cx="8229600" cy="5476415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Suppose that our division of the problem yields a </a:t>
            </a:r>
            <a:r>
              <a:rPr lang="en-US" sz="2600" dirty="0" err="1"/>
              <a:t>subproblems</a:t>
            </a:r>
            <a:r>
              <a:rPr lang="en-US" sz="2600" dirty="0"/>
              <a:t>, each of which is 1/b the size of the original. (For merge sort, both a and b are 2, but we shall see many divide-and-conquer algorithms in which a ≠ b.) </a:t>
            </a:r>
          </a:p>
          <a:p>
            <a:pPr algn="just"/>
            <a:r>
              <a:rPr lang="en-US" sz="2600" dirty="0"/>
              <a:t>It takes time T(n/b) to solve one </a:t>
            </a:r>
            <a:r>
              <a:rPr lang="en-US" sz="2600" dirty="0" err="1"/>
              <a:t>subproblem</a:t>
            </a:r>
            <a:r>
              <a:rPr lang="en-US" sz="2600" dirty="0"/>
              <a:t> of size n/b, and so it takes time </a:t>
            </a:r>
            <a:r>
              <a:rPr lang="en-US" sz="2600" dirty="0" err="1"/>
              <a:t>aT</a:t>
            </a:r>
            <a:r>
              <a:rPr lang="en-US" sz="2600" dirty="0"/>
              <a:t>(n/b) to solve a of them.</a:t>
            </a:r>
          </a:p>
          <a:p>
            <a:pPr algn="just"/>
            <a:r>
              <a:rPr lang="en-US" sz="2600" dirty="0"/>
              <a:t> If we take D(n) time to divide the problem into </a:t>
            </a:r>
            <a:r>
              <a:rPr lang="en-US" sz="2600" dirty="0" err="1"/>
              <a:t>subproblems</a:t>
            </a:r>
            <a:r>
              <a:rPr lang="en-US" sz="2600" dirty="0"/>
              <a:t> and C(n) time to combine the solutions to the </a:t>
            </a:r>
            <a:r>
              <a:rPr lang="en-US" sz="2600" dirty="0" err="1"/>
              <a:t>subproblems</a:t>
            </a:r>
            <a:r>
              <a:rPr lang="en-US" sz="2600" dirty="0"/>
              <a:t> into the solution to the original problem, we get the recurrence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53356"/>
            <a:ext cx="6278756" cy="115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 Analyzing divide-and-conquer algorithms</a:t>
            </a:r>
          </a:p>
        </p:txBody>
      </p:sp>
    </p:spTree>
    <p:extLst>
      <p:ext uri="{BB962C8B-B14F-4D97-AF65-F5344CB8AC3E}">
        <p14:creationId xmlns:p14="http://schemas.microsoft.com/office/powerpoint/2010/main" val="143655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Although the </a:t>
            </a:r>
            <a:r>
              <a:rPr lang="en-US" sz="2600" dirty="0" err="1"/>
              <a:t>pseudocode</a:t>
            </a:r>
            <a:r>
              <a:rPr lang="en-US" sz="2600" dirty="0"/>
              <a:t> for MERGE-SORT works correctly when the number of elements is not even, our recurrence-based analysis is simpliﬁed if we assume that the original problem size is a power of 2. Each divide step then yields two subsequences of size exactly n/2.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We reason as follows to set up the recurrence for T(n), the worst-case running time of merge sort on n numbers. Merge sort on just one element takes constant time. When we have n&gt;1elements, we break down the running time as follows.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Divide: The divide step just computes the middle of the </a:t>
            </a:r>
            <a:r>
              <a:rPr lang="en-US" sz="2600" dirty="0" err="1"/>
              <a:t>subarray</a:t>
            </a:r>
            <a:r>
              <a:rPr lang="en-US" sz="2600" dirty="0"/>
              <a:t>, which takes constant time. Thus, D(n/)= O(1).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Conquer: We recursively solve two </a:t>
            </a:r>
            <a:r>
              <a:rPr lang="en-US" sz="2600" dirty="0" err="1"/>
              <a:t>subproblems</a:t>
            </a:r>
            <a:r>
              <a:rPr lang="en-US" sz="2600" dirty="0"/>
              <a:t>, each of size n=2, which contributes 2T(n/2) to the running time.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Combine: We have already noted that the MERGE procedure on an n-element </a:t>
            </a:r>
            <a:r>
              <a:rPr lang="en-US" sz="2600" dirty="0" err="1"/>
              <a:t>subarray</a:t>
            </a:r>
            <a:r>
              <a:rPr lang="en-US" sz="2600" dirty="0"/>
              <a:t> takes time ‚O(n), and so C(n)= O(n).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Analysis of merge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6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When we add the functions D(n) and C(n) for the merge sort analysis, we are adding a function that is ‚O(n) and a function that is ‚O(1). This sum is a linear function of n, that is, O(n). Adding it to the 2T(n/2) term from the “conquer” step gives the recurrence for the worst-case running time T(n)of merge sort: 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Let us rewrite above equation: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73016"/>
            <a:ext cx="4920835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87" y="5562600"/>
            <a:ext cx="4445341" cy="10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Analysis of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Merge sort:  Running Time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223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Divide:  Split array of size n into two </a:t>
            </a:r>
            <a:r>
              <a:rPr lang="en-US" sz="2400" dirty="0" err="1"/>
              <a:t>subarrays</a:t>
            </a:r>
            <a:r>
              <a:rPr lang="en-US" sz="2400" dirty="0"/>
              <a:t> of size n/2 </a:t>
            </a:r>
          </a:p>
          <a:p>
            <a:r>
              <a:rPr lang="en-US" sz="2400" dirty="0"/>
              <a:t>• Conquer:  Two recursive calls on </a:t>
            </a:r>
            <a:r>
              <a:rPr lang="en-US" sz="2400" dirty="0" err="1"/>
              <a:t>subarrays</a:t>
            </a:r>
            <a:r>
              <a:rPr lang="en-US" sz="2400" dirty="0"/>
              <a:t> of size n/2 </a:t>
            </a:r>
          </a:p>
          <a:p>
            <a:r>
              <a:rPr lang="en-US" sz="2400" dirty="0"/>
              <a:t>• Combine:  Merge two sorted subarrays to create sorted array of size n </a:t>
            </a:r>
          </a:p>
          <a:p>
            <a:r>
              <a:rPr lang="en-US" sz="2400" dirty="0"/>
              <a:t>Let T(n) = running time of merge sort on array of size n  </a:t>
            </a:r>
          </a:p>
          <a:p>
            <a:r>
              <a:rPr lang="en-US" sz="2400" dirty="0"/>
              <a:t>T(n) = </a:t>
            </a:r>
            <a:r>
              <a:rPr lang="en-US" sz="2400" dirty="0" err="1"/>
              <a:t>Tdivide</a:t>
            </a:r>
            <a:r>
              <a:rPr lang="en-US" sz="2400" dirty="0"/>
              <a:t>(n) + </a:t>
            </a:r>
            <a:r>
              <a:rPr lang="en-US" sz="2400" dirty="0" err="1"/>
              <a:t>Tconquer</a:t>
            </a:r>
            <a:r>
              <a:rPr lang="en-US" sz="2400" dirty="0"/>
              <a:t>(n) + </a:t>
            </a:r>
            <a:r>
              <a:rPr lang="en-US" sz="2400" dirty="0" err="1"/>
              <a:t>Tcombine</a:t>
            </a:r>
            <a:r>
              <a:rPr lang="en-US" sz="2400" dirty="0"/>
              <a:t>(n) </a:t>
            </a:r>
          </a:p>
          <a:p>
            <a:r>
              <a:rPr lang="en-US" sz="2400" dirty="0"/>
              <a:t>T(n) = θ(1) + [T(n/2) + T(n/2)] + θ(n) </a:t>
            </a:r>
          </a:p>
          <a:p>
            <a:r>
              <a:rPr lang="en-US" sz="2400" dirty="0"/>
              <a:t>T(n) = 2 T(n/2) + θ(n)  </a:t>
            </a:r>
          </a:p>
          <a:p>
            <a:endParaRPr lang="en-US" sz="2400" dirty="0"/>
          </a:p>
          <a:p>
            <a:r>
              <a:rPr lang="en-US" sz="2400" dirty="0"/>
              <a:t>• Number of recursive </a:t>
            </a:r>
            <a:r>
              <a:rPr lang="en-US" sz="2400" dirty="0" err="1"/>
              <a:t>subproblems</a:t>
            </a:r>
            <a:r>
              <a:rPr lang="en-US" sz="2400" dirty="0"/>
              <a:t> = 2 </a:t>
            </a:r>
          </a:p>
          <a:p>
            <a:r>
              <a:rPr lang="en-US" sz="2400" dirty="0"/>
              <a:t>• Size of each </a:t>
            </a:r>
            <a:r>
              <a:rPr lang="en-US" sz="2400" dirty="0" err="1"/>
              <a:t>subproblem</a:t>
            </a:r>
            <a:r>
              <a:rPr lang="en-US" sz="2400" dirty="0"/>
              <a:t> = n/2</a:t>
            </a:r>
          </a:p>
          <a:p>
            <a:r>
              <a:rPr lang="en-US" sz="2400" dirty="0"/>
              <a:t> • Time for all the non-recursive steps = θ(n)  </a:t>
            </a:r>
          </a:p>
          <a:p>
            <a:r>
              <a:rPr lang="en-US" sz="2400" dirty="0"/>
              <a:t>The solution for T(n) = 2 T(n/2) + θ(n) is </a:t>
            </a:r>
          </a:p>
          <a:p>
            <a:r>
              <a:rPr lang="en-US" sz="2400" dirty="0"/>
              <a:t>T(n) = θ(n </a:t>
            </a:r>
            <a:r>
              <a:rPr lang="en-US" sz="2400" dirty="0" err="1"/>
              <a:t>lg</a:t>
            </a:r>
            <a:r>
              <a:rPr lang="en-US" sz="2400" dirty="0"/>
              <a:t> n) </a:t>
            </a:r>
          </a:p>
        </p:txBody>
      </p:sp>
    </p:spTree>
    <p:extLst>
      <p:ext uri="{BB962C8B-B14F-4D97-AF65-F5344CB8AC3E}">
        <p14:creationId xmlns:p14="http://schemas.microsoft.com/office/powerpoint/2010/main" val="313606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/>
              <a:t>Designing algorithms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4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For insertion sort, we used an </a:t>
            </a:r>
            <a:r>
              <a:rPr lang="en-US" sz="2800" b="1" i="1" dirty="0"/>
              <a:t>incremental approach: having sorted the sub-array A[1…. j -1], </a:t>
            </a:r>
            <a:r>
              <a:rPr lang="en-US" sz="2800" dirty="0"/>
              <a:t>we inserted the single element A[j]  into its proper place, yielding the sorted sub-array A[1……j] .</a:t>
            </a:r>
          </a:p>
          <a:p>
            <a:pPr algn="just"/>
            <a:r>
              <a:rPr lang="en-US" sz="2800" dirty="0"/>
              <a:t>we examine an alternative design approach, known as “divide and conquer,”. We’ll use divide and conquer to design a sorting algorithm whose worst-case running time is much less than that of insertion 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The divide-and-conquer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700" dirty="0"/>
              <a:t>The divide-and-conquer paradigm involves three steps at each level of the recursion:</a:t>
            </a:r>
          </a:p>
          <a:p>
            <a:pPr algn="just">
              <a:buNone/>
            </a:pPr>
            <a:r>
              <a:rPr lang="en-US" sz="2700" b="1" dirty="0"/>
              <a:t>	Divide</a:t>
            </a:r>
            <a:r>
              <a:rPr lang="en-US" sz="2700" dirty="0"/>
              <a:t> the problem into a number of sub problems that are smaller instances of the same problem.</a:t>
            </a:r>
          </a:p>
          <a:p>
            <a:pPr algn="just">
              <a:buNone/>
            </a:pPr>
            <a:r>
              <a:rPr lang="en-US" sz="2700" b="1" dirty="0"/>
              <a:t>	Conque</a:t>
            </a:r>
            <a:r>
              <a:rPr lang="en-US" sz="2700" dirty="0"/>
              <a:t>r the sub problems by solving them recursively. If the sub problem sizes are small enough, however, just solve the sub problems in a straightforward manner.</a:t>
            </a:r>
          </a:p>
          <a:p>
            <a:pPr algn="just">
              <a:buNone/>
            </a:pPr>
            <a:r>
              <a:rPr lang="en-US" sz="2700" b="1" dirty="0"/>
              <a:t>	Combine</a:t>
            </a:r>
            <a:r>
              <a:rPr lang="en-US" sz="2700" dirty="0"/>
              <a:t> the solutions to the sub problems into the solution for the original problem.</a:t>
            </a:r>
          </a:p>
          <a:p>
            <a:pPr algn="just">
              <a:buNone/>
            </a:pP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The merge sort algorithm closely follows the divide-and-conquer paradigm. Intuitively, it operates as follows.</a:t>
            </a:r>
          </a:p>
          <a:p>
            <a:pPr algn="just">
              <a:buNone/>
            </a:pPr>
            <a:r>
              <a:rPr lang="en-US" sz="2700" dirty="0"/>
              <a:t>	</a:t>
            </a:r>
            <a:r>
              <a:rPr lang="en-US" sz="2700" b="1" dirty="0"/>
              <a:t>Divide: </a:t>
            </a:r>
            <a:r>
              <a:rPr lang="en-US" sz="2700" dirty="0"/>
              <a:t>Divide the n-element sequence to be sorted into two subsequences of n=2 elements each.</a:t>
            </a:r>
          </a:p>
          <a:p>
            <a:pPr algn="just">
              <a:buNone/>
            </a:pPr>
            <a:r>
              <a:rPr lang="en-US" sz="2700" dirty="0"/>
              <a:t>	</a:t>
            </a:r>
            <a:r>
              <a:rPr lang="en-US" sz="2700" b="1" dirty="0"/>
              <a:t>Conquer: </a:t>
            </a:r>
            <a:r>
              <a:rPr lang="en-US" sz="2700" dirty="0"/>
              <a:t>Sort the two subsequences recursively using merge sort.</a:t>
            </a:r>
          </a:p>
          <a:p>
            <a:pPr algn="just">
              <a:buNone/>
            </a:pPr>
            <a:r>
              <a:rPr lang="en-US" sz="2700" dirty="0"/>
              <a:t>	</a:t>
            </a:r>
            <a:r>
              <a:rPr lang="en-US" sz="2700" b="1" dirty="0"/>
              <a:t>Combine: </a:t>
            </a:r>
            <a:r>
              <a:rPr lang="en-US" sz="2700" dirty="0"/>
              <a:t>Merge the two sorted subsequences to produce the sorted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Sort: Illustration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408344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16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8" y="2514600"/>
            <a:ext cx="909701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9738"/>
            <a:ext cx="6448762" cy="61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62269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733800"/>
            <a:ext cx="8229600" cy="62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572000"/>
            <a:ext cx="79178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994</Words>
  <Application>Microsoft Office PowerPoint</Application>
  <PresentationFormat>On-screen Show (4:3)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Designing algorithms</vt:lpstr>
      <vt:lpstr>PowerPoint Presentation</vt:lpstr>
      <vt:lpstr>The divide-and-conquer approach</vt:lpstr>
      <vt:lpstr>PowerPoint Presentation</vt:lpstr>
      <vt:lpstr>Merge Sort: Illustration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Analyzing divide-and-conquer algorithms</vt:lpstr>
      <vt:lpstr> Analyzing divide-and-conquer algorithms</vt:lpstr>
      <vt:lpstr>Analysis of merge sort</vt:lpstr>
      <vt:lpstr>Analysis of merge sort</vt:lpstr>
      <vt:lpstr>Analysis of merge sort</vt:lpstr>
      <vt:lpstr>Merge sort:  Running Time Summary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Nahidul Islam</cp:lastModifiedBy>
  <cp:revision>28</cp:revision>
  <dcterms:created xsi:type="dcterms:W3CDTF">2015-04-22T03:44:49Z</dcterms:created>
  <dcterms:modified xsi:type="dcterms:W3CDTF">2024-11-26T00:51:35Z</dcterms:modified>
</cp:coreProperties>
</file>