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A0D485-865F-4996-95F7-F62DA699BE19}"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0D485-865F-4996-95F7-F62DA699BE19}"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0D485-865F-4996-95F7-F62DA699BE19}"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0D485-865F-4996-95F7-F62DA699BE19}"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0D485-865F-4996-95F7-F62DA699BE19}"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A0D485-865F-4996-95F7-F62DA699BE19}"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A0D485-865F-4996-95F7-F62DA699BE19}"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A0D485-865F-4996-95F7-F62DA699BE19}"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0D485-865F-4996-95F7-F62DA699BE19}"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0D485-865F-4996-95F7-F62DA699BE19}"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0D485-865F-4996-95F7-F62DA699BE19}"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29AE-24BC-407B-9971-2E48DF841B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0D485-865F-4996-95F7-F62DA699BE19}" type="datetimeFigureOut">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C29AE-24BC-407B-9971-2E48DF841B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Algorithm Analysis</a:t>
            </a:r>
            <a:br>
              <a:rPr lang="en-US" dirty="0"/>
            </a:br>
            <a:r>
              <a:rPr lang="en-US" dirty="0"/>
              <a:t>IT-2101</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F3CAE068-84A4-4E41-840E-68A45AA58681}"/>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267419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pPr algn="just"/>
            <a:r>
              <a:rPr lang="en-US" sz="2500" dirty="0"/>
              <a:t>The procedure begins its search at the root and traces a simple path downward in the tree, as shown in Figure (next slide). </a:t>
            </a:r>
          </a:p>
          <a:p>
            <a:pPr algn="just"/>
            <a:r>
              <a:rPr lang="en-US" sz="2500" dirty="0"/>
              <a:t>For each </a:t>
            </a:r>
            <a:r>
              <a:rPr lang="en-US" sz="2500" dirty="0">
                <a:solidFill>
                  <a:srgbClr val="FF0000"/>
                </a:solidFill>
              </a:rPr>
              <a:t>node x</a:t>
            </a:r>
            <a:r>
              <a:rPr lang="en-US" sz="2500" dirty="0"/>
              <a:t> it encounters, it compares the </a:t>
            </a:r>
            <a:r>
              <a:rPr lang="en-US" sz="2500" dirty="0">
                <a:solidFill>
                  <a:srgbClr val="FF0000"/>
                </a:solidFill>
              </a:rPr>
              <a:t>key k</a:t>
            </a:r>
            <a:r>
              <a:rPr lang="en-US" sz="2500" dirty="0"/>
              <a:t> with </a:t>
            </a:r>
            <a:r>
              <a:rPr lang="en-US" sz="2500" b="1" dirty="0" err="1">
                <a:solidFill>
                  <a:srgbClr val="FF0000"/>
                </a:solidFill>
              </a:rPr>
              <a:t>x.key</a:t>
            </a:r>
            <a:r>
              <a:rPr lang="en-US" sz="2500" i="1" dirty="0"/>
              <a:t>. If the two keys are equal, the search terminates. </a:t>
            </a:r>
          </a:p>
          <a:p>
            <a:pPr algn="just"/>
            <a:r>
              <a:rPr lang="en-US" sz="2500" i="1" dirty="0"/>
              <a:t>If </a:t>
            </a:r>
            <a:r>
              <a:rPr lang="en-US" sz="2500" i="1" dirty="0">
                <a:solidFill>
                  <a:srgbClr val="FF0000"/>
                </a:solidFill>
              </a:rPr>
              <a:t>k</a:t>
            </a:r>
            <a:r>
              <a:rPr lang="en-US" sz="2500" i="1" dirty="0"/>
              <a:t> is smaller </a:t>
            </a:r>
            <a:r>
              <a:rPr lang="en-US" sz="2500" dirty="0"/>
              <a:t>than </a:t>
            </a:r>
            <a:r>
              <a:rPr lang="en-US" sz="2500" b="1" dirty="0" err="1">
                <a:solidFill>
                  <a:srgbClr val="FF0000"/>
                </a:solidFill>
              </a:rPr>
              <a:t>x.</a:t>
            </a:r>
            <a:r>
              <a:rPr lang="en-US" sz="2500" b="1" i="1" dirty="0" err="1">
                <a:solidFill>
                  <a:srgbClr val="FF0000"/>
                </a:solidFill>
              </a:rPr>
              <a:t>key</a:t>
            </a:r>
            <a:r>
              <a:rPr lang="en-US" sz="2500" i="1" dirty="0"/>
              <a:t>, the search continues in the left sub-tree of x.</a:t>
            </a:r>
            <a:r>
              <a:rPr lang="en-US" sz="2500" dirty="0"/>
              <a:t> </a:t>
            </a:r>
          </a:p>
          <a:p>
            <a:pPr algn="just"/>
            <a:r>
              <a:rPr lang="en-US" sz="2500" dirty="0"/>
              <a:t>Symmetrically, if </a:t>
            </a:r>
            <a:r>
              <a:rPr lang="en-US" sz="2500" b="1" dirty="0">
                <a:solidFill>
                  <a:srgbClr val="FF0000"/>
                </a:solidFill>
              </a:rPr>
              <a:t>k</a:t>
            </a:r>
            <a:r>
              <a:rPr lang="en-US" sz="2500" dirty="0"/>
              <a:t> is larger than </a:t>
            </a:r>
            <a:r>
              <a:rPr lang="en-US" sz="2500" b="1" dirty="0" err="1">
                <a:solidFill>
                  <a:srgbClr val="FF0000"/>
                </a:solidFill>
              </a:rPr>
              <a:t>x.</a:t>
            </a:r>
            <a:r>
              <a:rPr lang="en-US" sz="2500" b="1" i="1" dirty="0" err="1">
                <a:solidFill>
                  <a:srgbClr val="FF0000"/>
                </a:solidFill>
              </a:rPr>
              <a:t>key</a:t>
            </a:r>
            <a:r>
              <a:rPr lang="en-US" sz="2500" i="1" dirty="0"/>
              <a:t>, the search continues in the right sub-tree.</a:t>
            </a:r>
          </a:p>
          <a:p>
            <a:pPr algn="just"/>
            <a:r>
              <a:rPr lang="en-US" sz="2500" dirty="0"/>
              <a:t>The nodes encountered during the recursion form a simple path downward from the root of the tree, and thus the running time of TREE-SEARCH is O(h), where h is the height of the tree.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Searching in a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10</a:t>
            </a:fld>
            <a:endParaRPr lang="en-US"/>
          </a:p>
        </p:txBody>
      </p:sp>
    </p:spTree>
    <p:extLst>
      <p:ext uri="{BB962C8B-B14F-4D97-AF65-F5344CB8AC3E}">
        <p14:creationId xmlns:p14="http://schemas.microsoft.com/office/powerpoint/2010/main" val="257716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47800" y="125376"/>
            <a:ext cx="5210175" cy="3436158"/>
          </a:xfrm>
          <a:prstGeom prst="rect">
            <a:avLst/>
          </a:prstGeom>
          <a:noFill/>
          <a:ln w="9525">
            <a:noFill/>
            <a:miter lim="800000"/>
            <a:headEnd/>
            <a:tailEnd/>
          </a:ln>
          <a:effectLst/>
        </p:spPr>
      </p:pic>
      <p:sp>
        <p:nvSpPr>
          <p:cNvPr id="5" name="Rectangle 4"/>
          <p:cNvSpPr/>
          <p:nvPr/>
        </p:nvSpPr>
        <p:spPr>
          <a:xfrm>
            <a:off x="228600" y="3574008"/>
            <a:ext cx="8686800" cy="2800767"/>
          </a:xfrm>
          <a:prstGeom prst="rect">
            <a:avLst/>
          </a:prstGeom>
        </p:spPr>
        <p:txBody>
          <a:bodyPr wrap="square">
            <a:spAutoFit/>
          </a:bodyPr>
          <a:lstStyle/>
          <a:p>
            <a:pPr algn="just"/>
            <a:r>
              <a:rPr lang="en-US" sz="2200" dirty="0"/>
              <a:t>To search for the key 13 in the tree, we follow the path 15 </a:t>
            </a:r>
            <a:r>
              <a:rPr lang="en-US" sz="2200" dirty="0">
                <a:latin typeface="Arial"/>
                <a:cs typeface="Arial"/>
              </a:rPr>
              <a:t>→</a:t>
            </a:r>
            <a:r>
              <a:rPr lang="en-US" sz="2200" dirty="0"/>
              <a:t>6  </a:t>
            </a:r>
            <a:r>
              <a:rPr lang="en-US" sz="2200" dirty="0">
                <a:latin typeface="Arial"/>
                <a:cs typeface="Arial"/>
              </a:rPr>
              <a:t>→</a:t>
            </a:r>
            <a:r>
              <a:rPr lang="en-US" sz="2200" dirty="0"/>
              <a:t>7  </a:t>
            </a:r>
            <a:r>
              <a:rPr lang="en-US" sz="2200" dirty="0">
                <a:latin typeface="Arial"/>
                <a:cs typeface="Arial"/>
              </a:rPr>
              <a:t>→</a:t>
            </a:r>
            <a:r>
              <a:rPr lang="en-US" sz="2200" dirty="0"/>
              <a:t>13 from the root. The minimum key in the tree is 2, which is found by following </a:t>
            </a:r>
            <a:r>
              <a:rPr lang="en-US" sz="2200" i="1" dirty="0"/>
              <a:t>left pointers from the root. The maximum key 20 is found by following right pointers from the root. </a:t>
            </a:r>
            <a:r>
              <a:rPr lang="en-US" sz="2200" dirty="0"/>
              <a:t>The successor of the node with key 15 is the node with key 17, since it is the minimum key in the right </a:t>
            </a:r>
            <a:r>
              <a:rPr lang="en-US" sz="2200" dirty="0" err="1"/>
              <a:t>subtree</a:t>
            </a:r>
            <a:r>
              <a:rPr lang="en-US" sz="2200" dirty="0"/>
              <a:t> of 15. The node with key 13 has no right </a:t>
            </a:r>
            <a:r>
              <a:rPr lang="en-US" sz="2200" dirty="0" err="1"/>
              <a:t>subtree</a:t>
            </a:r>
            <a:r>
              <a:rPr lang="en-US" sz="2200" dirty="0"/>
              <a:t>, and thus its successor is its lowest ancestor whose left child is also an ancestor. In this case, the node with key 15 is its successor.</a:t>
            </a:r>
          </a:p>
        </p:txBody>
      </p:sp>
      <p:sp>
        <p:nvSpPr>
          <p:cNvPr id="6" name="Title 1"/>
          <p:cNvSpPr>
            <a:spLocks noGrp="1"/>
          </p:cNvSpPr>
          <p:nvPr>
            <p:ph type="title"/>
          </p:nvPr>
        </p:nvSpPr>
        <p:spPr>
          <a:xfrm>
            <a:off x="6435213" y="228600"/>
            <a:ext cx="2514600" cy="1143000"/>
          </a:xfrm>
        </p:spPr>
        <p:txBody>
          <a:bodyPr>
            <a:normAutofit/>
          </a:bodyPr>
          <a:lstStyle/>
          <a:p>
            <a:r>
              <a:rPr lang="en-US" sz="2200" b="1" dirty="0"/>
              <a:t>Searching in a BST</a:t>
            </a:r>
            <a:endParaRPr lang="en-US" sz="22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11</a:t>
            </a:fld>
            <a:endParaRPr lang="en-US"/>
          </a:p>
        </p:txBody>
      </p:sp>
    </p:spTree>
    <p:extLst>
      <p:ext uri="{BB962C8B-B14F-4D97-AF65-F5344CB8AC3E}">
        <p14:creationId xmlns:p14="http://schemas.microsoft.com/office/powerpoint/2010/main" val="293798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Minimum and Maximum in BST</a:t>
            </a:r>
            <a:endParaRPr lang="en-US" sz="3600" dirty="0"/>
          </a:p>
        </p:txBody>
      </p:sp>
      <p:sp>
        <p:nvSpPr>
          <p:cNvPr id="3" name="Content Placeholder 2"/>
          <p:cNvSpPr>
            <a:spLocks noGrp="1"/>
          </p:cNvSpPr>
          <p:nvPr>
            <p:ph idx="1"/>
          </p:nvPr>
        </p:nvSpPr>
        <p:spPr/>
        <p:txBody>
          <a:bodyPr>
            <a:normAutofit/>
          </a:bodyPr>
          <a:lstStyle/>
          <a:p>
            <a:pPr algn="just"/>
            <a:r>
              <a:rPr lang="en-US" sz="2600" dirty="0"/>
              <a:t>The following procedure returns a pointer to the minimum element in the sub-tree rooted at a given node x, which we assume to be non-NIL:</a:t>
            </a:r>
          </a:p>
        </p:txBody>
      </p:sp>
      <p:pic>
        <p:nvPicPr>
          <p:cNvPr id="3074" name="Picture 2"/>
          <p:cNvPicPr>
            <a:picLocks noChangeAspect="1" noChangeArrowheads="1"/>
          </p:cNvPicPr>
          <p:nvPr/>
        </p:nvPicPr>
        <p:blipFill>
          <a:blip r:embed="rId2"/>
          <a:srcRect/>
          <a:stretch>
            <a:fillRect/>
          </a:stretch>
        </p:blipFill>
        <p:spPr bwMode="auto">
          <a:xfrm>
            <a:off x="3124200" y="3352800"/>
            <a:ext cx="2971800" cy="1622534"/>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12</a:t>
            </a:fld>
            <a:endParaRPr lang="en-US"/>
          </a:p>
        </p:txBody>
      </p:sp>
    </p:spTree>
    <p:extLst>
      <p:ext uri="{BB962C8B-B14F-4D97-AF65-F5344CB8AC3E}">
        <p14:creationId xmlns:p14="http://schemas.microsoft.com/office/powerpoint/2010/main" val="309656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If a node </a:t>
            </a:r>
            <a:r>
              <a:rPr lang="en-US" sz="2600" dirty="0">
                <a:solidFill>
                  <a:srgbClr val="FF0000"/>
                </a:solidFill>
              </a:rPr>
              <a:t>x</a:t>
            </a:r>
            <a:r>
              <a:rPr lang="en-US" sz="2600" dirty="0"/>
              <a:t> has no left sub-tree, then since every key in the right sub-tree of </a:t>
            </a:r>
            <a:r>
              <a:rPr lang="en-US" sz="2600" dirty="0">
                <a:solidFill>
                  <a:srgbClr val="FF0000"/>
                </a:solidFill>
              </a:rPr>
              <a:t>x </a:t>
            </a:r>
            <a:r>
              <a:rPr lang="en-US" sz="2600" dirty="0"/>
              <a:t>is at least as large as </a:t>
            </a:r>
            <a:r>
              <a:rPr lang="en-US" sz="2600" dirty="0" err="1">
                <a:solidFill>
                  <a:srgbClr val="FF0000"/>
                </a:solidFill>
              </a:rPr>
              <a:t>x.</a:t>
            </a:r>
            <a:r>
              <a:rPr lang="en-US" sz="2600" i="1" dirty="0" err="1">
                <a:solidFill>
                  <a:srgbClr val="FF0000"/>
                </a:solidFill>
              </a:rPr>
              <a:t>key</a:t>
            </a:r>
            <a:r>
              <a:rPr lang="en-US" sz="2600" i="1" dirty="0"/>
              <a:t>, the minimum key in the sub-tree rooted at </a:t>
            </a:r>
            <a:r>
              <a:rPr lang="en-US" sz="2600" i="1" dirty="0">
                <a:solidFill>
                  <a:srgbClr val="FF0000"/>
                </a:solidFill>
              </a:rPr>
              <a:t>x</a:t>
            </a:r>
            <a:r>
              <a:rPr lang="en-US" sz="2600" i="1" dirty="0"/>
              <a:t> is </a:t>
            </a:r>
            <a:r>
              <a:rPr lang="en-US" sz="2600" i="1" dirty="0" err="1">
                <a:solidFill>
                  <a:srgbClr val="FF0000"/>
                </a:solidFill>
              </a:rPr>
              <a:t>x.key</a:t>
            </a:r>
            <a:r>
              <a:rPr lang="en-US" sz="2600" i="1" dirty="0"/>
              <a:t>. </a:t>
            </a:r>
          </a:p>
          <a:p>
            <a:pPr algn="just"/>
            <a:endParaRPr lang="en-US" sz="2600" i="1" dirty="0"/>
          </a:p>
          <a:p>
            <a:pPr algn="just"/>
            <a:r>
              <a:rPr lang="en-US" sz="2600" i="1" dirty="0"/>
              <a:t>If node </a:t>
            </a:r>
            <a:r>
              <a:rPr lang="en-US" sz="2600" i="1" dirty="0">
                <a:solidFill>
                  <a:srgbClr val="FF0000"/>
                </a:solidFill>
              </a:rPr>
              <a:t>x</a:t>
            </a:r>
            <a:r>
              <a:rPr lang="en-US" sz="2600" i="1" dirty="0"/>
              <a:t> has </a:t>
            </a:r>
            <a:r>
              <a:rPr lang="en-US" sz="2600" dirty="0"/>
              <a:t>a left sub-tree, then since no key in the right sub-tree is smaller than </a:t>
            </a:r>
            <a:r>
              <a:rPr lang="en-US" sz="2600" dirty="0" err="1">
                <a:solidFill>
                  <a:srgbClr val="FF0000"/>
                </a:solidFill>
              </a:rPr>
              <a:t>x.</a:t>
            </a:r>
            <a:r>
              <a:rPr lang="en-US" sz="2600" i="1" dirty="0" err="1">
                <a:solidFill>
                  <a:srgbClr val="FF0000"/>
                </a:solidFill>
              </a:rPr>
              <a:t>key</a:t>
            </a:r>
            <a:r>
              <a:rPr lang="en-US" sz="2600" i="1" dirty="0"/>
              <a:t> and every </a:t>
            </a:r>
            <a:r>
              <a:rPr lang="en-US" sz="2600" dirty="0"/>
              <a:t>key in the left sub-tree is not larger than </a:t>
            </a:r>
            <a:r>
              <a:rPr lang="en-US" sz="2600" dirty="0" err="1">
                <a:solidFill>
                  <a:srgbClr val="FF0000"/>
                </a:solidFill>
              </a:rPr>
              <a:t>x.</a:t>
            </a:r>
            <a:r>
              <a:rPr lang="en-US" sz="2600" i="1" dirty="0" err="1">
                <a:solidFill>
                  <a:srgbClr val="FF0000"/>
                </a:solidFill>
              </a:rPr>
              <a:t>key</a:t>
            </a:r>
            <a:r>
              <a:rPr lang="en-US" sz="2600" i="1" dirty="0"/>
              <a:t>, the minimum key in the sub-tree </a:t>
            </a:r>
            <a:r>
              <a:rPr lang="en-US" sz="2600" dirty="0"/>
              <a:t>rooted at </a:t>
            </a:r>
            <a:r>
              <a:rPr lang="en-US" sz="2600" dirty="0">
                <a:solidFill>
                  <a:srgbClr val="FF0000"/>
                </a:solidFill>
              </a:rPr>
              <a:t>x</a:t>
            </a:r>
            <a:r>
              <a:rPr lang="en-US" sz="2600" dirty="0"/>
              <a:t> resides in the sub-tree rooted at </a:t>
            </a:r>
            <a:r>
              <a:rPr lang="en-US" sz="2600" dirty="0" err="1">
                <a:solidFill>
                  <a:srgbClr val="FF0000"/>
                </a:solidFill>
              </a:rPr>
              <a:t>x.</a:t>
            </a:r>
            <a:r>
              <a:rPr lang="en-US" sz="2600" i="1" dirty="0" err="1">
                <a:solidFill>
                  <a:srgbClr val="FF0000"/>
                </a:solidFill>
              </a:rPr>
              <a:t>left</a:t>
            </a:r>
            <a:r>
              <a:rPr lang="en-US" sz="2600" i="1" dirty="0">
                <a:solidFill>
                  <a:srgbClr val="FF0000"/>
                </a:solidFill>
              </a:rPr>
              <a:t>.</a:t>
            </a:r>
            <a:endParaRPr lang="en-US" sz="2600" dirty="0">
              <a:solidFill>
                <a:srgbClr val="FF0000"/>
              </a:solidFill>
            </a:endParaRPr>
          </a:p>
        </p:txBody>
      </p:sp>
      <p:sp>
        <p:nvSpPr>
          <p:cNvPr id="4" name="Title 1"/>
          <p:cNvSpPr>
            <a:spLocks noGrp="1"/>
          </p:cNvSpPr>
          <p:nvPr>
            <p:ph type="title"/>
          </p:nvPr>
        </p:nvSpPr>
        <p:spPr>
          <a:xfrm>
            <a:off x="457200" y="274638"/>
            <a:ext cx="8229600" cy="1143000"/>
          </a:xfrm>
        </p:spPr>
        <p:txBody>
          <a:bodyPr>
            <a:normAutofit/>
          </a:bodyPr>
          <a:lstStyle/>
          <a:p>
            <a:r>
              <a:rPr lang="en-US" sz="3600" b="1" dirty="0"/>
              <a:t>Minimum and Maximum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13</a:t>
            </a:fld>
            <a:endParaRPr lang="en-US"/>
          </a:p>
        </p:txBody>
      </p:sp>
    </p:spTree>
    <p:extLst>
      <p:ext uri="{BB962C8B-B14F-4D97-AF65-F5344CB8AC3E}">
        <p14:creationId xmlns:p14="http://schemas.microsoft.com/office/powerpoint/2010/main" val="266283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Autofit/>
          </a:bodyPr>
          <a:lstStyle/>
          <a:p>
            <a:pPr algn="just"/>
            <a:r>
              <a:rPr lang="en-US" sz="2600" dirty="0"/>
              <a:t>The following procedure returns a pointer to the maximum element in the sub-tree rooted at a given node x, which we assume to be non-NIL:</a:t>
            </a:r>
          </a:p>
          <a:p>
            <a:pPr algn="just"/>
            <a:endParaRPr lang="en-US" sz="2600" dirty="0"/>
          </a:p>
          <a:p>
            <a:pPr algn="just"/>
            <a:endParaRPr lang="en-US" sz="2600" dirty="0"/>
          </a:p>
          <a:p>
            <a:pPr algn="just"/>
            <a:endParaRPr lang="en-US" sz="2600" dirty="0"/>
          </a:p>
          <a:p>
            <a:pPr algn="just">
              <a:buNone/>
            </a:pPr>
            <a:endParaRPr lang="en-US" sz="2600" dirty="0"/>
          </a:p>
          <a:p>
            <a:pPr algn="just"/>
            <a:r>
              <a:rPr lang="en-US" sz="2600" dirty="0"/>
              <a:t>Both of these procedures run in O(h) time on a tree of height h since, as in TREESEARCH, the sequence of nodes encountered forms a simple path downward from the root.</a:t>
            </a:r>
          </a:p>
          <a:p>
            <a:pPr algn="just"/>
            <a:endParaRPr lang="en-US" sz="2600" dirty="0"/>
          </a:p>
        </p:txBody>
      </p:sp>
      <p:pic>
        <p:nvPicPr>
          <p:cNvPr id="4098" name="Picture 2"/>
          <p:cNvPicPr>
            <a:picLocks noChangeAspect="1" noChangeArrowheads="1"/>
          </p:cNvPicPr>
          <p:nvPr/>
        </p:nvPicPr>
        <p:blipFill>
          <a:blip r:embed="rId2"/>
          <a:srcRect/>
          <a:stretch>
            <a:fillRect/>
          </a:stretch>
        </p:blipFill>
        <p:spPr bwMode="auto">
          <a:xfrm>
            <a:off x="2971800" y="2971800"/>
            <a:ext cx="3038475" cy="1711141"/>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Minimum and Maximum in BST</a:t>
            </a:r>
            <a:endParaRPr lang="en-US" sz="3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14</a:t>
            </a:fld>
            <a:endParaRPr lang="en-US"/>
          </a:p>
        </p:txBody>
      </p:sp>
    </p:spTree>
    <p:extLst>
      <p:ext uri="{BB962C8B-B14F-4D97-AF65-F5344CB8AC3E}">
        <p14:creationId xmlns:p14="http://schemas.microsoft.com/office/powerpoint/2010/main" val="377594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Successor and Predecessor in BST</a:t>
            </a:r>
            <a:endParaRPr lang="en-US" sz="3600" dirty="0"/>
          </a:p>
        </p:txBody>
      </p:sp>
      <p:sp>
        <p:nvSpPr>
          <p:cNvPr id="3" name="Content Placeholder 2"/>
          <p:cNvSpPr>
            <a:spLocks noGrp="1"/>
          </p:cNvSpPr>
          <p:nvPr>
            <p:ph idx="1"/>
          </p:nvPr>
        </p:nvSpPr>
        <p:spPr/>
        <p:txBody>
          <a:bodyPr>
            <a:normAutofit/>
          </a:bodyPr>
          <a:lstStyle/>
          <a:p>
            <a:pPr algn="just"/>
            <a:r>
              <a:rPr lang="en-US" sz="2600" dirty="0"/>
              <a:t>Given a node in a binary search tree, sometimes we need to find its successor in the sorted order determined by an in-order tree walk. </a:t>
            </a:r>
          </a:p>
          <a:p>
            <a:pPr algn="just"/>
            <a:endParaRPr lang="en-US" sz="2600" dirty="0"/>
          </a:p>
          <a:p>
            <a:pPr algn="just"/>
            <a:r>
              <a:rPr lang="en-US" sz="2600" dirty="0"/>
              <a:t>If all keys are distinct, the successor of a </a:t>
            </a:r>
            <a:r>
              <a:rPr lang="en-US" sz="2600" dirty="0">
                <a:solidFill>
                  <a:srgbClr val="FF0000"/>
                </a:solidFill>
              </a:rPr>
              <a:t>node x </a:t>
            </a:r>
            <a:r>
              <a:rPr lang="en-US" sz="2600" dirty="0"/>
              <a:t>is the node with the smallest key greater than </a:t>
            </a:r>
            <a:r>
              <a:rPr lang="en-US" sz="2600" dirty="0" err="1">
                <a:solidFill>
                  <a:srgbClr val="FF0000"/>
                </a:solidFill>
              </a:rPr>
              <a:t>x.</a:t>
            </a:r>
            <a:r>
              <a:rPr lang="en-US" sz="2600" i="1" dirty="0" err="1">
                <a:solidFill>
                  <a:srgbClr val="FF0000"/>
                </a:solidFill>
              </a:rPr>
              <a:t>key</a:t>
            </a:r>
            <a:r>
              <a:rPr lang="en-US" sz="2600" i="1" dirty="0"/>
              <a:t>.</a:t>
            </a:r>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15</a:t>
            </a:fld>
            <a:endParaRPr lang="en-US"/>
          </a:p>
        </p:txBody>
      </p:sp>
    </p:spTree>
    <p:extLst>
      <p:ext uri="{BB962C8B-B14F-4D97-AF65-F5344CB8AC3E}">
        <p14:creationId xmlns:p14="http://schemas.microsoft.com/office/powerpoint/2010/main" val="336674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following procedure returns the successor of a node x in a binary search tree if it exists, and NIL if x has the largest key in the tree:</a:t>
            </a:r>
          </a:p>
        </p:txBody>
      </p:sp>
      <p:pic>
        <p:nvPicPr>
          <p:cNvPr id="5122" name="Picture 2"/>
          <p:cNvPicPr>
            <a:picLocks noChangeAspect="1" noChangeArrowheads="1"/>
          </p:cNvPicPr>
          <p:nvPr/>
        </p:nvPicPr>
        <p:blipFill>
          <a:blip r:embed="rId2"/>
          <a:srcRect/>
          <a:stretch>
            <a:fillRect/>
          </a:stretch>
        </p:blipFill>
        <p:spPr bwMode="auto">
          <a:xfrm>
            <a:off x="2514600" y="3124200"/>
            <a:ext cx="4782073" cy="2771775"/>
          </a:xfrm>
          <a:prstGeom prst="rect">
            <a:avLst/>
          </a:prstGeom>
          <a:noFill/>
          <a:ln w="9525">
            <a:solidFill>
              <a:schemeClr val="accent1"/>
            </a:solidFill>
            <a:miter lim="800000"/>
            <a:headEnd/>
            <a:tailEnd/>
          </a:ln>
          <a:effectLst/>
        </p:spPr>
      </p:pic>
      <p:sp>
        <p:nvSpPr>
          <p:cNvPr id="5" name="Title 1"/>
          <p:cNvSpPr>
            <a:spLocks noGrp="1"/>
          </p:cNvSpPr>
          <p:nvPr>
            <p:ph type="title"/>
          </p:nvPr>
        </p:nvSpPr>
        <p:spPr/>
        <p:txBody>
          <a:bodyPr>
            <a:normAutofit/>
          </a:bodyPr>
          <a:lstStyle/>
          <a:p>
            <a:r>
              <a:rPr lang="en-US" sz="3600" b="1" dirty="0"/>
              <a:t>Successor and Predecessor in BST</a:t>
            </a:r>
            <a:endParaRPr lang="en-US" sz="3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16</a:t>
            </a:fld>
            <a:endParaRPr lang="en-US"/>
          </a:p>
        </p:txBody>
      </p:sp>
    </p:spTree>
    <p:extLst>
      <p:ext uri="{BB962C8B-B14F-4D97-AF65-F5344CB8AC3E}">
        <p14:creationId xmlns:p14="http://schemas.microsoft.com/office/powerpoint/2010/main" val="240187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500" dirty="0"/>
              <a:t>We break the code for TREE-SUCCESSOR into two cases. If the right sub-tree of node x is nonempty, then the successor of x is just the leftmost node in </a:t>
            </a:r>
            <a:r>
              <a:rPr lang="en-US" sz="2500" dirty="0" err="1"/>
              <a:t>x’s</a:t>
            </a:r>
            <a:r>
              <a:rPr lang="en-US" sz="2500" dirty="0"/>
              <a:t> right sub-tree, which we find in line 2 by calling TREE-MINIMUM(</a:t>
            </a:r>
            <a:r>
              <a:rPr lang="en-US" sz="2500" dirty="0" err="1"/>
              <a:t>x.</a:t>
            </a:r>
            <a:r>
              <a:rPr lang="en-US" sz="2500" i="1" dirty="0" err="1"/>
              <a:t>right</a:t>
            </a:r>
            <a:r>
              <a:rPr lang="en-US" sz="2500" i="1" dirty="0"/>
              <a:t>). </a:t>
            </a:r>
          </a:p>
          <a:p>
            <a:pPr algn="just"/>
            <a:r>
              <a:rPr lang="en-US" sz="2500" i="1" dirty="0"/>
              <a:t>For </a:t>
            </a:r>
            <a:r>
              <a:rPr lang="en-US" sz="2500" dirty="0"/>
              <a:t>example, the successor of the node with key 15 in Figure is the node with key 17.</a:t>
            </a:r>
          </a:p>
        </p:txBody>
      </p:sp>
      <p:pic>
        <p:nvPicPr>
          <p:cNvPr id="4" name="Picture 2"/>
          <p:cNvPicPr>
            <a:picLocks noChangeAspect="1" noChangeArrowheads="1"/>
          </p:cNvPicPr>
          <p:nvPr/>
        </p:nvPicPr>
        <p:blipFill>
          <a:blip r:embed="rId2"/>
          <a:srcRect/>
          <a:stretch>
            <a:fillRect/>
          </a:stretch>
        </p:blipFill>
        <p:spPr bwMode="auto">
          <a:xfrm>
            <a:off x="2362200" y="4087776"/>
            <a:ext cx="4200433" cy="277022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6" name="Slide Number Placeholder 5"/>
          <p:cNvSpPr>
            <a:spLocks noGrp="1"/>
          </p:cNvSpPr>
          <p:nvPr>
            <p:ph type="sldNum" sz="quarter" idx="12"/>
          </p:nvPr>
        </p:nvSpPr>
        <p:spPr/>
        <p:txBody>
          <a:bodyPr/>
          <a:lstStyle/>
          <a:p>
            <a:fld id="{FE7C1801-37B5-4643-9E12-B17EFE447141}" type="slidenum">
              <a:rPr lang="en-US" smtClean="0"/>
              <a:pPr/>
              <a:t>17</a:t>
            </a:fld>
            <a:endParaRPr lang="en-US"/>
          </a:p>
        </p:txBody>
      </p:sp>
    </p:spTree>
    <p:extLst>
      <p:ext uri="{BB962C8B-B14F-4D97-AF65-F5344CB8AC3E}">
        <p14:creationId xmlns:p14="http://schemas.microsoft.com/office/powerpoint/2010/main" val="131161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lgn="just"/>
            <a:r>
              <a:rPr lang="en-US" sz="2600" dirty="0"/>
              <a:t>On the other hand, if the right sub-tree of node x is empty and x has a successor y, then y is the lowest ancestor of x whose left child is also an ancestor of x. In the figure, the successor of the node with key 13 is the node with key 15. To find y, we simply go up the tree from x until we encounter a node that is the left child of its parent; lines 3–7 of TREE-SUCCESSOR handle this case.</a:t>
            </a:r>
          </a:p>
        </p:txBody>
      </p:sp>
      <p:pic>
        <p:nvPicPr>
          <p:cNvPr id="4" name="Picture 2"/>
          <p:cNvPicPr>
            <a:picLocks noChangeAspect="1" noChangeArrowheads="1"/>
          </p:cNvPicPr>
          <p:nvPr/>
        </p:nvPicPr>
        <p:blipFill>
          <a:blip r:embed="rId2"/>
          <a:srcRect/>
          <a:stretch>
            <a:fillRect/>
          </a:stretch>
        </p:blipFill>
        <p:spPr bwMode="auto">
          <a:xfrm>
            <a:off x="2362200" y="4087776"/>
            <a:ext cx="4200433" cy="277022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6" name="Slide Number Placeholder 5"/>
          <p:cNvSpPr>
            <a:spLocks noGrp="1"/>
          </p:cNvSpPr>
          <p:nvPr>
            <p:ph type="sldNum" sz="quarter" idx="12"/>
          </p:nvPr>
        </p:nvSpPr>
        <p:spPr/>
        <p:txBody>
          <a:bodyPr/>
          <a:lstStyle/>
          <a:p>
            <a:fld id="{FE7C1801-37B5-4643-9E12-B17EFE447141}" type="slidenum">
              <a:rPr lang="en-US" smtClean="0"/>
              <a:pPr/>
              <a:t>18</a:t>
            </a:fld>
            <a:endParaRPr lang="en-US"/>
          </a:p>
        </p:txBody>
      </p:sp>
    </p:spTree>
    <p:extLst>
      <p:ext uri="{BB962C8B-B14F-4D97-AF65-F5344CB8AC3E}">
        <p14:creationId xmlns:p14="http://schemas.microsoft.com/office/powerpoint/2010/main" val="261196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running time of TREE-SUCCESSOR on a tree of height h is O(h), since we either follow a simple path up the tree or follow a simple path down the tree. The procedure TREE-PREDECESSOR, which is symmetric to TREE-SUCCESSOR, also runs in time O(h).</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Successor and Predecessor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19</a:t>
            </a:fld>
            <a:endParaRPr lang="en-US"/>
          </a:p>
        </p:txBody>
      </p:sp>
    </p:spTree>
    <p:extLst>
      <p:ext uri="{BB962C8B-B14F-4D97-AF65-F5344CB8AC3E}">
        <p14:creationId xmlns:p14="http://schemas.microsoft.com/office/powerpoint/2010/main" val="396398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Binary Search Tree</a:t>
            </a:r>
          </a:p>
        </p:txBody>
      </p:sp>
      <p:sp>
        <p:nvSpPr>
          <p:cNvPr id="3" name="Slide Number Placeholder 2"/>
          <p:cNvSpPr>
            <a:spLocks noGrp="1"/>
          </p:cNvSpPr>
          <p:nvPr>
            <p:ph type="sldNum" sz="quarter" idx="12"/>
          </p:nvPr>
        </p:nvSpPr>
        <p:spPr/>
        <p:txBody>
          <a:bodyPr/>
          <a:lstStyle/>
          <a:p>
            <a:fld id="{D4546139-058D-452E-AFC4-306DF63A58C4}" type="slidenum">
              <a:rPr lang="en-US" smtClean="0"/>
              <a:pPr/>
              <a:t>2</a:t>
            </a:fld>
            <a:endParaRPr lang="en-US"/>
          </a:p>
        </p:txBody>
      </p:sp>
    </p:spTree>
    <p:extLst>
      <p:ext uri="{BB962C8B-B14F-4D97-AF65-F5344CB8AC3E}">
        <p14:creationId xmlns:p14="http://schemas.microsoft.com/office/powerpoint/2010/main" val="339181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Insertion in BST</a:t>
            </a:r>
            <a:endParaRPr lang="en-US" sz="3600" dirty="0"/>
          </a:p>
        </p:txBody>
      </p:sp>
      <p:sp>
        <p:nvSpPr>
          <p:cNvPr id="3" name="Content Placeholder 2"/>
          <p:cNvSpPr>
            <a:spLocks noGrp="1"/>
          </p:cNvSpPr>
          <p:nvPr>
            <p:ph idx="1"/>
          </p:nvPr>
        </p:nvSpPr>
        <p:spPr>
          <a:xfrm>
            <a:off x="169608" y="1676399"/>
            <a:ext cx="4038600" cy="4205749"/>
          </a:xfrm>
          <a:ln>
            <a:solidFill>
              <a:schemeClr val="accent1"/>
            </a:solidFill>
          </a:ln>
        </p:spPr>
        <p:txBody>
          <a:bodyPr>
            <a:normAutofit fontScale="92500" lnSpcReduction="10000"/>
          </a:bodyPr>
          <a:lstStyle/>
          <a:p>
            <a:pPr algn="just"/>
            <a:r>
              <a:rPr lang="en-US" sz="2600" dirty="0"/>
              <a:t>To insert a new value  into a binary search tree T , we use the procedure TREE-INSERT.</a:t>
            </a:r>
          </a:p>
          <a:p>
            <a:pPr algn="just"/>
            <a:r>
              <a:rPr lang="en-US" sz="2600" dirty="0"/>
              <a:t>The procedure takes a node z for which </a:t>
            </a:r>
            <a:r>
              <a:rPr lang="en-US" sz="2600" dirty="0" err="1"/>
              <a:t>z.</a:t>
            </a:r>
            <a:r>
              <a:rPr lang="en-US" sz="2600" i="1" dirty="0" err="1"/>
              <a:t>key</a:t>
            </a:r>
            <a:r>
              <a:rPr lang="en-US" sz="2600" i="1" dirty="0"/>
              <a:t>=v , </a:t>
            </a:r>
            <a:r>
              <a:rPr lang="en-US" sz="2600" i="1" dirty="0" err="1"/>
              <a:t>z.left</a:t>
            </a:r>
            <a:r>
              <a:rPr lang="en-US" sz="2600" i="1" dirty="0"/>
              <a:t> =NIL, </a:t>
            </a:r>
            <a:r>
              <a:rPr lang="en-US" sz="2600" dirty="0"/>
              <a:t>and </a:t>
            </a:r>
            <a:r>
              <a:rPr lang="en-US" sz="2600" dirty="0" err="1"/>
              <a:t>z.</a:t>
            </a:r>
            <a:r>
              <a:rPr lang="en-US" sz="2600" i="1" dirty="0" err="1"/>
              <a:t>right</a:t>
            </a:r>
            <a:r>
              <a:rPr lang="en-US" sz="2600" i="1" dirty="0"/>
              <a:t>=NIL. It modifies T and some of the attributes of z in such a way that </a:t>
            </a:r>
            <a:r>
              <a:rPr lang="en-US" sz="2600" dirty="0"/>
              <a:t>it inserts z into an appropriate position in the tree.</a:t>
            </a:r>
          </a:p>
        </p:txBody>
      </p:sp>
      <p:pic>
        <p:nvPicPr>
          <p:cNvPr id="6146" name="Picture 2"/>
          <p:cNvPicPr>
            <a:picLocks noChangeAspect="1" noChangeArrowheads="1"/>
          </p:cNvPicPr>
          <p:nvPr/>
        </p:nvPicPr>
        <p:blipFill>
          <a:blip r:embed="rId2"/>
          <a:srcRect/>
          <a:stretch>
            <a:fillRect/>
          </a:stretch>
        </p:blipFill>
        <p:spPr bwMode="auto">
          <a:xfrm>
            <a:off x="4298674" y="1676400"/>
            <a:ext cx="4801082" cy="4191000"/>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20</a:t>
            </a:fld>
            <a:endParaRPr lang="en-US"/>
          </a:p>
        </p:txBody>
      </p:sp>
    </p:spTree>
    <p:extLst>
      <p:ext uri="{BB962C8B-B14F-4D97-AF65-F5344CB8AC3E}">
        <p14:creationId xmlns:p14="http://schemas.microsoft.com/office/powerpoint/2010/main" val="144645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752600" y="1167576"/>
            <a:ext cx="5548147" cy="3124200"/>
          </a:xfrm>
          <a:prstGeom prst="rect">
            <a:avLst/>
          </a:prstGeom>
          <a:noFill/>
          <a:ln w="9525">
            <a:noFill/>
            <a:miter lim="800000"/>
            <a:headEnd/>
            <a:tailEnd/>
          </a:ln>
          <a:effectLst/>
        </p:spPr>
      </p:pic>
      <p:sp>
        <p:nvSpPr>
          <p:cNvPr id="5" name="Rectangle 4"/>
          <p:cNvSpPr/>
          <p:nvPr/>
        </p:nvSpPr>
        <p:spPr>
          <a:xfrm>
            <a:off x="838200" y="4283095"/>
            <a:ext cx="7620000" cy="1508105"/>
          </a:xfrm>
          <a:prstGeom prst="rect">
            <a:avLst/>
          </a:prstGeom>
        </p:spPr>
        <p:txBody>
          <a:bodyPr wrap="square">
            <a:spAutoFit/>
          </a:bodyPr>
          <a:lstStyle/>
          <a:p>
            <a:pPr algn="just"/>
            <a:r>
              <a:rPr lang="en-US" sz="2300" dirty="0"/>
              <a:t>Inserting an item with key 13 into a binary search tree. Lightly shaded nodes indicate the simple path from the root down to the position where the item is inserted. The dashed line indicates the link in the tree that is added to insert the item.</a:t>
            </a:r>
          </a:p>
        </p:txBody>
      </p:sp>
      <p:sp>
        <p:nvSpPr>
          <p:cNvPr id="6" name="Title 1"/>
          <p:cNvSpPr>
            <a:spLocks noGrp="1"/>
          </p:cNvSpPr>
          <p:nvPr>
            <p:ph type="title"/>
          </p:nvPr>
        </p:nvSpPr>
        <p:spPr>
          <a:xfrm>
            <a:off x="457200" y="274638"/>
            <a:ext cx="8229600" cy="1143000"/>
          </a:xfrm>
        </p:spPr>
        <p:txBody>
          <a:bodyPr>
            <a:normAutofit/>
          </a:bodyPr>
          <a:lstStyle/>
          <a:p>
            <a:r>
              <a:rPr lang="en-US" sz="3600" b="1" dirty="0"/>
              <a:t>Insertion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21</a:t>
            </a:fld>
            <a:endParaRPr lang="en-US"/>
          </a:p>
        </p:txBody>
      </p:sp>
    </p:spTree>
    <p:extLst>
      <p:ext uri="{BB962C8B-B14F-4D97-AF65-F5344CB8AC3E}">
        <p14:creationId xmlns:p14="http://schemas.microsoft.com/office/powerpoint/2010/main" val="54213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382000" cy="4525963"/>
          </a:xfrm>
        </p:spPr>
        <p:txBody>
          <a:bodyPr>
            <a:noAutofit/>
          </a:bodyPr>
          <a:lstStyle/>
          <a:p>
            <a:pPr algn="just">
              <a:buNone/>
            </a:pPr>
            <a:r>
              <a:rPr lang="en-US" sz="2500" b="1" dirty="0"/>
              <a:t>Explanation:</a:t>
            </a:r>
          </a:p>
          <a:p>
            <a:pPr algn="just"/>
            <a:r>
              <a:rPr lang="en-US" sz="2400" dirty="0"/>
              <a:t>TREE-INSERT begins at the root of the tree and the pointer x traces a simple path downward looking for a NIL to replace with the input item z. The procedure maintains the </a:t>
            </a:r>
            <a:r>
              <a:rPr lang="en-US" sz="2400" b="1" i="1" dirty="0"/>
              <a:t>trailing pointer y as the parent </a:t>
            </a:r>
            <a:r>
              <a:rPr lang="en-US" sz="2400" dirty="0"/>
              <a:t>of x. </a:t>
            </a:r>
          </a:p>
          <a:p>
            <a:pPr algn="just"/>
            <a:r>
              <a:rPr lang="en-US" sz="2400" dirty="0"/>
              <a:t>After initialization, the </a:t>
            </a:r>
            <a:r>
              <a:rPr lang="en-US" sz="2400" b="1" dirty="0"/>
              <a:t>while loop in lines 3–7 causes these two pointers </a:t>
            </a:r>
            <a:r>
              <a:rPr lang="en-US" sz="2400" dirty="0"/>
              <a:t>to move down the tree, going left or right depending on the comparison of </a:t>
            </a:r>
            <a:r>
              <a:rPr lang="en-US" sz="2400" dirty="0" err="1"/>
              <a:t>z.</a:t>
            </a:r>
            <a:r>
              <a:rPr lang="en-US" sz="2400" i="1" dirty="0" err="1"/>
              <a:t>key</a:t>
            </a:r>
            <a:r>
              <a:rPr lang="en-US" sz="2400" i="1" dirty="0"/>
              <a:t> </a:t>
            </a:r>
            <a:r>
              <a:rPr lang="en-US" sz="2400" dirty="0"/>
              <a:t>with </a:t>
            </a:r>
            <a:r>
              <a:rPr lang="en-US" sz="2400" dirty="0" err="1"/>
              <a:t>x.</a:t>
            </a:r>
            <a:r>
              <a:rPr lang="en-US" sz="2400" i="1" dirty="0" err="1"/>
              <a:t>key</a:t>
            </a:r>
            <a:r>
              <a:rPr lang="en-US" sz="2400" i="1" dirty="0"/>
              <a:t>, until x becomes NIL. This NIL occupies the position where we wish to </a:t>
            </a:r>
            <a:r>
              <a:rPr lang="en-US" sz="2400" dirty="0"/>
              <a:t>place the input item z. We need the trailing pointer y, because by the time we find the NIL where z belongs, the search has proceeded one step beyond the node that needs to be changed. Lines 8–13 set the pointers that cause ’ to be inserted.</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Insertion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22</a:t>
            </a:fld>
            <a:endParaRPr lang="en-US"/>
          </a:p>
        </p:txBody>
      </p:sp>
    </p:spTree>
    <p:extLst>
      <p:ext uri="{BB962C8B-B14F-4D97-AF65-F5344CB8AC3E}">
        <p14:creationId xmlns:p14="http://schemas.microsoft.com/office/powerpoint/2010/main" val="136869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Deletion in BST</a:t>
            </a:r>
            <a:endParaRPr lang="en-US" sz="3600" dirty="0"/>
          </a:p>
        </p:txBody>
      </p:sp>
      <p:pic>
        <p:nvPicPr>
          <p:cNvPr id="8194" name="Picture 2"/>
          <p:cNvPicPr>
            <a:picLocks noChangeAspect="1" noChangeArrowheads="1"/>
          </p:cNvPicPr>
          <p:nvPr/>
        </p:nvPicPr>
        <p:blipFill>
          <a:blip r:embed="rId2"/>
          <a:srcRect/>
          <a:stretch>
            <a:fillRect/>
          </a:stretch>
        </p:blipFill>
        <p:spPr bwMode="auto">
          <a:xfrm>
            <a:off x="16748" y="1524000"/>
            <a:ext cx="9053512" cy="409409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E7C1801-37B5-4643-9E12-B17EFE447141}" type="slidenum">
              <a:rPr lang="en-US" smtClean="0"/>
              <a:pPr/>
              <a:t>23</a:t>
            </a:fld>
            <a:endParaRPr lang="en-US"/>
          </a:p>
        </p:txBody>
      </p:sp>
    </p:spTree>
    <p:extLst>
      <p:ext uri="{BB962C8B-B14F-4D97-AF65-F5344CB8AC3E}">
        <p14:creationId xmlns:p14="http://schemas.microsoft.com/office/powerpoint/2010/main" val="3222008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procedure for deleting a given node ’ from a binary search tree T takes as arguments pointers to T and z. Consider the four cases to delete z.</a:t>
            </a:r>
          </a:p>
          <a:p>
            <a:pPr algn="just">
              <a:buNone/>
            </a:pPr>
            <a:r>
              <a:rPr lang="en-US" sz="2600" b="1" dirty="0"/>
              <a:t>Case 1:</a:t>
            </a:r>
          </a:p>
          <a:p>
            <a:pPr algn="just"/>
            <a:r>
              <a:rPr lang="en-US" sz="2600" dirty="0"/>
              <a:t>If z has no left child (part (a) of the figure), then we replace z by its right child, which may or may not be NIL. When </a:t>
            </a:r>
            <a:r>
              <a:rPr lang="en-US" sz="2600" dirty="0" err="1"/>
              <a:t>z’s</a:t>
            </a:r>
            <a:r>
              <a:rPr lang="en-US" sz="2600" dirty="0"/>
              <a:t> right child is NIL, this case deals with the situation in which z has no children. When </a:t>
            </a:r>
            <a:r>
              <a:rPr lang="en-US" sz="2600" dirty="0" err="1"/>
              <a:t>z’s</a:t>
            </a:r>
            <a:r>
              <a:rPr lang="en-US" sz="2600" dirty="0"/>
              <a:t> right child is non-NIL, this case handles the situation in which z has just one child, which is its right child.</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24</a:t>
            </a:fld>
            <a:endParaRPr lang="en-US"/>
          </a:p>
        </p:txBody>
      </p:sp>
    </p:spTree>
    <p:extLst>
      <p:ext uri="{BB962C8B-B14F-4D97-AF65-F5344CB8AC3E}">
        <p14:creationId xmlns:p14="http://schemas.microsoft.com/office/powerpoint/2010/main" val="96441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algn="just">
              <a:buNone/>
            </a:pPr>
            <a:r>
              <a:rPr lang="en-US" sz="2600" b="1" dirty="0"/>
              <a:t>Case 2:</a:t>
            </a:r>
          </a:p>
          <a:p>
            <a:pPr algn="just"/>
            <a:r>
              <a:rPr lang="en-US" sz="2600" dirty="0"/>
              <a:t>If z has just one child, which is its left child (part (b) of the figure), then we replace z by its left child.</a:t>
            </a:r>
          </a:p>
          <a:p>
            <a:pPr algn="just">
              <a:buNone/>
            </a:pPr>
            <a:r>
              <a:rPr lang="en-US" sz="2600" b="1" dirty="0"/>
              <a:t>Case 3 and 4:</a:t>
            </a:r>
          </a:p>
          <a:p>
            <a:pPr algn="just"/>
            <a:r>
              <a:rPr lang="en-US" sz="2600" dirty="0"/>
              <a:t>Otherwise, z has both a left and a right child. We find </a:t>
            </a:r>
            <a:r>
              <a:rPr lang="en-US" sz="2600" dirty="0" err="1"/>
              <a:t>z’s</a:t>
            </a:r>
            <a:r>
              <a:rPr lang="en-US" sz="2600" dirty="0"/>
              <a:t> successor y, which lies in </a:t>
            </a:r>
            <a:r>
              <a:rPr lang="en-US" sz="2600" dirty="0" err="1"/>
              <a:t>z’s</a:t>
            </a:r>
            <a:r>
              <a:rPr lang="en-US" sz="2600" dirty="0"/>
              <a:t> right sub-tree and has no left child. We want to splice y out of its current location and have it replace ’ in the tree.</a:t>
            </a:r>
          </a:p>
          <a:p>
            <a:pPr algn="just"/>
            <a:r>
              <a:rPr lang="en-US" sz="2600" dirty="0"/>
              <a:t> If y is </a:t>
            </a:r>
            <a:r>
              <a:rPr lang="en-US" sz="2600" dirty="0" err="1"/>
              <a:t>z’s</a:t>
            </a:r>
            <a:r>
              <a:rPr lang="en-US" sz="2600" dirty="0"/>
              <a:t> right child (part (c)), then we replace z by y, leaving </a:t>
            </a:r>
            <a:r>
              <a:rPr lang="en-US" sz="2600" dirty="0" err="1"/>
              <a:t>y’s</a:t>
            </a:r>
            <a:r>
              <a:rPr lang="en-US" sz="2600" dirty="0"/>
              <a:t> right child alone.</a:t>
            </a:r>
          </a:p>
          <a:p>
            <a:pPr algn="just"/>
            <a:r>
              <a:rPr lang="en-US" sz="2600" dirty="0"/>
              <a:t> Otherwise, y lies within </a:t>
            </a:r>
            <a:r>
              <a:rPr lang="en-US" sz="2600" dirty="0" err="1"/>
              <a:t>z’s</a:t>
            </a:r>
            <a:r>
              <a:rPr lang="en-US" sz="2600" dirty="0"/>
              <a:t> right sub-tree but is not </a:t>
            </a:r>
            <a:r>
              <a:rPr lang="en-US" sz="2600" dirty="0" err="1"/>
              <a:t>z’s</a:t>
            </a:r>
            <a:r>
              <a:rPr lang="en-US" sz="2600" dirty="0"/>
              <a:t> right child (part (d)). In this case, we first replace y by its own right child, and then we replace z by 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5" name="Slide Number Placeholder 4"/>
          <p:cNvSpPr>
            <a:spLocks noGrp="1"/>
          </p:cNvSpPr>
          <p:nvPr>
            <p:ph type="sldNum" sz="quarter" idx="12"/>
          </p:nvPr>
        </p:nvSpPr>
        <p:spPr/>
        <p:txBody>
          <a:bodyPr/>
          <a:lstStyle/>
          <a:p>
            <a:fld id="{FE7C1801-37B5-4643-9E12-B17EFE447141}" type="slidenum">
              <a:rPr lang="en-US" smtClean="0"/>
              <a:pPr/>
              <a:t>25</a:t>
            </a:fld>
            <a:endParaRPr lang="en-US"/>
          </a:p>
        </p:txBody>
      </p:sp>
    </p:spTree>
    <p:extLst>
      <p:ext uri="{BB962C8B-B14F-4D97-AF65-F5344CB8AC3E}">
        <p14:creationId xmlns:p14="http://schemas.microsoft.com/office/powerpoint/2010/main" val="140006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71599" y="1524000"/>
            <a:ext cx="6395537" cy="4800600"/>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26</a:t>
            </a:fld>
            <a:endParaRPr lang="en-US"/>
          </a:p>
        </p:txBody>
      </p:sp>
    </p:spTree>
    <p:extLst>
      <p:ext uri="{BB962C8B-B14F-4D97-AF65-F5344CB8AC3E}">
        <p14:creationId xmlns:p14="http://schemas.microsoft.com/office/powerpoint/2010/main" val="330107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81000" y="1295400"/>
            <a:ext cx="8307256" cy="4891087"/>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a:t>Deletion in BST</a:t>
            </a:r>
            <a:endParaRPr lang="en-US" sz="3600"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27</a:t>
            </a:fld>
            <a:endParaRPr lang="en-US"/>
          </a:p>
        </p:txBody>
      </p:sp>
    </p:spTree>
    <p:extLst>
      <p:ext uri="{BB962C8B-B14F-4D97-AF65-F5344CB8AC3E}">
        <p14:creationId xmlns:p14="http://schemas.microsoft.com/office/powerpoint/2010/main" val="346581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305800" cy="6001643"/>
          </a:xfrm>
          <a:prstGeom prst="rect">
            <a:avLst/>
          </a:prstGeom>
        </p:spPr>
        <p:txBody>
          <a:bodyPr wrap="square">
            <a:spAutoFit/>
          </a:bodyPr>
          <a:lstStyle/>
          <a:p>
            <a:pPr algn="just"/>
            <a:r>
              <a:rPr lang="en-US" sz="2400" dirty="0"/>
              <a:t>Deleting a node z from a binary search tree.  Node z may be the root, a left child of node q, or a right child of q. </a:t>
            </a:r>
          </a:p>
          <a:p>
            <a:pPr algn="just"/>
            <a:endParaRPr lang="en-US" sz="2400" b="1" dirty="0"/>
          </a:p>
          <a:p>
            <a:pPr algn="just"/>
            <a:r>
              <a:rPr lang="en-US" sz="2400" b="1" dirty="0"/>
              <a:t>(a) Node z has no left child. We replace z by its right child r, which </a:t>
            </a:r>
            <a:r>
              <a:rPr lang="en-US" sz="2400" dirty="0"/>
              <a:t>may or may not be NIL. </a:t>
            </a:r>
          </a:p>
          <a:p>
            <a:pPr algn="just"/>
            <a:endParaRPr lang="en-US" sz="2400" b="1" dirty="0"/>
          </a:p>
          <a:p>
            <a:pPr algn="just"/>
            <a:r>
              <a:rPr lang="en-US" sz="2400" b="1" dirty="0"/>
              <a:t>(b) Node z has a left child l but no right child. We replace z by l . </a:t>
            </a:r>
          </a:p>
          <a:p>
            <a:pPr algn="just"/>
            <a:endParaRPr lang="en-US" sz="2400" b="1" dirty="0"/>
          </a:p>
          <a:p>
            <a:pPr algn="just"/>
            <a:r>
              <a:rPr lang="en-US" sz="2400" b="1" dirty="0"/>
              <a:t>(c) Node z </a:t>
            </a:r>
            <a:r>
              <a:rPr lang="en-US" sz="2400" dirty="0"/>
              <a:t>has two children; its left child is node l , its right child is its successor y, and </a:t>
            </a:r>
            <a:r>
              <a:rPr lang="en-US" sz="2400" dirty="0" err="1"/>
              <a:t>y’s</a:t>
            </a:r>
            <a:r>
              <a:rPr lang="en-US" sz="2400" dirty="0"/>
              <a:t> right child is node x. We replace z by y, updating </a:t>
            </a:r>
            <a:r>
              <a:rPr lang="en-US" sz="2400" dirty="0" err="1"/>
              <a:t>y’s</a:t>
            </a:r>
            <a:r>
              <a:rPr lang="en-US" sz="2400" dirty="0"/>
              <a:t> left child to become l, but leaving x as </a:t>
            </a:r>
            <a:r>
              <a:rPr lang="en-US" sz="2400" dirty="0" err="1"/>
              <a:t>y’s</a:t>
            </a:r>
            <a:r>
              <a:rPr lang="en-US" sz="2400" dirty="0"/>
              <a:t> right child. </a:t>
            </a:r>
          </a:p>
          <a:p>
            <a:pPr algn="just"/>
            <a:endParaRPr lang="en-US" sz="2400" b="1" dirty="0"/>
          </a:p>
          <a:p>
            <a:pPr algn="just"/>
            <a:r>
              <a:rPr lang="en-US" sz="2400" b="1" dirty="0"/>
              <a:t>(d) Node z </a:t>
            </a:r>
            <a:r>
              <a:rPr lang="en-US" sz="2400" dirty="0"/>
              <a:t>has two children (left child l and right child r), and its successor y≠ r lies within the sub-tree rooted at r. We replace y by its own right child x, and we set y to be </a:t>
            </a:r>
            <a:r>
              <a:rPr lang="en-US" sz="2400" dirty="0" err="1"/>
              <a:t>r’s</a:t>
            </a:r>
            <a:r>
              <a:rPr lang="en-US" sz="2400" dirty="0"/>
              <a:t> parent. Then, we set y to be </a:t>
            </a:r>
            <a:r>
              <a:rPr lang="en-US" sz="2400" dirty="0" err="1"/>
              <a:t>q’s</a:t>
            </a:r>
            <a:r>
              <a:rPr lang="en-US" sz="2400" dirty="0"/>
              <a:t> child and the parent of l .</a:t>
            </a:r>
          </a:p>
        </p:txBody>
      </p:sp>
      <p:sp>
        <p:nvSpPr>
          <p:cNvPr id="3" name="Slide Number Placeholder 2"/>
          <p:cNvSpPr>
            <a:spLocks noGrp="1"/>
          </p:cNvSpPr>
          <p:nvPr>
            <p:ph type="sldNum" sz="quarter" idx="12"/>
          </p:nvPr>
        </p:nvSpPr>
        <p:spPr/>
        <p:txBody>
          <a:bodyPr/>
          <a:lstStyle/>
          <a:p>
            <a:fld id="{FE7C1801-37B5-4643-9E12-B17EFE447141}" type="slidenum">
              <a:rPr lang="en-US" smtClean="0"/>
              <a:pPr/>
              <a:t>28</a:t>
            </a:fld>
            <a:endParaRPr lang="en-US"/>
          </a:p>
        </p:txBody>
      </p:sp>
    </p:spTree>
    <p:extLst>
      <p:ext uri="{BB962C8B-B14F-4D97-AF65-F5344CB8AC3E}">
        <p14:creationId xmlns:p14="http://schemas.microsoft.com/office/powerpoint/2010/main" val="1382228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Binary Search Tree - Worst Time</a:t>
            </a:r>
          </a:p>
        </p:txBody>
      </p:sp>
      <p:sp>
        <p:nvSpPr>
          <p:cNvPr id="4" name="Rectangle 3"/>
          <p:cNvSpPr>
            <a:spLocks noGrp="1" noChangeArrowheads="1"/>
          </p:cNvSpPr>
          <p:nvPr>
            <p:ph idx="1"/>
          </p:nvPr>
        </p:nvSpPr>
        <p:spPr/>
        <p:txBody>
          <a:bodyPr/>
          <a:lstStyle/>
          <a:p>
            <a:pPr>
              <a:lnSpc>
                <a:spcPct val="90000"/>
              </a:lnSpc>
            </a:pPr>
            <a:r>
              <a:rPr lang="en-US" sz="2700" dirty="0">
                <a:sym typeface="Symbol" pitchFamily="18" charset="2"/>
              </a:rPr>
              <a:t>Worst case running time is O(N) </a:t>
            </a:r>
          </a:p>
          <a:p>
            <a:pPr lvl="1">
              <a:lnSpc>
                <a:spcPct val="90000"/>
              </a:lnSpc>
            </a:pPr>
            <a:r>
              <a:rPr lang="en-US" sz="2700" dirty="0">
                <a:sym typeface="Symbol" pitchFamily="18" charset="2"/>
              </a:rPr>
              <a:t>What happens when you Insert elements in ascending order?</a:t>
            </a:r>
          </a:p>
          <a:p>
            <a:pPr lvl="2">
              <a:lnSpc>
                <a:spcPct val="90000"/>
              </a:lnSpc>
            </a:pPr>
            <a:r>
              <a:rPr lang="en-US" dirty="0">
                <a:solidFill>
                  <a:srgbClr val="FF0000"/>
                </a:solidFill>
                <a:sym typeface="Symbol" pitchFamily="18" charset="2"/>
              </a:rPr>
              <a:t>Insert: 2, 4, 6, 8, 10, 12 into an empty BST</a:t>
            </a:r>
          </a:p>
          <a:p>
            <a:pPr lvl="1">
              <a:lnSpc>
                <a:spcPct val="90000"/>
              </a:lnSpc>
            </a:pPr>
            <a:r>
              <a:rPr lang="en-US" dirty="0">
                <a:sym typeface="Symbol" pitchFamily="18" charset="2"/>
              </a:rPr>
              <a:t>Problem: Lack of</a:t>
            </a:r>
            <a:r>
              <a:rPr lang="en-US" dirty="0">
                <a:solidFill>
                  <a:srgbClr val="0000FF"/>
                </a:solidFill>
                <a:sym typeface="Symbol" pitchFamily="18" charset="2"/>
              </a:rPr>
              <a:t> “balance”: </a:t>
            </a:r>
          </a:p>
          <a:p>
            <a:pPr lvl="2">
              <a:lnSpc>
                <a:spcPct val="90000"/>
              </a:lnSpc>
            </a:pPr>
            <a:r>
              <a:rPr lang="en-US" dirty="0">
                <a:sym typeface="Symbol" pitchFamily="18" charset="2"/>
              </a:rPr>
              <a:t>compare depths of left and right sub-tree</a:t>
            </a:r>
            <a:endParaRPr lang="en-US" dirty="0">
              <a:solidFill>
                <a:srgbClr val="0000FF"/>
              </a:solidFill>
              <a:sym typeface="Symbol" pitchFamily="18" charset="2"/>
            </a:endParaRPr>
          </a:p>
          <a:p>
            <a:pPr lvl="1">
              <a:lnSpc>
                <a:spcPct val="90000"/>
              </a:lnSpc>
            </a:pPr>
            <a:r>
              <a:rPr lang="en-US" dirty="0">
                <a:sym typeface="Symbol" pitchFamily="18" charset="2"/>
              </a:rPr>
              <a:t>Unbalanced degenerate tree</a:t>
            </a:r>
            <a:endParaRPr lang="en-US" dirty="0"/>
          </a:p>
        </p:txBody>
      </p:sp>
      <p:sp>
        <p:nvSpPr>
          <p:cNvPr id="3" name="Slide Number Placeholder 2"/>
          <p:cNvSpPr>
            <a:spLocks noGrp="1"/>
          </p:cNvSpPr>
          <p:nvPr>
            <p:ph type="sldNum" sz="quarter" idx="12"/>
          </p:nvPr>
        </p:nvSpPr>
        <p:spPr/>
        <p:txBody>
          <a:bodyPr/>
          <a:lstStyle/>
          <a:p>
            <a:fld id="{FE7C1801-37B5-4643-9E12-B17EFE447141}" type="slidenum">
              <a:rPr lang="en-US" smtClean="0"/>
              <a:pPr/>
              <a:t>29</a:t>
            </a:fld>
            <a:endParaRPr lang="en-US"/>
          </a:p>
        </p:txBody>
      </p:sp>
    </p:spTree>
    <p:extLst>
      <p:ext uri="{BB962C8B-B14F-4D97-AF65-F5344CB8AC3E}">
        <p14:creationId xmlns:p14="http://schemas.microsoft.com/office/powerpoint/2010/main" val="11230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buNone/>
            </a:pPr>
            <a:r>
              <a:rPr lang="en-US" sz="2600" dirty="0"/>
              <a:t>A binary search tree (BST) follows:</a:t>
            </a:r>
          </a:p>
          <a:p>
            <a:r>
              <a:rPr lang="en-US" sz="2600" dirty="0"/>
              <a:t>The left sub-tree of a node has key less than or equal to its parent node's key.</a:t>
            </a:r>
          </a:p>
          <a:p>
            <a:r>
              <a:rPr lang="en-US" sz="2600" dirty="0"/>
              <a:t>The right sub-tree of a node has key greater than or equal to its parent node's key.</a:t>
            </a:r>
          </a:p>
        </p:txBody>
      </p:sp>
      <p:pic>
        <p:nvPicPr>
          <p:cNvPr id="8194" name="Picture 2"/>
          <p:cNvPicPr>
            <a:picLocks noChangeAspect="1" noChangeArrowheads="1"/>
          </p:cNvPicPr>
          <p:nvPr/>
        </p:nvPicPr>
        <p:blipFill>
          <a:blip r:embed="rId2"/>
          <a:srcRect/>
          <a:stretch>
            <a:fillRect/>
          </a:stretch>
        </p:blipFill>
        <p:spPr bwMode="auto">
          <a:xfrm>
            <a:off x="1826340" y="3990974"/>
            <a:ext cx="5432053" cy="26384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546139-058D-452E-AFC4-306DF63A58C4}" type="slidenum">
              <a:rPr lang="en-US" smtClean="0"/>
              <a:pPr/>
              <a:t>3</a:t>
            </a:fld>
            <a:endParaRPr lang="en-US"/>
          </a:p>
        </p:txBody>
      </p:sp>
    </p:spTree>
    <p:extLst>
      <p:ext uri="{BB962C8B-B14F-4D97-AF65-F5344CB8AC3E}">
        <p14:creationId xmlns:p14="http://schemas.microsoft.com/office/powerpoint/2010/main" val="3486035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Balanced and unbalanced BST</a:t>
            </a:r>
          </a:p>
        </p:txBody>
      </p:sp>
      <p:sp>
        <p:nvSpPr>
          <p:cNvPr id="4" name="Oval 4"/>
          <p:cNvSpPr>
            <a:spLocks noChangeArrowheads="1"/>
          </p:cNvSpPr>
          <p:nvPr/>
        </p:nvSpPr>
        <p:spPr bwMode="auto">
          <a:xfrm>
            <a:off x="6858000" y="2057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5" name="Oval 5"/>
          <p:cNvSpPr>
            <a:spLocks noChangeArrowheads="1"/>
          </p:cNvSpPr>
          <p:nvPr/>
        </p:nvSpPr>
        <p:spPr bwMode="auto">
          <a:xfrm>
            <a:off x="57912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6" name="Oval 6"/>
          <p:cNvSpPr>
            <a:spLocks noChangeArrowheads="1"/>
          </p:cNvSpPr>
          <p:nvPr/>
        </p:nvSpPr>
        <p:spPr bwMode="auto">
          <a:xfrm>
            <a:off x="7772400" y="2743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7" name="Oval 9"/>
          <p:cNvSpPr>
            <a:spLocks noChangeArrowheads="1"/>
          </p:cNvSpPr>
          <p:nvPr/>
        </p:nvSpPr>
        <p:spPr bwMode="auto">
          <a:xfrm>
            <a:off x="5105400" y="3505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8" name="Oval 10"/>
          <p:cNvSpPr>
            <a:spLocks noChangeArrowheads="1"/>
          </p:cNvSpPr>
          <p:nvPr/>
        </p:nvSpPr>
        <p:spPr bwMode="auto">
          <a:xfrm>
            <a:off x="6400800" y="3505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cxnSp>
        <p:nvCxnSpPr>
          <p:cNvPr id="9" name="AutoShape 11"/>
          <p:cNvCxnSpPr>
            <a:cxnSpLocks noChangeShapeType="1"/>
            <a:stCxn id="4" idx="3"/>
            <a:endCxn id="5" idx="7"/>
          </p:cNvCxnSpPr>
          <p:nvPr/>
        </p:nvCxnSpPr>
        <p:spPr bwMode="auto">
          <a:xfrm flipH="1">
            <a:off x="6181725" y="2447925"/>
            <a:ext cx="742950" cy="361950"/>
          </a:xfrm>
          <a:prstGeom prst="straightConnector1">
            <a:avLst/>
          </a:prstGeom>
          <a:noFill/>
          <a:ln w="9525">
            <a:solidFill>
              <a:schemeClr val="tx1"/>
            </a:solidFill>
            <a:round/>
            <a:headEnd/>
            <a:tailEnd/>
          </a:ln>
          <a:effectLst/>
        </p:spPr>
      </p:cxnSp>
      <p:cxnSp>
        <p:nvCxnSpPr>
          <p:cNvPr id="10" name="AutoShape 12"/>
          <p:cNvCxnSpPr>
            <a:cxnSpLocks noChangeShapeType="1"/>
            <a:stCxn id="4" idx="5"/>
            <a:endCxn id="6" idx="1"/>
          </p:cNvCxnSpPr>
          <p:nvPr/>
        </p:nvCxnSpPr>
        <p:spPr bwMode="auto">
          <a:xfrm>
            <a:off x="7248525" y="2447925"/>
            <a:ext cx="590550" cy="361950"/>
          </a:xfrm>
          <a:prstGeom prst="straightConnector1">
            <a:avLst/>
          </a:prstGeom>
          <a:noFill/>
          <a:ln w="9525">
            <a:solidFill>
              <a:schemeClr val="tx1"/>
            </a:solidFill>
            <a:round/>
            <a:headEnd/>
            <a:tailEnd/>
          </a:ln>
          <a:effectLst/>
        </p:spPr>
      </p:cxnSp>
      <p:cxnSp>
        <p:nvCxnSpPr>
          <p:cNvPr id="11" name="AutoShape 13"/>
          <p:cNvCxnSpPr>
            <a:cxnSpLocks noChangeShapeType="1"/>
            <a:stCxn id="5" idx="3"/>
            <a:endCxn id="7" idx="0"/>
          </p:cNvCxnSpPr>
          <p:nvPr/>
        </p:nvCxnSpPr>
        <p:spPr bwMode="auto">
          <a:xfrm flipH="1">
            <a:off x="5334000" y="3133725"/>
            <a:ext cx="523875" cy="371475"/>
          </a:xfrm>
          <a:prstGeom prst="straightConnector1">
            <a:avLst/>
          </a:prstGeom>
          <a:noFill/>
          <a:ln w="9525">
            <a:solidFill>
              <a:schemeClr val="tx1"/>
            </a:solidFill>
            <a:round/>
            <a:headEnd/>
            <a:tailEnd/>
          </a:ln>
          <a:effectLst/>
        </p:spPr>
      </p:cxnSp>
      <p:cxnSp>
        <p:nvCxnSpPr>
          <p:cNvPr id="12" name="AutoShape 14"/>
          <p:cNvCxnSpPr>
            <a:cxnSpLocks noChangeShapeType="1"/>
            <a:stCxn id="5" idx="5"/>
            <a:endCxn id="8" idx="0"/>
          </p:cNvCxnSpPr>
          <p:nvPr/>
        </p:nvCxnSpPr>
        <p:spPr bwMode="auto">
          <a:xfrm>
            <a:off x="6181725" y="3133725"/>
            <a:ext cx="447675" cy="371475"/>
          </a:xfrm>
          <a:prstGeom prst="straightConnector1">
            <a:avLst/>
          </a:prstGeom>
          <a:noFill/>
          <a:ln w="9525">
            <a:solidFill>
              <a:schemeClr val="tx1"/>
            </a:solidFill>
            <a:round/>
            <a:headEnd/>
            <a:tailEnd/>
          </a:ln>
          <a:effectLst/>
        </p:spPr>
      </p:cxnSp>
      <p:sp>
        <p:nvSpPr>
          <p:cNvPr id="13" name="Oval 17"/>
          <p:cNvSpPr>
            <a:spLocks noChangeArrowheads="1"/>
          </p:cNvSpPr>
          <p:nvPr/>
        </p:nvSpPr>
        <p:spPr bwMode="auto">
          <a:xfrm>
            <a:off x="2590800" y="2057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4" name="Oval 18"/>
          <p:cNvSpPr>
            <a:spLocks noChangeArrowheads="1"/>
          </p:cNvSpPr>
          <p:nvPr/>
        </p:nvSpPr>
        <p:spPr bwMode="auto">
          <a:xfrm>
            <a:off x="4572000" y="43434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15" name="Oval 19"/>
          <p:cNvSpPr>
            <a:spLocks noChangeArrowheads="1"/>
          </p:cNvSpPr>
          <p:nvPr/>
        </p:nvSpPr>
        <p:spPr bwMode="auto">
          <a:xfrm>
            <a:off x="3048000" y="2590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16" name="Oval 20"/>
          <p:cNvSpPr>
            <a:spLocks noChangeArrowheads="1"/>
          </p:cNvSpPr>
          <p:nvPr/>
        </p:nvSpPr>
        <p:spPr bwMode="auto">
          <a:xfrm>
            <a:off x="4038600" y="3733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17" name="Oval 21"/>
          <p:cNvSpPr>
            <a:spLocks noChangeArrowheads="1"/>
          </p:cNvSpPr>
          <p:nvPr/>
        </p:nvSpPr>
        <p:spPr bwMode="auto">
          <a:xfrm>
            <a:off x="3505200" y="31242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sp>
        <p:nvSpPr>
          <p:cNvPr id="18" name="Oval 22"/>
          <p:cNvSpPr>
            <a:spLocks noChangeArrowheads="1"/>
          </p:cNvSpPr>
          <p:nvPr/>
        </p:nvSpPr>
        <p:spPr bwMode="auto">
          <a:xfrm>
            <a:off x="5638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7</a:t>
            </a:r>
          </a:p>
        </p:txBody>
      </p:sp>
      <p:sp>
        <p:nvSpPr>
          <p:cNvPr id="19" name="Oval 23"/>
          <p:cNvSpPr>
            <a:spLocks noChangeArrowheads="1"/>
          </p:cNvSpPr>
          <p:nvPr/>
        </p:nvSpPr>
        <p:spPr bwMode="auto">
          <a:xfrm>
            <a:off x="5105400" y="4953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cxnSp>
        <p:nvCxnSpPr>
          <p:cNvPr id="20" name="AutoShape 24"/>
          <p:cNvCxnSpPr>
            <a:cxnSpLocks noChangeShapeType="1"/>
            <a:stCxn id="16" idx="5"/>
            <a:endCxn id="14" idx="7"/>
          </p:cNvCxnSpPr>
          <p:nvPr/>
        </p:nvCxnSpPr>
        <p:spPr bwMode="auto">
          <a:xfrm>
            <a:off x="4429125" y="4124325"/>
            <a:ext cx="533400" cy="285750"/>
          </a:xfrm>
          <a:prstGeom prst="straightConnector1">
            <a:avLst/>
          </a:prstGeom>
          <a:noFill/>
          <a:ln w="9525">
            <a:solidFill>
              <a:schemeClr val="tx1"/>
            </a:solidFill>
            <a:round/>
            <a:headEnd/>
            <a:tailEnd/>
          </a:ln>
          <a:effectLst/>
        </p:spPr>
      </p:cxnSp>
      <p:cxnSp>
        <p:nvCxnSpPr>
          <p:cNvPr id="21" name="AutoShape 25"/>
          <p:cNvCxnSpPr>
            <a:cxnSpLocks noChangeShapeType="1"/>
            <a:stCxn id="13" idx="5"/>
            <a:endCxn id="15" idx="0"/>
          </p:cNvCxnSpPr>
          <p:nvPr/>
        </p:nvCxnSpPr>
        <p:spPr bwMode="auto">
          <a:xfrm>
            <a:off x="2981325" y="2447925"/>
            <a:ext cx="295275" cy="142875"/>
          </a:xfrm>
          <a:prstGeom prst="straightConnector1">
            <a:avLst/>
          </a:prstGeom>
          <a:noFill/>
          <a:ln w="9525">
            <a:solidFill>
              <a:schemeClr val="tx1"/>
            </a:solidFill>
            <a:round/>
            <a:headEnd/>
            <a:tailEnd/>
          </a:ln>
          <a:effectLst/>
        </p:spPr>
      </p:cxnSp>
      <p:cxnSp>
        <p:nvCxnSpPr>
          <p:cNvPr id="22" name="AutoShape 26"/>
          <p:cNvCxnSpPr>
            <a:cxnSpLocks noChangeShapeType="1"/>
            <a:stCxn id="19" idx="5"/>
            <a:endCxn id="18" idx="0"/>
          </p:cNvCxnSpPr>
          <p:nvPr/>
        </p:nvCxnSpPr>
        <p:spPr bwMode="auto">
          <a:xfrm>
            <a:off x="5495925" y="5343525"/>
            <a:ext cx="371475" cy="219075"/>
          </a:xfrm>
          <a:prstGeom prst="straightConnector1">
            <a:avLst/>
          </a:prstGeom>
          <a:noFill/>
          <a:ln w="9525">
            <a:solidFill>
              <a:schemeClr val="tx1"/>
            </a:solidFill>
            <a:round/>
            <a:headEnd/>
            <a:tailEnd/>
          </a:ln>
          <a:effectLst/>
        </p:spPr>
      </p:cxnSp>
      <p:cxnSp>
        <p:nvCxnSpPr>
          <p:cNvPr id="23" name="AutoShape 27"/>
          <p:cNvCxnSpPr>
            <a:cxnSpLocks noChangeShapeType="1"/>
            <a:stCxn id="14" idx="5"/>
            <a:endCxn id="19" idx="0"/>
          </p:cNvCxnSpPr>
          <p:nvPr/>
        </p:nvCxnSpPr>
        <p:spPr bwMode="auto">
          <a:xfrm>
            <a:off x="4962525" y="4733925"/>
            <a:ext cx="371475" cy="219075"/>
          </a:xfrm>
          <a:prstGeom prst="straightConnector1">
            <a:avLst/>
          </a:prstGeom>
          <a:noFill/>
          <a:ln w="9525">
            <a:solidFill>
              <a:schemeClr val="tx1"/>
            </a:solidFill>
            <a:round/>
            <a:headEnd/>
            <a:tailEnd/>
          </a:ln>
          <a:effectLst/>
        </p:spPr>
      </p:cxnSp>
      <p:cxnSp>
        <p:nvCxnSpPr>
          <p:cNvPr id="24" name="AutoShape 28"/>
          <p:cNvCxnSpPr>
            <a:cxnSpLocks noChangeShapeType="1"/>
            <a:stCxn id="17" idx="5"/>
            <a:endCxn id="16" idx="0"/>
          </p:cNvCxnSpPr>
          <p:nvPr/>
        </p:nvCxnSpPr>
        <p:spPr bwMode="auto">
          <a:xfrm>
            <a:off x="3895725" y="3514725"/>
            <a:ext cx="371475" cy="219075"/>
          </a:xfrm>
          <a:prstGeom prst="straightConnector1">
            <a:avLst/>
          </a:prstGeom>
          <a:noFill/>
          <a:ln w="9525">
            <a:solidFill>
              <a:schemeClr val="tx1"/>
            </a:solidFill>
            <a:round/>
            <a:headEnd/>
            <a:tailEnd/>
          </a:ln>
          <a:effectLst/>
        </p:spPr>
      </p:cxnSp>
      <p:cxnSp>
        <p:nvCxnSpPr>
          <p:cNvPr id="25" name="AutoShape 29"/>
          <p:cNvCxnSpPr>
            <a:cxnSpLocks noChangeShapeType="1"/>
            <a:stCxn id="15" idx="5"/>
            <a:endCxn id="17" idx="0"/>
          </p:cNvCxnSpPr>
          <p:nvPr/>
        </p:nvCxnSpPr>
        <p:spPr bwMode="auto">
          <a:xfrm>
            <a:off x="3438525" y="2981325"/>
            <a:ext cx="295275" cy="142875"/>
          </a:xfrm>
          <a:prstGeom prst="straightConnector1">
            <a:avLst/>
          </a:prstGeom>
          <a:noFill/>
          <a:ln w="9525">
            <a:solidFill>
              <a:schemeClr val="tx1"/>
            </a:solidFill>
            <a:round/>
            <a:headEnd/>
            <a:tailEnd/>
          </a:ln>
          <a:effectLst/>
        </p:spPr>
      </p:cxnSp>
      <p:sp>
        <p:nvSpPr>
          <p:cNvPr id="26" name="Oval 32"/>
          <p:cNvSpPr>
            <a:spLocks noChangeArrowheads="1"/>
          </p:cNvSpPr>
          <p:nvPr/>
        </p:nvSpPr>
        <p:spPr bwMode="auto">
          <a:xfrm>
            <a:off x="2286000" y="4114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27" name="Oval 33"/>
          <p:cNvSpPr>
            <a:spLocks noChangeArrowheads="1"/>
          </p:cNvSpPr>
          <p:nvPr/>
        </p:nvSpPr>
        <p:spPr bwMode="auto">
          <a:xfrm>
            <a:off x="12192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2</a:t>
            </a:r>
          </a:p>
        </p:txBody>
      </p:sp>
      <p:sp>
        <p:nvSpPr>
          <p:cNvPr id="28" name="Oval 34"/>
          <p:cNvSpPr>
            <a:spLocks noChangeArrowheads="1"/>
          </p:cNvSpPr>
          <p:nvPr/>
        </p:nvSpPr>
        <p:spPr bwMode="auto">
          <a:xfrm>
            <a:off x="3200400" y="4800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29" name="Oval 35"/>
          <p:cNvSpPr>
            <a:spLocks noChangeArrowheads="1"/>
          </p:cNvSpPr>
          <p:nvPr/>
        </p:nvSpPr>
        <p:spPr bwMode="auto">
          <a:xfrm>
            <a:off x="2590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30" name="Oval 36"/>
          <p:cNvSpPr>
            <a:spLocks noChangeArrowheads="1"/>
          </p:cNvSpPr>
          <p:nvPr/>
        </p:nvSpPr>
        <p:spPr bwMode="auto">
          <a:xfrm>
            <a:off x="38100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7</a:t>
            </a:r>
          </a:p>
        </p:txBody>
      </p:sp>
      <p:sp>
        <p:nvSpPr>
          <p:cNvPr id="31" name="Oval 37"/>
          <p:cNvSpPr>
            <a:spLocks noChangeArrowheads="1"/>
          </p:cNvSpPr>
          <p:nvPr/>
        </p:nvSpPr>
        <p:spPr bwMode="auto">
          <a:xfrm>
            <a:off x="5334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32" name="Oval 38"/>
          <p:cNvSpPr>
            <a:spLocks noChangeArrowheads="1"/>
          </p:cNvSpPr>
          <p:nvPr/>
        </p:nvSpPr>
        <p:spPr bwMode="auto">
          <a:xfrm>
            <a:off x="1828800" y="5562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3</a:t>
            </a:r>
          </a:p>
        </p:txBody>
      </p:sp>
      <p:cxnSp>
        <p:nvCxnSpPr>
          <p:cNvPr id="33" name="AutoShape 39"/>
          <p:cNvCxnSpPr>
            <a:cxnSpLocks noChangeShapeType="1"/>
            <a:stCxn id="26" idx="3"/>
            <a:endCxn id="27" idx="7"/>
          </p:cNvCxnSpPr>
          <p:nvPr/>
        </p:nvCxnSpPr>
        <p:spPr bwMode="auto">
          <a:xfrm flipH="1">
            <a:off x="1609725" y="4505325"/>
            <a:ext cx="742950" cy="361950"/>
          </a:xfrm>
          <a:prstGeom prst="straightConnector1">
            <a:avLst/>
          </a:prstGeom>
          <a:noFill/>
          <a:ln w="9525">
            <a:solidFill>
              <a:schemeClr val="tx1"/>
            </a:solidFill>
            <a:round/>
            <a:headEnd/>
            <a:tailEnd/>
          </a:ln>
          <a:effectLst/>
        </p:spPr>
      </p:cxnSp>
      <p:cxnSp>
        <p:nvCxnSpPr>
          <p:cNvPr id="34" name="AutoShape 40"/>
          <p:cNvCxnSpPr>
            <a:cxnSpLocks noChangeShapeType="1"/>
            <a:stCxn id="26" idx="5"/>
            <a:endCxn id="28" idx="1"/>
          </p:cNvCxnSpPr>
          <p:nvPr/>
        </p:nvCxnSpPr>
        <p:spPr bwMode="auto">
          <a:xfrm>
            <a:off x="2676525" y="4505325"/>
            <a:ext cx="590550" cy="361950"/>
          </a:xfrm>
          <a:prstGeom prst="straightConnector1">
            <a:avLst/>
          </a:prstGeom>
          <a:noFill/>
          <a:ln w="9525">
            <a:solidFill>
              <a:schemeClr val="tx1"/>
            </a:solidFill>
            <a:round/>
            <a:headEnd/>
            <a:tailEnd/>
          </a:ln>
          <a:effectLst/>
        </p:spPr>
      </p:cxnSp>
      <p:cxnSp>
        <p:nvCxnSpPr>
          <p:cNvPr id="35" name="AutoShape 41"/>
          <p:cNvCxnSpPr>
            <a:cxnSpLocks noChangeShapeType="1"/>
            <a:stCxn id="27" idx="3"/>
            <a:endCxn id="31" idx="0"/>
          </p:cNvCxnSpPr>
          <p:nvPr/>
        </p:nvCxnSpPr>
        <p:spPr bwMode="auto">
          <a:xfrm flipH="1">
            <a:off x="762000" y="5191125"/>
            <a:ext cx="523875" cy="371475"/>
          </a:xfrm>
          <a:prstGeom prst="straightConnector1">
            <a:avLst/>
          </a:prstGeom>
          <a:noFill/>
          <a:ln w="9525">
            <a:solidFill>
              <a:schemeClr val="tx1"/>
            </a:solidFill>
            <a:round/>
            <a:headEnd/>
            <a:tailEnd/>
          </a:ln>
          <a:effectLst/>
        </p:spPr>
      </p:cxnSp>
      <p:cxnSp>
        <p:nvCxnSpPr>
          <p:cNvPr id="36" name="AutoShape 42"/>
          <p:cNvCxnSpPr>
            <a:cxnSpLocks noChangeShapeType="1"/>
            <a:stCxn id="27" idx="5"/>
            <a:endCxn id="32" idx="0"/>
          </p:cNvCxnSpPr>
          <p:nvPr/>
        </p:nvCxnSpPr>
        <p:spPr bwMode="auto">
          <a:xfrm>
            <a:off x="1609725" y="5191125"/>
            <a:ext cx="447675" cy="371475"/>
          </a:xfrm>
          <a:prstGeom prst="straightConnector1">
            <a:avLst/>
          </a:prstGeom>
          <a:noFill/>
          <a:ln w="9525">
            <a:solidFill>
              <a:schemeClr val="tx1"/>
            </a:solidFill>
            <a:round/>
            <a:headEnd/>
            <a:tailEnd/>
          </a:ln>
          <a:effectLst/>
        </p:spPr>
      </p:cxnSp>
      <p:cxnSp>
        <p:nvCxnSpPr>
          <p:cNvPr id="37" name="AutoShape 43"/>
          <p:cNvCxnSpPr>
            <a:cxnSpLocks noChangeShapeType="1"/>
            <a:stCxn id="28" idx="3"/>
            <a:endCxn id="29" idx="0"/>
          </p:cNvCxnSpPr>
          <p:nvPr/>
        </p:nvCxnSpPr>
        <p:spPr bwMode="auto">
          <a:xfrm flipH="1">
            <a:off x="2819400" y="5191125"/>
            <a:ext cx="447675" cy="371475"/>
          </a:xfrm>
          <a:prstGeom prst="straightConnector1">
            <a:avLst/>
          </a:prstGeom>
          <a:noFill/>
          <a:ln w="9525">
            <a:solidFill>
              <a:schemeClr val="tx1"/>
            </a:solidFill>
            <a:round/>
            <a:headEnd/>
            <a:tailEnd/>
          </a:ln>
          <a:effectLst/>
        </p:spPr>
      </p:cxnSp>
      <p:cxnSp>
        <p:nvCxnSpPr>
          <p:cNvPr id="38" name="AutoShape 44"/>
          <p:cNvCxnSpPr>
            <a:cxnSpLocks noChangeShapeType="1"/>
            <a:stCxn id="28" idx="5"/>
            <a:endCxn id="30" idx="0"/>
          </p:cNvCxnSpPr>
          <p:nvPr/>
        </p:nvCxnSpPr>
        <p:spPr bwMode="auto">
          <a:xfrm>
            <a:off x="3590925" y="5191125"/>
            <a:ext cx="447675" cy="371475"/>
          </a:xfrm>
          <a:prstGeom prst="straightConnector1">
            <a:avLst/>
          </a:prstGeom>
          <a:noFill/>
          <a:ln w="9525">
            <a:solidFill>
              <a:schemeClr val="tx1"/>
            </a:solidFill>
            <a:round/>
            <a:headEnd/>
            <a:tailEnd/>
          </a:ln>
          <a:effectLst/>
        </p:spPr>
      </p:cxnSp>
      <p:sp>
        <p:nvSpPr>
          <p:cNvPr id="39" name="Text Box 45"/>
          <p:cNvSpPr txBox="1">
            <a:spLocks noChangeArrowheads="1"/>
          </p:cNvSpPr>
          <p:nvPr/>
        </p:nvSpPr>
        <p:spPr bwMode="auto">
          <a:xfrm>
            <a:off x="6080125" y="4202113"/>
            <a:ext cx="1931939" cy="369332"/>
          </a:xfrm>
          <a:prstGeom prst="rect">
            <a:avLst/>
          </a:prstGeom>
          <a:noFill/>
          <a:ln w="9525">
            <a:noFill/>
            <a:miter lim="800000"/>
            <a:headEnd/>
            <a:tailEnd/>
          </a:ln>
          <a:effectLst/>
        </p:spPr>
        <p:txBody>
          <a:bodyPr wrap="none">
            <a:spAutoFit/>
          </a:bodyPr>
          <a:lstStyle/>
          <a:p>
            <a:r>
              <a:rPr lang="en-US" dirty="0"/>
              <a:t>Is this “balanced”?</a:t>
            </a:r>
          </a:p>
        </p:txBody>
      </p:sp>
      <p:sp>
        <p:nvSpPr>
          <p:cNvPr id="3" name="Slide Number Placeholder 2"/>
          <p:cNvSpPr>
            <a:spLocks noGrp="1"/>
          </p:cNvSpPr>
          <p:nvPr>
            <p:ph type="sldNum" sz="quarter" idx="12"/>
          </p:nvPr>
        </p:nvSpPr>
        <p:spPr/>
        <p:txBody>
          <a:bodyPr/>
          <a:lstStyle/>
          <a:p>
            <a:fld id="{FE7C1801-37B5-4643-9E12-B17EFE447141}" type="slidenum">
              <a:rPr lang="en-US" smtClean="0"/>
              <a:pPr/>
              <a:t>30</a:t>
            </a:fld>
            <a:endParaRPr lang="en-US"/>
          </a:p>
        </p:txBody>
      </p:sp>
    </p:spTree>
    <p:extLst>
      <p:ext uri="{BB962C8B-B14F-4D97-AF65-F5344CB8AC3E}">
        <p14:creationId xmlns:p14="http://schemas.microsoft.com/office/powerpoint/2010/main" val="3905335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Balancing Binary Search Trees</a:t>
            </a:r>
          </a:p>
        </p:txBody>
      </p:sp>
      <p:sp>
        <p:nvSpPr>
          <p:cNvPr id="3" name="Content Placeholder 2"/>
          <p:cNvSpPr>
            <a:spLocks noGrp="1"/>
          </p:cNvSpPr>
          <p:nvPr>
            <p:ph idx="1"/>
          </p:nvPr>
        </p:nvSpPr>
        <p:spPr/>
        <p:txBody>
          <a:bodyPr/>
          <a:lstStyle/>
          <a:p>
            <a:r>
              <a:rPr lang="en-US" sz="2700" dirty="0"/>
              <a:t>Many algorithms exist for keeping binary search trees balanced</a:t>
            </a:r>
          </a:p>
          <a:p>
            <a:pPr lvl="1"/>
            <a:r>
              <a:rPr lang="en-US" sz="2600" dirty="0" err="1"/>
              <a:t>Adelson-Velskii</a:t>
            </a:r>
            <a:r>
              <a:rPr lang="en-US" sz="2600" dirty="0"/>
              <a:t> and Landis (</a:t>
            </a:r>
            <a:r>
              <a:rPr lang="en-US" sz="2600" dirty="0">
                <a:solidFill>
                  <a:schemeClr val="accent2"/>
                </a:solidFill>
              </a:rPr>
              <a:t>AVL) trees</a:t>
            </a:r>
            <a:r>
              <a:rPr lang="en-US" sz="2600" dirty="0"/>
              <a:t> (height-balanced trees) </a:t>
            </a:r>
          </a:p>
          <a:p>
            <a:pPr lvl="1"/>
            <a:r>
              <a:rPr lang="en-US" sz="2600" dirty="0">
                <a:solidFill>
                  <a:schemeClr val="accent2"/>
                </a:solidFill>
              </a:rPr>
              <a:t>Splay trees</a:t>
            </a:r>
            <a:r>
              <a:rPr lang="en-US" sz="2600" dirty="0"/>
              <a:t> and other self-adjusting trees</a:t>
            </a:r>
          </a:p>
          <a:p>
            <a:pPr lvl="1"/>
            <a:r>
              <a:rPr lang="en-US" sz="2600" dirty="0">
                <a:solidFill>
                  <a:schemeClr val="accent2"/>
                </a:solidFill>
              </a:rPr>
              <a:t>B-trees</a:t>
            </a:r>
            <a:r>
              <a:rPr lang="en-US" sz="2600" dirty="0"/>
              <a:t> and other </a:t>
            </a:r>
            <a:r>
              <a:rPr lang="en-US" sz="2600" dirty="0" err="1"/>
              <a:t>multiway</a:t>
            </a:r>
            <a:r>
              <a:rPr lang="en-US" sz="2600" dirty="0"/>
              <a:t> search trees</a:t>
            </a:r>
          </a:p>
          <a:p>
            <a:endParaRPr lang="en-US"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31</a:t>
            </a:fld>
            <a:endParaRPr lang="en-US"/>
          </a:p>
        </p:txBody>
      </p:sp>
    </p:spTree>
    <p:extLst>
      <p:ext uri="{BB962C8B-B14F-4D97-AF65-F5344CB8AC3E}">
        <p14:creationId xmlns:p14="http://schemas.microsoft.com/office/powerpoint/2010/main" val="1397553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Perfect Balance</a:t>
            </a:r>
          </a:p>
        </p:txBody>
      </p:sp>
      <p:sp>
        <p:nvSpPr>
          <p:cNvPr id="3" name="Content Placeholder 2"/>
          <p:cNvSpPr>
            <a:spLocks noGrp="1"/>
          </p:cNvSpPr>
          <p:nvPr>
            <p:ph idx="1"/>
          </p:nvPr>
        </p:nvSpPr>
        <p:spPr/>
        <p:txBody>
          <a:bodyPr/>
          <a:lstStyle/>
          <a:p>
            <a:r>
              <a:rPr lang="en-US" sz="2600" dirty="0"/>
              <a:t>Want a </a:t>
            </a:r>
            <a:r>
              <a:rPr lang="en-US" sz="2600" dirty="0">
                <a:solidFill>
                  <a:srgbClr val="0000FF"/>
                </a:solidFill>
              </a:rPr>
              <a:t>complete tree</a:t>
            </a:r>
            <a:r>
              <a:rPr lang="en-US" sz="2600" dirty="0"/>
              <a:t> after every operation</a:t>
            </a:r>
          </a:p>
          <a:p>
            <a:pPr lvl="1"/>
            <a:r>
              <a:rPr lang="en-US" sz="2600" dirty="0"/>
              <a:t>tree is full except possibly in the lower right</a:t>
            </a:r>
          </a:p>
          <a:p>
            <a:r>
              <a:rPr lang="en-US" sz="2600" dirty="0"/>
              <a:t>This is expensive</a:t>
            </a:r>
          </a:p>
          <a:p>
            <a:pPr lvl="1"/>
            <a:r>
              <a:rPr lang="en-US" sz="2600" dirty="0"/>
              <a:t>For example, insert 2 in the tree on the left and then rebuild as a complete tree</a:t>
            </a:r>
          </a:p>
          <a:p>
            <a:endParaRPr lang="en-US" dirty="0"/>
          </a:p>
        </p:txBody>
      </p:sp>
      <p:sp>
        <p:nvSpPr>
          <p:cNvPr id="4" name="Text Box 42"/>
          <p:cNvSpPr txBox="1">
            <a:spLocks noChangeArrowheads="1"/>
          </p:cNvSpPr>
          <p:nvPr/>
        </p:nvSpPr>
        <p:spPr bwMode="auto">
          <a:xfrm>
            <a:off x="3962400" y="4857750"/>
            <a:ext cx="1720850" cy="701675"/>
          </a:xfrm>
          <a:prstGeom prst="rect">
            <a:avLst/>
          </a:prstGeom>
          <a:noFill/>
          <a:ln w="12700">
            <a:noFill/>
            <a:miter lim="800000"/>
            <a:headEnd/>
            <a:tailEnd/>
          </a:ln>
          <a:effectLst/>
        </p:spPr>
        <p:txBody>
          <a:bodyPr wrap="none">
            <a:spAutoFit/>
          </a:bodyPr>
          <a:lstStyle/>
          <a:p>
            <a:r>
              <a:rPr lang="en-US">
                <a:solidFill>
                  <a:srgbClr val="0000FF"/>
                </a:solidFill>
              </a:rPr>
              <a:t>Insert 2 &amp;</a:t>
            </a:r>
          </a:p>
          <a:p>
            <a:r>
              <a:rPr lang="en-US">
                <a:solidFill>
                  <a:srgbClr val="0000FF"/>
                </a:solidFill>
              </a:rPr>
              <a:t>complete tree</a:t>
            </a:r>
          </a:p>
        </p:txBody>
      </p:sp>
      <p:sp>
        <p:nvSpPr>
          <p:cNvPr id="5" name="Oval 43"/>
          <p:cNvSpPr>
            <a:spLocks noChangeArrowheads="1"/>
          </p:cNvSpPr>
          <p:nvPr/>
        </p:nvSpPr>
        <p:spPr bwMode="auto">
          <a:xfrm>
            <a:off x="2362200" y="4419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6" name="Oval 44"/>
          <p:cNvSpPr>
            <a:spLocks noChangeArrowheads="1"/>
          </p:cNvSpPr>
          <p:nvPr/>
        </p:nvSpPr>
        <p:spPr bwMode="auto">
          <a:xfrm>
            <a:off x="12954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7" name="Oval 45"/>
          <p:cNvSpPr>
            <a:spLocks noChangeArrowheads="1"/>
          </p:cNvSpPr>
          <p:nvPr/>
        </p:nvSpPr>
        <p:spPr bwMode="auto">
          <a:xfrm>
            <a:off x="32766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dirty="0">
                <a:latin typeface="Times New Roman" pitchFamily="18" charset="0"/>
              </a:rPr>
              <a:t>9</a:t>
            </a:r>
          </a:p>
        </p:txBody>
      </p:sp>
      <p:sp>
        <p:nvSpPr>
          <p:cNvPr id="8" name="Oval 46"/>
          <p:cNvSpPr>
            <a:spLocks noChangeArrowheads="1"/>
          </p:cNvSpPr>
          <p:nvPr/>
        </p:nvSpPr>
        <p:spPr bwMode="auto">
          <a:xfrm>
            <a:off x="26670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9" name="Oval 48"/>
          <p:cNvSpPr>
            <a:spLocks noChangeArrowheads="1"/>
          </p:cNvSpPr>
          <p:nvPr/>
        </p:nvSpPr>
        <p:spPr bwMode="auto">
          <a:xfrm>
            <a:off x="609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0" name="Oval 49"/>
          <p:cNvSpPr>
            <a:spLocks noChangeArrowheads="1"/>
          </p:cNvSpPr>
          <p:nvPr/>
        </p:nvSpPr>
        <p:spPr bwMode="auto">
          <a:xfrm>
            <a:off x="19050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11" name="AutoShape 50"/>
          <p:cNvCxnSpPr>
            <a:cxnSpLocks noChangeShapeType="1"/>
            <a:stCxn id="5" idx="3"/>
            <a:endCxn id="6" idx="7"/>
          </p:cNvCxnSpPr>
          <p:nvPr/>
        </p:nvCxnSpPr>
        <p:spPr bwMode="auto">
          <a:xfrm flipH="1">
            <a:off x="1685925" y="4810125"/>
            <a:ext cx="742950" cy="269875"/>
          </a:xfrm>
          <a:prstGeom prst="straightConnector1">
            <a:avLst/>
          </a:prstGeom>
          <a:noFill/>
          <a:ln w="9525">
            <a:solidFill>
              <a:schemeClr val="tx1"/>
            </a:solidFill>
            <a:round/>
            <a:headEnd/>
            <a:tailEnd/>
          </a:ln>
          <a:effectLst/>
        </p:spPr>
      </p:cxnSp>
      <p:cxnSp>
        <p:nvCxnSpPr>
          <p:cNvPr id="12" name="AutoShape 51"/>
          <p:cNvCxnSpPr>
            <a:cxnSpLocks noChangeShapeType="1"/>
            <a:stCxn id="5" idx="5"/>
            <a:endCxn id="7" idx="1"/>
          </p:cNvCxnSpPr>
          <p:nvPr/>
        </p:nvCxnSpPr>
        <p:spPr bwMode="auto">
          <a:xfrm>
            <a:off x="2752725" y="4810125"/>
            <a:ext cx="590550" cy="269875"/>
          </a:xfrm>
          <a:prstGeom prst="straightConnector1">
            <a:avLst/>
          </a:prstGeom>
          <a:noFill/>
          <a:ln w="9525">
            <a:solidFill>
              <a:schemeClr val="tx1"/>
            </a:solidFill>
            <a:round/>
            <a:headEnd/>
            <a:tailEnd/>
          </a:ln>
          <a:effectLst/>
        </p:spPr>
      </p:cxnSp>
      <p:cxnSp>
        <p:nvCxnSpPr>
          <p:cNvPr id="13" name="AutoShape 52"/>
          <p:cNvCxnSpPr>
            <a:cxnSpLocks noChangeShapeType="1"/>
            <a:stCxn id="6" idx="3"/>
            <a:endCxn id="9" idx="0"/>
          </p:cNvCxnSpPr>
          <p:nvPr/>
        </p:nvCxnSpPr>
        <p:spPr bwMode="auto">
          <a:xfrm flipH="1">
            <a:off x="838200" y="5403850"/>
            <a:ext cx="523875" cy="311150"/>
          </a:xfrm>
          <a:prstGeom prst="straightConnector1">
            <a:avLst/>
          </a:prstGeom>
          <a:noFill/>
          <a:ln w="9525">
            <a:solidFill>
              <a:schemeClr val="tx1"/>
            </a:solidFill>
            <a:round/>
            <a:headEnd/>
            <a:tailEnd/>
          </a:ln>
          <a:effectLst/>
        </p:spPr>
      </p:cxnSp>
      <p:cxnSp>
        <p:nvCxnSpPr>
          <p:cNvPr id="14" name="AutoShape 53"/>
          <p:cNvCxnSpPr>
            <a:cxnSpLocks noChangeShapeType="1"/>
            <a:stCxn id="6" idx="5"/>
            <a:endCxn id="10" idx="0"/>
          </p:cNvCxnSpPr>
          <p:nvPr/>
        </p:nvCxnSpPr>
        <p:spPr bwMode="auto">
          <a:xfrm>
            <a:off x="1685925" y="5403850"/>
            <a:ext cx="447675" cy="311150"/>
          </a:xfrm>
          <a:prstGeom prst="straightConnector1">
            <a:avLst/>
          </a:prstGeom>
          <a:noFill/>
          <a:ln w="9525">
            <a:solidFill>
              <a:schemeClr val="tx1"/>
            </a:solidFill>
            <a:round/>
            <a:headEnd/>
            <a:tailEnd/>
          </a:ln>
          <a:effectLst/>
        </p:spPr>
      </p:cxnSp>
      <p:cxnSp>
        <p:nvCxnSpPr>
          <p:cNvPr id="15" name="AutoShape 54"/>
          <p:cNvCxnSpPr>
            <a:cxnSpLocks noChangeShapeType="1"/>
            <a:stCxn id="7" idx="3"/>
            <a:endCxn id="8" idx="0"/>
          </p:cNvCxnSpPr>
          <p:nvPr/>
        </p:nvCxnSpPr>
        <p:spPr bwMode="auto">
          <a:xfrm flipH="1">
            <a:off x="2895600" y="5403850"/>
            <a:ext cx="447675" cy="311150"/>
          </a:xfrm>
          <a:prstGeom prst="straightConnector1">
            <a:avLst/>
          </a:prstGeom>
          <a:noFill/>
          <a:ln w="9525">
            <a:solidFill>
              <a:schemeClr val="tx1"/>
            </a:solidFill>
            <a:round/>
            <a:headEnd/>
            <a:tailEnd/>
          </a:ln>
          <a:effectLst/>
        </p:spPr>
      </p:cxnSp>
      <p:sp>
        <p:nvSpPr>
          <p:cNvPr id="16" name="Oval 56"/>
          <p:cNvSpPr>
            <a:spLocks noChangeArrowheads="1"/>
          </p:cNvSpPr>
          <p:nvPr/>
        </p:nvSpPr>
        <p:spPr bwMode="auto">
          <a:xfrm>
            <a:off x="6781800" y="44196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sp>
        <p:nvSpPr>
          <p:cNvPr id="17" name="Oval 57"/>
          <p:cNvSpPr>
            <a:spLocks noChangeArrowheads="1"/>
          </p:cNvSpPr>
          <p:nvPr/>
        </p:nvSpPr>
        <p:spPr bwMode="auto">
          <a:xfrm>
            <a:off x="5715000" y="5013325"/>
            <a:ext cx="457200" cy="457200"/>
          </a:xfrm>
          <a:prstGeom prst="ellipse">
            <a:avLst/>
          </a:prstGeom>
          <a:solidFill>
            <a:schemeClr val="accent2"/>
          </a:solidFill>
          <a:ln w="9525">
            <a:solidFill>
              <a:schemeClr val="tx1"/>
            </a:solidFill>
            <a:round/>
            <a:headEnd/>
            <a:tailEnd/>
          </a:ln>
          <a:effectLst/>
        </p:spPr>
        <p:txBody>
          <a:bodyPr wrap="none" anchor="ctr"/>
          <a:lstStyle/>
          <a:p>
            <a:pPr algn="ctr"/>
            <a:r>
              <a:rPr lang="en-US" sz="2400">
                <a:solidFill>
                  <a:schemeClr val="bg1"/>
                </a:solidFill>
                <a:latin typeface="Times New Roman" pitchFamily="18" charset="0"/>
              </a:rPr>
              <a:t>2</a:t>
            </a:r>
            <a:endParaRPr lang="en-US" sz="2400">
              <a:latin typeface="Times New Roman" pitchFamily="18" charset="0"/>
            </a:endParaRPr>
          </a:p>
        </p:txBody>
      </p:sp>
      <p:sp>
        <p:nvSpPr>
          <p:cNvPr id="18" name="Oval 58"/>
          <p:cNvSpPr>
            <a:spLocks noChangeArrowheads="1"/>
          </p:cNvSpPr>
          <p:nvPr/>
        </p:nvSpPr>
        <p:spPr bwMode="auto">
          <a:xfrm>
            <a:off x="7696200" y="501332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19" name="Oval 59"/>
          <p:cNvSpPr>
            <a:spLocks noChangeArrowheads="1"/>
          </p:cNvSpPr>
          <p:nvPr/>
        </p:nvSpPr>
        <p:spPr bwMode="auto">
          <a:xfrm>
            <a:off x="7086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20" name="Oval 60"/>
          <p:cNvSpPr>
            <a:spLocks noChangeArrowheads="1"/>
          </p:cNvSpPr>
          <p:nvPr/>
        </p:nvSpPr>
        <p:spPr bwMode="auto">
          <a:xfrm>
            <a:off x="83058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21" name="Oval 61"/>
          <p:cNvSpPr>
            <a:spLocks noChangeArrowheads="1"/>
          </p:cNvSpPr>
          <p:nvPr/>
        </p:nvSpPr>
        <p:spPr bwMode="auto">
          <a:xfrm>
            <a:off x="50292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22" name="Oval 62"/>
          <p:cNvSpPr>
            <a:spLocks noChangeArrowheads="1"/>
          </p:cNvSpPr>
          <p:nvPr/>
        </p:nvSpPr>
        <p:spPr bwMode="auto">
          <a:xfrm>
            <a:off x="6324600" y="5715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cxnSp>
        <p:nvCxnSpPr>
          <p:cNvPr id="23" name="AutoShape 63"/>
          <p:cNvCxnSpPr>
            <a:cxnSpLocks noChangeShapeType="1"/>
            <a:stCxn id="16" idx="3"/>
            <a:endCxn id="17" idx="7"/>
          </p:cNvCxnSpPr>
          <p:nvPr/>
        </p:nvCxnSpPr>
        <p:spPr bwMode="auto">
          <a:xfrm flipH="1">
            <a:off x="6105525" y="4810125"/>
            <a:ext cx="742950" cy="269875"/>
          </a:xfrm>
          <a:prstGeom prst="straightConnector1">
            <a:avLst/>
          </a:prstGeom>
          <a:noFill/>
          <a:ln w="9525">
            <a:solidFill>
              <a:schemeClr val="tx1"/>
            </a:solidFill>
            <a:round/>
            <a:headEnd/>
            <a:tailEnd/>
          </a:ln>
          <a:effectLst/>
        </p:spPr>
      </p:cxnSp>
      <p:cxnSp>
        <p:nvCxnSpPr>
          <p:cNvPr id="24" name="AutoShape 64"/>
          <p:cNvCxnSpPr>
            <a:cxnSpLocks noChangeShapeType="1"/>
            <a:stCxn id="16" idx="5"/>
            <a:endCxn id="18" idx="1"/>
          </p:cNvCxnSpPr>
          <p:nvPr/>
        </p:nvCxnSpPr>
        <p:spPr bwMode="auto">
          <a:xfrm>
            <a:off x="7172325" y="4810125"/>
            <a:ext cx="590550" cy="269875"/>
          </a:xfrm>
          <a:prstGeom prst="straightConnector1">
            <a:avLst/>
          </a:prstGeom>
          <a:noFill/>
          <a:ln w="9525">
            <a:solidFill>
              <a:schemeClr val="tx1"/>
            </a:solidFill>
            <a:round/>
            <a:headEnd/>
            <a:tailEnd/>
          </a:ln>
          <a:effectLst/>
        </p:spPr>
      </p:cxnSp>
      <p:cxnSp>
        <p:nvCxnSpPr>
          <p:cNvPr id="25" name="AutoShape 65"/>
          <p:cNvCxnSpPr>
            <a:cxnSpLocks noChangeShapeType="1"/>
            <a:stCxn id="17" idx="3"/>
            <a:endCxn id="21" idx="0"/>
          </p:cNvCxnSpPr>
          <p:nvPr/>
        </p:nvCxnSpPr>
        <p:spPr bwMode="auto">
          <a:xfrm flipH="1">
            <a:off x="5257800" y="5403850"/>
            <a:ext cx="523875" cy="311150"/>
          </a:xfrm>
          <a:prstGeom prst="straightConnector1">
            <a:avLst/>
          </a:prstGeom>
          <a:noFill/>
          <a:ln w="9525">
            <a:solidFill>
              <a:schemeClr val="tx1"/>
            </a:solidFill>
            <a:round/>
            <a:headEnd/>
            <a:tailEnd/>
          </a:ln>
          <a:effectLst/>
        </p:spPr>
      </p:cxnSp>
      <p:cxnSp>
        <p:nvCxnSpPr>
          <p:cNvPr id="26" name="AutoShape 66"/>
          <p:cNvCxnSpPr>
            <a:cxnSpLocks noChangeShapeType="1"/>
            <a:stCxn id="17" idx="5"/>
            <a:endCxn id="22" idx="0"/>
          </p:cNvCxnSpPr>
          <p:nvPr/>
        </p:nvCxnSpPr>
        <p:spPr bwMode="auto">
          <a:xfrm>
            <a:off x="6105525" y="5403850"/>
            <a:ext cx="447675" cy="311150"/>
          </a:xfrm>
          <a:prstGeom prst="straightConnector1">
            <a:avLst/>
          </a:prstGeom>
          <a:noFill/>
          <a:ln w="9525">
            <a:solidFill>
              <a:schemeClr val="tx1"/>
            </a:solidFill>
            <a:round/>
            <a:headEnd/>
            <a:tailEnd/>
          </a:ln>
          <a:effectLst/>
        </p:spPr>
      </p:cxnSp>
      <p:cxnSp>
        <p:nvCxnSpPr>
          <p:cNvPr id="27" name="AutoShape 67"/>
          <p:cNvCxnSpPr>
            <a:cxnSpLocks noChangeShapeType="1"/>
            <a:stCxn id="18" idx="3"/>
            <a:endCxn id="19" idx="0"/>
          </p:cNvCxnSpPr>
          <p:nvPr/>
        </p:nvCxnSpPr>
        <p:spPr bwMode="auto">
          <a:xfrm flipH="1">
            <a:off x="7315200" y="5403850"/>
            <a:ext cx="447675" cy="311150"/>
          </a:xfrm>
          <a:prstGeom prst="straightConnector1">
            <a:avLst/>
          </a:prstGeom>
          <a:noFill/>
          <a:ln w="9525">
            <a:solidFill>
              <a:schemeClr val="tx1"/>
            </a:solidFill>
            <a:round/>
            <a:headEnd/>
            <a:tailEnd/>
          </a:ln>
          <a:effectLst/>
        </p:spPr>
      </p:cxnSp>
      <p:cxnSp>
        <p:nvCxnSpPr>
          <p:cNvPr id="28" name="AutoShape 68"/>
          <p:cNvCxnSpPr>
            <a:cxnSpLocks noChangeShapeType="1"/>
            <a:stCxn id="18" idx="5"/>
            <a:endCxn id="20" idx="0"/>
          </p:cNvCxnSpPr>
          <p:nvPr/>
        </p:nvCxnSpPr>
        <p:spPr bwMode="auto">
          <a:xfrm>
            <a:off x="8086725" y="5403850"/>
            <a:ext cx="447675" cy="311150"/>
          </a:xfrm>
          <a:prstGeom prst="straightConnector1">
            <a:avLst/>
          </a:prstGeom>
          <a:noFill/>
          <a:ln w="9525">
            <a:solidFill>
              <a:schemeClr val="tx1"/>
            </a:solidFill>
            <a:round/>
            <a:headEnd/>
            <a:tailEnd/>
          </a:ln>
          <a:effectLst/>
        </p:spPr>
      </p:cxnSp>
      <p:sp>
        <p:nvSpPr>
          <p:cNvPr id="29" name="Line 69"/>
          <p:cNvSpPr>
            <a:spLocks noChangeShapeType="1"/>
          </p:cNvSpPr>
          <p:nvPr/>
        </p:nvSpPr>
        <p:spPr bwMode="auto">
          <a:xfrm>
            <a:off x="4114800" y="5715000"/>
            <a:ext cx="609600" cy="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30" name="Slide Number Placeholder 29"/>
          <p:cNvSpPr>
            <a:spLocks noGrp="1"/>
          </p:cNvSpPr>
          <p:nvPr>
            <p:ph type="sldNum" sz="quarter" idx="12"/>
          </p:nvPr>
        </p:nvSpPr>
        <p:spPr/>
        <p:txBody>
          <a:bodyPr/>
          <a:lstStyle/>
          <a:p>
            <a:fld id="{FE7C1801-37B5-4643-9E12-B17EFE447141}" type="slidenum">
              <a:rPr lang="en-US" smtClean="0"/>
              <a:pPr/>
              <a:t>32</a:t>
            </a:fld>
            <a:endParaRPr lang="en-US"/>
          </a:p>
        </p:txBody>
      </p:sp>
    </p:spTree>
    <p:extLst>
      <p:ext uri="{BB962C8B-B14F-4D97-AF65-F5344CB8AC3E}">
        <p14:creationId xmlns:p14="http://schemas.microsoft.com/office/powerpoint/2010/main" val="3511575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AVL TREE</a:t>
            </a:r>
          </a:p>
        </p:txBody>
      </p:sp>
      <p:sp>
        <p:nvSpPr>
          <p:cNvPr id="3" name="Content Placeholder 2"/>
          <p:cNvSpPr>
            <a:spLocks noGrp="1"/>
          </p:cNvSpPr>
          <p:nvPr>
            <p:ph idx="1"/>
          </p:nvPr>
        </p:nvSpPr>
        <p:spPr>
          <a:xfrm>
            <a:off x="228600" y="1600200"/>
            <a:ext cx="8686800" cy="4525963"/>
          </a:xfrm>
        </p:spPr>
        <p:txBody>
          <a:bodyPr>
            <a:noAutofit/>
          </a:bodyPr>
          <a:lstStyle/>
          <a:p>
            <a:pPr algn="just">
              <a:buNone/>
            </a:pPr>
            <a:r>
              <a:rPr lang="en-US" sz="2600" dirty="0"/>
              <a:t>✔ An AVL tree is a balanced binary search tree. Named after their inventors, </a:t>
            </a:r>
            <a:r>
              <a:rPr lang="en-US" sz="2600" dirty="0" err="1"/>
              <a:t>Adelson-Velskii</a:t>
            </a:r>
            <a:r>
              <a:rPr lang="en-US" sz="2600" dirty="0"/>
              <a:t> and Landis</a:t>
            </a:r>
          </a:p>
          <a:p>
            <a:pPr algn="just">
              <a:buNone/>
            </a:pPr>
            <a:r>
              <a:rPr lang="en-US" sz="2600" dirty="0"/>
              <a:t>✔ They are not perfectly balanced, but pairs of sub-trees differ in height by at most 1, maintaining an O(</a:t>
            </a:r>
            <a:r>
              <a:rPr lang="en-US" sz="2600" dirty="0" err="1"/>
              <a:t>logn</a:t>
            </a:r>
            <a:r>
              <a:rPr lang="en-US" sz="2600" dirty="0"/>
              <a:t>) search time. Addition and deletion operations also take O(</a:t>
            </a:r>
            <a:r>
              <a:rPr lang="en-US" sz="2600" dirty="0" err="1"/>
              <a:t>logn</a:t>
            </a:r>
            <a:r>
              <a:rPr lang="en-US" sz="2600" dirty="0"/>
              <a:t>) time.</a:t>
            </a:r>
          </a:p>
          <a:p>
            <a:pPr algn="just">
              <a:buNone/>
            </a:pPr>
            <a:r>
              <a:rPr lang="en-US" sz="2600" dirty="0"/>
              <a:t>✔ An AVL tree is a binary search tree which has the following properties:</a:t>
            </a:r>
          </a:p>
          <a:p>
            <a:pPr algn="just">
              <a:buNone/>
            </a:pPr>
            <a:r>
              <a:rPr lang="en-US" sz="2600" dirty="0"/>
              <a:t>	1. </a:t>
            </a:r>
            <a:r>
              <a:rPr lang="en-US" sz="2400" dirty="0"/>
              <a:t>The sub-trees of every node differ in height by at most one.</a:t>
            </a:r>
          </a:p>
          <a:p>
            <a:pPr algn="just">
              <a:buNone/>
            </a:pPr>
            <a:r>
              <a:rPr lang="en-US" sz="2400" dirty="0"/>
              <a:t>	2.  Every sub-tree is an AVL tree.</a:t>
            </a:r>
          </a:p>
          <a:p>
            <a:pPr algn="just">
              <a:buNone/>
            </a:pPr>
            <a:r>
              <a:rPr lang="en-US" sz="2600" dirty="0"/>
              <a:t>✔What if the input to binary search tree comes in sorted (ascending or descending) manner?</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33</a:t>
            </a:fld>
            <a:endParaRPr lang="en-US"/>
          </a:p>
        </p:txBody>
      </p:sp>
    </p:spTree>
    <p:extLst>
      <p:ext uri="{BB962C8B-B14F-4D97-AF65-F5344CB8AC3E}">
        <p14:creationId xmlns:p14="http://schemas.microsoft.com/office/powerpoint/2010/main" val="382160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AVL - Good but not Perfect Balance</a:t>
            </a:r>
          </a:p>
        </p:txBody>
      </p:sp>
      <p:sp>
        <p:nvSpPr>
          <p:cNvPr id="3" name="Content Placeholder 2"/>
          <p:cNvSpPr>
            <a:spLocks noGrp="1"/>
          </p:cNvSpPr>
          <p:nvPr>
            <p:ph idx="1"/>
          </p:nvPr>
        </p:nvSpPr>
        <p:spPr/>
        <p:txBody>
          <a:bodyPr>
            <a:normAutofit/>
          </a:bodyPr>
          <a:lstStyle/>
          <a:p>
            <a:pPr>
              <a:lnSpc>
                <a:spcPct val="90000"/>
              </a:lnSpc>
            </a:pPr>
            <a:r>
              <a:rPr lang="en-US" sz="2600" dirty="0"/>
              <a:t>AVL trees are height-balanced binary search trees</a:t>
            </a:r>
          </a:p>
          <a:p>
            <a:pPr>
              <a:lnSpc>
                <a:spcPct val="90000"/>
              </a:lnSpc>
            </a:pPr>
            <a:r>
              <a:rPr lang="en-US" sz="2600" dirty="0">
                <a:solidFill>
                  <a:srgbClr val="0000FF"/>
                </a:solidFill>
              </a:rPr>
              <a:t>Balance factor</a:t>
            </a:r>
            <a:r>
              <a:rPr lang="en-US" sz="2600" dirty="0"/>
              <a:t> of a node</a:t>
            </a:r>
          </a:p>
          <a:p>
            <a:pPr lvl="1">
              <a:lnSpc>
                <a:spcPct val="90000"/>
              </a:lnSpc>
            </a:pPr>
            <a:r>
              <a:rPr lang="en-US" sz="2600" dirty="0">
                <a:solidFill>
                  <a:srgbClr val="FF0000"/>
                </a:solidFill>
              </a:rPr>
              <a:t>height(left sub-tree) - height(right sub-tree)</a:t>
            </a:r>
          </a:p>
          <a:p>
            <a:pPr>
              <a:lnSpc>
                <a:spcPct val="90000"/>
              </a:lnSpc>
            </a:pPr>
            <a:r>
              <a:rPr lang="en-US" sz="2600" dirty="0"/>
              <a:t>An AVL tree has balance factor calculated at every node</a:t>
            </a:r>
          </a:p>
          <a:p>
            <a:pPr lvl="1">
              <a:lnSpc>
                <a:spcPct val="90000"/>
              </a:lnSpc>
            </a:pPr>
            <a:r>
              <a:rPr lang="en-US" sz="2600" dirty="0">
                <a:solidFill>
                  <a:srgbClr val="FF0000"/>
                </a:solidFill>
              </a:rPr>
              <a:t>For every node, heights of left and right sub-tree can differ by no more than 1</a:t>
            </a:r>
          </a:p>
          <a:p>
            <a:pPr lvl="1">
              <a:lnSpc>
                <a:spcPct val="90000"/>
              </a:lnSpc>
            </a:pPr>
            <a:r>
              <a:rPr lang="en-US" sz="2600" dirty="0"/>
              <a:t>Store current heights in each node</a:t>
            </a:r>
          </a:p>
          <a:p>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34</a:t>
            </a:fld>
            <a:endParaRPr lang="en-US"/>
          </a:p>
        </p:txBody>
      </p:sp>
    </p:spTree>
    <p:extLst>
      <p:ext uri="{BB962C8B-B14F-4D97-AF65-F5344CB8AC3E}">
        <p14:creationId xmlns:p14="http://schemas.microsoft.com/office/powerpoint/2010/main" val="3701406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a:t>An AVL tree is a binary search tree in which</a:t>
            </a:r>
          </a:p>
          <a:p>
            <a:pPr lvl="1"/>
            <a:r>
              <a:rPr lang="en-US" sz="2600" dirty="0"/>
              <a:t>for </a:t>
            </a:r>
            <a:r>
              <a:rPr lang="en-US" sz="2600" i="1" dirty="0"/>
              <a:t>every</a:t>
            </a:r>
            <a:r>
              <a:rPr lang="en-US" sz="2600" dirty="0"/>
              <a:t> node in the tree, the height of the left and right </a:t>
            </a:r>
            <a:r>
              <a:rPr lang="en-US" sz="2600" dirty="0" err="1"/>
              <a:t>subtrees</a:t>
            </a:r>
            <a:r>
              <a:rPr lang="en-US" sz="2600" dirty="0"/>
              <a:t> differ by </a:t>
            </a:r>
            <a:r>
              <a:rPr lang="en-US" sz="2600" dirty="0">
                <a:solidFill>
                  <a:srgbClr val="00FF00"/>
                </a:solidFill>
              </a:rPr>
              <a:t>at most 1</a:t>
            </a:r>
            <a:r>
              <a:rPr lang="en-US" sz="2600" dirty="0"/>
              <a:t>.</a:t>
            </a:r>
          </a:p>
          <a:p>
            <a:endParaRPr lang="en-US" dirty="0"/>
          </a:p>
        </p:txBody>
      </p:sp>
      <p:pic>
        <p:nvPicPr>
          <p:cNvPr id="4" name="Picture 4" descr="fig4_32"/>
          <p:cNvPicPr>
            <a:picLocks noChangeAspect="1" noChangeArrowheads="1"/>
          </p:cNvPicPr>
          <p:nvPr/>
        </p:nvPicPr>
        <p:blipFill>
          <a:blip r:embed="rId2">
            <a:lum bright="-20000" contrast="60000"/>
          </a:blip>
          <a:srcRect/>
          <a:stretch>
            <a:fillRect/>
          </a:stretch>
        </p:blipFill>
        <p:spPr bwMode="auto">
          <a:xfrm>
            <a:off x="1066799" y="3428999"/>
            <a:ext cx="7710293" cy="3200401"/>
          </a:xfrm>
          <a:prstGeom prst="rect">
            <a:avLst/>
          </a:prstGeom>
          <a:noFill/>
          <a:ln w="9525">
            <a:noFill/>
            <a:miter lim="800000"/>
            <a:headEnd/>
            <a:tailEnd/>
          </a:ln>
        </p:spPr>
      </p:pic>
      <p:sp>
        <p:nvSpPr>
          <p:cNvPr id="5" name="Oval 6"/>
          <p:cNvSpPr>
            <a:spLocks noChangeArrowheads="1"/>
          </p:cNvSpPr>
          <p:nvPr/>
        </p:nvSpPr>
        <p:spPr bwMode="auto">
          <a:xfrm>
            <a:off x="7101348" y="3657600"/>
            <a:ext cx="3048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
        <p:nvSpPr>
          <p:cNvPr id="6" name="Text Box 7"/>
          <p:cNvSpPr txBox="1">
            <a:spLocks noChangeArrowheads="1"/>
          </p:cNvSpPr>
          <p:nvPr/>
        </p:nvSpPr>
        <p:spPr bwMode="auto">
          <a:xfrm>
            <a:off x="5410200" y="3505200"/>
            <a:ext cx="1676400" cy="581025"/>
          </a:xfrm>
          <a:prstGeom prst="rect">
            <a:avLst/>
          </a:prstGeom>
          <a:noFill/>
          <a:ln w="31750">
            <a:noFill/>
            <a:miter lim="800000"/>
            <a:headEnd type="none" w="sm" len="sm"/>
            <a:tailEnd type="none" w="sm" len="sm"/>
          </a:ln>
          <a:effectLst/>
        </p:spPr>
        <p:txBody>
          <a:bodyPr>
            <a:spAutoFit/>
          </a:bodyPr>
          <a:lstStyle/>
          <a:p>
            <a:pPr>
              <a:buFont typeface="Monotype Sorts" pitchFamily="2" charset="2"/>
              <a:buNone/>
            </a:pPr>
            <a:r>
              <a:rPr lang="en-US" sz="1600" dirty="0">
                <a:solidFill>
                  <a:srgbClr val="FF0000"/>
                </a:solidFill>
              </a:rPr>
              <a:t>AVL property violated here</a:t>
            </a:r>
          </a:p>
        </p:txBody>
      </p:sp>
      <p:sp>
        <p:nvSpPr>
          <p:cNvPr id="7" name="Title 1"/>
          <p:cNvSpPr>
            <a:spLocks noGrp="1"/>
          </p:cNvSpPr>
          <p:nvPr>
            <p:ph type="title"/>
          </p:nvPr>
        </p:nvSpPr>
        <p:spPr>
          <a:xfrm>
            <a:off x="457200" y="274638"/>
            <a:ext cx="8229600" cy="1143000"/>
          </a:xfrm>
        </p:spPr>
        <p:txBody>
          <a:bodyPr>
            <a:normAutofit/>
          </a:bodyPr>
          <a:lstStyle/>
          <a:p>
            <a:r>
              <a:rPr lang="en-US" sz="3600" b="1" dirty="0"/>
              <a:t>AVL - Good but not Perfect Balance</a:t>
            </a:r>
          </a:p>
        </p:txBody>
      </p:sp>
      <p:sp>
        <p:nvSpPr>
          <p:cNvPr id="8" name="Slide Number Placeholder 7"/>
          <p:cNvSpPr>
            <a:spLocks noGrp="1"/>
          </p:cNvSpPr>
          <p:nvPr>
            <p:ph type="sldNum" sz="quarter" idx="12"/>
          </p:nvPr>
        </p:nvSpPr>
        <p:spPr/>
        <p:txBody>
          <a:bodyPr/>
          <a:lstStyle/>
          <a:p>
            <a:fld id="{FE7C1801-37B5-4643-9E12-B17EFE447141}" type="slidenum">
              <a:rPr lang="en-US" smtClean="0"/>
              <a:pPr/>
              <a:t>35</a:t>
            </a:fld>
            <a:endParaRPr lang="en-US"/>
          </a:p>
        </p:txBody>
      </p:sp>
    </p:spTree>
    <p:extLst>
      <p:ext uri="{BB962C8B-B14F-4D97-AF65-F5344CB8AC3E}">
        <p14:creationId xmlns:p14="http://schemas.microsoft.com/office/powerpoint/2010/main" val="2623727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Insert and Rotation in AVL Trees</a:t>
            </a:r>
          </a:p>
        </p:txBody>
      </p:sp>
      <p:sp>
        <p:nvSpPr>
          <p:cNvPr id="3" name="Content Placeholder 2"/>
          <p:cNvSpPr>
            <a:spLocks noGrp="1"/>
          </p:cNvSpPr>
          <p:nvPr>
            <p:ph idx="1"/>
          </p:nvPr>
        </p:nvSpPr>
        <p:spPr/>
        <p:txBody>
          <a:bodyPr>
            <a:normAutofit/>
          </a:bodyPr>
          <a:lstStyle/>
          <a:p>
            <a:pPr>
              <a:lnSpc>
                <a:spcPct val="90000"/>
              </a:lnSpc>
            </a:pPr>
            <a:r>
              <a:rPr lang="en-US" sz="2600" dirty="0"/>
              <a:t>Insert operation may cause balance factor to become 2 or –2 for some node </a:t>
            </a:r>
          </a:p>
          <a:p>
            <a:pPr lvl="1">
              <a:lnSpc>
                <a:spcPct val="90000"/>
              </a:lnSpc>
            </a:pPr>
            <a:r>
              <a:rPr lang="en-US" sz="2600" dirty="0">
                <a:solidFill>
                  <a:srgbClr val="FF0000"/>
                </a:solidFill>
              </a:rPr>
              <a:t>only nodes on the path from insertion point to root node have possibly changed in height</a:t>
            </a:r>
          </a:p>
          <a:p>
            <a:pPr lvl="1">
              <a:lnSpc>
                <a:spcPct val="90000"/>
              </a:lnSpc>
            </a:pPr>
            <a:r>
              <a:rPr lang="en-US" sz="2600" dirty="0"/>
              <a:t>So after the Insert, </a:t>
            </a:r>
            <a:r>
              <a:rPr lang="en-US" sz="2600" dirty="0">
                <a:solidFill>
                  <a:schemeClr val="accent2"/>
                </a:solidFill>
              </a:rPr>
              <a:t>go back up</a:t>
            </a:r>
            <a:r>
              <a:rPr lang="en-US" sz="2600" dirty="0"/>
              <a:t> to the root node by node, updating heights</a:t>
            </a:r>
          </a:p>
          <a:p>
            <a:pPr lvl="1">
              <a:lnSpc>
                <a:spcPct val="90000"/>
              </a:lnSpc>
            </a:pPr>
            <a:r>
              <a:rPr lang="en-US" sz="2600" dirty="0">
                <a:solidFill>
                  <a:srgbClr val="0000FF"/>
                </a:solidFill>
              </a:rPr>
              <a:t>If a new balance factor (the difference </a:t>
            </a:r>
            <a:r>
              <a:rPr lang="en-US" sz="2600" dirty="0" err="1">
                <a:solidFill>
                  <a:srgbClr val="0000FF"/>
                </a:solidFill>
              </a:rPr>
              <a:t>h</a:t>
            </a:r>
            <a:r>
              <a:rPr lang="en-US" sz="2600" baseline="-25000" dirty="0" err="1">
                <a:solidFill>
                  <a:srgbClr val="0000FF"/>
                </a:solidFill>
              </a:rPr>
              <a:t>left</a:t>
            </a:r>
            <a:r>
              <a:rPr lang="en-US" sz="2600" dirty="0" err="1">
                <a:solidFill>
                  <a:srgbClr val="0000FF"/>
                </a:solidFill>
              </a:rPr>
              <a:t>-h</a:t>
            </a:r>
            <a:r>
              <a:rPr lang="en-US" sz="2600" baseline="-25000" dirty="0" err="1">
                <a:solidFill>
                  <a:srgbClr val="0000FF"/>
                </a:solidFill>
              </a:rPr>
              <a:t>right</a:t>
            </a:r>
            <a:r>
              <a:rPr lang="en-US" sz="2600" dirty="0">
                <a:solidFill>
                  <a:srgbClr val="0000FF"/>
                </a:solidFill>
              </a:rPr>
              <a:t>) is 2 or –2, adjust tree by </a:t>
            </a:r>
            <a:r>
              <a:rPr lang="en-US" sz="2600" i="1" dirty="0">
                <a:solidFill>
                  <a:srgbClr val="0000FF"/>
                </a:solidFill>
              </a:rPr>
              <a:t>rotation</a:t>
            </a:r>
            <a:r>
              <a:rPr lang="en-US" sz="2600" dirty="0">
                <a:solidFill>
                  <a:srgbClr val="0000FF"/>
                </a:solidFill>
              </a:rPr>
              <a:t> around the node</a:t>
            </a:r>
          </a:p>
          <a:p>
            <a:endParaRPr lang="en-US" sz="2600" dirty="0"/>
          </a:p>
        </p:txBody>
      </p:sp>
      <p:sp>
        <p:nvSpPr>
          <p:cNvPr id="4" name="Slide Number Placeholder 3"/>
          <p:cNvSpPr>
            <a:spLocks noGrp="1"/>
          </p:cNvSpPr>
          <p:nvPr>
            <p:ph type="sldNum" sz="quarter" idx="12"/>
          </p:nvPr>
        </p:nvSpPr>
        <p:spPr/>
        <p:txBody>
          <a:bodyPr/>
          <a:lstStyle/>
          <a:p>
            <a:fld id="{FE7C1801-37B5-4643-9E12-B17EFE447141}" type="slidenum">
              <a:rPr lang="en-US" smtClean="0"/>
              <a:pPr/>
              <a:t>36</a:t>
            </a:fld>
            <a:endParaRPr lang="en-US"/>
          </a:p>
        </p:txBody>
      </p:sp>
    </p:spTree>
    <p:extLst>
      <p:ext uri="{BB962C8B-B14F-4D97-AF65-F5344CB8AC3E}">
        <p14:creationId xmlns:p14="http://schemas.microsoft.com/office/powerpoint/2010/main" val="3904013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Single Rotation in an AVL Tree</a:t>
            </a:r>
          </a:p>
        </p:txBody>
      </p:sp>
      <p:sp>
        <p:nvSpPr>
          <p:cNvPr id="4" name="Text Box 56"/>
          <p:cNvSpPr txBox="1">
            <a:spLocks noChangeArrowheads="1"/>
          </p:cNvSpPr>
          <p:nvPr/>
        </p:nvSpPr>
        <p:spPr bwMode="auto">
          <a:xfrm>
            <a:off x="3581400" y="2743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2</a:t>
            </a:r>
            <a:endParaRPr lang="en-US">
              <a:solidFill>
                <a:srgbClr val="FF0000"/>
              </a:solidFill>
              <a:latin typeface="Times New Roman" pitchFamily="18" charset="0"/>
            </a:endParaRPr>
          </a:p>
        </p:txBody>
      </p:sp>
      <p:sp>
        <p:nvSpPr>
          <p:cNvPr id="5" name="Text Box 57"/>
          <p:cNvSpPr txBox="1">
            <a:spLocks noChangeArrowheads="1"/>
          </p:cNvSpPr>
          <p:nvPr/>
        </p:nvSpPr>
        <p:spPr bwMode="auto">
          <a:xfrm>
            <a:off x="2971800" y="3444875"/>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6" name="Text Box 58"/>
          <p:cNvSpPr txBox="1">
            <a:spLocks noChangeArrowheads="1"/>
          </p:cNvSpPr>
          <p:nvPr/>
        </p:nvSpPr>
        <p:spPr bwMode="auto">
          <a:xfrm>
            <a:off x="90805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7" name="Text Box 59"/>
          <p:cNvSpPr txBox="1">
            <a:spLocks noChangeArrowheads="1"/>
          </p:cNvSpPr>
          <p:nvPr/>
        </p:nvSpPr>
        <p:spPr bwMode="auto">
          <a:xfrm>
            <a:off x="2660650" y="21336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2</a:t>
            </a:r>
          </a:p>
        </p:txBody>
      </p:sp>
      <p:sp>
        <p:nvSpPr>
          <p:cNvPr id="8" name="Text Box 60"/>
          <p:cNvSpPr txBox="1">
            <a:spLocks noChangeArrowheads="1"/>
          </p:cNvSpPr>
          <p:nvPr/>
        </p:nvSpPr>
        <p:spPr bwMode="auto">
          <a:xfrm>
            <a:off x="220980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9" name="Oval 61"/>
          <p:cNvSpPr>
            <a:spLocks noChangeArrowheads="1"/>
          </p:cNvSpPr>
          <p:nvPr/>
        </p:nvSpPr>
        <p:spPr bwMode="auto">
          <a:xfrm>
            <a:off x="2590800" y="2454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10" name="Oval 62"/>
          <p:cNvSpPr>
            <a:spLocks noChangeArrowheads="1"/>
          </p:cNvSpPr>
          <p:nvPr/>
        </p:nvSpPr>
        <p:spPr bwMode="auto">
          <a:xfrm>
            <a:off x="15240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11" name="Oval 63"/>
          <p:cNvSpPr>
            <a:spLocks noChangeArrowheads="1"/>
          </p:cNvSpPr>
          <p:nvPr/>
        </p:nvSpPr>
        <p:spPr bwMode="auto">
          <a:xfrm>
            <a:off x="35052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12" name="Oval 64"/>
          <p:cNvSpPr>
            <a:spLocks noChangeArrowheads="1"/>
          </p:cNvSpPr>
          <p:nvPr/>
        </p:nvSpPr>
        <p:spPr bwMode="auto">
          <a:xfrm>
            <a:off x="28956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13" name="Oval 65"/>
          <p:cNvSpPr>
            <a:spLocks noChangeArrowheads="1"/>
          </p:cNvSpPr>
          <p:nvPr/>
        </p:nvSpPr>
        <p:spPr bwMode="auto">
          <a:xfrm>
            <a:off x="8382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14" name="Oval 66"/>
          <p:cNvSpPr>
            <a:spLocks noChangeArrowheads="1"/>
          </p:cNvSpPr>
          <p:nvPr/>
        </p:nvSpPr>
        <p:spPr bwMode="auto">
          <a:xfrm>
            <a:off x="21336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15" name="AutoShape 67"/>
          <p:cNvCxnSpPr>
            <a:cxnSpLocks noChangeShapeType="1"/>
            <a:stCxn id="9" idx="3"/>
            <a:endCxn id="10" idx="7"/>
          </p:cNvCxnSpPr>
          <p:nvPr/>
        </p:nvCxnSpPr>
        <p:spPr bwMode="auto">
          <a:xfrm flipH="1">
            <a:off x="1914525" y="2844800"/>
            <a:ext cx="742950" cy="269875"/>
          </a:xfrm>
          <a:prstGeom prst="straightConnector1">
            <a:avLst/>
          </a:prstGeom>
          <a:noFill/>
          <a:ln w="9525">
            <a:solidFill>
              <a:schemeClr val="tx1"/>
            </a:solidFill>
            <a:round/>
            <a:headEnd/>
            <a:tailEnd/>
          </a:ln>
          <a:effectLst/>
        </p:spPr>
      </p:cxnSp>
      <p:cxnSp>
        <p:nvCxnSpPr>
          <p:cNvPr id="16" name="AutoShape 68"/>
          <p:cNvCxnSpPr>
            <a:cxnSpLocks noChangeShapeType="1"/>
            <a:stCxn id="9" idx="5"/>
            <a:endCxn id="11" idx="1"/>
          </p:cNvCxnSpPr>
          <p:nvPr/>
        </p:nvCxnSpPr>
        <p:spPr bwMode="auto">
          <a:xfrm>
            <a:off x="2981325" y="2844800"/>
            <a:ext cx="590550" cy="269875"/>
          </a:xfrm>
          <a:prstGeom prst="straightConnector1">
            <a:avLst/>
          </a:prstGeom>
          <a:noFill/>
          <a:ln w="9525">
            <a:solidFill>
              <a:schemeClr val="tx1"/>
            </a:solidFill>
            <a:round/>
            <a:headEnd/>
            <a:tailEnd/>
          </a:ln>
          <a:effectLst/>
        </p:spPr>
      </p:cxnSp>
      <p:cxnSp>
        <p:nvCxnSpPr>
          <p:cNvPr id="17" name="AutoShape 69"/>
          <p:cNvCxnSpPr>
            <a:cxnSpLocks noChangeShapeType="1"/>
            <a:stCxn id="10" idx="3"/>
            <a:endCxn id="13" idx="0"/>
          </p:cNvCxnSpPr>
          <p:nvPr/>
        </p:nvCxnSpPr>
        <p:spPr bwMode="auto">
          <a:xfrm flipH="1">
            <a:off x="1066800" y="3438525"/>
            <a:ext cx="523875" cy="311150"/>
          </a:xfrm>
          <a:prstGeom prst="straightConnector1">
            <a:avLst/>
          </a:prstGeom>
          <a:noFill/>
          <a:ln w="9525">
            <a:solidFill>
              <a:schemeClr val="tx1"/>
            </a:solidFill>
            <a:round/>
            <a:headEnd/>
            <a:tailEnd/>
          </a:ln>
          <a:effectLst/>
        </p:spPr>
      </p:cxnSp>
      <p:cxnSp>
        <p:nvCxnSpPr>
          <p:cNvPr id="18" name="AutoShape 70"/>
          <p:cNvCxnSpPr>
            <a:cxnSpLocks noChangeShapeType="1"/>
            <a:stCxn id="10" idx="5"/>
            <a:endCxn id="14" idx="0"/>
          </p:cNvCxnSpPr>
          <p:nvPr/>
        </p:nvCxnSpPr>
        <p:spPr bwMode="auto">
          <a:xfrm>
            <a:off x="1914525" y="3438525"/>
            <a:ext cx="447675" cy="311150"/>
          </a:xfrm>
          <a:prstGeom prst="straightConnector1">
            <a:avLst/>
          </a:prstGeom>
          <a:noFill/>
          <a:ln w="9525">
            <a:solidFill>
              <a:schemeClr val="tx1"/>
            </a:solidFill>
            <a:round/>
            <a:headEnd/>
            <a:tailEnd/>
          </a:ln>
          <a:effectLst/>
        </p:spPr>
      </p:cxnSp>
      <p:cxnSp>
        <p:nvCxnSpPr>
          <p:cNvPr id="19" name="AutoShape 71"/>
          <p:cNvCxnSpPr>
            <a:cxnSpLocks noChangeShapeType="1"/>
            <a:stCxn id="11" idx="3"/>
            <a:endCxn id="12" idx="0"/>
          </p:cNvCxnSpPr>
          <p:nvPr/>
        </p:nvCxnSpPr>
        <p:spPr bwMode="auto">
          <a:xfrm flipH="1">
            <a:off x="3124200" y="3438525"/>
            <a:ext cx="447675" cy="311150"/>
          </a:xfrm>
          <a:prstGeom prst="straightConnector1">
            <a:avLst/>
          </a:prstGeom>
          <a:noFill/>
          <a:ln w="9525">
            <a:solidFill>
              <a:schemeClr val="tx1"/>
            </a:solidFill>
            <a:round/>
            <a:headEnd/>
            <a:tailEnd/>
          </a:ln>
          <a:effectLst/>
        </p:spPr>
      </p:cxnSp>
      <p:sp>
        <p:nvSpPr>
          <p:cNvPr id="20" name="Text Box 72"/>
          <p:cNvSpPr txBox="1">
            <a:spLocks noChangeArrowheads="1"/>
          </p:cNvSpPr>
          <p:nvPr/>
        </p:nvSpPr>
        <p:spPr bwMode="auto">
          <a:xfrm>
            <a:off x="1593850" y="27432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1</a:t>
            </a:r>
          </a:p>
        </p:txBody>
      </p:sp>
      <p:sp>
        <p:nvSpPr>
          <p:cNvPr id="21" name="Text Box 73"/>
          <p:cNvSpPr txBox="1">
            <a:spLocks noChangeArrowheads="1"/>
          </p:cNvSpPr>
          <p:nvPr/>
        </p:nvSpPr>
        <p:spPr bwMode="auto">
          <a:xfrm>
            <a:off x="2514600" y="4267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22" name="Oval 74"/>
          <p:cNvSpPr>
            <a:spLocks noChangeArrowheads="1"/>
          </p:cNvSpPr>
          <p:nvPr/>
        </p:nvSpPr>
        <p:spPr bwMode="auto">
          <a:xfrm>
            <a:off x="2438400" y="4572000"/>
            <a:ext cx="457200" cy="457200"/>
          </a:xfrm>
          <a:prstGeom prst="ellipse">
            <a:avLst/>
          </a:prstGeom>
          <a:noFill/>
          <a:ln w="9525">
            <a:solidFill>
              <a:schemeClr val="tx1"/>
            </a:solidFill>
            <a:round/>
            <a:headEnd/>
            <a:tailEnd/>
          </a:ln>
          <a:effectLst/>
        </p:spPr>
        <p:txBody>
          <a:bodyPr wrap="none" anchor="ctr"/>
          <a:lstStyle/>
          <a:p>
            <a:pPr algn="ctr"/>
            <a:r>
              <a:rPr lang="en-US" sz="2400">
                <a:latin typeface="Times New Roman" pitchFamily="18" charset="0"/>
              </a:rPr>
              <a:t>7</a:t>
            </a:r>
          </a:p>
        </p:txBody>
      </p:sp>
      <p:cxnSp>
        <p:nvCxnSpPr>
          <p:cNvPr id="23" name="AutoShape 75"/>
          <p:cNvCxnSpPr>
            <a:cxnSpLocks noChangeShapeType="1"/>
            <a:stCxn id="12" idx="3"/>
            <a:endCxn id="22" idx="0"/>
          </p:cNvCxnSpPr>
          <p:nvPr/>
        </p:nvCxnSpPr>
        <p:spPr bwMode="auto">
          <a:xfrm flipH="1">
            <a:off x="2667000" y="4140200"/>
            <a:ext cx="295275" cy="431800"/>
          </a:xfrm>
          <a:prstGeom prst="straightConnector1">
            <a:avLst/>
          </a:prstGeom>
          <a:noFill/>
          <a:ln w="9525">
            <a:solidFill>
              <a:schemeClr val="tx1"/>
            </a:solidFill>
            <a:round/>
            <a:headEnd/>
            <a:tailEnd/>
          </a:ln>
          <a:effectLst/>
        </p:spPr>
      </p:cxnSp>
      <p:sp>
        <p:nvSpPr>
          <p:cNvPr id="24" name="Text Box 77"/>
          <p:cNvSpPr txBox="1">
            <a:spLocks noChangeArrowheads="1"/>
          </p:cNvSpPr>
          <p:nvPr/>
        </p:nvSpPr>
        <p:spPr bwMode="auto">
          <a:xfrm>
            <a:off x="8058150" y="33528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25" name="Text Box 78"/>
          <p:cNvSpPr txBox="1">
            <a:spLocks noChangeArrowheads="1"/>
          </p:cNvSpPr>
          <p:nvPr/>
        </p:nvSpPr>
        <p:spPr bwMode="auto">
          <a:xfrm>
            <a:off x="7543800" y="27432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26" name="Text Box 79"/>
          <p:cNvSpPr txBox="1">
            <a:spLocks noChangeArrowheads="1"/>
          </p:cNvSpPr>
          <p:nvPr/>
        </p:nvSpPr>
        <p:spPr bwMode="auto">
          <a:xfrm>
            <a:off x="502285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27" name="Text Box 80"/>
          <p:cNvSpPr txBox="1">
            <a:spLocks noChangeArrowheads="1"/>
          </p:cNvSpPr>
          <p:nvPr/>
        </p:nvSpPr>
        <p:spPr bwMode="auto">
          <a:xfrm>
            <a:off x="6775450" y="21336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2</a:t>
            </a:r>
          </a:p>
        </p:txBody>
      </p:sp>
      <p:sp>
        <p:nvSpPr>
          <p:cNvPr id="28" name="Text Box 81"/>
          <p:cNvSpPr txBox="1">
            <a:spLocks noChangeArrowheads="1"/>
          </p:cNvSpPr>
          <p:nvPr/>
        </p:nvSpPr>
        <p:spPr bwMode="auto">
          <a:xfrm>
            <a:off x="6324600" y="3444875"/>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0</a:t>
            </a:r>
          </a:p>
        </p:txBody>
      </p:sp>
      <p:sp>
        <p:nvSpPr>
          <p:cNvPr id="29" name="Oval 82"/>
          <p:cNvSpPr>
            <a:spLocks noChangeArrowheads="1"/>
          </p:cNvSpPr>
          <p:nvPr/>
        </p:nvSpPr>
        <p:spPr bwMode="auto">
          <a:xfrm>
            <a:off x="6705600" y="24542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6</a:t>
            </a:r>
          </a:p>
        </p:txBody>
      </p:sp>
      <p:sp>
        <p:nvSpPr>
          <p:cNvPr id="30" name="Oval 83"/>
          <p:cNvSpPr>
            <a:spLocks noChangeArrowheads="1"/>
          </p:cNvSpPr>
          <p:nvPr/>
        </p:nvSpPr>
        <p:spPr bwMode="auto">
          <a:xfrm>
            <a:off x="56388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4</a:t>
            </a:r>
          </a:p>
        </p:txBody>
      </p:sp>
      <p:sp>
        <p:nvSpPr>
          <p:cNvPr id="31" name="Oval 84"/>
          <p:cNvSpPr>
            <a:spLocks noChangeArrowheads="1"/>
          </p:cNvSpPr>
          <p:nvPr/>
        </p:nvSpPr>
        <p:spPr bwMode="auto">
          <a:xfrm>
            <a:off x="7981950" y="37338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9</a:t>
            </a:r>
          </a:p>
        </p:txBody>
      </p:sp>
      <p:sp>
        <p:nvSpPr>
          <p:cNvPr id="32" name="Oval 85"/>
          <p:cNvSpPr>
            <a:spLocks noChangeArrowheads="1"/>
          </p:cNvSpPr>
          <p:nvPr/>
        </p:nvSpPr>
        <p:spPr bwMode="auto">
          <a:xfrm>
            <a:off x="7467600" y="3048000"/>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8</a:t>
            </a:r>
          </a:p>
        </p:txBody>
      </p:sp>
      <p:sp>
        <p:nvSpPr>
          <p:cNvPr id="33" name="Oval 86"/>
          <p:cNvSpPr>
            <a:spLocks noChangeArrowheads="1"/>
          </p:cNvSpPr>
          <p:nvPr/>
        </p:nvSpPr>
        <p:spPr bwMode="auto">
          <a:xfrm>
            <a:off x="49530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1</a:t>
            </a:r>
          </a:p>
        </p:txBody>
      </p:sp>
      <p:sp>
        <p:nvSpPr>
          <p:cNvPr id="34" name="Oval 87"/>
          <p:cNvSpPr>
            <a:spLocks noChangeArrowheads="1"/>
          </p:cNvSpPr>
          <p:nvPr/>
        </p:nvSpPr>
        <p:spPr bwMode="auto">
          <a:xfrm>
            <a:off x="6248400" y="3749675"/>
            <a:ext cx="457200" cy="457200"/>
          </a:xfrm>
          <a:prstGeom prst="ellipse">
            <a:avLst/>
          </a:prstGeom>
          <a:solidFill>
            <a:srgbClr val="FFFF00"/>
          </a:solidFill>
          <a:ln w="9525">
            <a:solidFill>
              <a:schemeClr val="tx1"/>
            </a:solidFill>
            <a:round/>
            <a:headEnd/>
            <a:tailEnd/>
          </a:ln>
          <a:effectLst/>
        </p:spPr>
        <p:txBody>
          <a:bodyPr wrap="none" anchor="ctr"/>
          <a:lstStyle/>
          <a:p>
            <a:pPr algn="ctr"/>
            <a:r>
              <a:rPr lang="en-US" sz="2400">
                <a:latin typeface="Times New Roman" pitchFamily="18" charset="0"/>
              </a:rPr>
              <a:t>5</a:t>
            </a:r>
          </a:p>
        </p:txBody>
      </p:sp>
      <p:cxnSp>
        <p:nvCxnSpPr>
          <p:cNvPr id="35" name="AutoShape 88"/>
          <p:cNvCxnSpPr>
            <a:cxnSpLocks noChangeShapeType="1"/>
            <a:stCxn id="29" idx="3"/>
            <a:endCxn id="30" idx="7"/>
          </p:cNvCxnSpPr>
          <p:nvPr/>
        </p:nvCxnSpPr>
        <p:spPr bwMode="auto">
          <a:xfrm flipH="1">
            <a:off x="6029325" y="2844800"/>
            <a:ext cx="742950" cy="269875"/>
          </a:xfrm>
          <a:prstGeom prst="straightConnector1">
            <a:avLst/>
          </a:prstGeom>
          <a:noFill/>
          <a:ln w="9525">
            <a:solidFill>
              <a:schemeClr val="tx1"/>
            </a:solidFill>
            <a:round/>
            <a:headEnd/>
            <a:tailEnd/>
          </a:ln>
          <a:effectLst/>
        </p:spPr>
      </p:cxnSp>
      <p:cxnSp>
        <p:nvCxnSpPr>
          <p:cNvPr id="36" name="AutoShape 89"/>
          <p:cNvCxnSpPr>
            <a:cxnSpLocks noChangeShapeType="1"/>
            <a:stCxn id="29" idx="5"/>
            <a:endCxn id="32" idx="0"/>
          </p:cNvCxnSpPr>
          <p:nvPr/>
        </p:nvCxnSpPr>
        <p:spPr bwMode="auto">
          <a:xfrm>
            <a:off x="7096125" y="2844800"/>
            <a:ext cx="600075" cy="203200"/>
          </a:xfrm>
          <a:prstGeom prst="straightConnector1">
            <a:avLst/>
          </a:prstGeom>
          <a:noFill/>
          <a:ln w="9525">
            <a:solidFill>
              <a:schemeClr val="tx1"/>
            </a:solidFill>
            <a:round/>
            <a:headEnd/>
            <a:tailEnd/>
          </a:ln>
          <a:effectLst/>
        </p:spPr>
      </p:cxnSp>
      <p:cxnSp>
        <p:nvCxnSpPr>
          <p:cNvPr id="37" name="AutoShape 90"/>
          <p:cNvCxnSpPr>
            <a:cxnSpLocks noChangeShapeType="1"/>
            <a:stCxn id="30" idx="3"/>
            <a:endCxn id="33" idx="0"/>
          </p:cNvCxnSpPr>
          <p:nvPr/>
        </p:nvCxnSpPr>
        <p:spPr bwMode="auto">
          <a:xfrm flipH="1">
            <a:off x="5181600" y="3438525"/>
            <a:ext cx="523875" cy="311150"/>
          </a:xfrm>
          <a:prstGeom prst="straightConnector1">
            <a:avLst/>
          </a:prstGeom>
          <a:noFill/>
          <a:ln w="9525">
            <a:solidFill>
              <a:schemeClr val="tx1"/>
            </a:solidFill>
            <a:round/>
            <a:headEnd/>
            <a:tailEnd/>
          </a:ln>
          <a:effectLst/>
        </p:spPr>
      </p:cxnSp>
      <p:cxnSp>
        <p:nvCxnSpPr>
          <p:cNvPr id="38" name="AutoShape 91"/>
          <p:cNvCxnSpPr>
            <a:cxnSpLocks noChangeShapeType="1"/>
            <a:stCxn id="30" idx="5"/>
            <a:endCxn id="34" idx="0"/>
          </p:cNvCxnSpPr>
          <p:nvPr/>
        </p:nvCxnSpPr>
        <p:spPr bwMode="auto">
          <a:xfrm>
            <a:off x="6029325" y="3438525"/>
            <a:ext cx="447675" cy="311150"/>
          </a:xfrm>
          <a:prstGeom prst="straightConnector1">
            <a:avLst/>
          </a:prstGeom>
          <a:noFill/>
          <a:ln w="9525">
            <a:solidFill>
              <a:schemeClr val="tx1"/>
            </a:solidFill>
            <a:round/>
            <a:headEnd/>
            <a:tailEnd/>
          </a:ln>
          <a:effectLst/>
        </p:spPr>
      </p:cxnSp>
      <p:cxnSp>
        <p:nvCxnSpPr>
          <p:cNvPr id="39" name="AutoShape 92"/>
          <p:cNvCxnSpPr>
            <a:cxnSpLocks noChangeShapeType="1"/>
            <a:stCxn id="31" idx="0"/>
            <a:endCxn id="32" idx="5"/>
          </p:cNvCxnSpPr>
          <p:nvPr/>
        </p:nvCxnSpPr>
        <p:spPr bwMode="auto">
          <a:xfrm flipH="1" flipV="1">
            <a:off x="7858125" y="3438525"/>
            <a:ext cx="352425" cy="295275"/>
          </a:xfrm>
          <a:prstGeom prst="straightConnector1">
            <a:avLst/>
          </a:prstGeom>
          <a:noFill/>
          <a:ln w="9525">
            <a:solidFill>
              <a:schemeClr val="tx1"/>
            </a:solidFill>
            <a:round/>
            <a:headEnd/>
            <a:tailEnd/>
          </a:ln>
          <a:effectLst/>
        </p:spPr>
      </p:cxnSp>
      <p:sp>
        <p:nvSpPr>
          <p:cNvPr id="40" name="Text Box 93"/>
          <p:cNvSpPr txBox="1">
            <a:spLocks noChangeArrowheads="1"/>
          </p:cNvSpPr>
          <p:nvPr/>
        </p:nvSpPr>
        <p:spPr bwMode="auto">
          <a:xfrm>
            <a:off x="5708650" y="2743200"/>
            <a:ext cx="311150" cy="396875"/>
          </a:xfrm>
          <a:prstGeom prst="rect">
            <a:avLst/>
          </a:prstGeom>
          <a:noFill/>
          <a:ln w="12700">
            <a:noFill/>
            <a:miter lim="800000"/>
            <a:headEnd/>
            <a:tailEnd/>
          </a:ln>
          <a:effectLst/>
        </p:spPr>
        <p:txBody>
          <a:bodyPr wrap="none">
            <a:spAutoFit/>
          </a:bodyPr>
          <a:lstStyle/>
          <a:p>
            <a:r>
              <a:rPr lang="en-US">
                <a:solidFill>
                  <a:srgbClr val="FF0000"/>
                </a:solidFill>
                <a:latin typeface="Times New Roman" pitchFamily="18" charset="0"/>
              </a:rPr>
              <a:t>1</a:t>
            </a:r>
          </a:p>
        </p:txBody>
      </p:sp>
      <p:sp>
        <p:nvSpPr>
          <p:cNvPr id="41" name="Text Box 94"/>
          <p:cNvSpPr txBox="1">
            <a:spLocks noChangeArrowheads="1"/>
          </p:cNvSpPr>
          <p:nvPr/>
        </p:nvSpPr>
        <p:spPr bwMode="auto">
          <a:xfrm>
            <a:off x="7086600" y="3429000"/>
            <a:ext cx="311150" cy="396875"/>
          </a:xfrm>
          <a:prstGeom prst="rect">
            <a:avLst/>
          </a:prstGeom>
          <a:noFill/>
          <a:ln w="12700">
            <a:noFill/>
            <a:miter lim="800000"/>
            <a:headEnd/>
            <a:tailEnd/>
          </a:ln>
          <a:effectLst/>
        </p:spPr>
        <p:txBody>
          <a:bodyPr wrap="none">
            <a:spAutoFit/>
          </a:body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42" name="Oval 95"/>
          <p:cNvSpPr>
            <a:spLocks noChangeArrowheads="1"/>
          </p:cNvSpPr>
          <p:nvPr/>
        </p:nvSpPr>
        <p:spPr bwMode="auto">
          <a:xfrm>
            <a:off x="7010400" y="3733800"/>
            <a:ext cx="457200" cy="457200"/>
          </a:xfrm>
          <a:prstGeom prst="ellipse">
            <a:avLst/>
          </a:prstGeom>
          <a:noFill/>
          <a:ln w="9525">
            <a:solidFill>
              <a:schemeClr val="tx1"/>
            </a:solidFill>
            <a:round/>
            <a:headEnd/>
            <a:tailEnd/>
          </a:ln>
          <a:effectLst/>
        </p:spPr>
        <p:txBody>
          <a:bodyPr wrap="none" anchor="ctr"/>
          <a:lstStyle/>
          <a:p>
            <a:pPr algn="ctr"/>
            <a:r>
              <a:rPr lang="en-US" sz="2400">
                <a:latin typeface="Times New Roman" pitchFamily="18" charset="0"/>
              </a:rPr>
              <a:t>7</a:t>
            </a:r>
          </a:p>
        </p:txBody>
      </p:sp>
      <p:cxnSp>
        <p:nvCxnSpPr>
          <p:cNvPr id="43" name="AutoShape 96"/>
          <p:cNvCxnSpPr>
            <a:cxnSpLocks noChangeShapeType="1"/>
            <a:stCxn id="32" idx="3"/>
            <a:endCxn id="42" idx="0"/>
          </p:cNvCxnSpPr>
          <p:nvPr/>
        </p:nvCxnSpPr>
        <p:spPr bwMode="auto">
          <a:xfrm flipH="1">
            <a:off x="7239000" y="3438525"/>
            <a:ext cx="295275" cy="295275"/>
          </a:xfrm>
          <a:prstGeom prst="straightConnector1">
            <a:avLst/>
          </a:prstGeom>
          <a:noFill/>
          <a:ln w="9525">
            <a:solidFill>
              <a:schemeClr val="tx1"/>
            </a:solidFill>
            <a:round/>
            <a:headEnd/>
            <a:tailEnd/>
          </a:ln>
          <a:effectLst/>
        </p:spPr>
      </p:cxnSp>
      <p:sp>
        <p:nvSpPr>
          <p:cNvPr id="44" name="Oval 97"/>
          <p:cNvSpPr>
            <a:spLocks noChangeArrowheads="1"/>
          </p:cNvSpPr>
          <p:nvPr/>
        </p:nvSpPr>
        <p:spPr bwMode="auto">
          <a:xfrm rot="18900000">
            <a:off x="2362200" y="3124200"/>
            <a:ext cx="2057400" cy="914400"/>
          </a:xfrm>
          <a:prstGeom prst="ellipse">
            <a:avLst/>
          </a:prstGeom>
          <a:noFill/>
          <a:ln w="38100">
            <a:solidFill>
              <a:srgbClr val="FF0000"/>
            </a:solidFill>
            <a:round/>
            <a:headEnd/>
            <a:tailEnd/>
          </a:ln>
          <a:effectLst/>
        </p:spPr>
        <p:txBody>
          <a:bodyPr wrap="none" anchor="ctr"/>
          <a:lstStyle/>
          <a:p>
            <a:endParaRPr lang="en-US"/>
          </a:p>
        </p:txBody>
      </p:sp>
      <p:sp>
        <p:nvSpPr>
          <p:cNvPr id="45" name="Oval 98"/>
          <p:cNvSpPr>
            <a:spLocks noChangeArrowheads="1"/>
          </p:cNvSpPr>
          <p:nvPr/>
        </p:nvSpPr>
        <p:spPr bwMode="auto">
          <a:xfrm rot="2700000">
            <a:off x="6972300" y="3124200"/>
            <a:ext cx="2057400" cy="914400"/>
          </a:xfrm>
          <a:prstGeom prst="ellipse">
            <a:avLst/>
          </a:prstGeom>
          <a:noFill/>
          <a:ln w="38100">
            <a:solidFill>
              <a:srgbClr val="FF0000"/>
            </a:solidFill>
            <a:round/>
            <a:headEnd/>
            <a:tailEnd/>
          </a:ln>
          <a:effectLst/>
        </p:spPr>
        <p:txBody>
          <a:bodyPr wrap="none" anchor="ctr"/>
          <a:lstStyle/>
          <a:p>
            <a:endParaRPr lang="en-US"/>
          </a:p>
        </p:txBody>
      </p:sp>
      <p:sp>
        <p:nvSpPr>
          <p:cNvPr id="46" name="Slide Number Placeholder 45"/>
          <p:cNvSpPr>
            <a:spLocks noGrp="1"/>
          </p:cNvSpPr>
          <p:nvPr>
            <p:ph type="sldNum" sz="quarter" idx="12"/>
          </p:nvPr>
        </p:nvSpPr>
        <p:spPr/>
        <p:txBody>
          <a:bodyPr/>
          <a:lstStyle/>
          <a:p>
            <a:fld id="{FE7C1801-37B5-4643-9E12-B17EFE447141}" type="slidenum">
              <a:rPr lang="en-US" smtClean="0"/>
              <a:pPr/>
              <a:t>37</a:t>
            </a:fld>
            <a:endParaRPr lang="en-US"/>
          </a:p>
        </p:txBody>
      </p:sp>
    </p:spTree>
    <p:extLst>
      <p:ext uri="{BB962C8B-B14F-4D97-AF65-F5344CB8AC3E}">
        <p14:creationId xmlns:p14="http://schemas.microsoft.com/office/powerpoint/2010/main" val="3946285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88534" y="1828800"/>
            <a:ext cx="8949770" cy="4048125"/>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38</a:t>
            </a:fld>
            <a:endParaRPr lang="en-US"/>
          </a:p>
        </p:txBody>
      </p:sp>
    </p:spTree>
    <p:extLst>
      <p:ext uri="{BB962C8B-B14F-4D97-AF65-F5344CB8AC3E}">
        <p14:creationId xmlns:p14="http://schemas.microsoft.com/office/powerpoint/2010/main" val="1811309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283499" y="1828800"/>
            <a:ext cx="8631901" cy="49291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39</a:t>
            </a:fld>
            <a:endParaRPr lang="en-US"/>
          </a:p>
        </p:txBody>
      </p:sp>
    </p:spTree>
    <p:extLst>
      <p:ext uri="{BB962C8B-B14F-4D97-AF65-F5344CB8AC3E}">
        <p14:creationId xmlns:p14="http://schemas.microsoft.com/office/powerpoint/2010/main" val="306832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The keys in a binary search tree are always stored in such a way as to satisfy the </a:t>
            </a:r>
            <a:r>
              <a:rPr lang="en-US" sz="2600" b="1" i="1" dirty="0"/>
              <a:t>binary-search-tree property:</a:t>
            </a:r>
          </a:p>
          <a:p>
            <a:pPr algn="just">
              <a:buNone/>
            </a:pPr>
            <a:r>
              <a:rPr lang="en-US" sz="2600" dirty="0"/>
              <a:t>	</a:t>
            </a:r>
          </a:p>
          <a:p>
            <a:pPr algn="just">
              <a:buNone/>
            </a:pPr>
            <a:r>
              <a:rPr lang="en-US" sz="2600" dirty="0"/>
              <a:t>	“Let </a:t>
            </a:r>
            <a:r>
              <a:rPr lang="en-US" sz="2600" b="1" dirty="0"/>
              <a:t>x</a:t>
            </a:r>
            <a:r>
              <a:rPr lang="en-US" sz="2600" dirty="0"/>
              <a:t> be a node in a binary search tree. If </a:t>
            </a:r>
            <a:r>
              <a:rPr lang="en-US" sz="2600" b="1" dirty="0"/>
              <a:t>y</a:t>
            </a:r>
            <a:r>
              <a:rPr lang="en-US" sz="2600" dirty="0"/>
              <a:t> is a node in the left sub-tree of </a:t>
            </a:r>
            <a:r>
              <a:rPr lang="en-US" sz="2600" b="1" dirty="0"/>
              <a:t>x</a:t>
            </a:r>
            <a:r>
              <a:rPr lang="en-US" sz="2600" dirty="0"/>
              <a:t>, then </a:t>
            </a:r>
            <a:r>
              <a:rPr lang="en-US" sz="2600" b="1" i="1" dirty="0" err="1"/>
              <a:t>y.key</a:t>
            </a:r>
            <a:r>
              <a:rPr lang="en-US" sz="2600" b="1" i="1" dirty="0"/>
              <a:t> ≤ </a:t>
            </a:r>
            <a:r>
              <a:rPr lang="en-US" sz="2600" b="1" i="1" dirty="0" err="1"/>
              <a:t>x.key</a:t>
            </a:r>
            <a:r>
              <a:rPr lang="en-US" sz="2600" i="1" dirty="0"/>
              <a:t>. If </a:t>
            </a:r>
            <a:r>
              <a:rPr lang="en-US" sz="2600" b="1" i="1" dirty="0"/>
              <a:t>y</a:t>
            </a:r>
            <a:r>
              <a:rPr lang="en-US" sz="2600" i="1" dirty="0"/>
              <a:t> is a node in the right sub-tree of </a:t>
            </a:r>
            <a:r>
              <a:rPr lang="en-US" sz="2600" b="1" i="1" dirty="0"/>
              <a:t>x</a:t>
            </a:r>
            <a:r>
              <a:rPr lang="en-US" sz="2600" i="1" dirty="0"/>
              <a:t>, then </a:t>
            </a:r>
            <a:r>
              <a:rPr lang="en-US" sz="2600" b="1" i="1" dirty="0" err="1"/>
              <a:t>y.key</a:t>
            </a:r>
            <a:r>
              <a:rPr lang="en-US" sz="2600" b="1" i="1" dirty="0"/>
              <a:t> ≥ </a:t>
            </a:r>
            <a:r>
              <a:rPr lang="en-US" sz="2600" b="1" i="1" dirty="0" err="1"/>
              <a:t>x.key</a:t>
            </a:r>
            <a:r>
              <a:rPr lang="en-US" sz="2600" i="1" dirty="0"/>
              <a:t>”.</a:t>
            </a:r>
          </a:p>
          <a:p>
            <a:pPr algn="just">
              <a:buNone/>
            </a:pPr>
            <a:endParaRPr lang="en-US" sz="2600" i="1" dirty="0"/>
          </a:p>
          <a:p>
            <a:pPr algn="just"/>
            <a:r>
              <a:rPr lang="en-US" sz="2600" dirty="0"/>
              <a:t>Thus, in Figure (a), the key of the root is 6, the keys 2, 5, and 5 in its left </a:t>
            </a:r>
            <a:r>
              <a:rPr lang="en-US" sz="2600" dirty="0" err="1"/>
              <a:t>subtree</a:t>
            </a:r>
            <a:r>
              <a:rPr lang="en-US" sz="2600" dirty="0"/>
              <a:t> are no larger than 6, and the keys 7 and 8 in its right </a:t>
            </a:r>
            <a:r>
              <a:rPr lang="en-US" sz="2600" dirty="0" err="1"/>
              <a:t>subtree</a:t>
            </a:r>
            <a:r>
              <a:rPr lang="en-US" sz="2600" dirty="0"/>
              <a:t> are no smaller than 6. The same property holds for every node in the tree.</a:t>
            </a:r>
          </a:p>
        </p:txBody>
      </p:sp>
      <p:sp>
        <p:nvSpPr>
          <p:cNvPr id="4" name="Title 1"/>
          <p:cNvSpPr>
            <a:spLocks noGrp="1"/>
          </p:cNvSpPr>
          <p:nvPr>
            <p:ph type="title"/>
          </p:nvPr>
        </p:nvSpPr>
        <p:spPr>
          <a:xfrm>
            <a:off x="457200" y="274638"/>
            <a:ext cx="8229600" cy="1143000"/>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4</a:t>
            </a:fld>
            <a:endParaRPr lang="en-US"/>
          </a:p>
        </p:txBody>
      </p:sp>
    </p:spTree>
    <p:extLst>
      <p:ext uri="{BB962C8B-B14F-4D97-AF65-F5344CB8AC3E}">
        <p14:creationId xmlns:p14="http://schemas.microsoft.com/office/powerpoint/2010/main" val="23304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183983" y="1524000"/>
            <a:ext cx="8731417" cy="4814888"/>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Single Rotation in an AVL Tree</a:t>
            </a:r>
          </a:p>
        </p:txBody>
      </p:sp>
      <p:sp>
        <p:nvSpPr>
          <p:cNvPr id="4" name="Slide Number Placeholder 3"/>
          <p:cNvSpPr>
            <a:spLocks noGrp="1"/>
          </p:cNvSpPr>
          <p:nvPr>
            <p:ph type="sldNum" sz="quarter" idx="12"/>
          </p:nvPr>
        </p:nvSpPr>
        <p:spPr/>
        <p:txBody>
          <a:bodyPr/>
          <a:lstStyle/>
          <a:p>
            <a:fld id="{FE7C1801-37B5-4643-9E12-B17EFE447141}" type="slidenum">
              <a:rPr lang="en-US" smtClean="0"/>
              <a:pPr/>
              <a:t>40</a:t>
            </a:fld>
            <a:endParaRPr lang="en-US"/>
          </a:p>
        </p:txBody>
      </p:sp>
    </p:spTree>
    <p:extLst>
      <p:ext uri="{BB962C8B-B14F-4D97-AF65-F5344CB8AC3E}">
        <p14:creationId xmlns:p14="http://schemas.microsoft.com/office/powerpoint/2010/main" val="848142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FE7C1801-37B5-4643-9E12-B17EFE447141}" type="slidenum">
              <a:rPr lang="en-US" smtClean="0"/>
              <a:pPr/>
              <a:t>41</a:t>
            </a:fld>
            <a:endParaRPr lang="en-US"/>
          </a:p>
        </p:txBody>
      </p:sp>
    </p:spTree>
    <p:extLst>
      <p:ext uri="{BB962C8B-B14F-4D97-AF65-F5344CB8AC3E}">
        <p14:creationId xmlns:p14="http://schemas.microsoft.com/office/powerpoint/2010/main" val="199275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472" y="762000"/>
            <a:ext cx="8686800" cy="5364163"/>
          </a:xfrm>
        </p:spPr>
        <p:txBody>
          <a:bodyPr>
            <a:normAutofit/>
          </a:bodyPr>
          <a:lstStyle/>
          <a:p>
            <a:pPr algn="just"/>
            <a:r>
              <a:rPr lang="en-US" sz="2200" dirty="0"/>
              <a:t>Binary search trees. For any node x, the keys in the left sub-tree of x are at most </a:t>
            </a:r>
            <a:r>
              <a:rPr lang="en-US" sz="2200" dirty="0" err="1"/>
              <a:t>x.</a:t>
            </a:r>
            <a:r>
              <a:rPr lang="en-US" sz="2200" i="1" dirty="0" err="1"/>
              <a:t>key</a:t>
            </a:r>
            <a:r>
              <a:rPr lang="en-US" sz="2200" i="1" dirty="0"/>
              <a:t>, </a:t>
            </a:r>
            <a:r>
              <a:rPr lang="en-US" sz="2200" dirty="0"/>
              <a:t>and the keys in the right sub-tree of x are at least </a:t>
            </a:r>
            <a:r>
              <a:rPr lang="en-US" sz="2200" i="1" dirty="0" err="1"/>
              <a:t>x.key</a:t>
            </a:r>
            <a:r>
              <a:rPr lang="en-US" sz="2200" i="1" dirty="0"/>
              <a:t>. </a:t>
            </a:r>
          </a:p>
          <a:p>
            <a:pPr algn="just"/>
            <a:r>
              <a:rPr lang="en-US" sz="2200" i="1" dirty="0"/>
              <a:t>Different binary search trees can represent </a:t>
            </a:r>
            <a:r>
              <a:rPr lang="en-US" sz="2200" dirty="0"/>
              <a:t>the same set of values. The worst-case running time for most search-tree operations is proportional to the height of the tree. </a:t>
            </a:r>
            <a:r>
              <a:rPr lang="en-US" sz="2200" b="1" dirty="0"/>
              <a:t>(a) A binary search tree on 6 nodes with height 2. (b) A less efficient binary </a:t>
            </a:r>
            <a:r>
              <a:rPr lang="en-US" sz="2200" dirty="0"/>
              <a:t>search tree with height 4 that contains the same keys.</a:t>
            </a:r>
          </a:p>
        </p:txBody>
      </p:sp>
      <p:pic>
        <p:nvPicPr>
          <p:cNvPr id="9219" name="Picture 3"/>
          <p:cNvPicPr>
            <a:picLocks noChangeAspect="1" noChangeArrowheads="1"/>
          </p:cNvPicPr>
          <p:nvPr/>
        </p:nvPicPr>
        <p:blipFill>
          <a:blip r:embed="rId2"/>
          <a:srcRect/>
          <a:stretch>
            <a:fillRect/>
          </a:stretch>
        </p:blipFill>
        <p:spPr bwMode="auto">
          <a:xfrm>
            <a:off x="1295400" y="3538924"/>
            <a:ext cx="7138987" cy="3407564"/>
          </a:xfrm>
          <a:prstGeom prst="rect">
            <a:avLst/>
          </a:prstGeom>
          <a:noFill/>
          <a:ln w="9525">
            <a:noFill/>
            <a:miter lim="800000"/>
            <a:headEnd/>
            <a:tailEnd/>
          </a:ln>
          <a:effectLst/>
        </p:spPr>
      </p:pic>
      <p:sp>
        <p:nvSpPr>
          <p:cNvPr id="6" name="Title 1"/>
          <p:cNvSpPr>
            <a:spLocks noGrp="1"/>
          </p:cNvSpPr>
          <p:nvPr>
            <p:ph type="title"/>
          </p:nvPr>
        </p:nvSpPr>
        <p:spPr>
          <a:xfrm>
            <a:off x="457200" y="76200"/>
            <a:ext cx="8229600" cy="639762"/>
          </a:xfrm>
        </p:spPr>
        <p:txBody>
          <a:bodyPr>
            <a:normAutofit fontScale="90000"/>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5</a:t>
            </a:fld>
            <a:endParaRPr lang="en-US"/>
          </a:p>
        </p:txBody>
      </p:sp>
    </p:spTree>
    <p:extLst>
      <p:ext uri="{BB962C8B-B14F-4D97-AF65-F5344CB8AC3E}">
        <p14:creationId xmlns:p14="http://schemas.microsoft.com/office/powerpoint/2010/main" val="402165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Autofit/>
          </a:bodyPr>
          <a:lstStyle/>
          <a:p>
            <a:pPr algn="just"/>
            <a:r>
              <a:rPr lang="en-US" sz="2600" dirty="0"/>
              <a:t>The binary-search-tree property allows us to print out all the keys in a binary search tree </a:t>
            </a:r>
            <a:r>
              <a:rPr lang="en-US" sz="2600" b="1" dirty="0"/>
              <a:t>in sorted order </a:t>
            </a:r>
            <a:r>
              <a:rPr lang="en-US" sz="2600" dirty="0"/>
              <a:t>by a simple recursive algorithm, called an </a:t>
            </a:r>
            <a:r>
              <a:rPr lang="en-US" sz="2600" b="1" i="1" dirty="0"/>
              <a:t>in order tree walk.</a:t>
            </a:r>
          </a:p>
          <a:p>
            <a:pPr algn="just"/>
            <a:endParaRPr lang="en-US" sz="2600" b="1" i="1" dirty="0"/>
          </a:p>
          <a:p>
            <a:pPr algn="just"/>
            <a:endParaRPr lang="en-US" sz="2600" b="1" i="1" dirty="0"/>
          </a:p>
          <a:p>
            <a:pPr algn="just"/>
            <a:endParaRPr lang="en-US" sz="2600" b="1" i="1" dirty="0"/>
          </a:p>
          <a:p>
            <a:pPr algn="just"/>
            <a:endParaRPr lang="en-US" sz="2600" b="1" i="1" dirty="0"/>
          </a:p>
          <a:p>
            <a:pPr algn="just"/>
            <a:endParaRPr lang="en-US" sz="2600" b="1" i="1" dirty="0"/>
          </a:p>
          <a:p>
            <a:pPr algn="just"/>
            <a:r>
              <a:rPr lang="en-US" sz="2600" dirty="0"/>
              <a:t>Each node contains attributes </a:t>
            </a:r>
            <a:r>
              <a:rPr lang="en-US" sz="2600" i="1" dirty="0"/>
              <a:t>left, right, and p that point to the nodes corresponding to its left child, </a:t>
            </a:r>
            <a:r>
              <a:rPr lang="en-US" sz="2600" dirty="0"/>
              <a:t>its right child, and its parent, respectively.</a:t>
            </a:r>
          </a:p>
        </p:txBody>
      </p:sp>
      <p:pic>
        <p:nvPicPr>
          <p:cNvPr id="10242" name="Picture 2"/>
          <p:cNvPicPr>
            <a:picLocks noChangeAspect="1" noChangeArrowheads="1"/>
          </p:cNvPicPr>
          <p:nvPr/>
        </p:nvPicPr>
        <p:blipFill>
          <a:blip r:embed="rId2"/>
          <a:srcRect/>
          <a:stretch>
            <a:fillRect/>
          </a:stretch>
        </p:blipFill>
        <p:spPr bwMode="auto">
          <a:xfrm>
            <a:off x="2209800" y="3194068"/>
            <a:ext cx="4800600" cy="183513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a:t>Introduction</a:t>
            </a:r>
          </a:p>
        </p:txBody>
      </p:sp>
      <p:sp>
        <p:nvSpPr>
          <p:cNvPr id="6" name="Slide Number Placeholder 5"/>
          <p:cNvSpPr>
            <a:spLocks noGrp="1"/>
          </p:cNvSpPr>
          <p:nvPr>
            <p:ph type="sldNum" sz="quarter" idx="12"/>
          </p:nvPr>
        </p:nvSpPr>
        <p:spPr/>
        <p:txBody>
          <a:bodyPr/>
          <a:lstStyle/>
          <a:p>
            <a:fld id="{D4546139-058D-452E-AFC4-306DF63A58C4}" type="slidenum">
              <a:rPr lang="en-US" smtClean="0"/>
              <a:pPr/>
              <a:t>6</a:t>
            </a:fld>
            <a:endParaRPr lang="en-US"/>
          </a:p>
        </p:txBody>
      </p:sp>
    </p:spTree>
    <p:extLst>
      <p:ext uri="{BB962C8B-B14F-4D97-AF65-F5344CB8AC3E}">
        <p14:creationId xmlns:p14="http://schemas.microsoft.com/office/powerpoint/2010/main" val="153138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As an example, the in order tree walk prints the keys in each of the two binary search trees from Figure in the order 2, 5, 5, 6, 7, 8.</a:t>
            </a:r>
          </a:p>
          <a:p>
            <a:pPr algn="just"/>
            <a:endParaRPr lang="en-US" sz="2600" dirty="0"/>
          </a:p>
          <a:p>
            <a:pPr algn="just"/>
            <a:r>
              <a:rPr lang="en-US" sz="2600" dirty="0"/>
              <a:t>It takes ‚ </a:t>
            </a:r>
            <a:r>
              <a:rPr lang="el-GR" sz="2600" dirty="0"/>
              <a:t>Θ</a:t>
            </a:r>
            <a:r>
              <a:rPr lang="en-US" sz="2600" dirty="0"/>
              <a:t>(n) time to walk an n-node binary search tree, since after the initial call, the procedure calls itself recursively exactly twice for each node in the tree—once for its left child and once for its right child.</a:t>
            </a:r>
          </a:p>
        </p:txBody>
      </p:sp>
      <p:sp>
        <p:nvSpPr>
          <p:cNvPr id="4" name="Title 1"/>
          <p:cNvSpPr>
            <a:spLocks noGrp="1"/>
          </p:cNvSpPr>
          <p:nvPr>
            <p:ph type="title"/>
          </p:nvPr>
        </p:nvSpPr>
        <p:spPr>
          <a:xfrm>
            <a:off x="457200" y="274638"/>
            <a:ext cx="8229600" cy="1143000"/>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4546139-058D-452E-AFC4-306DF63A58C4}" type="slidenum">
              <a:rPr lang="en-US" smtClean="0"/>
              <a:pPr/>
              <a:t>7</a:t>
            </a:fld>
            <a:endParaRPr lang="en-US"/>
          </a:p>
        </p:txBody>
      </p:sp>
    </p:spTree>
    <p:extLst>
      <p:ext uri="{BB962C8B-B14F-4D97-AF65-F5344CB8AC3E}">
        <p14:creationId xmlns:p14="http://schemas.microsoft.com/office/powerpoint/2010/main" val="262160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Querying a binary search tree</a:t>
            </a:r>
            <a:endParaRPr lang="en-US" sz="3600" dirty="0"/>
          </a:p>
        </p:txBody>
      </p:sp>
      <p:sp>
        <p:nvSpPr>
          <p:cNvPr id="3" name="Content Placeholder 2"/>
          <p:cNvSpPr>
            <a:spLocks noGrp="1"/>
          </p:cNvSpPr>
          <p:nvPr>
            <p:ph idx="1"/>
          </p:nvPr>
        </p:nvSpPr>
        <p:spPr>
          <a:xfrm>
            <a:off x="3048000" y="1600200"/>
            <a:ext cx="3657600" cy="4525963"/>
          </a:xfrm>
        </p:spPr>
        <p:txBody>
          <a:bodyPr>
            <a:normAutofit/>
          </a:bodyPr>
          <a:lstStyle/>
          <a:p>
            <a:r>
              <a:rPr lang="en-US" sz="2600" dirty="0"/>
              <a:t>SEARCH operation,</a:t>
            </a:r>
          </a:p>
          <a:p>
            <a:r>
              <a:rPr lang="en-US" sz="2600" dirty="0"/>
              <a:t>MINIMUM,</a:t>
            </a:r>
          </a:p>
          <a:p>
            <a:r>
              <a:rPr lang="en-US" sz="2600" dirty="0"/>
              <a:t>MAXIMUM, </a:t>
            </a:r>
          </a:p>
          <a:p>
            <a:r>
              <a:rPr lang="en-US" sz="2600" dirty="0"/>
              <a:t>SUCCESSOR, and </a:t>
            </a:r>
          </a:p>
          <a:p>
            <a:r>
              <a:rPr lang="en-US" sz="2600" dirty="0"/>
              <a:t>PREDECESSOR.</a:t>
            </a:r>
          </a:p>
        </p:txBody>
      </p:sp>
      <p:sp>
        <p:nvSpPr>
          <p:cNvPr id="4" name="Slide Number Placeholder 3"/>
          <p:cNvSpPr>
            <a:spLocks noGrp="1"/>
          </p:cNvSpPr>
          <p:nvPr>
            <p:ph type="sldNum" sz="quarter" idx="12"/>
          </p:nvPr>
        </p:nvSpPr>
        <p:spPr/>
        <p:txBody>
          <a:bodyPr/>
          <a:lstStyle/>
          <a:p>
            <a:fld id="{D4546139-058D-452E-AFC4-306DF63A58C4}" type="slidenum">
              <a:rPr lang="en-US" smtClean="0"/>
              <a:pPr/>
              <a:t>8</a:t>
            </a:fld>
            <a:endParaRPr lang="en-US"/>
          </a:p>
        </p:txBody>
      </p:sp>
    </p:spTree>
    <p:extLst>
      <p:ext uri="{BB962C8B-B14F-4D97-AF65-F5344CB8AC3E}">
        <p14:creationId xmlns:p14="http://schemas.microsoft.com/office/powerpoint/2010/main" val="136621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Searching in a BST</a:t>
            </a:r>
            <a:endParaRPr lang="en-US" sz="3600" dirty="0"/>
          </a:p>
        </p:txBody>
      </p:sp>
      <p:sp>
        <p:nvSpPr>
          <p:cNvPr id="3" name="Content Placeholder 2"/>
          <p:cNvSpPr>
            <a:spLocks noGrp="1"/>
          </p:cNvSpPr>
          <p:nvPr>
            <p:ph idx="1"/>
          </p:nvPr>
        </p:nvSpPr>
        <p:spPr/>
        <p:txBody>
          <a:bodyPr>
            <a:normAutofit/>
          </a:bodyPr>
          <a:lstStyle/>
          <a:p>
            <a:pPr algn="just"/>
            <a:r>
              <a:rPr lang="en-US" sz="2600" dirty="0"/>
              <a:t>The following procedure to search for a node with a given key in a binary search tree. Given a pointer to the root of the tree and a key k, TREE-SEARCH returns a pointer to a node with key k if one exists; otherwise, it returns NIL.</a:t>
            </a:r>
          </a:p>
        </p:txBody>
      </p:sp>
      <p:pic>
        <p:nvPicPr>
          <p:cNvPr id="1026" name="Picture 2"/>
          <p:cNvPicPr>
            <a:picLocks noChangeAspect="1" noChangeArrowheads="1"/>
          </p:cNvPicPr>
          <p:nvPr/>
        </p:nvPicPr>
        <p:blipFill>
          <a:blip r:embed="rId2"/>
          <a:srcRect/>
          <a:stretch>
            <a:fillRect/>
          </a:stretch>
        </p:blipFill>
        <p:spPr bwMode="auto">
          <a:xfrm>
            <a:off x="2057400" y="3886200"/>
            <a:ext cx="5389809" cy="2362200"/>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FE7C1801-37B5-4643-9E12-B17EFE447141}" type="slidenum">
              <a:rPr lang="en-US" smtClean="0"/>
              <a:pPr/>
              <a:t>9</a:t>
            </a:fld>
            <a:endParaRPr lang="en-US"/>
          </a:p>
        </p:txBody>
      </p:sp>
    </p:spTree>
    <p:extLst>
      <p:ext uri="{BB962C8B-B14F-4D97-AF65-F5344CB8AC3E}">
        <p14:creationId xmlns:p14="http://schemas.microsoft.com/office/powerpoint/2010/main" val="110471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2650</Words>
  <Application>Microsoft Office PowerPoint</Application>
  <PresentationFormat>On-screen Show (4:3)</PresentationFormat>
  <Paragraphs>253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Monotype Sorts</vt:lpstr>
      <vt:lpstr>Times New Roman</vt:lpstr>
      <vt:lpstr>Office Theme</vt:lpstr>
      <vt:lpstr>Algorithm Analysis IT-2101</vt:lpstr>
      <vt:lpstr>Binary Search Tree</vt:lpstr>
      <vt:lpstr>Introduction</vt:lpstr>
      <vt:lpstr>Introduction</vt:lpstr>
      <vt:lpstr>Introduction</vt:lpstr>
      <vt:lpstr>Introduction</vt:lpstr>
      <vt:lpstr>Introduction</vt:lpstr>
      <vt:lpstr>Querying a binary search tree</vt:lpstr>
      <vt:lpstr>Searching in a BST</vt:lpstr>
      <vt:lpstr>Searching in a BST</vt:lpstr>
      <vt:lpstr>Searching in a BST</vt:lpstr>
      <vt:lpstr>Minimum and Maximum in BST</vt:lpstr>
      <vt:lpstr>Minimum and Maximum in BST</vt:lpstr>
      <vt:lpstr>Minimum and Maximum in BST</vt:lpstr>
      <vt:lpstr>Successor and Predecessor in BST</vt:lpstr>
      <vt:lpstr>Successor and Predecessor in BST</vt:lpstr>
      <vt:lpstr>Successor and Predecessor in BST</vt:lpstr>
      <vt:lpstr>Successor and Predecessor in BST</vt:lpstr>
      <vt:lpstr>Successor and Predecessor in BST</vt:lpstr>
      <vt:lpstr>Insertion in BST</vt:lpstr>
      <vt:lpstr>Insertion in BST</vt:lpstr>
      <vt:lpstr>Insertion in BST</vt:lpstr>
      <vt:lpstr>Deletion in BST</vt:lpstr>
      <vt:lpstr>Deletion in BST</vt:lpstr>
      <vt:lpstr>Deletion in BST</vt:lpstr>
      <vt:lpstr>Deletion in BST</vt:lpstr>
      <vt:lpstr>Deletion in BST</vt:lpstr>
      <vt:lpstr>PowerPoint Presentation</vt:lpstr>
      <vt:lpstr>Binary Search Tree - Worst Time</vt:lpstr>
      <vt:lpstr>Balanced and unbalanced BST</vt:lpstr>
      <vt:lpstr>Balancing Binary Search Trees</vt:lpstr>
      <vt:lpstr>Perfect Balance</vt:lpstr>
      <vt:lpstr>AVL TREE</vt:lpstr>
      <vt:lpstr>AVL - Good but not Perfect Balance</vt:lpstr>
      <vt:lpstr>AVL - Good but not Perfect Balance</vt:lpstr>
      <vt:lpstr>Insert and Rotation in AVL Trees</vt:lpstr>
      <vt:lpstr>Single Rotation in an AVL Tree</vt:lpstr>
      <vt:lpstr>Single Rotation in an AVL Tree</vt:lpstr>
      <vt:lpstr>Single Rotation in an AVL Tree</vt:lpstr>
      <vt:lpstr>Single Rotation in an AVL Tree</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Nahidul Islam</cp:lastModifiedBy>
  <cp:revision>5</cp:revision>
  <dcterms:created xsi:type="dcterms:W3CDTF">2015-05-16T05:28:16Z</dcterms:created>
  <dcterms:modified xsi:type="dcterms:W3CDTF">2024-11-26T00:53:17Z</dcterms:modified>
</cp:coreProperties>
</file>