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CC963-E7C7-4C38-B04F-7315CC50FDF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82B6-25CB-48D9-AE36-20C2596E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31788-CBA5-4743-82FD-01DFFD621FAB}" type="slidenum">
              <a:rPr lang="en-US"/>
              <a:pPr/>
              <a:t>5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84395-06CB-466D-ACD4-BD1246354436}" type="slidenum">
              <a:rPr lang="en-US"/>
              <a:pPr/>
              <a:t>6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6FB6-6B89-456F-BC90-CB5C92C376F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078-8520-4F77-9AA2-2BA439F18FD5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2CF1-7636-46E7-9D0E-0049968E379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C4A-B5E4-48D8-862A-5B88FB022327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42F-9788-4160-9B04-57DF265B86A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85E-1203-43BE-BA96-27294F97BB85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44CC-9AAC-42AF-8E9A-3BC2CCAF8C9D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865-6319-4779-B428-913FEEE9FDF8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7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2EA-69FE-4F41-B094-CEDEE656F6BA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4584-98A6-4C96-824C-2D3874E680A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65FE-E64F-4E4D-BE6B-2723A0B144A2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9F7E-3E2E-4D17-96BF-8ED29CC3C07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Analysis</a:t>
            </a:r>
            <a:br>
              <a:rPr lang="en-US" dirty="0"/>
            </a:br>
            <a:r>
              <a:rPr lang="en-US" dirty="0"/>
              <a:t>IT-2101</a:t>
            </a:r>
            <a:br>
              <a:rPr lang="en-US" dirty="0"/>
            </a:br>
            <a:r>
              <a:rPr lang="en-US" b="1" dirty="0"/>
              <a:t>Lecture - 7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E5047-763A-442B-BED3-C40C48BC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6325"/>
            <a:ext cx="8010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8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Consider ﬁrst the cost of multiplying two matrices.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677938" cy="324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Matrix Chain Multiplication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We can multiply two matrices A and B only if they are compatible: the number of columns of A must equal the number of rows of B.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If A is a p x q matrix and B is a q x r matrix, the resulting matrix C is a p x r matrix. The time to compute C is dominated by the number of scalar multiplications in line 8, which is </a:t>
            </a:r>
            <a:r>
              <a:rPr lang="en-US" sz="2600" dirty="0" err="1">
                <a:solidFill>
                  <a:srgbClr val="FF0000"/>
                </a:solidFill>
              </a:rPr>
              <a:t>pqr</a:t>
            </a:r>
            <a:r>
              <a:rPr lang="en-US" sz="2600" dirty="0"/>
              <a:t>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In what follows, we shall express costs in terms of the number of scalar multiplications.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Matrix Chain Multiplication cont.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Example:</a:t>
            </a:r>
          </a:p>
          <a:p>
            <a:pPr algn="just"/>
            <a:r>
              <a:rPr lang="en-US" sz="2600" dirty="0"/>
              <a:t>To illustrate the different costs incurred by different </a:t>
            </a:r>
            <a:r>
              <a:rPr lang="en-US" sz="2600" dirty="0" err="1"/>
              <a:t>parenthesizations</a:t>
            </a:r>
            <a:r>
              <a:rPr lang="en-US" sz="2600" dirty="0"/>
              <a:t> of a matrix product, consider the problem of a chain {A</a:t>
            </a:r>
            <a:r>
              <a:rPr lang="en-US" sz="2600" baseline="-25000" dirty="0"/>
              <a:t>1</a:t>
            </a:r>
            <a:r>
              <a:rPr lang="en-US" sz="2600" dirty="0"/>
              <a:t>,A</a:t>
            </a:r>
            <a:r>
              <a:rPr lang="en-US" sz="2600" baseline="-25000" dirty="0"/>
              <a:t>2</a:t>
            </a:r>
            <a:r>
              <a:rPr lang="en-US" sz="2600" dirty="0"/>
              <a:t>,A</a:t>
            </a:r>
            <a:r>
              <a:rPr lang="en-US" sz="2600" i="1" baseline="-25000" dirty="0"/>
              <a:t>3</a:t>
            </a:r>
            <a:r>
              <a:rPr lang="en-US" sz="2600" dirty="0"/>
              <a:t>} of three matrix.</a:t>
            </a:r>
          </a:p>
          <a:p>
            <a:pPr algn="just"/>
            <a:endParaRPr lang="en-US" sz="2600" dirty="0"/>
          </a:p>
          <a:p>
            <a:pPr algn="just">
              <a:lnSpc>
                <a:spcPct val="90000"/>
              </a:lnSpc>
            </a:pPr>
            <a:r>
              <a:rPr lang="en-US" sz="2600" dirty="0"/>
              <a:t>Three matrix = A[30][35], B[35][15], C[15][5].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	Minimum of A*B*C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       A*(B*C) = 30*35*5 + 35*15*5 = </a:t>
            </a:r>
            <a:r>
              <a:rPr lang="en-US" sz="2600" dirty="0">
                <a:solidFill>
                  <a:srgbClr val="FF0000"/>
                </a:solidFill>
              </a:rPr>
              <a:t>7,585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       (A*B)*C = 30*35*15 + 30*15*5 = 18,000                   </a:t>
            </a:r>
          </a:p>
          <a:p>
            <a:pPr algn="just"/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Matrix Chain Multiplication cont.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Matrix-chain multiplication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</a:rPr>
              <a:t>We state the matrix-chain multiplication problem as follows</a:t>
            </a:r>
            <a:r>
              <a:rPr lang="en-US" sz="2600" dirty="0"/>
              <a:t>: Given a chain of n matrices {A</a:t>
            </a:r>
            <a:r>
              <a:rPr lang="en-US" sz="2600" baseline="-25000" dirty="0"/>
              <a:t>1</a:t>
            </a:r>
            <a:r>
              <a:rPr lang="en-US" sz="2600" dirty="0"/>
              <a:t>,A</a:t>
            </a:r>
            <a:r>
              <a:rPr lang="en-US" sz="2600" baseline="-25000" dirty="0"/>
              <a:t>2</a:t>
            </a:r>
            <a:r>
              <a:rPr lang="en-US" sz="2600" dirty="0"/>
              <a:t>,…,A</a:t>
            </a:r>
            <a:r>
              <a:rPr lang="en-US" sz="2600" i="1" baseline="-25000" dirty="0"/>
              <a:t>n</a:t>
            </a:r>
            <a:r>
              <a:rPr lang="en-US" sz="2600" dirty="0"/>
              <a:t>} to be multiplied, where for i = 1,2,…..,n, matrix A</a:t>
            </a:r>
            <a:r>
              <a:rPr lang="en-US" sz="2600" baseline="-25000" dirty="0"/>
              <a:t>i</a:t>
            </a:r>
            <a:r>
              <a:rPr lang="en-US" sz="2600" dirty="0"/>
              <a:t> has dimension p</a:t>
            </a:r>
            <a:r>
              <a:rPr lang="en-US" sz="2600" baseline="-25000" dirty="0"/>
              <a:t>i-1</a:t>
            </a:r>
            <a:r>
              <a:rPr lang="en-US" sz="2600" dirty="0"/>
              <a:t> x p</a:t>
            </a:r>
            <a:r>
              <a:rPr lang="en-US" sz="2600" baseline="-25000" dirty="0"/>
              <a:t>i</a:t>
            </a:r>
            <a:r>
              <a:rPr lang="en-US" sz="2600" dirty="0"/>
              <a:t>, fully parenthesize the product A</a:t>
            </a:r>
            <a:r>
              <a:rPr lang="en-US" sz="2600" baseline="-25000" dirty="0"/>
              <a:t>1</a:t>
            </a:r>
            <a:r>
              <a:rPr lang="en-US" sz="2600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…..A</a:t>
            </a:r>
            <a:r>
              <a:rPr lang="en-US" sz="2600" baseline="-25000" dirty="0"/>
              <a:t>n</a:t>
            </a:r>
            <a:r>
              <a:rPr lang="en-US" sz="2600" dirty="0"/>
              <a:t> in a way that minimizes the number of scalar multiplications.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Apply dynamic-programming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We shall use the dynamic-programming method </a:t>
            </a:r>
            <a:r>
              <a:rPr lang="en-US" sz="2600" dirty="0">
                <a:solidFill>
                  <a:srgbClr val="FF0000"/>
                </a:solidFill>
              </a:rPr>
              <a:t>to determine how to optimally parenthesize a matrix chain</a:t>
            </a:r>
            <a:r>
              <a:rPr lang="en-US" sz="2600" dirty="0"/>
              <a:t>. In so doing, we shall follow the four-step sequence that we stated at the beginning of this chapter:</a:t>
            </a:r>
          </a:p>
          <a:p>
            <a:pPr lvl="1" algn="just"/>
            <a:r>
              <a:rPr lang="en-US" sz="2600" dirty="0"/>
              <a:t>1. Characterize the structure of an optimal solution. </a:t>
            </a:r>
          </a:p>
          <a:p>
            <a:pPr lvl="1" algn="just"/>
            <a:r>
              <a:rPr lang="en-US" sz="2600" dirty="0"/>
              <a:t>2. Recursively deﬁne the value of an optimal solution. </a:t>
            </a:r>
          </a:p>
          <a:p>
            <a:pPr lvl="1" algn="just"/>
            <a:r>
              <a:rPr lang="en-US" sz="2600" dirty="0"/>
              <a:t>3. Compute the value of an optimal solution.</a:t>
            </a:r>
          </a:p>
          <a:p>
            <a:pPr lvl="1" algn="just"/>
            <a:r>
              <a:rPr lang="en-US" sz="2600" dirty="0"/>
              <a:t>4. Construct an optimal solution from computed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787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Chain Multiplication </a:t>
            </a:r>
            <a:br>
              <a:rPr lang="en-US" dirty="0"/>
            </a:br>
            <a:r>
              <a:rPr lang="en-US" sz="3100" dirty="0"/>
              <a:t>Step 1: Structure of Optimal </a:t>
            </a:r>
            <a:r>
              <a:rPr lang="en-US" sz="3100" dirty="0" err="1"/>
              <a:t>Parenthesization</a:t>
            </a:r>
            <a:endParaRPr lang="en-US" sz="31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09625" y="1828800"/>
            <a:ext cx="7958138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>
                <a:cs typeface="Times New Roman" pitchFamily="18" charset="0"/>
              </a:rPr>
              <a:t>For </a:t>
            </a:r>
            <a:r>
              <a:rPr lang="en-US" sz="2600" i="1" dirty="0">
                <a:cs typeface="Times New Roman" pitchFamily="18" charset="0"/>
              </a:rPr>
              <a:t>n</a:t>
            </a:r>
            <a:r>
              <a:rPr lang="en-US" sz="2600" dirty="0">
                <a:cs typeface="Times New Roman" pitchFamily="18" charset="0"/>
              </a:rPr>
              <a:t> matrices, let </a:t>
            </a:r>
            <a:r>
              <a:rPr lang="en-US" sz="2600" i="1" dirty="0" err="1">
                <a:cs typeface="Times New Roman" pitchFamily="18" charset="0"/>
              </a:rPr>
              <a:t>A</a:t>
            </a:r>
            <a:r>
              <a:rPr lang="en-US" sz="2600" i="1" baseline="-25000" dirty="0" err="1">
                <a:cs typeface="Times New Roman" pitchFamily="18" charset="0"/>
              </a:rPr>
              <a:t>i..j</a:t>
            </a:r>
            <a:r>
              <a:rPr lang="en-US" sz="2600" dirty="0">
                <a:cs typeface="Times New Roman" pitchFamily="18" charset="0"/>
              </a:rPr>
              <a:t> be the result of </a:t>
            </a:r>
            <a:r>
              <a:rPr lang="en-US" sz="2600" i="1" dirty="0">
                <a:cs typeface="Times New Roman" pitchFamily="18" charset="0"/>
              </a:rPr>
              <a:t>A</a:t>
            </a:r>
            <a:r>
              <a:rPr lang="en-US" sz="2600" i="1" baseline="-25000" dirty="0">
                <a:cs typeface="Times New Roman" pitchFamily="18" charset="0"/>
              </a:rPr>
              <a:t>i</a:t>
            </a:r>
            <a:r>
              <a:rPr lang="en-US" sz="2600" i="1" dirty="0">
                <a:cs typeface="Times New Roman" pitchFamily="18" charset="0"/>
              </a:rPr>
              <a:t>A</a:t>
            </a:r>
            <a:r>
              <a:rPr lang="en-US" sz="2600" i="1" baseline="-25000" dirty="0">
                <a:cs typeface="Times New Roman" pitchFamily="18" charset="0"/>
              </a:rPr>
              <a:t>i+1</a:t>
            </a:r>
            <a:r>
              <a:rPr lang="en-US" sz="2600" i="1" dirty="0">
                <a:cs typeface="Times New Roman" pitchFamily="18" charset="0"/>
              </a:rPr>
              <a:t>….</a:t>
            </a:r>
            <a:r>
              <a:rPr lang="en-US" sz="2600" i="1" dirty="0" err="1">
                <a:cs typeface="Times New Roman" pitchFamily="18" charset="0"/>
              </a:rPr>
              <a:t>A</a:t>
            </a:r>
            <a:r>
              <a:rPr lang="en-US" sz="2600" i="1" baseline="-25000" dirty="0" err="1">
                <a:cs typeface="Times New Roman" pitchFamily="18" charset="0"/>
              </a:rPr>
              <a:t>j</a:t>
            </a:r>
            <a:endParaRPr lang="en-US" sz="2600" i="1" baseline="-25000" dirty="0">
              <a:cs typeface="Times New Roman" pitchFamily="18" charset="0"/>
            </a:endParaRPr>
          </a:p>
          <a:p>
            <a:pPr algn="just"/>
            <a:r>
              <a:rPr lang="en-US" sz="2600" dirty="0">
                <a:cs typeface="Times New Roman" pitchFamily="18" charset="0"/>
              </a:rPr>
              <a:t>An optimal </a:t>
            </a:r>
            <a:r>
              <a:rPr lang="en-US" sz="2600" dirty="0" err="1">
                <a:cs typeface="Times New Roman" pitchFamily="18" charset="0"/>
              </a:rPr>
              <a:t>parenthesization</a:t>
            </a:r>
            <a:r>
              <a:rPr lang="en-US" sz="2600" dirty="0">
                <a:cs typeface="Times New Roman" pitchFamily="18" charset="0"/>
              </a:rPr>
              <a:t> of  </a:t>
            </a:r>
            <a:r>
              <a:rPr lang="en-US" sz="2600" i="1" dirty="0">
                <a:cs typeface="Times New Roman" pitchFamily="18" charset="0"/>
              </a:rPr>
              <a:t>A</a:t>
            </a:r>
            <a:r>
              <a:rPr lang="en-US" sz="2600" i="1" baseline="-25000" dirty="0">
                <a:cs typeface="Times New Roman" pitchFamily="18" charset="0"/>
              </a:rPr>
              <a:t>i</a:t>
            </a:r>
            <a:r>
              <a:rPr lang="en-US" sz="2600" i="1" dirty="0">
                <a:cs typeface="Times New Roman" pitchFamily="18" charset="0"/>
              </a:rPr>
              <a:t>A</a:t>
            </a:r>
            <a:r>
              <a:rPr lang="en-US" sz="2600" i="1" baseline="-25000" dirty="0">
                <a:cs typeface="Times New Roman" pitchFamily="18" charset="0"/>
              </a:rPr>
              <a:t>i+1</a:t>
            </a:r>
            <a:r>
              <a:rPr lang="en-US" sz="2600" i="1" dirty="0">
                <a:cs typeface="Times New Roman" pitchFamily="18" charset="0"/>
              </a:rPr>
              <a:t>…</a:t>
            </a:r>
            <a:r>
              <a:rPr lang="en-US" sz="2600" i="1" dirty="0" err="1">
                <a:cs typeface="Times New Roman" pitchFamily="18" charset="0"/>
              </a:rPr>
              <a:t>A</a:t>
            </a:r>
            <a:r>
              <a:rPr lang="en-US" sz="2600" i="1" baseline="-25000" dirty="0" err="1">
                <a:cs typeface="Times New Roman" pitchFamily="18" charset="0"/>
              </a:rPr>
              <a:t>j</a:t>
            </a:r>
            <a:r>
              <a:rPr lang="en-US" sz="2600" baseline="-250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splits the product between </a:t>
            </a:r>
            <a:r>
              <a:rPr lang="en-US" sz="2600" i="1" dirty="0" err="1">
                <a:cs typeface="Times New Roman" pitchFamily="18" charset="0"/>
              </a:rPr>
              <a:t>A</a:t>
            </a:r>
            <a:r>
              <a:rPr lang="en-US" sz="2600" i="1" baseline="-25000" dirty="0" err="1">
                <a:cs typeface="Times New Roman" pitchFamily="18" charset="0"/>
              </a:rPr>
              <a:t>k</a:t>
            </a:r>
            <a:r>
              <a:rPr lang="en-US" sz="2600" dirty="0">
                <a:cs typeface="Times New Roman" pitchFamily="18" charset="0"/>
              </a:rPr>
              <a:t> and </a:t>
            </a:r>
            <a:r>
              <a:rPr lang="en-US" sz="2600" i="1" dirty="0">
                <a:cs typeface="Times New Roman" pitchFamily="18" charset="0"/>
              </a:rPr>
              <a:t>A</a:t>
            </a:r>
            <a:r>
              <a:rPr lang="en-US" sz="2600" i="1" baseline="-25000" dirty="0">
                <a:cs typeface="Times New Roman" pitchFamily="18" charset="0"/>
              </a:rPr>
              <a:t>k+1</a:t>
            </a:r>
            <a:r>
              <a:rPr lang="en-US" sz="2600" dirty="0">
                <a:cs typeface="Times New Roman" pitchFamily="18" charset="0"/>
              </a:rPr>
              <a:t> where i≤ </a:t>
            </a:r>
            <a:r>
              <a:rPr lang="en-US" sz="2600" i="1" dirty="0">
                <a:cs typeface="Times New Roman" pitchFamily="18" charset="0"/>
                <a:sym typeface="Times New Roman Special G2" pitchFamily="18" charset="2"/>
              </a:rPr>
              <a:t>k &lt; j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. Then, m[</a:t>
            </a:r>
            <a:r>
              <a:rPr lang="en-US" sz="2600" dirty="0" err="1">
                <a:cs typeface="Times New Roman" pitchFamily="18" charset="0"/>
                <a:sym typeface="Times New Roman Special G2" pitchFamily="18" charset="2"/>
              </a:rPr>
              <a:t>I,j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] equals the minimum cost for computing the </a:t>
            </a:r>
            <a:r>
              <a:rPr lang="en-US" sz="2600" dirty="0" err="1">
                <a:cs typeface="Times New Roman" pitchFamily="18" charset="0"/>
                <a:sym typeface="Times New Roman Special G2" pitchFamily="18" charset="2"/>
              </a:rPr>
              <a:t>subproducts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 A</a:t>
            </a:r>
            <a:r>
              <a:rPr lang="en-US" sz="2600" baseline="-25000" dirty="0">
                <a:cs typeface="Times New Roman" pitchFamily="18" charset="0"/>
                <a:sym typeface="Times New Roman Special G2" pitchFamily="18" charset="2"/>
              </a:rPr>
              <a:t>i…k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 and A</a:t>
            </a:r>
            <a:r>
              <a:rPr lang="en-US" sz="2600" baseline="-25000" dirty="0">
                <a:cs typeface="Times New Roman" pitchFamily="18" charset="0"/>
                <a:sym typeface="Times New Roman Special G2" pitchFamily="18" charset="2"/>
              </a:rPr>
              <a:t>k+1..j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, plus the cost of multiplying these two matrices together. </a:t>
            </a:r>
          </a:p>
          <a:p>
            <a:pPr algn="just"/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Example, if </a:t>
            </a:r>
            <a:r>
              <a:rPr lang="en-US" sz="2600" i="1" dirty="0">
                <a:cs typeface="Times New Roman" pitchFamily="18" charset="0"/>
                <a:sym typeface="Times New Roman Special G2" pitchFamily="18" charset="2"/>
              </a:rPr>
              <a:t>k = 4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    then   (A</a:t>
            </a:r>
            <a:r>
              <a:rPr lang="en-US" sz="2600" baseline="-25000" dirty="0">
                <a:cs typeface="Times New Roman" pitchFamily="18" charset="0"/>
                <a:sym typeface="Times New Roman Special G2" pitchFamily="18" charset="2"/>
              </a:rPr>
              <a:t>1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A</a:t>
            </a:r>
            <a:r>
              <a:rPr lang="en-US" sz="2600" baseline="-25000" dirty="0">
                <a:cs typeface="Times New Roman" pitchFamily="18" charset="0"/>
                <a:sym typeface="Times New Roman Special G2" pitchFamily="18" charset="2"/>
              </a:rPr>
              <a:t>2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A</a:t>
            </a:r>
            <a:r>
              <a:rPr lang="en-US" sz="2600" baseline="-25000" dirty="0">
                <a:cs typeface="Times New Roman" pitchFamily="18" charset="0"/>
                <a:sym typeface="Times New Roman Special G2" pitchFamily="18" charset="2"/>
              </a:rPr>
              <a:t>3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A</a:t>
            </a:r>
            <a:r>
              <a:rPr lang="en-US" sz="2600" baseline="-25000" dirty="0">
                <a:cs typeface="Times New Roman" pitchFamily="18" charset="0"/>
                <a:sym typeface="Times New Roman Special G2" pitchFamily="18" charset="2"/>
              </a:rPr>
              <a:t>4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)(A</a:t>
            </a:r>
            <a:r>
              <a:rPr lang="en-US" sz="2600" baseline="-25000" dirty="0">
                <a:cs typeface="Times New Roman" pitchFamily="18" charset="0"/>
                <a:sym typeface="Times New Roman Special G2" pitchFamily="18" charset="2"/>
              </a:rPr>
              <a:t>5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A</a:t>
            </a:r>
            <a:r>
              <a:rPr lang="en-US" sz="2600" baseline="-25000" dirty="0">
                <a:cs typeface="Times New Roman" pitchFamily="18" charset="0"/>
                <a:sym typeface="Times New Roman Special G2" pitchFamily="18" charset="2"/>
              </a:rPr>
              <a:t>6</a:t>
            </a:r>
            <a:r>
              <a:rPr lang="en-US" sz="2600" dirty="0">
                <a:cs typeface="Times New Roman" pitchFamily="18" charset="0"/>
                <a:sym typeface="Times New Roman Special G2" pitchFamily="18" charset="2"/>
              </a:rPr>
              <a:t>)</a:t>
            </a:r>
            <a:endParaRPr lang="en-US" sz="2600" i="1" baseline="-25000" dirty="0"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04109" y="5100637"/>
            <a:ext cx="5715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/>
              <a:t>Total cost of A</a:t>
            </a:r>
            <a:r>
              <a:rPr lang="en-US" sz="2400" b="1" baseline="-25000" dirty="0"/>
              <a:t>1..6</a:t>
            </a:r>
            <a:r>
              <a:rPr lang="en-US" sz="2400" b="1" dirty="0"/>
              <a:t> = cost of A</a:t>
            </a:r>
            <a:r>
              <a:rPr lang="en-US" sz="2400" b="1" baseline="-25000" dirty="0"/>
              <a:t>1..4</a:t>
            </a:r>
            <a:r>
              <a:rPr lang="en-US" sz="2400" b="1" dirty="0"/>
              <a:t> plus total </a:t>
            </a:r>
          </a:p>
          <a:p>
            <a:pPr algn="ctr"/>
            <a:r>
              <a:rPr lang="en-US" sz="2400" b="1" dirty="0"/>
              <a:t>cost of multiplying these two matrices</a:t>
            </a:r>
          </a:p>
          <a:p>
            <a:pPr algn="ctr"/>
            <a:r>
              <a:rPr lang="en-US" sz="2400" b="1" dirty="0"/>
              <a:t> together.</a:t>
            </a:r>
            <a:r>
              <a:rPr lang="en-US" sz="24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+mj-lt"/>
              </a:rPr>
              <a:t>Next, we deﬁne the cost of an optimal solution recursively in terms of the optimal solutions to </a:t>
            </a:r>
            <a:r>
              <a:rPr lang="en-US" sz="2600" dirty="0" err="1">
                <a:latin typeface="+mj-lt"/>
              </a:rPr>
              <a:t>subproblems</a:t>
            </a:r>
            <a:r>
              <a:rPr lang="en-US" sz="2600" dirty="0">
                <a:latin typeface="+mj-lt"/>
              </a:rPr>
              <a:t>. </a:t>
            </a:r>
          </a:p>
          <a:p>
            <a:pPr algn="just"/>
            <a:r>
              <a:rPr lang="en-US" sz="2600" dirty="0">
                <a:latin typeface="+mj-lt"/>
              </a:rPr>
              <a:t>Let m[</a:t>
            </a:r>
            <a:r>
              <a:rPr lang="en-US" sz="2600" dirty="0" err="1">
                <a:latin typeface="+mj-lt"/>
              </a:rPr>
              <a:t>i,j</a:t>
            </a:r>
            <a:r>
              <a:rPr lang="en-US" sz="2600" dirty="0">
                <a:latin typeface="+mj-lt"/>
              </a:rPr>
              <a:t>] be the minimum number of scalar multiplications needed to compute the matrix </a:t>
            </a:r>
            <a:r>
              <a:rPr lang="en-US" sz="2600" dirty="0" err="1">
                <a:latin typeface="+mj-lt"/>
              </a:rPr>
              <a:t>A</a:t>
            </a:r>
            <a:r>
              <a:rPr lang="en-US" sz="2600" baseline="-25000" dirty="0" err="1">
                <a:latin typeface="+mj-lt"/>
              </a:rPr>
              <a:t>i..j</a:t>
            </a:r>
            <a:r>
              <a:rPr lang="en-US" sz="2600" baseline="-25000" dirty="0">
                <a:latin typeface="+mj-lt"/>
              </a:rPr>
              <a:t>.</a:t>
            </a:r>
          </a:p>
          <a:p>
            <a:pPr algn="just"/>
            <a:r>
              <a:rPr lang="en-US" sz="2600" dirty="0">
                <a:latin typeface="+mj-lt"/>
              </a:rPr>
              <a:t>recursive deﬁnition for the minimum cost of parenthesizing the product A</a:t>
            </a:r>
            <a:r>
              <a:rPr lang="en-US" sz="2600" baseline="-25000" dirty="0">
                <a:latin typeface="+mj-lt"/>
              </a:rPr>
              <a:t>i</a:t>
            </a:r>
            <a:r>
              <a:rPr lang="en-US" sz="2600" dirty="0">
                <a:latin typeface="+mj-lt"/>
              </a:rPr>
              <a:t>A</a:t>
            </a:r>
            <a:r>
              <a:rPr lang="en-US" sz="2600" baseline="-25000" dirty="0">
                <a:latin typeface="+mj-lt"/>
              </a:rPr>
              <a:t>i+1</a:t>
            </a:r>
            <a:r>
              <a:rPr lang="en-US" sz="2600" dirty="0">
                <a:latin typeface="+mj-lt"/>
              </a:rPr>
              <a:t>…</a:t>
            </a:r>
            <a:r>
              <a:rPr lang="en-US" sz="2600" dirty="0" err="1">
                <a:latin typeface="+mj-lt"/>
              </a:rPr>
              <a:t>A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becomes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3787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Chain Multiplication </a:t>
            </a:r>
            <a:br>
              <a:rPr lang="en-US" dirty="0"/>
            </a:br>
            <a:r>
              <a:rPr lang="en-US" sz="3200" dirty="0"/>
              <a:t>Step 2: A recursive solution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 Matrix Chain Multiplication </a:t>
            </a:r>
            <a:br>
              <a:rPr lang="en-US" dirty="0"/>
            </a:br>
            <a:r>
              <a:rPr lang="en-US" sz="3300" dirty="0"/>
              <a:t>Step 3: Computing the optimal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At this point, we could easily write a recursive algorithm based on previous slide recurrence equation to compute the minimum cost m[1,n] for multiplying A</a:t>
            </a:r>
            <a:r>
              <a:rPr lang="en-US" sz="2600" baseline="-25000" dirty="0"/>
              <a:t>1</a:t>
            </a:r>
            <a:r>
              <a:rPr lang="en-US" sz="2600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…A</a:t>
            </a:r>
            <a:r>
              <a:rPr lang="en-US" sz="2600" baseline="-25000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6905"/>
            <a:ext cx="6935932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 Matrix Chain Multiplication </a:t>
            </a:r>
            <a:br>
              <a:rPr lang="en-US" dirty="0"/>
            </a:br>
            <a:r>
              <a:rPr lang="en-US" sz="3300" dirty="0"/>
              <a:t>Step 3: Computing the optimal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algorithm uses an auxiliary table </a:t>
            </a:r>
            <a:r>
              <a:rPr lang="en-US" sz="2600" dirty="0">
                <a:solidFill>
                  <a:srgbClr val="FF0000"/>
                </a:solidFill>
              </a:rPr>
              <a:t>m[1..n,1..n] </a:t>
            </a:r>
            <a:r>
              <a:rPr lang="en-US" sz="2600" dirty="0"/>
              <a:t>for storing the m[</a:t>
            </a:r>
            <a:r>
              <a:rPr lang="en-US" sz="2600" dirty="0" err="1"/>
              <a:t>i,j</a:t>
            </a:r>
            <a:r>
              <a:rPr lang="en-US" sz="2600" dirty="0"/>
              <a:t>] costs and another auxiliary table </a:t>
            </a:r>
            <a:r>
              <a:rPr lang="en-US" sz="2600" dirty="0">
                <a:solidFill>
                  <a:srgbClr val="FF0000"/>
                </a:solidFill>
              </a:rPr>
              <a:t>s[1..n-1,2..n]</a:t>
            </a:r>
            <a:r>
              <a:rPr lang="en-US" sz="2600" dirty="0"/>
              <a:t>that records which index of k achieved the optimal cost in computing m[</a:t>
            </a:r>
            <a:r>
              <a:rPr lang="en-US" sz="2600" dirty="0" err="1"/>
              <a:t>I,j</a:t>
            </a:r>
            <a:r>
              <a:rPr lang="en-US" sz="2600" dirty="0"/>
              <a:t>]. We shall use the table </a:t>
            </a: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dirty="0"/>
              <a:t> to construct an optimal solution.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 Matrix Chain Multiplication </a:t>
            </a:r>
            <a:br>
              <a:rPr lang="en-US" dirty="0"/>
            </a:br>
            <a:r>
              <a:rPr lang="en-US" sz="3300" dirty="0"/>
              <a:t>Step 3: Computing the optimal costs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Dynamic Programming-1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7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0" y="1676400"/>
            <a:ext cx="8153400" cy="79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2590800"/>
            <a:ext cx="9123217" cy="35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 Matrix Chain Multiplication </a:t>
            </a:r>
            <a:br>
              <a:rPr lang="en-US" dirty="0"/>
            </a:br>
            <a:r>
              <a:rPr lang="en-US" sz="3300" dirty="0"/>
              <a:t>Step 3: Computing the optimal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5" y="228600"/>
            <a:ext cx="878619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2667000"/>
            <a:ext cx="4048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64" y="2078182"/>
            <a:ext cx="5410200" cy="3967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minimum number of scalar multiplications to multiply the 6 matrices is </a:t>
            </a:r>
            <a:r>
              <a:rPr lang="en-US" sz="2600" dirty="0">
                <a:solidFill>
                  <a:srgbClr val="FF0000"/>
                </a:solidFill>
              </a:rPr>
              <a:t>m[1,6]= 15,125.</a:t>
            </a:r>
          </a:p>
          <a:p>
            <a:pPr algn="just"/>
            <a:endParaRPr lang="en-US" sz="2600" dirty="0">
              <a:solidFill>
                <a:srgbClr val="FF0000"/>
              </a:solidFill>
            </a:endParaRPr>
          </a:p>
          <a:p>
            <a:pPr algn="just"/>
            <a:r>
              <a:rPr lang="en-US" sz="2600" dirty="0"/>
              <a:t>A simple inspection of the nested loop structure of MATRIX-CHAIN-ORDER yields a running time of O(n</a:t>
            </a:r>
            <a:r>
              <a:rPr lang="en-US" sz="2600" baseline="30000" dirty="0"/>
              <a:t>3</a:t>
            </a:r>
            <a:r>
              <a:rPr lang="en-US" sz="2600" dirty="0"/>
              <a:t>) for the algorithm. The loops are nested three deep, and each loop index (l, </a:t>
            </a:r>
            <a:r>
              <a:rPr lang="en-US" sz="2600" dirty="0" err="1"/>
              <a:t>i,andk</a:t>
            </a:r>
            <a:r>
              <a:rPr lang="en-US" sz="2600" dirty="0"/>
              <a:t>)takes on at most n-1values.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sz="4000" b="1" dirty="0"/>
              <a:t>Matrix Chain Multiplication </a:t>
            </a:r>
            <a:br>
              <a:rPr lang="en-US" sz="4000" b="1" dirty="0"/>
            </a:br>
            <a:r>
              <a:rPr lang="en-US" sz="3100" dirty="0"/>
              <a:t>Step 4: Constructing an optimal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Although MATRIX-CHAIN-ORDER determines the optimal number of scalar multiplications needed to compute a matrix-chain product, it does not directly show how to multiply the matrices.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table </a:t>
            </a:r>
            <a:r>
              <a:rPr lang="en-US" sz="2600" dirty="0">
                <a:solidFill>
                  <a:srgbClr val="FF0000"/>
                </a:solidFill>
              </a:rPr>
              <a:t>s[1..n-1,2..n]</a:t>
            </a:r>
            <a:r>
              <a:rPr lang="en-US" sz="2600" dirty="0"/>
              <a:t>gives us the information we need to do so. Each entry s[</a:t>
            </a:r>
            <a:r>
              <a:rPr lang="en-US" sz="2600" dirty="0" err="1"/>
              <a:t>i,j</a:t>
            </a:r>
            <a:r>
              <a:rPr lang="en-US" sz="2600" dirty="0"/>
              <a:t>] records a value of </a:t>
            </a:r>
            <a:r>
              <a:rPr lang="en-US" sz="2600" b="1" dirty="0">
                <a:solidFill>
                  <a:srgbClr val="FF0000"/>
                </a:solidFill>
              </a:rPr>
              <a:t>k</a:t>
            </a:r>
            <a:r>
              <a:rPr lang="en-US" sz="2600" dirty="0"/>
              <a:t> such that an optimal </a:t>
            </a:r>
            <a:r>
              <a:rPr lang="en-US" sz="2600" dirty="0" err="1"/>
              <a:t>parenthesization</a:t>
            </a:r>
            <a:r>
              <a:rPr lang="en-US" sz="2600" dirty="0"/>
              <a:t> of A</a:t>
            </a:r>
            <a:r>
              <a:rPr lang="en-US" sz="2600" baseline="-25000" dirty="0"/>
              <a:t>i</a:t>
            </a:r>
            <a:r>
              <a:rPr lang="en-US" sz="2600" dirty="0"/>
              <a:t>A</a:t>
            </a:r>
            <a:r>
              <a:rPr lang="en-US" sz="2600" baseline="-25000" dirty="0"/>
              <a:t>i-1</a:t>
            </a:r>
            <a:r>
              <a:rPr lang="en-US" sz="2600" dirty="0"/>
              <a:t>…</a:t>
            </a:r>
            <a:r>
              <a:rPr lang="en-US" sz="2600" dirty="0" err="1"/>
              <a:t>A</a:t>
            </a:r>
            <a:r>
              <a:rPr lang="en-US" sz="2600" baseline="-25000" dirty="0" err="1"/>
              <a:t>j</a:t>
            </a:r>
            <a:r>
              <a:rPr lang="en-US" sz="2600" dirty="0"/>
              <a:t> splits the product between </a:t>
            </a:r>
            <a:r>
              <a:rPr lang="en-US" sz="2600" dirty="0" err="1"/>
              <a:t>A</a:t>
            </a:r>
            <a:r>
              <a:rPr lang="en-US" sz="2600" baseline="-25000" dirty="0" err="1"/>
              <a:t>k</a:t>
            </a:r>
            <a:r>
              <a:rPr lang="en-US" sz="2600" dirty="0"/>
              <a:t> and A</a:t>
            </a:r>
            <a:r>
              <a:rPr lang="en-US" sz="2600" baseline="-25000" dirty="0"/>
              <a:t>k-1</a:t>
            </a:r>
            <a:r>
              <a:rPr lang="en-US" sz="26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21" y="1493837"/>
            <a:ext cx="8229600" cy="5364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The following recursive procedure prints an optimal </a:t>
            </a:r>
            <a:r>
              <a:rPr lang="en-US" sz="2600" dirty="0" err="1"/>
              <a:t>parenthesization</a:t>
            </a:r>
            <a:r>
              <a:rPr lang="en-US" sz="2600" dirty="0"/>
              <a:t> of A</a:t>
            </a:r>
            <a:r>
              <a:rPr lang="en-US" sz="2600" baseline="-25000" dirty="0"/>
              <a:t>i</a:t>
            </a:r>
            <a:r>
              <a:rPr lang="en-US" sz="2600" dirty="0"/>
              <a:t>A</a:t>
            </a:r>
            <a:r>
              <a:rPr lang="en-US" sz="2600" baseline="-25000" dirty="0"/>
              <a:t>i+1</a:t>
            </a:r>
            <a:r>
              <a:rPr lang="en-US" sz="2600" dirty="0"/>
              <a:t>…</a:t>
            </a:r>
            <a:r>
              <a:rPr lang="en-US" sz="2600" dirty="0" err="1"/>
              <a:t>A</a:t>
            </a:r>
            <a:r>
              <a:rPr lang="en-US" sz="2600" baseline="-25000" dirty="0" err="1"/>
              <a:t>j</a:t>
            </a:r>
            <a:r>
              <a:rPr lang="en-US" sz="2600" dirty="0"/>
              <a:t> , given the </a:t>
            </a:r>
            <a:r>
              <a:rPr lang="en-US" sz="2600" b="1" dirty="0">
                <a:solidFill>
                  <a:srgbClr val="FF0000"/>
                </a:solidFill>
              </a:rPr>
              <a:t>s </a:t>
            </a:r>
            <a:r>
              <a:rPr lang="en-US" sz="2600" dirty="0"/>
              <a:t>table computed by MATRIX-CHAIN-O RDER and the indices i and j. 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In the example, the call PRINT-OPTIMAL-PARENS(s,1,6) prints the </a:t>
            </a:r>
            <a:r>
              <a:rPr lang="en-US" sz="2600" dirty="0" err="1"/>
              <a:t>parenthesization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((A</a:t>
            </a:r>
            <a:r>
              <a:rPr lang="en-US" sz="2600" baseline="-25000" dirty="0">
                <a:solidFill>
                  <a:srgbClr val="FF0000"/>
                </a:solidFill>
              </a:rPr>
              <a:t>1</a:t>
            </a:r>
            <a:r>
              <a:rPr lang="en-US" sz="2600" dirty="0">
                <a:solidFill>
                  <a:srgbClr val="FF0000"/>
                </a:solidFill>
              </a:rPr>
              <a:t>(A</a:t>
            </a:r>
            <a:r>
              <a:rPr lang="en-US" sz="2600" baseline="-25000" dirty="0">
                <a:solidFill>
                  <a:srgbClr val="FF0000"/>
                </a:solidFill>
              </a:rPr>
              <a:t>2</a:t>
            </a:r>
            <a:r>
              <a:rPr lang="en-US" sz="2600" dirty="0">
                <a:solidFill>
                  <a:srgbClr val="FF0000"/>
                </a:solidFill>
              </a:rPr>
              <a:t>A</a:t>
            </a:r>
            <a:r>
              <a:rPr lang="en-US" sz="2600" baseline="-25000" dirty="0">
                <a:solidFill>
                  <a:srgbClr val="FF0000"/>
                </a:solidFill>
              </a:rPr>
              <a:t>3</a:t>
            </a:r>
            <a:r>
              <a:rPr lang="en-US" sz="2600" dirty="0">
                <a:solidFill>
                  <a:srgbClr val="FF0000"/>
                </a:solidFill>
              </a:rPr>
              <a:t>))((A</a:t>
            </a:r>
            <a:r>
              <a:rPr lang="en-US" sz="2600" baseline="-25000" dirty="0">
                <a:solidFill>
                  <a:srgbClr val="FF0000"/>
                </a:solidFill>
              </a:rPr>
              <a:t>4</a:t>
            </a:r>
            <a:r>
              <a:rPr lang="en-US" sz="2600" dirty="0">
                <a:solidFill>
                  <a:srgbClr val="FF0000"/>
                </a:solidFill>
              </a:rPr>
              <a:t>A</a:t>
            </a:r>
            <a:r>
              <a:rPr lang="en-US" sz="2600" baseline="-25000" dirty="0">
                <a:solidFill>
                  <a:srgbClr val="FF0000"/>
                </a:solidFill>
              </a:rPr>
              <a:t>5</a:t>
            </a:r>
            <a:r>
              <a:rPr lang="en-US" sz="2600" dirty="0">
                <a:solidFill>
                  <a:srgbClr val="FF0000"/>
                </a:solidFill>
              </a:rPr>
              <a:t>)A</a:t>
            </a:r>
            <a:r>
              <a:rPr lang="en-US" sz="2600" baseline="-25000" dirty="0">
                <a:solidFill>
                  <a:srgbClr val="FF0000"/>
                </a:solidFill>
              </a:rPr>
              <a:t>6</a:t>
            </a:r>
            <a:r>
              <a:rPr lang="en-US" sz="2600" dirty="0">
                <a:solidFill>
                  <a:srgbClr val="FF0000"/>
                </a:solidFill>
              </a:rPr>
              <a:t>)).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738842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sz="4000" b="1" dirty="0"/>
              <a:t>Matrix Chain Multiplication </a:t>
            </a:r>
            <a:br>
              <a:rPr lang="en-US" sz="4000" b="1" dirty="0"/>
            </a:br>
            <a:r>
              <a:rPr lang="en-US" sz="3100" dirty="0"/>
              <a:t>Step 4: Constructing an optimal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80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515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Dynamic programming, like the divide-and-conquer method, solves problems by combining the solutions to </a:t>
            </a:r>
            <a:r>
              <a:rPr lang="en-US" sz="2400" dirty="0" err="1"/>
              <a:t>subproblems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Divide-and-conquer algorithms partition the problem into disjoint </a:t>
            </a:r>
            <a:r>
              <a:rPr lang="en-US" sz="2400" dirty="0" err="1"/>
              <a:t>subproblems</a:t>
            </a:r>
            <a:r>
              <a:rPr lang="en-US" sz="2400" dirty="0"/>
              <a:t>, solve the </a:t>
            </a:r>
            <a:r>
              <a:rPr lang="en-US" sz="2400" dirty="0" err="1"/>
              <a:t>subproblems</a:t>
            </a:r>
            <a:r>
              <a:rPr lang="en-US" sz="2400" dirty="0"/>
              <a:t> recursively, and then combine their solutions to solve the original problem.</a:t>
            </a:r>
          </a:p>
          <a:p>
            <a:pPr algn="just"/>
            <a:r>
              <a:rPr lang="en-US" sz="2400" dirty="0"/>
              <a:t>In contrast, dynamic programming applies  when the </a:t>
            </a:r>
            <a:r>
              <a:rPr lang="en-US" sz="2400" dirty="0" err="1"/>
              <a:t>subproblems</a:t>
            </a:r>
            <a:r>
              <a:rPr lang="en-US" sz="2400" dirty="0"/>
              <a:t> overlap—that is, when </a:t>
            </a:r>
            <a:r>
              <a:rPr lang="en-US" sz="2400" dirty="0" err="1"/>
              <a:t>subproblems</a:t>
            </a:r>
            <a:r>
              <a:rPr lang="en-US" sz="2400" dirty="0"/>
              <a:t> share </a:t>
            </a:r>
            <a:r>
              <a:rPr lang="en-US" sz="2400" dirty="0" err="1"/>
              <a:t>subproblems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In this context, a divide-and-conquer algorithm does more work than necessary, repeatedly solving the common </a:t>
            </a:r>
            <a:r>
              <a:rPr lang="en-US" sz="2400" dirty="0" err="1"/>
              <a:t>subproblems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A dynamic-programming algorithm solves each </a:t>
            </a:r>
            <a:r>
              <a:rPr lang="en-US" sz="2400" dirty="0" err="1"/>
              <a:t>subproblem</a:t>
            </a:r>
            <a:r>
              <a:rPr lang="en-US" sz="2400" dirty="0"/>
              <a:t> just once and then saves its answer in a table, thereby avoiding the work of re-computing the answer every time it solves each </a:t>
            </a:r>
            <a:r>
              <a:rPr lang="en-US" sz="2400" dirty="0" err="1"/>
              <a:t>subproblem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600" dirty="0">
                <a:latin typeface="+mj-lt"/>
                <a:cs typeface="Arial" pitchFamily="34" charset="0"/>
              </a:rPr>
              <a:t>Main idea: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2600" dirty="0">
                <a:latin typeface="+mj-lt"/>
                <a:cs typeface="Arial" pitchFamily="34" charset="0"/>
              </a:rPr>
              <a:t>set up a recurrence relating a solution to a larger instance  to solutions of some smaller instances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sz="2600" dirty="0">
                <a:latin typeface="+mj-lt"/>
                <a:cs typeface="Arial" pitchFamily="34" charset="0"/>
              </a:rPr>
              <a:t>-  solve smaller instances once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2600" dirty="0">
                <a:latin typeface="+mj-lt"/>
                <a:cs typeface="Arial" pitchFamily="34" charset="0"/>
              </a:rPr>
              <a:t>record solutions in a table 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2600" dirty="0">
                <a:latin typeface="+mj-lt"/>
                <a:cs typeface="Arial" pitchFamily="34" charset="0"/>
              </a:rPr>
              <a:t>extract solution to the initial instance from that table</a:t>
            </a:r>
          </a:p>
          <a:p>
            <a:pPr marL="609600" indent="-609600">
              <a:lnSpc>
                <a:spcPct val="90000"/>
              </a:lnSpc>
            </a:pPr>
            <a:r>
              <a:rPr lang="en-US" sz="2600" dirty="0">
                <a:latin typeface="+mj-lt"/>
              </a:rPr>
              <a:t>Bottom-up design: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600" dirty="0">
                <a:latin typeface="+mj-lt"/>
              </a:rPr>
              <a:t>Start at the bottom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600" dirty="0">
                <a:latin typeface="+mj-lt"/>
              </a:rPr>
              <a:t>Solve small sub-problems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600" dirty="0">
                <a:latin typeface="+mj-lt"/>
              </a:rPr>
              <a:t>Store solutions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600" dirty="0">
                <a:latin typeface="+mj-lt"/>
              </a:rPr>
              <a:t>Reuse previous results for solving larger sub-problems</a:t>
            </a:r>
          </a:p>
          <a:p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960" y="76200"/>
            <a:ext cx="77724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Example: Fibonacci numbers</a:t>
            </a:r>
            <a:r>
              <a:rPr lang="en-US" sz="3600" b="1" dirty="0">
                <a:solidFill>
                  <a:srgbClr val="FF00FF"/>
                </a:solidFill>
              </a:rPr>
              <a:t>  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450260" y="1066800"/>
            <a:ext cx="8305800" cy="570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500" dirty="0">
                <a:latin typeface="+mj-lt"/>
              </a:rPr>
              <a:t>  Recall definition of Fibonacci numbers:</a:t>
            </a:r>
            <a:br>
              <a:rPr lang="en-US" sz="2500" dirty="0">
                <a:latin typeface="+mj-lt"/>
              </a:rPr>
            </a:br>
            <a:endParaRPr lang="en-US" sz="2500" dirty="0">
              <a:latin typeface="+mj-lt"/>
            </a:endParaRPr>
          </a:p>
          <a:p>
            <a:pPr lvl="1" algn="l"/>
            <a:r>
              <a:rPr lang="en-US" sz="2500" i="1" dirty="0">
                <a:latin typeface="+mj-lt"/>
              </a:rPr>
              <a:t>F</a:t>
            </a:r>
            <a:r>
              <a:rPr lang="en-US" sz="2500" dirty="0">
                <a:latin typeface="+mj-lt"/>
              </a:rPr>
              <a:t>(</a:t>
            </a:r>
            <a:r>
              <a:rPr lang="en-US" sz="2500" i="1" dirty="0">
                <a:latin typeface="+mj-lt"/>
              </a:rPr>
              <a:t>n</a:t>
            </a:r>
            <a:r>
              <a:rPr lang="en-US" sz="2500" dirty="0">
                <a:latin typeface="+mj-lt"/>
              </a:rPr>
              <a:t>)</a:t>
            </a:r>
            <a:r>
              <a:rPr lang="en-US" sz="2500" i="1" dirty="0">
                <a:latin typeface="+mj-lt"/>
              </a:rPr>
              <a:t> = F</a:t>
            </a:r>
            <a:r>
              <a:rPr lang="en-US" sz="2500" dirty="0">
                <a:latin typeface="+mj-lt"/>
              </a:rPr>
              <a:t>(</a:t>
            </a:r>
            <a:r>
              <a:rPr lang="en-US" sz="2500" i="1" dirty="0">
                <a:latin typeface="+mj-lt"/>
              </a:rPr>
              <a:t>n</a:t>
            </a:r>
            <a:r>
              <a:rPr lang="en-US" sz="2500" dirty="0">
                <a:latin typeface="+mj-lt"/>
              </a:rPr>
              <a:t>-1)</a:t>
            </a:r>
            <a:r>
              <a:rPr lang="en-US" sz="2500" i="1" dirty="0">
                <a:latin typeface="+mj-lt"/>
              </a:rPr>
              <a:t> + F</a:t>
            </a:r>
            <a:r>
              <a:rPr lang="en-US" sz="2500" dirty="0">
                <a:latin typeface="+mj-lt"/>
              </a:rPr>
              <a:t>(</a:t>
            </a:r>
            <a:r>
              <a:rPr lang="en-US" sz="2500" i="1" dirty="0">
                <a:latin typeface="+mj-lt"/>
              </a:rPr>
              <a:t>n</a:t>
            </a:r>
            <a:r>
              <a:rPr lang="en-US" sz="2500" dirty="0">
                <a:latin typeface="+mj-lt"/>
              </a:rPr>
              <a:t>-2)</a:t>
            </a:r>
            <a:endParaRPr lang="en-US" sz="2500" i="1" dirty="0">
              <a:latin typeface="+mj-lt"/>
            </a:endParaRPr>
          </a:p>
          <a:p>
            <a:pPr lvl="1" algn="l"/>
            <a:r>
              <a:rPr lang="en-US" sz="2500" i="1" dirty="0">
                <a:latin typeface="+mj-lt"/>
              </a:rPr>
              <a:t>F</a:t>
            </a:r>
            <a:r>
              <a:rPr lang="en-US" sz="2500" dirty="0">
                <a:latin typeface="+mj-lt"/>
              </a:rPr>
              <a:t>(0)</a:t>
            </a:r>
            <a:r>
              <a:rPr lang="en-US" sz="2500" i="1" dirty="0">
                <a:latin typeface="+mj-lt"/>
              </a:rPr>
              <a:t> = </a:t>
            </a:r>
            <a:r>
              <a:rPr lang="en-US" sz="2500" dirty="0">
                <a:latin typeface="+mj-lt"/>
              </a:rPr>
              <a:t>0</a:t>
            </a:r>
            <a:endParaRPr lang="en-US" sz="2500" i="1" dirty="0">
              <a:latin typeface="+mj-lt"/>
            </a:endParaRPr>
          </a:p>
          <a:p>
            <a:pPr lvl="1" algn="l"/>
            <a:r>
              <a:rPr lang="en-US" sz="2500" i="1" dirty="0">
                <a:latin typeface="+mj-lt"/>
              </a:rPr>
              <a:t>F</a:t>
            </a:r>
            <a:r>
              <a:rPr lang="en-US" sz="2500" dirty="0">
                <a:latin typeface="+mj-lt"/>
              </a:rPr>
              <a:t>(1)</a:t>
            </a:r>
            <a:r>
              <a:rPr lang="en-US" sz="2500" i="1" dirty="0">
                <a:latin typeface="+mj-lt"/>
              </a:rPr>
              <a:t> = </a:t>
            </a:r>
            <a:r>
              <a:rPr lang="en-US" sz="2500" dirty="0">
                <a:latin typeface="+mj-lt"/>
              </a:rPr>
              <a:t>1</a:t>
            </a:r>
            <a:endParaRPr lang="en-US" sz="2500" i="1" dirty="0">
              <a:latin typeface="+mj-lt"/>
            </a:endParaRPr>
          </a:p>
          <a:p>
            <a:pPr lvl="1" algn="l"/>
            <a:endParaRPr lang="en-US" sz="2500" dirty="0">
              <a:latin typeface="+mj-lt"/>
            </a:endParaRPr>
          </a:p>
          <a:p>
            <a:pPr algn="l">
              <a:buFontTx/>
              <a:buChar char="•"/>
            </a:pPr>
            <a:r>
              <a:rPr lang="en-US" sz="2500" dirty="0">
                <a:latin typeface="+mj-lt"/>
              </a:rPr>
              <a:t> Computing the </a:t>
            </a:r>
            <a:r>
              <a:rPr lang="en-US" sz="2500" i="1" dirty="0">
                <a:latin typeface="+mj-lt"/>
              </a:rPr>
              <a:t>n</a:t>
            </a:r>
            <a:r>
              <a:rPr lang="en-US" sz="2500" baseline="30000" dirty="0">
                <a:latin typeface="+mj-lt"/>
              </a:rPr>
              <a:t>th</a:t>
            </a:r>
            <a:r>
              <a:rPr lang="en-US" sz="2500" dirty="0">
                <a:latin typeface="+mj-lt"/>
              </a:rPr>
              <a:t> Fibonacci number recursively (top-down):</a:t>
            </a:r>
          </a:p>
          <a:p>
            <a:pPr algn="l">
              <a:buFontTx/>
              <a:buChar char="•"/>
            </a:pPr>
            <a:endParaRPr lang="en-US" sz="2500" dirty="0">
              <a:latin typeface="+mj-lt"/>
            </a:endParaRPr>
          </a:p>
          <a:p>
            <a:pPr algn="l"/>
            <a:r>
              <a:rPr lang="en-US" sz="2800" dirty="0">
                <a:latin typeface="+mj-lt"/>
              </a:rPr>
              <a:t>                                    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)</a:t>
            </a:r>
          </a:p>
          <a:p>
            <a:pPr algn="l">
              <a:buFontTx/>
              <a:buChar char="•"/>
            </a:pPr>
            <a:endParaRPr lang="en-US" sz="2800" dirty="0">
              <a:latin typeface="+mj-lt"/>
            </a:endParaRPr>
          </a:p>
          <a:p>
            <a:pPr algn="l"/>
            <a:r>
              <a:rPr lang="en-US" sz="2800" dirty="0">
                <a:latin typeface="+mj-lt"/>
              </a:rPr>
              <a:t>           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1)             </a:t>
            </a:r>
            <a:r>
              <a:rPr lang="en-US" sz="2800" i="1" dirty="0">
                <a:latin typeface="+mj-lt"/>
              </a:rPr>
              <a:t> +             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2)</a:t>
            </a:r>
          </a:p>
          <a:p>
            <a:pPr algn="l"/>
            <a:endParaRPr lang="en-US" sz="2800" dirty="0">
              <a:latin typeface="+mj-lt"/>
            </a:endParaRPr>
          </a:p>
          <a:p>
            <a:pPr algn="l"/>
            <a:r>
              <a:rPr lang="en-US" sz="2800" i="1" dirty="0">
                <a:latin typeface="+mj-lt"/>
              </a:rPr>
              <a:t>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2)     </a:t>
            </a:r>
            <a:r>
              <a:rPr lang="en-US" sz="2800" i="1" dirty="0">
                <a:latin typeface="+mj-lt"/>
              </a:rPr>
              <a:t>+     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3)         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3)     </a:t>
            </a:r>
            <a:r>
              <a:rPr lang="en-US" sz="2800" i="1" dirty="0">
                <a:latin typeface="+mj-lt"/>
              </a:rPr>
              <a:t>+     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4)</a:t>
            </a:r>
          </a:p>
          <a:p>
            <a:pPr algn="l"/>
            <a:r>
              <a:rPr lang="en-US" sz="2500" dirty="0">
                <a:latin typeface="+mj-lt"/>
              </a:rPr>
              <a:t>                                          ...</a:t>
            </a:r>
          </a:p>
        </p:txBody>
      </p:sp>
      <p:sp>
        <p:nvSpPr>
          <p:cNvPr id="409604" name="Line 4"/>
          <p:cNvSpPr>
            <a:spLocks noChangeShapeType="1"/>
          </p:cNvSpPr>
          <p:nvPr/>
        </p:nvSpPr>
        <p:spPr bwMode="auto">
          <a:xfrm flipH="1">
            <a:off x="2667000" y="4668985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5" name="Line 5"/>
          <p:cNvSpPr>
            <a:spLocks noChangeShapeType="1"/>
          </p:cNvSpPr>
          <p:nvPr/>
        </p:nvSpPr>
        <p:spPr bwMode="auto">
          <a:xfrm>
            <a:off x="3810000" y="466898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6" name="Line 6"/>
          <p:cNvSpPr>
            <a:spLocks noChangeShapeType="1"/>
          </p:cNvSpPr>
          <p:nvPr/>
        </p:nvSpPr>
        <p:spPr bwMode="auto">
          <a:xfrm flipH="1">
            <a:off x="1212265" y="552104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7" name="Line 7"/>
          <p:cNvSpPr>
            <a:spLocks noChangeShapeType="1"/>
          </p:cNvSpPr>
          <p:nvPr/>
        </p:nvSpPr>
        <p:spPr bwMode="auto">
          <a:xfrm>
            <a:off x="1974265" y="552104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8" name="Line 8"/>
          <p:cNvSpPr>
            <a:spLocks noChangeShapeType="1"/>
          </p:cNvSpPr>
          <p:nvPr/>
        </p:nvSpPr>
        <p:spPr bwMode="auto">
          <a:xfrm flipH="1">
            <a:off x="4703620" y="5486405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9" name="Line 9"/>
          <p:cNvSpPr>
            <a:spLocks noChangeShapeType="1"/>
          </p:cNvSpPr>
          <p:nvPr/>
        </p:nvSpPr>
        <p:spPr bwMode="auto">
          <a:xfrm>
            <a:off x="5237020" y="548640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27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Example: Fibonacci numbers  (cont.)</a:t>
            </a:r>
            <a:r>
              <a:rPr lang="en-US" sz="3600" b="1" dirty="0">
                <a:solidFill>
                  <a:srgbClr val="FF00FF"/>
                </a:solidFill>
              </a:rPr>
              <a:t>  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3058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200" dirty="0"/>
              <a:t>Computing the </a:t>
            </a:r>
            <a:r>
              <a:rPr lang="en-US" sz="2200" i="1" dirty="0"/>
              <a:t>n</a:t>
            </a:r>
            <a:r>
              <a:rPr lang="en-US" sz="2200" baseline="30000" dirty="0"/>
              <a:t>th</a:t>
            </a:r>
            <a:r>
              <a:rPr lang="en-US" sz="2200" dirty="0"/>
              <a:t> Fibonacci number using bottom-up iteration and recording results:</a:t>
            </a:r>
          </a:p>
          <a:p>
            <a:endParaRPr lang="en-US" sz="2200" i="1" dirty="0"/>
          </a:p>
          <a:p>
            <a:r>
              <a:rPr lang="en-US" sz="2200" i="1" dirty="0"/>
              <a:t>  F</a:t>
            </a:r>
            <a:r>
              <a:rPr lang="en-US" sz="2200" dirty="0"/>
              <a:t>(0)</a:t>
            </a:r>
            <a:r>
              <a:rPr lang="en-US" sz="2200" i="1" dirty="0"/>
              <a:t> = </a:t>
            </a:r>
            <a:r>
              <a:rPr lang="en-US" sz="2200" dirty="0"/>
              <a:t>0</a:t>
            </a:r>
            <a:endParaRPr lang="en-US" sz="2200" i="1" dirty="0"/>
          </a:p>
          <a:p>
            <a:r>
              <a:rPr lang="en-US" sz="2200" i="1" dirty="0"/>
              <a:t>  F</a:t>
            </a:r>
            <a:r>
              <a:rPr lang="en-US" sz="2200" dirty="0"/>
              <a:t>(1)</a:t>
            </a:r>
            <a:r>
              <a:rPr lang="en-US" sz="2200" i="1" dirty="0"/>
              <a:t> = </a:t>
            </a:r>
            <a:r>
              <a:rPr lang="en-US" sz="2200" dirty="0"/>
              <a:t>1</a:t>
            </a:r>
            <a:r>
              <a:rPr lang="en-US" sz="2200" i="1" dirty="0"/>
              <a:t> </a:t>
            </a:r>
          </a:p>
          <a:p>
            <a:r>
              <a:rPr lang="en-US" sz="2200" i="1" dirty="0"/>
              <a:t>  F</a:t>
            </a:r>
            <a:r>
              <a:rPr lang="en-US" sz="2200" dirty="0"/>
              <a:t>(2)</a:t>
            </a:r>
            <a:r>
              <a:rPr lang="en-US" sz="2200" i="1" dirty="0"/>
              <a:t> = </a:t>
            </a:r>
            <a:r>
              <a:rPr lang="en-US" sz="2200" dirty="0"/>
              <a:t>1+0 = 1</a:t>
            </a:r>
          </a:p>
          <a:p>
            <a:r>
              <a:rPr lang="en-US" sz="2200" dirty="0"/>
              <a:t>  …    </a:t>
            </a:r>
          </a:p>
          <a:p>
            <a:r>
              <a:rPr lang="en-US" sz="2200" i="1" dirty="0"/>
              <a:t>  F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-2) = </a:t>
            </a:r>
          </a:p>
          <a:p>
            <a:r>
              <a:rPr lang="en-US" sz="2200" i="1" dirty="0"/>
              <a:t>  F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-1) = </a:t>
            </a:r>
          </a:p>
          <a:p>
            <a:r>
              <a:rPr lang="en-US" sz="2200" i="1" dirty="0"/>
              <a:t>  F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) =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-1)</a:t>
            </a:r>
            <a:r>
              <a:rPr lang="en-US" sz="2200" i="1" dirty="0"/>
              <a:t> + F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-2)</a:t>
            </a:r>
          </a:p>
          <a:p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br>
              <a:rPr lang="en-US" sz="2200" dirty="0"/>
            </a:br>
            <a:r>
              <a:rPr lang="en-US" sz="2200" dirty="0"/>
              <a:t> Efficiency: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        - time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        - space</a:t>
            </a:r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1600200" y="4241800"/>
          <a:ext cx="6892925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582959" imgH="1759967" progId="Word.Document.8">
                  <p:embed/>
                </p:oleObj>
              </mc:Choice>
              <mc:Fallback>
                <p:oleObj name="Document" r:id="rId3" imgW="6582959" imgH="1759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41800"/>
                        <a:ext cx="6892925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Line 5"/>
          <p:cNvSpPr>
            <a:spLocks noChangeShapeType="1"/>
          </p:cNvSpPr>
          <p:nvPr/>
        </p:nvSpPr>
        <p:spPr bwMode="auto">
          <a:xfrm>
            <a:off x="1828800" y="44958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1828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2590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>
            <a:off x="3352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42672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5257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64770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76200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8" name="Line 14"/>
          <p:cNvSpPr>
            <a:spLocks noChangeShapeType="1"/>
          </p:cNvSpPr>
          <p:nvPr/>
        </p:nvSpPr>
        <p:spPr bwMode="auto">
          <a:xfrm>
            <a:off x="85344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2667000" y="5699273"/>
            <a:ext cx="15017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dirty="0"/>
              <a:t>n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dirty="0"/>
              <a:t>n</a:t>
            </a:r>
          </a:p>
        </p:txBody>
      </p:sp>
      <p:sp>
        <p:nvSpPr>
          <p:cNvPr id="410640" name="Text Box 16"/>
          <p:cNvSpPr txBox="1">
            <a:spLocks noChangeArrowheads="1"/>
          </p:cNvSpPr>
          <p:nvPr/>
        </p:nvSpPr>
        <p:spPr bwMode="auto">
          <a:xfrm>
            <a:off x="5257800" y="5534895"/>
            <a:ext cx="243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9933"/>
                </a:solidFill>
              </a:rPr>
              <a:t>What if we solve it recursively?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0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Examples of DP algorithms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9100" y="838200"/>
            <a:ext cx="85725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/>
              <a:t>  Matrix Chain Multiplication</a:t>
            </a:r>
          </a:p>
          <a:p>
            <a:pPr>
              <a:buFontTx/>
              <a:buChar char="•"/>
            </a:pPr>
            <a:endParaRPr lang="en-US" sz="2600" dirty="0"/>
          </a:p>
          <a:p>
            <a:pPr>
              <a:buFontTx/>
              <a:buChar char="•"/>
            </a:pPr>
            <a:r>
              <a:rPr lang="en-US" sz="2600" dirty="0"/>
              <a:t>  Computing a binomial coefficient</a:t>
            </a:r>
          </a:p>
          <a:p>
            <a:pPr>
              <a:buFontTx/>
              <a:buChar char="•"/>
            </a:pPr>
            <a:endParaRPr lang="en-US" sz="2600" dirty="0"/>
          </a:p>
          <a:p>
            <a:pPr algn="l">
              <a:buFontTx/>
              <a:buChar char="•"/>
            </a:pPr>
            <a:r>
              <a:rPr lang="en-US" sz="2600" dirty="0"/>
              <a:t>  Longest common subsequence</a:t>
            </a:r>
          </a:p>
          <a:p>
            <a:pPr lvl="1" algn="l"/>
            <a:endParaRPr lang="en-US" sz="2600" dirty="0"/>
          </a:p>
          <a:p>
            <a:pPr algn="l">
              <a:buFontTx/>
              <a:buChar char="•"/>
            </a:pPr>
            <a:r>
              <a:rPr lang="en-US" sz="2600" dirty="0"/>
              <a:t>  </a:t>
            </a:r>
            <a:r>
              <a:rPr lang="en-US" sz="2600" dirty="0" err="1"/>
              <a:t>Warshall’s</a:t>
            </a:r>
            <a:r>
              <a:rPr lang="en-US" sz="2600" dirty="0"/>
              <a:t> algorithm for transitive closure</a:t>
            </a:r>
          </a:p>
          <a:p>
            <a:pPr algn="l">
              <a:buFontTx/>
              <a:buChar char="•"/>
            </a:pPr>
            <a:endParaRPr lang="en-US" sz="2600" dirty="0"/>
          </a:p>
          <a:p>
            <a:pPr algn="l">
              <a:buFontTx/>
              <a:buChar char="•"/>
            </a:pPr>
            <a:r>
              <a:rPr lang="en-US" sz="2600" dirty="0"/>
              <a:t>  Floyd’s algorithm for all-pairs shortest paths</a:t>
            </a:r>
          </a:p>
          <a:p>
            <a:pPr algn="l">
              <a:buFontTx/>
              <a:buChar char="•"/>
            </a:pPr>
            <a:endParaRPr lang="en-US" sz="2600" dirty="0"/>
          </a:p>
          <a:p>
            <a:pPr algn="l">
              <a:buFontTx/>
              <a:buChar char="•"/>
            </a:pPr>
            <a:r>
              <a:rPr lang="en-US" sz="2600" dirty="0"/>
              <a:t>  Constructing an optimal binary search tree</a:t>
            </a:r>
          </a:p>
          <a:p>
            <a:pPr lvl="1" algn="l">
              <a:buFontTx/>
              <a:buChar char="•"/>
            </a:pPr>
            <a:endParaRPr lang="en-US" sz="2600" dirty="0"/>
          </a:p>
          <a:p>
            <a:pPr algn="l">
              <a:buFontTx/>
              <a:buChar char="•"/>
            </a:pPr>
            <a:r>
              <a:rPr lang="en-US" sz="2600" dirty="0"/>
              <a:t>  Some instances of difficult discrete optimization problems:</a:t>
            </a:r>
          </a:p>
          <a:p>
            <a:pPr lvl="1" algn="l"/>
            <a:r>
              <a:rPr lang="en-US" sz="2600" dirty="0"/>
              <a:t> - traveling salesman</a:t>
            </a:r>
          </a:p>
          <a:p>
            <a:pPr lvl="1" algn="l"/>
            <a:r>
              <a:rPr lang="en-US" sz="2600" dirty="0"/>
              <a:t> - knapsack</a:t>
            </a:r>
          </a:p>
          <a:p>
            <a:pPr algn="l">
              <a:buFontTx/>
              <a:buChar char="•"/>
            </a:pP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4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Given : a chain of matrices {A</a:t>
            </a:r>
            <a:r>
              <a:rPr lang="en-US" sz="2600" baseline="-25000" dirty="0"/>
              <a:t>1</a:t>
            </a:r>
            <a:r>
              <a:rPr lang="en-US" sz="2600" dirty="0"/>
              <a:t>,A</a:t>
            </a:r>
            <a:r>
              <a:rPr lang="en-US" sz="2600" baseline="-25000" dirty="0"/>
              <a:t>2</a:t>
            </a:r>
            <a:r>
              <a:rPr lang="en-US" sz="2600" dirty="0"/>
              <a:t>,…,A</a:t>
            </a:r>
            <a:r>
              <a:rPr lang="en-US" sz="2600" i="1" baseline="-25000" dirty="0"/>
              <a:t>n</a:t>
            </a:r>
            <a:r>
              <a:rPr lang="en-US" sz="2600" dirty="0"/>
              <a:t>} to be multiplied.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Once all pairs of matrices are </a:t>
            </a:r>
            <a:r>
              <a:rPr lang="en-US" sz="2600" i="1" dirty="0"/>
              <a:t>parenthesized</a:t>
            </a:r>
            <a:r>
              <a:rPr lang="en-US" sz="2600" dirty="0"/>
              <a:t>, they can be multiplied by using the standard algorithm as a sub-routine.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 product of matrices is </a:t>
            </a:r>
            <a:r>
              <a:rPr lang="en-US" sz="2600" b="1" i="1" dirty="0"/>
              <a:t>fully parenthesized</a:t>
            </a:r>
            <a:r>
              <a:rPr lang="en-US" sz="2600" dirty="0"/>
              <a:t> if it is either a single matrix or the product of two fully parenthesized matrix products, surrounded by parentheses. [</a:t>
            </a:r>
            <a:r>
              <a:rPr lang="en-US" sz="2600" dirty="0">
                <a:solidFill>
                  <a:srgbClr val="FF0000"/>
                </a:solidFill>
              </a:rPr>
              <a:t>Note: since matrix multiplication is associative, all </a:t>
            </a:r>
            <a:r>
              <a:rPr lang="en-US" sz="2600" dirty="0" err="1">
                <a:solidFill>
                  <a:srgbClr val="FF0000"/>
                </a:solidFill>
              </a:rPr>
              <a:t>parenthesizations</a:t>
            </a:r>
            <a:r>
              <a:rPr lang="en-US" sz="2600" dirty="0">
                <a:solidFill>
                  <a:srgbClr val="FF0000"/>
                </a:solidFill>
              </a:rPr>
              <a:t> yield the same product.</a:t>
            </a:r>
            <a:r>
              <a:rPr lang="en-US" sz="2600" dirty="0"/>
              <a:t>]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Matrix Chain Multiplication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/>
              <a:t>For example, if the chain of matrices is {A, B, C, D}, the product A, B, C, D can be fully parenthesized in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 distinct ways: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</a:t>
            </a:r>
            <a:r>
              <a:rPr lang="en-US" i="1" dirty="0"/>
              <a:t>A </a:t>
            </a:r>
            <a:r>
              <a:rPr lang="en-US" dirty="0"/>
              <a:t>( </a:t>
            </a:r>
            <a:r>
              <a:rPr lang="en-US" i="1" dirty="0"/>
              <a:t>B </a:t>
            </a:r>
            <a:r>
              <a:rPr lang="en-US" dirty="0"/>
              <a:t>( </a:t>
            </a:r>
            <a:r>
              <a:rPr lang="en-US" i="1" dirty="0"/>
              <a:t>C D </a:t>
            </a:r>
            <a:r>
              <a:rPr lang="en-US" dirty="0"/>
              <a:t>))),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</a:t>
            </a:r>
            <a:r>
              <a:rPr lang="en-US" i="1" dirty="0"/>
              <a:t>A </a:t>
            </a:r>
            <a:r>
              <a:rPr lang="en-US" dirty="0"/>
              <a:t>(( </a:t>
            </a:r>
            <a:r>
              <a:rPr lang="en-US" i="1" dirty="0"/>
              <a:t>B C </a:t>
            </a:r>
            <a:r>
              <a:rPr lang="en-US" dirty="0"/>
              <a:t>) </a:t>
            </a:r>
            <a:r>
              <a:rPr lang="en-US" i="1" dirty="0"/>
              <a:t>D </a:t>
            </a:r>
            <a:r>
              <a:rPr lang="en-US" dirty="0"/>
              <a:t>)),</a:t>
            </a:r>
            <a:endParaRPr lang="en-US" baseline="-25000" dirty="0"/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((</a:t>
            </a:r>
            <a:r>
              <a:rPr lang="en-US" i="1" dirty="0"/>
              <a:t>A B </a:t>
            </a:r>
            <a:r>
              <a:rPr lang="en-US" dirty="0"/>
              <a:t>) ( </a:t>
            </a:r>
            <a:r>
              <a:rPr lang="en-US" i="1" dirty="0"/>
              <a:t>C D </a:t>
            </a:r>
            <a:r>
              <a:rPr lang="en-US" dirty="0"/>
              <a:t>)),</a:t>
            </a:r>
            <a:endParaRPr lang="en-US" baseline="-25000" dirty="0"/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((</a:t>
            </a:r>
            <a:r>
              <a:rPr lang="en-US" i="1" dirty="0"/>
              <a:t>A </a:t>
            </a:r>
            <a:r>
              <a:rPr lang="en-US" dirty="0"/>
              <a:t>( </a:t>
            </a:r>
            <a:r>
              <a:rPr lang="en-US" i="1" dirty="0"/>
              <a:t>B C </a:t>
            </a:r>
            <a:r>
              <a:rPr lang="en-US" dirty="0"/>
              <a:t>)) </a:t>
            </a:r>
            <a:r>
              <a:rPr lang="en-US" i="1" dirty="0"/>
              <a:t>D</a:t>
            </a:r>
            <a:r>
              <a:rPr lang="en-US" dirty="0"/>
              <a:t>),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((( </a:t>
            </a:r>
            <a:r>
              <a:rPr lang="en-US" i="1" dirty="0"/>
              <a:t>A B </a:t>
            </a:r>
            <a:r>
              <a:rPr lang="en-US" dirty="0"/>
              <a:t>) </a:t>
            </a:r>
            <a:r>
              <a:rPr lang="en-US" i="1" dirty="0"/>
              <a:t>C </a:t>
            </a:r>
            <a:r>
              <a:rPr lang="en-US" dirty="0"/>
              <a:t>) </a:t>
            </a:r>
            <a:r>
              <a:rPr lang="en-US" i="1" dirty="0"/>
              <a:t>D </a:t>
            </a:r>
            <a:r>
              <a:rPr lang="en-US" dirty="0"/>
              <a:t>).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The way the chain is parenthesized can have a dramatic impact on the cost of evaluating the product.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1545</Words>
  <Application>Microsoft Office PowerPoint</Application>
  <PresentationFormat>On-screen Show (4:3)</PresentationFormat>
  <Paragraphs>169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Document</vt:lpstr>
      <vt:lpstr>Algorithm Analysis IT-2101 Lecture - 7</vt:lpstr>
      <vt:lpstr>Dynamic Programming-1</vt:lpstr>
      <vt:lpstr>Introduction</vt:lpstr>
      <vt:lpstr>Introduction</vt:lpstr>
      <vt:lpstr>Example: Fibonacci numbers  </vt:lpstr>
      <vt:lpstr>Example: Fibonacci numbers  (cont.)  </vt:lpstr>
      <vt:lpstr>Examples of DP algorithms</vt:lpstr>
      <vt:lpstr>Matrix Chain Multiplication</vt:lpstr>
      <vt:lpstr>Matrix Chain Multiplication cont.</vt:lpstr>
      <vt:lpstr>Matrix Chain Multiplication cont.</vt:lpstr>
      <vt:lpstr>Matrix Chain Multiplication cont.</vt:lpstr>
      <vt:lpstr>Matrix Chain Multiplication cont.</vt:lpstr>
      <vt:lpstr>Matrix-chain multiplication problem</vt:lpstr>
      <vt:lpstr>Apply dynamic-programming</vt:lpstr>
      <vt:lpstr>Matrix Chain Multiplication  Step 1: Structure of Optimal Parenthesization</vt:lpstr>
      <vt:lpstr>Matrix Chain Multiplication  Step 2: A recursive solution</vt:lpstr>
      <vt:lpstr> Matrix Chain Multiplication  Step 3: Computing the optimal costs</vt:lpstr>
      <vt:lpstr> Matrix Chain Multiplication  Step 3: Computing the optimal costs</vt:lpstr>
      <vt:lpstr> Matrix Chain Multiplication  Step 3: Computing the optimal costs</vt:lpstr>
      <vt:lpstr> Matrix Chain Multiplication  Step 3: Computing the optimal costs</vt:lpstr>
      <vt:lpstr>PowerPoint Presentation</vt:lpstr>
      <vt:lpstr>Running time</vt:lpstr>
      <vt:lpstr> Matrix Chain Multiplication  Step 4: Constructing an optimal solution</vt:lpstr>
      <vt:lpstr> Matrix Chain Multiplication  Step 4: Constructing an optimal 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Nahidul Islam</cp:lastModifiedBy>
  <cp:revision>20</cp:revision>
  <dcterms:created xsi:type="dcterms:W3CDTF">2017-05-16T06:00:48Z</dcterms:created>
  <dcterms:modified xsi:type="dcterms:W3CDTF">2024-11-26T00:53:30Z</dcterms:modified>
</cp:coreProperties>
</file>