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435C9-E926-4827-B3B8-0A581947486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9BC73-41F9-4383-9B51-7AE5F2E5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C49B-951D-4F5A-BFC3-9CE5D4710982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CE7-2B9A-4BDA-8FAE-59B1C09AD34F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343-0014-479A-B9AE-3FA6C69448F8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7CEC-F83E-4CFA-A331-FD8E9196709F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6FC-CC24-4CA2-8A72-F8F12AB865F1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DB0D-3B93-446B-B309-80BB7CEA15F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A8D3-0AF9-4813-97CE-DEEFA1F260DD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3DD9-0814-4995-87D8-BDE1DCB1DBD1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F63-F2EA-4DEE-8A32-241DEF4028FC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CC2-F6EB-45D0-B198-14E9B7054F36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0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418F-8246-4F6B-B7AE-BBF101FC9488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5A41-528B-4B12-AB7F-113CDE42765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1913"/>
            <a:ext cx="7772400" cy="183673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Analysis</a:t>
            </a:r>
            <a:br>
              <a:rPr lang="en-US" dirty="0"/>
            </a:br>
            <a:r>
              <a:rPr lang="en-US" dirty="0"/>
              <a:t>IT-2101</a:t>
            </a:r>
            <a:br>
              <a:rPr lang="en-US" dirty="0"/>
            </a:br>
            <a:r>
              <a:rPr lang="en-US" b="1" dirty="0"/>
              <a:t>Lecture - 8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0CF2F-DF01-443D-B263-7C1950C1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6325"/>
            <a:ext cx="8010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8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03563"/>
            <a:ext cx="6020323" cy="5921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9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15273"/>
            <a:ext cx="4542607" cy="49982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3323" y="5813480"/>
            <a:ext cx="7391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Figure  shows the tables produced by LCS-LENGTH on the sequences X = {A, B, C, B, D, A, B} and Y = {B, D, C, A, B, A}.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3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" y="1371600"/>
            <a:ext cx="4828316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81225"/>
            <a:ext cx="4246880" cy="5248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3149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 The running time of the procedure is O(</a:t>
            </a:r>
            <a:r>
              <a:rPr lang="en-US" sz="2600" dirty="0" err="1"/>
              <a:t>mn</a:t>
            </a:r>
            <a:r>
              <a:rPr lang="en-US" sz="2600" dirty="0"/>
              <a:t>), since each table entry takes  O(1) time to compute.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/>
              <a:t>The initial call is PRINT-LCS (b, X, </a:t>
            </a:r>
            <a:r>
              <a:rPr lang="en-US" sz="2600" dirty="0" err="1"/>
              <a:t>X.length</a:t>
            </a:r>
            <a:r>
              <a:rPr lang="en-US" sz="2600" dirty="0"/>
              <a:t>, </a:t>
            </a:r>
            <a:r>
              <a:rPr lang="en-US" sz="2600" dirty="0" err="1"/>
              <a:t>Y.length</a:t>
            </a:r>
            <a:r>
              <a:rPr lang="en-US" sz="2600" dirty="0"/>
              <a:t>).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For the </a:t>
            </a:r>
            <a:r>
              <a:rPr lang="en-US" sz="2600" b="1" dirty="0">
                <a:solidFill>
                  <a:srgbClr val="FF0000"/>
                </a:solidFill>
              </a:rPr>
              <a:t>b</a:t>
            </a:r>
            <a:r>
              <a:rPr lang="en-US" sz="2600" dirty="0"/>
              <a:t> table in Figure, this procedure prints BCBA. The procedure takes time O(</a:t>
            </a:r>
            <a:r>
              <a:rPr lang="en-US" sz="2600" dirty="0" err="1"/>
              <a:t>m+n</a:t>
            </a:r>
            <a:r>
              <a:rPr lang="en-US" sz="2600" dirty="0"/>
              <a:t>), since it decrements at least one of i and j in each recursive call.</a:t>
            </a:r>
          </a:p>
          <a:p>
            <a:pPr algn="just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057400"/>
            <a:ext cx="4357687" cy="2995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/>
              <a:t>Dynamic Programming 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Computing a binomial coefficient by DP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Computing a binomial coefficient by DP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8763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600" dirty="0">
                <a:latin typeface="+mj-lt"/>
              </a:rPr>
              <a:t>Binomial coefficients are coefficients of the binomial formula:</a:t>
            </a:r>
          </a:p>
          <a:p>
            <a:pPr lvl="1" algn="ctr"/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a + b</a:t>
            </a:r>
            <a:r>
              <a:rPr lang="en-US" sz="2600" dirty="0">
                <a:latin typeface="+mj-lt"/>
              </a:rPr>
              <a:t>)</a:t>
            </a:r>
            <a:r>
              <a:rPr lang="en-US" sz="2600" i="1" baseline="30000" dirty="0">
                <a:latin typeface="+mj-lt"/>
              </a:rPr>
              <a:t>n</a:t>
            </a:r>
            <a:r>
              <a:rPr lang="en-US" sz="2600" dirty="0">
                <a:latin typeface="+mj-lt"/>
              </a:rPr>
              <a:t> =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n</a:t>
            </a:r>
            <a:r>
              <a:rPr lang="en-US" sz="2600" dirty="0">
                <a:latin typeface="+mj-lt"/>
              </a:rPr>
              <a:t>,0)</a:t>
            </a:r>
            <a:r>
              <a:rPr lang="en-US" sz="2600" i="1" dirty="0">
                <a:latin typeface="+mj-lt"/>
              </a:rPr>
              <a:t>a</a:t>
            </a:r>
            <a:r>
              <a:rPr lang="en-US" sz="2600" i="1" baseline="30000" dirty="0">
                <a:latin typeface="+mj-lt"/>
              </a:rPr>
              <a:t>n</a:t>
            </a:r>
            <a:r>
              <a:rPr lang="en-US" sz="2600" i="1" dirty="0">
                <a:latin typeface="+mj-lt"/>
              </a:rPr>
              <a:t>b</a:t>
            </a:r>
            <a:r>
              <a:rPr lang="en-US" sz="2600" baseline="30000" dirty="0">
                <a:latin typeface="+mj-lt"/>
              </a:rPr>
              <a:t>0 </a:t>
            </a:r>
            <a:r>
              <a:rPr lang="en-US" sz="2600" dirty="0">
                <a:latin typeface="+mj-lt"/>
              </a:rPr>
              <a:t> + . . . +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 err="1">
                <a:latin typeface="+mj-lt"/>
              </a:rPr>
              <a:t>,</a:t>
            </a:r>
            <a:r>
              <a:rPr lang="en-US" sz="2600" i="1" dirty="0" err="1">
                <a:latin typeface="+mj-lt"/>
              </a:rPr>
              <a:t>k</a:t>
            </a:r>
            <a:r>
              <a:rPr lang="en-US" sz="2600" dirty="0"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a</a:t>
            </a:r>
            <a:r>
              <a:rPr lang="en-US" sz="2600" i="1" baseline="30000" dirty="0">
                <a:latin typeface="+mj-lt"/>
              </a:rPr>
              <a:t>n-</a:t>
            </a:r>
            <a:r>
              <a:rPr lang="en-US" sz="2600" i="1" baseline="30000" dirty="0" err="1">
                <a:latin typeface="+mj-lt"/>
              </a:rPr>
              <a:t>k</a:t>
            </a:r>
            <a:r>
              <a:rPr lang="en-US" sz="2600" i="1" dirty="0" err="1">
                <a:latin typeface="+mj-lt"/>
              </a:rPr>
              <a:t>b</a:t>
            </a:r>
            <a:r>
              <a:rPr lang="en-US" sz="2600" i="1" baseline="30000" dirty="0" err="1">
                <a:latin typeface="+mj-lt"/>
              </a:rPr>
              <a:t>k</a:t>
            </a:r>
            <a:r>
              <a:rPr lang="en-US" sz="2600" baseline="30000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+ . . . +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 err="1">
                <a:latin typeface="+mj-lt"/>
              </a:rPr>
              <a:t>,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a</a:t>
            </a:r>
            <a:r>
              <a:rPr lang="en-US" sz="2600" baseline="30000" dirty="0">
                <a:latin typeface="+mj-lt"/>
              </a:rPr>
              <a:t>0</a:t>
            </a:r>
            <a:r>
              <a:rPr lang="en-US" sz="2600" i="1" dirty="0">
                <a:latin typeface="+mj-lt"/>
              </a:rPr>
              <a:t>b</a:t>
            </a:r>
            <a:r>
              <a:rPr lang="en-US" sz="2600" i="1" baseline="30000" dirty="0">
                <a:latin typeface="+mj-lt"/>
              </a:rPr>
              <a:t>n</a:t>
            </a:r>
            <a:r>
              <a:rPr lang="en-US" sz="2600" baseline="30000" dirty="0">
                <a:latin typeface="+mj-lt"/>
              </a:rPr>
              <a:t> </a:t>
            </a:r>
            <a:endParaRPr lang="en-US" sz="2600" dirty="0">
              <a:latin typeface="+mj-lt"/>
            </a:endParaRPr>
          </a:p>
          <a:p>
            <a:pPr lvl="1">
              <a:buFontTx/>
              <a:buChar char="•"/>
            </a:pPr>
            <a:endParaRPr lang="en-US" sz="2600" dirty="0">
              <a:latin typeface="+mj-lt"/>
            </a:endParaRPr>
          </a:p>
          <a:p>
            <a:pPr lvl="1"/>
            <a:r>
              <a:rPr lang="en-US" sz="2600" dirty="0">
                <a:latin typeface="+mj-lt"/>
              </a:rPr>
              <a:t>Recurrence: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 err="1">
                <a:latin typeface="+mj-lt"/>
              </a:rPr>
              <a:t>,</a:t>
            </a:r>
            <a:r>
              <a:rPr lang="en-US" sz="2600" i="1" dirty="0" err="1">
                <a:latin typeface="+mj-lt"/>
              </a:rPr>
              <a:t>k</a:t>
            </a:r>
            <a:r>
              <a:rPr lang="en-US" sz="2600" dirty="0">
                <a:latin typeface="+mj-lt"/>
              </a:rPr>
              <a:t>) =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n-</a:t>
            </a:r>
            <a:r>
              <a:rPr lang="en-US" sz="2600" dirty="0">
                <a:latin typeface="+mj-lt"/>
              </a:rPr>
              <a:t>1,</a:t>
            </a:r>
            <a:r>
              <a:rPr lang="en-US" sz="2600" i="1" dirty="0">
                <a:latin typeface="+mj-lt"/>
              </a:rPr>
              <a:t>k</a:t>
            </a:r>
            <a:r>
              <a:rPr lang="en-US" sz="2600" dirty="0">
                <a:latin typeface="+mj-lt"/>
              </a:rPr>
              <a:t>) +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n</a:t>
            </a:r>
            <a:r>
              <a:rPr lang="en-US" sz="2600" dirty="0">
                <a:latin typeface="+mj-lt"/>
              </a:rPr>
              <a:t>-1,</a:t>
            </a:r>
            <a:r>
              <a:rPr lang="en-US" sz="2600" i="1" dirty="0">
                <a:latin typeface="+mj-lt"/>
              </a:rPr>
              <a:t>k</a:t>
            </a:r>
            <a:r>
              <a:rPr lang="en-US" sz="2600" dirty="0">
                <a:latin typeface="+mj-lt"/>
              </a:rPr>
              <a:t>-1)  for </a:t>
            </a:r>
            <a:r>
              <a:rPr lang="en-US" sz="2600" i="1" dirty="0">
                <a:latin typeface="+mj-lt"/>
              </a:rPr>
              <a:t>n &gt; k </a:t>
            </a:r>
            <a:r>
              <a:rPr lang="en-US" sz="2600" dirty="0">
                <a:latin typeface="+mj-lt"/>
              </a:rPr>
              <a:t>&gt; 0</a:t>
            </a:r>
          </a:p>
          <a:p>
            <a:pPr lvl="1"/>
            <a:r>
              <a:rPr lang="en-US" sz="2600" dirty="0">
                <a:latin typeface="+mj-lt"/>
              </a:rPr>
              <a:t>                     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n</a:t>
            </a:r>
            <a:r>
              <a:rPr lang="en-US" sz="2600" dirty="0">
                <a:latin typeface="+mj-lt"/>
              </a:rPr>
              <a:t>,0) = 1,  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 err="1">
                <a:latin typeface="+mj-lt"/>
              </a:rPr>
              <a:t>,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>
                <a:latin typeface="+mj-lt"/>
              </a:rPr>
              <a:t>) = 1  for </a:t>
            </a:r>
            <a:r>
              <a:rPr lang="en-US" sz="2600" i="1" dirty="0">
                <a:latin typeface="+mj-lt"/>
              </a:rPr>
              <a:t>n </a:t>
            </a:r>
            <a:r>
              <a:rPr lang="en-US" sz="2600" dirty="0">
                <a:latin typeface="+mj-lt"/>
                <a:sym typeface="Symbol" pitchFamily="18" charset="2"/>
              </a:rPr>
              <a:t> 0</a:t>
            </a:r>
            <a:endParaRPr lang="en-US" sz="2600" dirty="0">
              <a:latin typeface="+mj-lt"/>
            </a:endParaRPr>
          </a:p>
          <a:p>
            <a:pPr lvl="1"/>
            <a:r>
              <a:rPr lang="en-US" sz="2600" dirty="0">
                <a:latin typeface="+mj-lt"/>
              </a:rPr>
              <a:t> </a:t>
            </a:r>
          </a:p>
          <a:p>
            <a:pPr lvl="1"/>
            <a:r>
              <a:rPr lang="en-US" sz="2600" dirty="0">
                <a:latin typeface="+mj-lt"/>
              </a:rPr>
              <a:t>Value of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 err="1">
                <a:latin typeface="+mj-lt"/>
              </a:rPr>
              <a:t>,</a:t>
            </a:r>
            <a:r>
              <a:rPr lang="en-US" sz="2600" i="1" dirty="0" err="1">
                <a:latin typeface="+mj-lt"/>
              </a:rPr>
              <a:t>k</a:t>
            </a:r>
            <a:r>
              <a:rPr lang="en-US" sz="2600" dirty="0">
                <a:latin typeface="+mj-lt"/>
              </a:rPr>
              <a:t>) can be computed by filling a table:</a:t>
            </a:r>
          </a:p>
          <a:p>
            <a:pPr lvl="1"/>
            <a:r>
              <a:rPr lang="en-US" sz="2600" dirty="0">
                <a:latin typeface="+mj-lt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42576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57"/>
          <p:cNvSpPr txBox="1">
            <a:spLocks noChangeArrowheads="1"/>
          </p:cNvSpPr>
          <p:nvPr/>
        </p:nvSpPr>
        <p:spPr bwMode="auto">
          <a:xfrm>
            <a:off x="762000" y="5410200"/>
            <a:ext cx="815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latin typeface="+mj-lt"/>
              </a:rPr>
              <a:t>Time efficiency: </a:t>
            </a:r>
            <a:r>
              <a:rPr lang="el-GR" sz="2400" b="1" dirty="0">
                <a:latin typeface="+mj-lt"/>
              </a:rPr>
              <a:t>Θ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i="1" dirty="0" err="1">
                <a:latin typeface="+mj-lt"/>
              </a:rPr>
              <a:t>nk</a:t>
            </a:r>
            <a:r>
              <a:rPr lang="en-US" sz="2400" b="1" dirty="0">
                <a:latin typeface="+mj-lt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latin typeface="+mj-lt"/>
              </a:rPr>
              <a:t>Space efficiency: </a:t>
            </a:r>
            <a:r>
              <a:rPr lang="el-GR" sz="2400" b="1" dirty="0">
                <a:latin typeface="+mj-lt"/>
              </a:rPr>
              <a:t>Θ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i="1" dirty="0" err="1">
                <a:latin typeface="+mj-lt"/>
              </a:rPr>
              <a:t>nk</a:t>
            </a:r>
            <a:r>
              <a:rPr lang="en-US" sz="2400" b="1" dirty="0">
                <a:latin typeface="+mj-lt"/>
              </a:rPr>
              <a:t>)</a:t>
            </a:r>
            <a:endParaRPr lang="el-GR" sz="2400" b="1" dirty="0">
              <a:latin typeface="+mj-lt"/>
            </a:endParaRPr>
          </a:p>
        </p:txBody>
      </p:sp>
      <p:pic>
        <p:nvPicPr>
          <p:cNvPr id="5" name="Picture 1059" descr="8_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8145" y="1454150"/>
            <a:ext cx="8077200" cy="3956050"/>
          </a:xfr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Computing a binomial coefficient by DP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a typeface="新細明體" pitchFamily="18" charset="-120"/>
              </a:rPr>
              <a:t>Longest Common Subsequence (LCS)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266825"/>
            <a:ext cx="8305800" cy="49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sz="2600" dirty="0">
                <a:ea typeface="新細明體" pitchFamily="18" charset="-120"/>
              </a:rPr>
              <a:t>A subsequence of a sequence/string </a:t>
            </a:r>
            <a:r>
              <a:rPr lang="en-US" altLang="zh-TW" sz="2600" i="1" dirty="0">
                <a:ea typeface="新細明體" pitchFamily="18" charset="-120"/>
              </a:rPr>
              <a:t>S </a:t>
            </a:r>
            <a:r>
              <a:rPr lang="en-US" altLang="zh-TW" sz="2600" dirty="0">
                <a:ea typeface="新細明體" pitchFamily="18" charset="-120"/>
              </a:rPr>
              <a:t>is obtained by deleting zero or more symbols from </a:t>
            </a:r>
            <a:r>
              <a:rPr lang="en-US" altLang="zh-TW" sz="2600" i="1" dirty="0">
                <a:ea typeface="新細明體" pitchFamily="18" charset="-120"/>
              </a:rPr>
              <a:t>S</a:t>
            </a:r>
            <a:r>
              <a:rPr lang="en-US" altLang="zh-TW" sz="2600" dirty="0">
                <a:ea typeface="新細明體" pitchFamily="18" charset="-120"/>
              </a:rPr>
              <a:t>. For example, the following are </a:t>
            </a:r>
            <a:r>
              <a:rPr lang="en-US" altLang="zh-TW" sz="2600" dirty="0">
                <a:solidFill>
                  <a:srgbClr val="FF6600"/>
                </a:solidFill>
                <a:ea typeface="新細明體" pitchFamily="18" charset="-120"/>
              </a:rPr>
              <a:t>some</a:t>
            </a:r>
            <a:r>
              <a:rPr lang="en-US" altLang="zh-TW" sz="2600" dirty="0">
                <a:ea typeface="新細明體" pitchFamily="18" charset="-120"/>
              </a:rPr>
              <a:t> subsequences of “president”: </a:t>
            </a:r>
            <a:r>
              <a:rPr lang="en-US" altLang="zh-TW" sz="2600" dirty="0" err="1">
                <a:solidFill>
                  <a:srgbClr val="FF0000"/>
                </a:solidFill>
                <a:ea typeface="新細明體" pitchFamily="18" charset="-120"/>
              </a:rPr>
              <a:t>pred</a:t>
            </a:r>
            <a:r>
              <a:rPr lang="en-US" altLang="zh-TW" sz="2600" dirty="0">
                <a:solidFill>
                  <a:srgbClr val="FF0000"/>
                </a:solidFill>
                <a:ea typeface="新細明體" pitchFamily="18" charset="-120"/>
              </a:rPr>
              <a:t>, </a:t>
            </a:r>
            <a:r>
              <a:rPr lang="en-US" altLang="zh-TW" sz="2600" dirty="0" err="1">
                <a:solidFill>
                  <a:srgbClr val="FF0000"/>
                </a:solidFill>
                <a:ea typeface="新細明體" pitchFamily="18" charset="-120"/>
              </a:rPr>
              <a:t>sdn</a:t>
            </a:r>
            <a:r>
              <a:rPr lang="en-US" altLang="zh-TW" sz="2600" dirty="0">
                <a:solidFill>
                  <a:srgbClr val="FF0000"/>
                </a:solidFill>
                <a:ea typeface="新細明體" pitchFamily="18" charset="-120"/>
              </a:rPr>
              <a:t>, </a:t>
            </a:r>
            <a:r>
              <a:rPr lang="en-US" altLang="zh-TW" sz="2600" dirty="0" err="1">
                <a:solidFill>
                  <a:srgbClr val="FF0000"/>
                </a:solidFill>
                <a:ea typeface="新細明體" pitchFamily="18" charset="-120"/>
              </a:rPr>
              <a:t>predent</a:t>
            </a:r>
            <a:r>
              <a:rPr lang="en-US" altLang="zh-TW" sz="2600" dirty="0">
                <a:ea typeface="新細明體" pitchFamily="18" charset="-120"/>
              </a:rPr>
              <a:t>.  In other words, the letters of a subsequence of S appear in order in</a:t>
            </a:r>
            <a:r>
              <a:rPr lang="en-US" altLang="zh-TW" sz="2600" i="1" dirty="0">
                <a:ea typeface="新細明體" pitchFamily="18" charset="-120"/>
              </a:rPr>
              <a:t> S</a:t>
            </a:r>
            <a:r>
              <a:rPr lang="en-US" altLang="zh-TW" sz="2600" dirty="0">
                <a:ea typeface="新細明體" pitchFamily="18" charset="-120"/>
              </a:rPr>
              <a:t>, but they are not required to be consecutive.</a:t>
            </a:r>
          </a:p>
          <a:p>
            <a:pPr algn="just"/>
            <a:endParaRPr lang="en-US" altLang="zh-TW" sz="2600" dirty="0">
              <a:ea typeface="新細明體" pitchFamily="18" charset="-120"/>
            </a:endParaRPr>
          </a:p>
          <a:p>
            <a:pPr algn="just"/>
            <a:r>
              <a:rPr lang="en-US" altLang="zh-TW" sz="2600" dirty="0">
                <a:ea typeface="新細明體" pitchFamily="18" charset="-120"/>
              </a:rPr>
              <a:t>The longest common subsequence problem is to find a maximum length common subsequence between two sequences.</a:t>
            </a:r>
          </a:p>
          <a:p>
            <a:pPr algn="just">
              <a:buFont typeface="Monotype Sorts" pitchFamily="2" charset="2"/>
              <a:buNone/>
            </a:pPr>
            <a:endParaRPr lang="en-US" altLang="zh-TW" sz="2600" dirty="0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66825"/>
            <a:ext cx="8305800" cy="49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</a:rPr>
              <a:t>For instance,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</a:rPr>
              <a:t>        Sequence 1: president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</a:rPr>
              <a:t>        Sequence 2: providence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</a:rPr>
              <a:t>        Its LCS is </a:t>
            </a:r>
            <a:r>
              <a:rPr lang="en-US" altLang="zh-TW" sz="2600" dirty="0" err="1">
                <a:solidFill>
                  <a:srgbClr val="FF0000"/>
                </a:solidFill>
                <a:ea typeface="新細明體" pitchFamily="18" charset="-120"/>
              </a:rPr>
              <a:t>priden</a:t>
            </a:r>
            <a:r>
              <a:rPr lang="en-US" altLang="zh-TW" sz="2600" dirty="0">
                <a:solidFill>
                  <a:srgbClr val="FF0000"/>
                </a:solidFill>
                <a:ea typeface="新細明體" pitchFamily="18" charset="-120"/>
              </a:rPr>
              <a:t>.</a:t>
            </a:r>
          </a:p>
          <a:p>
            <a:pPr>
              <a:buFont typeface="Monotype Sorts" pitchFamily="2" charset="2"/>
              <a:buNone/>
            </a:pP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79" y="3896156"/>
            <a:ext cx="2990068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FontTx/>
              <a:buNone/>
            </a:pPr>
            <a:r>
              <a:rPr lang="en-US" altLang="zh-TW" sz="2600" dirty="0">
                <a:ea typeface="新細明體" pitchFamily="18" charset="-120"/>
              </a:rPr>
              <a:t>Another example: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</a:rPr>
              <a:t>        Sequence 1: algorithm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</a:rPr>
              <a:t>        Sequence 2: alignment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</a:rPr>
              <a:t>	    One of its LCS is </a:t>
            </a:r>
            <a:r>
              <a:rPr lang="en-US" altLang="zh-TW" sz="2600" dirty="0" err="1">
                <a:solidFill>
                  <a:srgbClr val="FF0000"/>
                </a:solidFill>
                <a:ea typeface="新細明體" pitchFamily="18" charset="-120"/>
              </a:rPr>
              <a:t>algm</a:t>
            </a:r>
            <a:r>
              <a:rPr lang="en-US" altLang="zh-TW" sz="2600" dirty="0">
                <a:ea typeface="新細明體" pitchFamily="18" charset="-120"/>
              </a:rPr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14800"/>
            <a:ext cx="464856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445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Monotype Sorts</vt:lpstr>
      <vt:lpstr>Office Theme</vt:lpstr>
      <vt:lpstr>Algorithm Analysis IT-2101 Lecture - 8</vt:lpstr>
      <vt:lpstr>Dynamic Programming -2</vt:lpstr>
      <vt:lpstr>Computing a binomial coefficient by DP</vt:lpstr>
      <vt:lpstr>Computing a binomial coefficient by DP</vt:lpstr>
      <vt:lpstr>Computing a binomial coefficient by DP</vt:lpstr>
      <vt:lpstr>Longest Common Subsequence (LCS)</vt:lpstr>
      <vt:lpstr>LCS</vt:lpstr>
      <vt:lpstr>LCS</vt:lpstr>
      <vt:lpstr>LCS</vt:lpstr>
      <vt:lpstr>LCS</vt:lpstr>
      <vt:lpstr>LCS</vt:lpstr>
      <vt:lpstr>LCS</vt:lpstr>
      <vt:lpstr>Running time</vt:lpstr>
      <vt:lpstr>LCS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IT-2101</dc:title>
  <dc:creator>user</dc:creator>
  <cp:lastModifiedBy>Nahidul Islam</cp:lastModifiedBy>
  <cp:revision>12</cp:revision>
  <dcterms:created xsi:type="dcterms:W3CDTF">2017-05-17T05:53:12Z</dcterms:created>
  <dcterms:modified xsi:type="dcterms:W3CDTF">2024-11-26T00:53:44Z</dcterms:modified>
</cp:coreProperties>
</file>