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67" r:id="rId3"/>
    <p:sldId id="258" r:id="rId4"/>
    <p:sldId id="263" r:id="rId5"/>
    <p:sldId id="259" r:id="rId6"/>
    <p:sldId id="260" r:id="rId7"/>
    <p:sldId id="262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C69C0-5418-4E36-BC65-56514ED6B2C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342C0-F6FF-4860-B160-1EE274AC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F63B-022F-42D3-965F-A67E3B141F4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7A4F-B5C5-46E2-8E10-AA3E0E06FB83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73FC-7826-4ABC-8581-297B02D9BF1E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1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3F9A-30E4-4FB1-9800-C05D535D7638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D30C-0CB7-447A-AD62-AF185F782C88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02A5-91C3-44D7-BF5F-60C9673C5BE5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019-3F9A-454E-8870-269255B39230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EC94-A03A-40A4-B663-A2C241C771AC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8A55-5D53-43B0-AFE7-F713DA06D577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C29D-A102-4011-BFA3-2D3EB2041327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C727-B195-4B10-97E1-40B8CBAA1074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F88A-1D84-453C-B7D2-41B6141616BC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4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Analysis</a:t>
            </a:r>
            <a:br>
              <a:rPr lang="en-US" dirty="0"/>
            </a:br>
            <a:r>
              <a:rPr lang="en-US" dirty="0"/>
              <a:t>IT-2101</a:t>
            </a:r>
            <a:br>
              <a:rPr lang="en-US" dirty="0"/>
            </a:br>
            <a:r>
              <a:rPr lang="en-US" b="1" dirty="0"/>
              <a:t>Lecture - 9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4038600"/>
            <a:ext cx="8229600" cy="533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Greedy Algorithms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91969-0326-4AC5-8D5C-87AEBAC3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76325"/>
            <a:ext cx="8010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9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Greedy versus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81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The </a:t>
            </a:r>
            <a:r>
              <a:rPr lang="en-US" sz="2500" b="1" dirty="0"/>
              <a:t>0-1 knapsack problem </a:t>
            </a:r>
            <a:r>
              <a:rPr lang="en-US" sz="2500" dirty="0"/>
              <a:t>is the following. A thief robbing a store ﬁnds n items. The </a:t>
            </a:r>
            <a:r>
              <a:rPr lang="en-US" sz="2500" dirty="0" err="1"/>
              <a:t>ith</a:t>
            </a:r>
            <a:r>
              <a:rPr lang="en-US" sz="2500" dirty="0"/>
              <a:t> item is worth v</a:t>
            </a:r>
            <a:r>
              <a:rPr lang="en-US" sz="2500" baseline="-25000" dirty="0"/>
              <a:t>i</a:t>
            </a:r>
            <a:r>
              <a:rPr lang="en-US" sz="2500" dirty="0"/>
              <a:t> dollars and weighs </a:t>
            </a:r>
            <a:r>
              <a:rPr lang="en-US" sz="2500" dirty="0" err="1"/>
              <a:t>w</a:t>
            </a:r>
            <a:r>
              <a:rPr lang="en-US" sz="2500" baseline="-25000" dirty="0" err="1"/>
              <a:t>i</a:t>
            </a:r>
            <a:r>
              <a:rPr lang="en-US" sz="2500" dirty="0"/>
              <a:t> pounds, where v</a:t>
            </a:r>
            <a:r>
              <a:rPr lang="en-US" sz="2500" baseline="-25000" dirty="0"/>
              <a:t>i</a:t>
            </a:r>
            <a:r>
              <a:rPr lang="en-US" sz="2500" dirty="0"/>
              <a:t> and </a:t>
            </a:r>
            <a:r>
              <a:rPr lang="en-US" sz="2500" dirty="0" err="1"/>
              <a:t>w</a:t>
            </a:r>
            <a:r>
              <a:rPr lang="en-US" sz="2500" baseline="-25000" dirty="0" err="1"/>
              <a:t>i</a:t>
            </a:r>
            <a:r>
              <a:rPr lang="en-US" sz="2500" dirty="0"/>
              <a:t> are integers. The thief wants to take as valuable a load as possible, but he can carry at most W pounds in his knapsack, for some integer W . Which items should he take?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dirty="0"/>
              <a:t>In the </a:t>
            </a:r>
            <a:r>
              <a:rPr lang="en-US" sz="2500" b="1" dirty="0"/>
              <a:t>fractional knapsack problem</a:t>
            </a:r>
            <a:r>
              <a:rPr lang="en-US" sz="2500" dirty="0"/>
              <a:t>, the setup is the same, but the thief can take fractions of items, rather than having to make a binary (0-1) choice for each item. You can think of an item in the 0-1 knapsack problem as being like a gold ingot and an item in the fractional knapsack problem as more like gold dust.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86282" cy="282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4599705"/>
            <a:ext cx="86868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An example showing that the greedy strategy does not work for the 0-1 knapsack problem. (a) The thief must select a subset of the three items shown whose weight must not exceed 50 pounds. (b) The optimal subset includes items 2 and 3. Any solution with item 1 is suboptimal, even though item 1 has the greatest value per pound. (c) For the fractional knapsack problem, taking the items in order of greatest value per pound yields an optimal solution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Greedy versus 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Huffman codes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Huffman codes compress data very effectively: savings of 20% to 90% are typical, depending on the characteristics of the data being compressed.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Suppose we have a 100,000-character data file that we wish to store compactly.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0"/>
            <a:ext cx="7038905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9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Here, we consider the problem of designing a </a:t>
            </a:r>
            <a:r>
              <a:rPr lang="en-US" sz="2600" b="1" i="1" dirty="0"/>
              <a:t>binary character code (or code for short) </a:t>
            </a:r>
            <a:r>
              <a:rPr lang="en-US" sz="2600" dirty="0"/>
              <a:t>in which each character is represented by a unique binary string, which we call a </a:t>
            </a:r>
            <a:r>
              <a:rPr lang="en-US" sz="2600" b="1" i="1" dirty="0"/>
              <a:t>codeword. If we use a fixed-length code, we need 3 bits to represent 6 characters: </a:t>
            </a:r>
            <a:r>
              <a:rPr lang="en-US" sz="2600" dirty="0"/>
              <a:t>a = 000, b = 001, . . . , f = 101.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This method requires 300,000 bits to code the entire file. Can we do better?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Huffman codes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variable-length code can do considerably better than a fixed-length code, by giving frequent characters short code words and infrequent characters long code words.</a:t>
            </a:r>
          </a:p>
          <a:p>
            <a:pPr algn="just"/>
            <a:r>
              <a:rPr lang="en-US" sz="2600" dirty="0"/>
              <a:t>Figure shows such a code; here the 1-bit string 0 represents a, and the 4-bit string 1100 represents f. This code requires</a:t>
            </a:r>
          </a:p>
          <a:p>
            <a:pPr algn="just">
              <a:buNone/>
            </a:pPr>
            <a:r>
              <a:rPr lang="en-US" sz="2600" dirty="0"/>
              <a:t>	(45. 1 + 13 .3 + 12 .3 + 16 .3 + 9 .4 + 5 .4).  1,000 =224,000 bits to represent the file, a savings of approximately 25%.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Huffman codes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1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305800" cy="352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Huffman codes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62000" y="5380672"/>
            <a:ext cx="76962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(a) The tree corresponding to the fixed-length code a = 000, . . . , </a:t>
            </a:r>
            <a:r>
              <a:rPr lang="en-US" dirty="0"/>
              <a:t>f = 101. </a:t>
            </a:r>
            <a:r>
              <a:rPr lang="en-US" b="1" dirty="0"/>
              <a:t>(b) The tree corresponding to the optimal prefix code a = 0, b = 101, . . . , f = 1100.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680524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81400" y="1828800"/>
            <a:ext cx="4876800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we assume that C is a set of n characters and that each character c </a:t>
            </a:r>
            <a:r>
              <a:rPr lang="el-GR" sz="2200" dirty="0">
                <a:latin typeface="Arial"/>
                <a:cs typeface="Arial"/>
              </a:rPr>
              <a:t>ϵ</a:t>
            </a:r>
            <a:r>
              <a:rPr lang="en-US" sz="2200" dirty="0"/>
              <a:t> C is an object with an attribute </a:t>
            </a:r>
            <a:r>
              <a:rPr lang="en-US" sz="2200" dirty="0" err="1"/>
              <a:t>c.</a:t>
            </a:r>
            <a:r>
              <a:rPr lang="en-US" sz="2200" i="1" dirty="0" err="1"/>
              <a:t>freq</a:t>
            </a:r>
            <a:r>
              <a:rPr lang="en-US" sz="2200" i="1" dirty="0"/>
              <a:t> giving its frequency.</a:t>
            </a:r>
            <a:endParaRPr lang="en-US" sz="2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Huffman codes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50"/>
            <a:ext cx="8100802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Huffman codes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Analysis of Huffman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To analyze the running time of Huffman’s algorithm, we assume that Q is implemented as a binary min-heap.</a:t>
            </a:r>
          </a:p>
          <a:p>
            <a:pPr algn="just"/>
            <a:r>
              <a:rPr lang="en-US" sz="2600" dirty="0"/>
              <a:t> For a set C of n characters, we can initialize Q inline 2 in O(n) time using the BUILD-MIN-HEAP procedure. </a:t>
            </a:r>
          </a:p>
          <a:p>
            <a:pPr algn="just"/>
            <a:r>
              <a:rPr lang="en-US" sz="2600" dirty="0"/>
              <a:t>The for loop in lines 3–8 executes exactly n-1 times, and since each heap operation requires time O(</a:t>
            </a:r>
            <a:r>
              <a:rPr lang="en-US" sz="2600" dirty="0" err="1"/>
              <a:t>lgn</a:t>
            </a:r>
            <a:r>
              <a:rPr lang="en-US" sz="2600" dirty="0"/>
              <a:t>), the loop contributes O(</a:t>
            </a:r>
            <a:r>
              <a:rPr lang="en-US" sz="2600" dirty="0" err="1"/>
              <a:t>nlgn</a:t>
            </a:r>
            <a:r>
              <a:rPr lang="en-US" sz="2600" dirty="0"/>
              <a:t>) to the running time. </a:t>
            </a:r>
          </a:p>
          <a:p>
            <a:pPr algn="just"/>
            <a:r>
              <a:rPr lang="en-US" sz="2600" dirty="0"/>
              <a:t>Thus, the total running time of HUFFMAN on a set of n characters is </a:t>
            </a:r>
            <a:r>
              <a:rPr lang="en-US" sz="2600" b="1" dirty="0"/>
              <a:t>O(</a:t>
            </a:r>
            <a:r>
              <a:rPr lang="en-US" sz="2600" b="1" dirty="0" err="1"/>
              <a:t>nlgn</a:t>
            </a:r>
            <a:r>
              <a:rPr lang="en-US" sz="2600" b="1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6E793-B86B-4C35-9D5C-666595C182C3}" type="slidenum">
              <a:rPr lang="en-US"/>
              <a:pPr/>
              <a:t>19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Other greedy algorithms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dirty="0" err="1"/>
              <a:t>Dijkstra’s</a:t>
            </a:r>
            <a:r>
              <a:rPr lang="en-US" sz="2600" dirty="0"/>
              <a:t> algorithm for finding the shortest path in a graph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Always takes the </a:t>
            </a:r>
            <a:r>
              <a:rPr lang="en-US" sz="2600" i="1" dirty="0"/>
              <a:t>shortest</a:t>
            </a:r>
            <a:r>
              <a:rPr lang="en-US" sz="2600" dirty="0"/>
              <a:t> edge connecting a known node to an unknown node</a:t>
            </a:r>
          </a:p>
          <a:p>
            <a:pPr>
              <a:lnSpc>
                <a:spcPct val="90000"/>
              </a:lnSpc>
            </a:pPr>
            <a:r>
              <a:rPr lang="en-US" sz="2600" dirty="0" err="1"/>
              <a:t>Kruskal’s</a:t>
            </a:r>
            <a:r>
              <a:rPr lang="en-US" sz="2600" dirty="0"/>
              <a:t> algorithm for finding a minimum-cost spanning tree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Always tries the </a:t>
            </a:r>
            <a:r>
              <a:rPr lang="en-US" sz="2600" i="1" dirty="0"/>
              <a:t>lowest-cost</a:t>
            </a:r>
            <a:r>
              <a:rPr lang="en-US" sz="2600" dirty="0"/>
              <a:t> remaining edge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Prim’s algorithm for finding a minimum-cost spanning tree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Always takes the </a:t>
            </a:r>
            <a:r>
              <a:rPr lang="en-US" sz="2600" i="1" dirty="0"/>
              <a:t>lowest-cost</a:t>
            </a:r>
            <a:r>
              <a:rPr lang="en-US" sz="2600" dirty="0"/>
              <a:t> edge between nodes in the spanning tree and nodes not yet in the spanning tree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799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An </a:t>
            </a:r>
            <a:r>
              <a:rPr lang="en-US" sz="2600" dirty="0">
                <a:solidFill>
                  <a:schemeClr val="tx2"/>
                </a:solidFill>
              </a:rPr>
              <a:t>optimization problem</a:t>
            </a:r>
            <a:r>
              <a:rPr lang="en-US" sz="2600" dirty="0"/>
              <a:t> is one in which you want to find, not just </a:t>
            </a:r>
            <a:r>
              <a:rPr lang="en-US" sz="2600" i="1" dirty="0"/>
              <a:t>a</a:t>
            </a:r>
            <a:r>
              <a:rPr lang="en-US" sz="2600" dirty="0"/>
              <a:t> solution, but the </a:t>
            </a:r>
            <a:r>
              <a:rPr lang="en-US" sz="2600" i="1" dirty="0"/>
              <a:t>best</a:t>
            </a:r>
            <a:r>
              <a:rPr lang="en-US" sz="2600" dirty="0"/>
              <a:t> solution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 “greedy algorithm” sometimes works well for optimization problems</a:t>
            </a:r>
          </a:p>
          <a:p>
            <a:pPr marL="0" indent="0" algn="just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greedy algorithm always makes the choice that looks best at the moment. That is, it makes a locally optimal choice in the hope that this choice will lead to a globally optimal solution.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Greedy algorithms do not always yield optimal solutions, but for many problems they do.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activity-selection problem is the problem of selecting the largest set of mutually compatible activities.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An activity-selection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 activity-selection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Our ﬁrst example is the problem of scheduling several competing activities that require exclusive use of a common resource, with a goal of selecting a maximum-size set of mutually compatible activities.</a:t>
            </a:r>
          </a:p>
          <a:p>
            <a:pPr algn="just"/>
            <a:r>
              <a:rPr lang="en-US" sz="2600" dirty="0"/>
              <a:t>Suppose we have a set S ={a</a:t>
            </a:r>
            <a:r>
              <a:rPr lang="en-US" sz="2600" baseline="-25000" dirty="0"/>
              <a:t>1</a:t>
            </a:r>
            <a:r>
              <a:rPr lang="en-US" sz="2600" dirty="0"/>
              <a:t>,a</a:t>
            </a:r>
            <a:r>
              <a:rPr lang="en-US" sz="2600" baseline="-25000" dirty="0"/>
              <a:t>2</a:t>
            </a:r>
            <a:r>
              <a:rPr lang="en-US" sz="2600" dirty="0"/>
              <a:t>,….,a</a:t>
            </a:r>
            <a:r>
              <a:rPr lang="en-US" sz="2600" baseline="-25000" dirty="0"/>
              <a:t>n</a:t>
            </a:r>
            <a:r>
              <a:rPr lang="en-US" sz="2600" dirty="0"/>
              <a:t>} of n proposed activities that wish to use a resource, such as a lecture hall, which can serve only one activity at a time. </a:t>
            </a:r>
          </a:p>
          <a:p>
            <a:pPr algn="just"/>
            <a:r>
              <a:rPr lang="en-US" sz="2600" dirty="0"/>
              <a:t> Each activity </a:t>
            </a:r>
            <a:r>
              <a:rPr lang="en-US" sz="2600" dirty="0" err="1"/>
              <a:t>a</a:t>
            </a:r>
            <a:r>
              <a:rPr lang="en-US" sz="2600" baseline="-25000" dirty="0" err="1"/>
              <a:t>i</a:t>
            </a:r>
            <a:r>
              <a:rPr lang="en-US" sz="2600" dirty="0"/>
              <a:t> has a start time </a:t>
            </a:r>
            <a:r>
              <a:rPr lang="en-US" sz="2600" dirty="0" err="1"/>
              <a:t>s</a:t>
            </a:r>
            <a:r>
              <a:rPr lang="en-US" sz="2600" baseline="-25000" dirty="0" err="1"/>
              <a:t>i</a:t>
            </a:r>
            <a:r>
              <a:rPr lang="en-US" sz="2600" dirty="0"/>
              <a:t> and a ﬁnish time f</a:t>
            </a:r>
            <a:r>
              <a:rPr lang="en-US" sz="2600" baseline="-25000" dirty="0"/>
              <a:t>i</a:t>
            </a:r>
            <a:r>
              <a:rPr lang="en-US" sz="2600" dirty="0"/>
              <a:t>, where0  0 ≤ </a:t>
            </a:r>
            <a:r>
              <a:rPr lang="en-US" sz="2600" dirty="0" err="1"/>
              <a:t>s</a:t>
            </a:r>
            <a:r>
              <a:rPr lang="en-US" sz="2600" baseline="-25000" dirty="0" err="1"/>
              <a:t>i</a:t>
            </a:r>
            <a:r>
              <a:rPr lang="en-US" sz="2600" dirty="0"/>
              <a:t> &lt; f</a:t>
            </a:r>
            <a:r>
              <a:rPr lang="en-US" sz="2600" baseline="-25000" dirty="0"/>
              <a:t>i</a:t>
            </a:r>
            <a:r>
              <a:rPr lang="en-US" sz="2600" dirty="0"/>
              <a:t> &lt; </a:t>
            </a:r>
            <a:r>
              <a:rPr lang="el-GR" sz="2600" dirty="0"/>
              <a:t>α</a:t>
            </a:r>
            <a:r>
              <a:rPr lang="en-US" sz="2600" dirty="0"/>
              <a:t>.</a:t>
            </a:r>
          </a:p>
          <a:p>
            <a:pPr algn="just"/>
            <a:r>
              <a:rPr lang="en-US" sz="2600" baseline="-25000" dirty="0"/>
              <a:t>Two activities </a:t>
            </a:r>
            <a:r>
              <a:rPr lang="en-US" sz="2600" baseline="-25000" dirty="0" err="1"/>
              <a:t>ai</a:t>
            </a:r>
            <a:r>
              <a:rPr lang="en-US" sz="2600" baseline="-25000" dirty="0"/>
              <a:t> and </a:t>
            </a:r>
            <a:r>
              <a:rPr lang="en-US" sz="2600" baseline="-25000" dirty="0" err="1"/>
              <a:t>aj</a:t>
            </a:r>
            <a:r>
              <a:rPr lang="en-US" sz="2600" baseline="-25000" dirty="0"/>
              <a:t> are compatible if </a:t>
            </a:r>
            <a:r>
              <a:rPr lang="en-US" sz="2600" baseline="-25000" dirty="0" err="1"/>
              <a:t>si</a:t>
            </a:r>
            <a:r>
              <a:rPr lang="en-US" sz="2600" baseline="-25000" dirty="0"/>
              <a:t> ≥ </a:t>
            </a:r>
            <a:r>
              <a:rPr lang="en-US" sz="2600" baseline="-25000" dirty="0" err="1"/>
              <a:t>fj</a:t>
            </a:r>
            <a:r>
              <a:rPr lang="en-US" sz="2600" baseline="-25000" dirty="0"/>
              <a:t> or </a:t>
            </a:r>
            <a:r>
              <a:rPr lang="en-US" sz="2600" baseline="-25000" dirty="0" err="1"/>
              <a:t>sj</a:t>
            </a:r>
            <a:r>
              <a:rPr lang="en-US" sz="2600" baseline="-25000" dirty="0"/>
              <a:t> ≥ fi.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In the activity-selection problem, we wish to select a maximum-size subset of mutually compatible activities. We assume that the activities are sorted in monotonically increasing order of ﬁnish time: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dirty="0"/>
              <a:t>For example, consider the following set S of activities:</a:t>
            </a:r>
          </a:p>
          <a:p>
            <a:pPr algn="just"/>
            <a:endParaRPr lang="en-US" sz="2500" dirty="0"/>
          </a:p>
          <a:p>
            <a:pPr algn="just"/>
            <a:endParaRPr lang="en-US" sz="2500" dirty="0"/>
          </a:p>
          <a:p>
            <a:pPr marL="0" indent="0" algn="just">
              <a:buNone/>
            </a:pPr>
            <a:endParaRPr lang="en-US" sz="2500" dirty="0"/>
          </a:p>
          <a:p>
            <a:pPr algn="just"/>
            <a:r>
              <a:rPr lang="en-US" sz="2500" dirty="0"/>
              <a:t>For this example, the subset {a</a:t>
            </a:r>
            <a:r>
              <a:rPr lang="en-US" sz="2500" baseline="-25000" dirty="0"/>
              <a:t>3</a:t>
            </a:r>
            <a:r>
              <a:rPr lang="en-US" sz="2500" dirty="0"/>
              <a:t>,a</a:t>
            </a:r>
            <a:r>
              <a:rPr lang="en-US" sz="2500" baseline="-25000" dirty="0"/>
              <a:t>9</a:t>
            </a:r>
            <a:r>
              <a:rPr lang="en-US" sz="2500" dirty="0"/>
              <a:t>,a</a:t>
            </a:r>
            <a:r>
              <a:rPr lang="en-US" sz="2500" baseline="-25000" dirty="0"/>
              <a:t>11</a:t>
            </a:r>
            <a:r>
              <a:rPr lang="en-US" sz="2500" dirty="0"/>
              <a:t>} consists of mutually compatible activities. It is not a maximum subset, however, since the subset {a</a:t>
            </a:r>
            <a:r>
              <a:rPr lang="en-US" sz="2500" baseline="-25000" dirty="0"/>
              <a:t>1</a:t>
            </a:r>
            <a:r>
              <a:rPr lang="en-US" sz="2500" dirty="0"/>
              <a:t>,a</a:t>
            </a:r>
            <a:r>
              <a:rPr lang="en-US" sz="2500" baseline="-25000" dirty="0"/>
              <a:t>4</a:t>
            </a:r>
            <a:r>
              <a:rPr lang="en-US" sz="2500" dirty="0"/>
              <a:t>,a</a:t>
            </a:r>
            <a:r>
              <a:rPr lang="en-US" sz="2500" baseline="-25000" dirty="0"/>
              <a:t>8</a:t>
            </a:r>
            <a:r>
              <a:rPr lang="en-US" sz="2500" dirty="0"/>
              <a:t>,a</a:t>
            </a:r>
            <a:r>
              <a:rPr lang="en-US" sz="2500" baseline="-25000" dirty="0"/>
              <a:t>11</a:t>
            </a:r>
            <a:r>
              <a:rPr lang="en-US" sz="2500" dirty="0"/>
              <a:t>} is larger. In fact, {a</a:t>
            </a:r>
            <a:r>
              <a:rPr lang="en-US" sz="2500" baseline="-25000" dirty="0"/>
              <a:t>1</a:t>
            </a:r>
            <a:r>
              <a:rPr lang="en-US" sz="2500" dirty="0"/>
              <a:t>,a</a:t>
            </a:r>
            <a:r>
              <a:rPr lang="en-US" sz="2500" baseline="-25000" dirty="0"/>
              <a:t>4</a:t>
            </a:r>
            <a:r>
              <a:rPr lang="en-US" sz="2500" dirty="0"/>
              <a:t>,a</a:t>
            </a:r>
            <a:r>
              <a:rPr lang="en-US" sz="2500" baseline="-25000" dirty="0"/>
              <a:t>8</a:t>
            </a:r>
            <a:r>
              <a:rPr lang="en-US" sz="2500" dirty="0"/>
              <a:t>,a</a:t>
            </a:r>
            <a:r>
              <a:rPr lang="en-US" sz="2500" baseline="-25000" dirty="0"/>
              <a:t>11</a:t>
            </a:r>
            <a:r>
              <a:rPr lang="en-US" sz="2500" dirty="0"/>
              <a:t>} is a largest subset of mutually compatible activities; another largest subset is {a</a:t>
            </a:r>
            <a:r>
              <a:rPr lang="en-US" sz="2500" baseline="-25000" dirty="0"/>
              <a:t>2</a:t>
            </a:r>
            <a:r>
              <a:rPr lang="en-US" sz="2500" dirty="0"/>
              <a:t>,a</a:t>
            </a:r>
            <a:r>
              <a:rPr lang="en-US" sz="2500" baseline="-25000" dirty="0"/>
              <a:t>4</a:t>
            </a:r>
            <a:r>
              <a:rPr lang="en-US" sz="2500" dirty="0"/>
              <a:t>,a</a:t>
            </a:r>
            <a:r>
              <a:rPr lang="en-US" sz="2500" baseline="-25000" dirty="0"/>
              <a:t>9</a:t>
            </a:r>
            <a:r>
              <a:rPr lang="en-US" sz="2500" dirty="0"/>
              <a:t>,a</a:t>
            </a:r>
            <a:r>
              <a:rPr lang="en-US" sz="2500" baseline="-25000" dirty="0"/>
              <a:t>11</a:t>
            </a:r>
            <a:r>
              <a:rPr lang="en-US" sz="2500" dirty="0"/>
              <a:t>}.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419" y="2248191"/>
            <a:ext cx="3601395" cy="35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60" y="3276600"/>
            <a:ext cx="5766512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16"/>
            <a:ext cx="6629399" cy="677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2600" dirty="0"/>
              <a:t>Algorithm: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Like the recursive version, GREEDY-ACTIVITY-SELECTOR schedules a set of n activities in ‚ </a:t>
            </a:r>
            <a:r>
              <a:rPr lang="el-GR" sz="2600" dirty="0"/>
              <a:t>ϴ</a:t>
            </a:r>
            <a:r>
              <a:rPr lang="en-US" sz="2600" dirty="0"/>
              <a:t>(n) time, assuming that the activities were already sorted initially by their ﬁnish times.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195482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An activity-selection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Elements of the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Greedy is a strategy that works well on optimization problems with the following characteristics: </a:t>
            </a:r>
          </a:p>
          <a:p>
            <a:pPr lvl="1" algn="just"/>
            <a:r>
              <a:rPr lang="en-US" sz="2600" dirty="0"/>
              <a:t>1. Greedy-choice property: A global optimum can be arrived at by selecting a local optimum. </a:t>
            </a:r>
          </a:p>
          <a:p>
            <a:pPr lvl="1" algn="just"/>
            <a:r>
              <a:rPr lang="en-US" sz="2600" dirty="0"/>
              <a:t>2. Optimal substructure: An optimal solution to the problem contains an optimal solution to </a:t>
            </a:r>
            <a:r>
              <a:rPr lang="en-US" sz="2600" dirty="0" err="1"/>
              <a:t>subproblems</a:t>
            </a:r>
            <a:r>
              <a:rPr lang="en-US" sz="2600" dirty="0"/>
              <a:t>. </a:t>
            </a:r>
          </a:p>
          <a:p>
            <a:pPr algn="just"/>
            <a:r>
              <a:rPr lang="en-US" sz="2600" dirty="0"/>
              <a:t>The second property may make greedy algorithms look like dynamic programming. However, the two techniques are quite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1206</Words>
  <Application>Microsoft Office PowerPoint</Application>
  <PresentationFormat>On-screen Show (4:3)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Algorithm Analysis IT-2101 Lecture - 9</vt:lpstr>
      <vt:lpstr>Optimization Problem</vt:lpstr>
      <vt:lpstr>Introduction</vt:lpstr>
      <vt:lpstr>An activity-selection problem</vt:lpstr>
      <vt:lpstr>An activity-selection problem</vt:lpstr>
      <vt:lpstr>PowerPoint Presentation</vt:lpstr>
      <vt:lpstr>PowerPoint Presentation</vt:lpstr>
      <vt:lpstr>An activity-selection problem</vt:lpstr>
      <vt:lpstr>Elements of the greedy strategy</vt:lpstr>
      <vt:lpstr>Greedy versus dynamic programming</vt:lpstr>
      <vt:lpstr>Greedy versus dynamic programming</vt:lpstr>
      <vt:lpstr>Huffman codes</vt:lpstr>
      <vt:lpstr>Huffman codes</vt:lpstr>
      <vt:lpstr>Huffman codes</vt:lpstr>
      <vt:lpstr>Huffman codes</vt:lpstr>
      <vt:lpstr>Huffman codes</vt:lpstr>
      <vt:lpstr>Huffman codes</vt:lpstr>
      <vt:lpstr>Analysis of Huffman Code</vt:lpstr>
      <vt:lpstr>Other greedy algorithms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Nahidul Islam</cp:lastModifiedBy>
  <cp:revision>23</cp:revision>
  <dcterms:created xsi:type="dcterms:W3CDTF">2017-06-24T09:51:27Z</dcterms:created>
  <dcterms:modified xsi:type="dcterms:W3CDTF">2024-11-26T00:53:56Z</dcterms:modified>
</cp:coreProperties>
</file>