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337" r:id="rId3"/>
    <p:sldId id="319" r:id="rId4"/>
    <p:sldId id="275" r:id="rId5"/>
    <p:sldId id="325" r:id="rId6"/>
    <p:sldId id="326" r:id="rId7"/>
    <p:sldId id="320" r:id="rId8"/>
    <p:sldId id="321" r:id="rId9"/>
    <p:sldId id="322" r:id="rId10"/>
    <p:sldId id="323" r:id="rId11"/>
    <p:sldId id="324" r:id="rId12"/>
    <p:sldId id="331" r:id="rId13"/>
    <p:sldId id="332" r:id="rId14"/>
    <p:sldId id="333" r:id="rId15"/>
    <p:sldId id="334" r:id="rId16"/>
    <p:sldId id="335" r:id="rId17"/>
    <p:sldId id="336" r:id="rId18"/>
    <p:sldId id="328" r:id="rId19"/>
    <p:sldId id="329" r:id="rId20"/>
    <p:sldId id="340" r:id="rId21"/>
    <p:sldId id="276" r:id="rId22"/>
    <p:sldId id="277" r:id="rId23"/>
    <p:sldId id="307" r:id="rId24"/>
    <p:sldId id="278" r:id="rId25"/>
    <p:sldId id="308" r:id="rId26"/>
    <p:sldId id="309" r:id="rId27"/>
    <p:sldId id="310" r:id="rId28"/>
    <p:sldId id="311" r:id="rId29"/>
    <p:sldId id="313" r:id="rId30"/>
    <p:sldId id="312" r:id="rId31"/>
    <p:sldId id="338" r:id="rId32"/>
    <p:sldId id="284" r:id="rId33"/>
    <p:sldId id="314" r:id="rId34"/>
    <p:sldId id="315" r:id="rId35"/>
    <p:sldId id="316" r:id="rId36"/>
    <p:sldId id="31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BB0D-DF32-44AA-84E0-E401CD9D1D23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A5AA-B6D5-4CF5-A980-83F3C9F80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83-573D-4D87-A1A7-9DE9E4C44F4E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796F-1CE6-43E4-86EC-E397E6B68637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9E31-FDEF-4697-806B-CB4D9D850861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0CC-5C3D-4F00-9A55-451B2DCC0CB4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EFCA-F5E2-41CB-99CE-511B11622EE6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6095-18EB-4320-842B-86F33089FA5C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7B19-2F5D-4C3E-92C8-D2357530EECC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6133-242D-411E-BCEF-71679A312FF8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218-C554-4FF0-9FA9-48805462F920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C98-2E36-4FDE-834F-0ECC63685664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1DD-5316-4D09-906A-67372A661AC0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312D-70C3-4E23-9556-D46F0FD01591}" type="datetime1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Algorithm Design &amp; Analysis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cs typeface="Angsana New" pitchFamily="18" charset="-34"/>
              </a:rPr>
              <a:t>Analyze Algorithm: </a:t>
            </a:r>
            <a:r>
              <a:rPr lang="th-TH" sz="3600" b="1" dirty="0"/>
              <a:t>The Se</a:t>
            </a:r>
            <a:r>
              <a:rPr lang="en-US" sz="3600" b="1" dirty="0"/>
              <a:t>arching</a:t>
            </a:r>
            <a:r>
              <a:rPr lang="th-TH" sz="3600" b="1" dirty="0"/>
              <a:t> Problem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600" dirty="0"/>
              <a:t>Problem: given a group of n numbers, determine the k</a:t>
            </a:r>
            <a:r>
              <a:rPr lang="th-TH" sz="2600" baseline="30000" dirty="0"/>
              <a:t>th</a:t>
            </a:r>
            <a:r>
              <a:rPr lang="th-TH" sz="2600" dirty="0"/>
              <a:t> largest</a:t>
            </a:r>
          </a:p>
          <a:p>
            <a:pPr>
              <a:lnSpc>
                <a:spcPct val="120000"/>
              </a:lnSpc>
            </a:pPr>
            <a:r>
              <a:rPr lang="th-TH" sz="2600" dirty="0">
                <a:solidFill>
                  <a:schemeClr val="hlink"/>
                </a:solidFill>
              </a:rPr>
              <a:t>Algorithm 1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Store numbers in an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Return the number in position k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67400" y="2590800"/>
          <a:ext cx="2565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5367" imgH="3934305" progId="MS_ClipArt_Gallery.2">
                  <p:embed/>
                </p:oleObj>
              </mc:Choice>
              <mc:Fallback>
                <p:oleObj name="Clip" r:id="rId2" imgW="4675367" imgH="3934305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25654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38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h-TH" sz="2600" dirty="0">
                <a:solidFill>
                  <a:schemeClr val="hlink"/>
                </a:solidFill>
              </a:rPr>
              <a:t>Algorithm 2</a:t>
            </a:r>
            <a:endParaRPr lang="th-TH" sz="2600" dirty="0"/>
          </a:p>
          <a:p>
            <a:pPr lvl="1">
              <a:lnSpc>
                <a:spcPct val="110000"/>
              </a:lnSpc>
            </a:pPr>
            <a:r>
              <a:rPr lang="th-TH" sz="2600" dirty="0"/>
              <a:t>Store first k numbers in an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For each remaining number, if the number is larger than the k</a:t>
            </a:r>
            <a:r>
              <a:rPr lang="th-TH" sz="2600" baseline="30000" dirty="0"/>
              <a:t>th</a:t>
            </a:r>
            <a:r>
              <a:rPr lang="th-TH" sz="2600" dirty="0"/>
              <a:t> number, insert the number in the correct position of the array</a:t>
            </a:r>
          </a:p>
          <a:p>
            <a:pPr lvl="1">
              <a:lnSpc>
                <a:spcPct val="110000"/>
              </a:lnSpc>
            </a:pPr>
            <a:r>
              <a:rPr lang="th-TH" sz="2600" dirty="0"/>
              <a:t>Return the number in position k</a:t>
            </a:r>
          </a:p>
          <a:p>
            <a:pPr lvl="1">
              <a:lnSpc>
                <a:spcPct val="110000"/>
              </a:lnSpc>
            </a:pPr>
            <a:endParaRPr lang="th-TH" sz="2600" dirty="0"/>
          </a:p>
          <a:p>
            <a:pPr>
              <a:lnSpc>
                <a:spcPct val="110000"/>
              </a:lnSpc>
              <a:buNone/>
            </a:pPr>
            <a:r>
              <a:rPr lang="th-TH" sz="2600" dirty="0">
                <a:solidFill>
                  <a:schemeClr val="hlink"/>
                </a:solidFill>
              </a:rPr>
              <a:t>Which algorithm is better?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Angsana New" pitchFamily="18" charset="-34"/>
              </a:rPr>
              <a:t>Analyze Algorithm: </a:t>
            </a:r>
            <a:r>
              <a:rPr lang="th-TH" sz="3600" b="1" dirty="0"/>
              <a:t>The Se</a:t>
            </a:r>
            <a:r>
              <a:rPr lang="en-US" sz="3600" b="1" dirty="0"/>
              <a:t>arching</a:t>
            </a:r>
            <a:r>
              <a:rPr lang="th-TH" sz="3600" b="1" dirty="0"/>
              <a:t> Problem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2520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A</a:t>
            </a:r>
            <a:endParaRPr lang="en-US" sz="3600" b="1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A994B97-F780-4438-8B70-C88ED19D0753}" type="slidenum">
              <a:rPr lang="en-US" smtClean="0">
                <a:solidFill>
                  <a:schemeClr val="accent1"/>
                </a:solidFill>
              </a:rPr>
              <a:pPr eaLnBrk="1" hangingPunct="1"/>
              <a:t>12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522288" y="1989138"/>
            <a:ext cx="86217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cs typeface="Arial" pitchFamily="34" charset="0"/>
              </a:rPr>
              <a:t>Problem:</a:t>
            </a:r>
            <a:r>
              <a:rPr lang="en-US" sz="2400">
                <a:cs typeface="Arial" pitchFamily="34" charset="0"/>
              </a:rPr>
              <a:t>   The input is a sequence of integers stored in array.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                  Output the minimum. </a:t>
            </a:r>
            <a:endParaRPr lang="en-US" sz="2400" b="1">
              <a:cs typeface="Arial" pitchFamily="34" charset="0"/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1192213" y="3443288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>
                <a:cs typeface="Arial" pitchFamily="34" charset="0"/>
              </a:rPr>
              <a:t>Algorithm A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089400"/>
            <a:ext cx="4419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8740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203325" y="1792288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This algorithm uses two temporary arrays</a:t>
            </a:r>
            <a:r>
              <a:rPr lang="en-US" sz="2400" i="1">
                <a:cs typeface="Arial" pitchFamily="34" charset="0"/>
              </a:rPr>
              <a:t>.</a:t>
            </a:r>
            <a:endParaRPr lang="en-US" sz="2400">
              <a:cs typeface="Arial" pitchFamily="34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447800" y="2647950"/>
            <a:ext cx="5562600" cy="3451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copy the input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assign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size of input;</a:t>
            </a:r>
          </a:p>
          <a:p>
            <a:pPr marL="457200" indent="-457200"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While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&gt; 1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For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/2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min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],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+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1] );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copy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n/2;</a:t>
            </a:r>
          </a:p>
          <a:p>
            <a:pPr marL="457200" indent="-457200">
              <a:defRPr/>
            </a:pPr>
            <a:endParaRPr lang="en-US" sz="2200" i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3.   Output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[1];</a:t>
            </a:r>
          </a:p>
        </p:txBody>
      </p:sp>
      <p:sp>
        <p:nvSpPr>
          <p:cNvPr id="3686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B</a:t>
            </a:r>
            <a:endParaRPr lang="en-US" sz="3600" b="1" dirty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6A77A39-C38A-41B3-B096-420E4FF4B0CE}" type="slidenum">
              <a:rPr lang="en-US" smtClean="0">
                <a:solidFill>
                  <a:schemeClr val="accent1"/>
                </a:solidFill>
              </a:rPr>
              <a:pPr eaLnBrk="1" hangingPunct="1"/>
              <a:t>13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2573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402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259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9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7259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116388" y="16065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6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843713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11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430588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34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469188" y="1560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716588" y="160655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20</a:t>
            </a:r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3430588" y="1484313"/>
            <a:ext cx="4495800" cy="609600"/>
            <a:chOff x="1824" y="2304"/>
            <a:chExt cx="2304" cy="288"/>
          </a:xfrm>
        </p:grpSpPr>
        <p:sp>
          <p:nvSpPr>
            <p:cNvPr id="37933" name="Rectangle 11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4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Rectangle 13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Rectangle 14"/>
            <p:cNvSpPr>
              <a:spLocks noChangeArrowheads="1"/>
            </p:cNvSpPr>
            <p:nvPr/>
          </p:nvSpPr>
          <p:spPr bwMode="auto">
            <a:xfrm>
              <a:off x="2688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Rectangle 15"/>
            <p:cNvSpPr>
              <a:spLocks noChangeArrowheads="1"/>
            </p:cNvSpPr>
            <p:nvPr/>
          </p:nvSpPr>
          <p:spPr bwMode="auto">
            <a:xfrm>
              <a:off x="2976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Rectangle 16"/>
            <p:cNvSpPr>
              <a:spLocks noChangeArrowheads="1"/>
            </p:cNvSpPr>
            <p:nvPr/>
          </p:nvSpPr>
          <p:spPr bwMode="auto">
            <a:xfrm>
              <a:off x="326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Rectangle 17"/>
            <p:cNvSpPr>
              <a:spLocks noChangeArrowheads="1"/>
            </p:cNvSpPr>
            <p:nvPr/>
          </p:nvSpPr>
          <p:spPr bwMode="auto">
            <a:xfrm>
              <a:off x="355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0" name="Rectangle 18"/>
            <p:cNvSpPr>
              <a:spLocks noChangeArrowheads="1"/>
            </p:cNvSpPr>
            <p:nvPr/>
          </p:nvSpPr>
          <p:spPr bwMode="auto">
            <a:xfrm>
              <a:off x="384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99" name="Group 19"/>
          <p:cNvGrpSpPr>
            <a:grpSpLocks/>
          </p:cNvGrpSpPr>
          <p:nvPr/>
        </p:nvGrpSpPr>
        <p:grpSpPr bwMode="auto">
          <a:xfrm>
            <a:off x="3430588" y="2932113"/>
            <a:ext cx="3933825" cy="609600"/>
            <a:chOff x="528" y="1392"/>
            <a:chExt cx="2478" cy="384"/>
          </a:xfrm>
        </p:grpSpPr>
        <p:sp>
          <p:nvSpPr>
            <p:cNvPr id="37929" name="Rectangle 20"/>
            <p:cNvSpPr>
              <a:spLocks noChangeArrowheads="1"/>
            </p:cNvSpPr>
            <p:nvPr/>
          </p:nvSpPr>
          <p:spPr bwMode="auto">
            <a:xfrm>
              <a:off x="528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Rectangle 21"/>
            <p:cNvSpPr>
              <a:spLocks noChangeArrowheads="1"/>
            </p:cNvSpPr>
            <p:nvPr/>
          </p:nvSpPr>
          <p:spPr bwMode="auto">
            <a:xfrm>
              <a:off x="1236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Rectangle 22"/>
            <p:cNvSpPr>
              <a:spLocks noChangeArrowheads="1"/>
            </p:cNvSpPr>
            <p:nvPr/>
          </p:nvSpPr>
          <p:spPr bwMode="auto">
            <a:xfrm>
              <a:off x="1944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Rectangle 23"/>
            <p:cNvSpPr>
              <a:spLocks noChangeArrowheads="1"/>
            </p:cNvSpPr>
            <p:nvPr/>
          </p:nvSpPr>
          <p:spPr bwMode="auto">
            <a:xfrm>
              <a:off x="2652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0" name="Text Box 24"/>
          <p:cNvSpPr txBox="1">
            <a:spLocks noChangeArrowheads="1"/>
          </p:cNvSpPr>
          <p:nvPr/>
        </p:nvSpPr>
        <p:spPr bwMode="auto">
          <a:xfrm>
            <a:off x="3506788" y="30543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6</a:t>
            </a:r>
          </a:p>
        </p:txBody>
      </p:sp>
      <p:sp>
        <p:nvSpPr>
          <p:cNvPr id="37901" name="Text Box 25"/>
          <p:cNvSpPr txBox="1">
            <a:spLocks noChangeArrowheads="1"/>
          </p:cNvSpPr>
          <p:nvPr/>
        </p:nvSpPr>
        <p:spPr bwMode="auto">
          <a:xfrm>
            <a:off x="4633913" y="30194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2" name="Text Box 26"/>
          <p:cNvSpPr txBox="1">
            <a:spLocks noChangeArrowheads="1"/>
          </p:cNvSpPr>
          <p:nvPr/>
        </p:nvSpPr>
        <p:spPr bwMode="auto">
          <a:xfrm>
            <a:off x="5764213" y="30464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7903" name="Text Box 27"/>
          <p:cNvSpPr txBox="1">
            <a:spLocks noChangeArrowheads="1"/>
          </p:cNvSpPr>
          <p:nvPr/>
        </p:nvSpPr>
        <p:spPr bwMode="auto">
          <a:xfrm>
            <a:off x="6915150" y="30464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904" name="Text Box 28"/>
          <p:cNvSpPr txBox="1">
            <a:spLocks noChangeArrowheads="1"/>
          </p:cNvSpPr>
          <p:nvPr/>
        </p:nvSpPr>
        <p:spPr bwMode="auto">
          <a:xfrm>
            <a:off x="3567113" y="45434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5" name="Text Box 29"/>
          <p:cNvSpPr txBox="1">
            <a:spLocks noChangeArrowheads="1"/>
          </p:cNvSpPr>
          <p:nvPr/>
        </p:nvSpPr>
        <p:spPr bwMode="auto">
          <a:xfrm>
            <a:off x="5792788" y="45021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7</a:t>
            </a:r>
          </a:p>
        </p:txBody>
      </p:sp>
      <p:sp>
        <p:nvSpPr>
          <p:cNvPr id="37906" name="Rectangle 30"/>
          <p:cNvSpPr>
            <a:spLocks noChangeArrowheads="1"/>
          </p:cNvSpPr>
          <p:nvPr/>
        </p:nvSpPr>
        <p:spPr bwMode="auto">
          <a:xfrm>
            <a:off x="3430588" y="58277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31"/>
          <p:cNvSpPr txBox="1">
            <a:spLocks noChangeArrowheads="1"/>
          </p:cNvSpPr>
          <p:nvPr/>
        </p:nvSpPr>
        <p:spPr bwMode="auto">
          <a:xfrm>
            <a:off x="3567113" y="59150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5</a:t>
            </a:r>
          </a:p>
        </p:txBody>
      </p:sp>
      <p:sp>
        <p:nvSpPr>
          <p:cNvPr id="37908" name="Rectangle 32"/>
          <p:cNvSpPr>
            <a:spLocks noChangeArrowheads="1"/>
          </p:cNvSpPr>
          <p:nvPr/>
        </p:nvSpPr>
        <p:spPr bwMode="auto">
          <a:xfrm>
            <a:off x="3430588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33"/>
          <p:cNvSpPr>
            <a:spLocks noChangeArrowheads="1"/>
          </p:cNvSpPr>
          <p:nvPr/>
        </p:nvSpPr>
        <p:spPr bwMode="auto">
          <a:xfrm>
            <a:off x="5678488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34"/>
          <p:cNvSpPr txBox="1">
            <a:spLocks noChangeArrowheads="1"/>
          </p:cNvSpPr>
          <p:nvPr/>
        </p:nvSpPr>
        <p:spPr bwMode="auto">
          <a:xfrm>
            <a:off x="1547813" y="240982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1</a:t>
            </a:r>
          </a:p>
        </p:txBody>
      </p:sp>
      <p:sp>
        <p:nvSpPr>
          <p:cNvPr id="37911" name="Text Box 35"/>
          <p:cNvSpPr txBox="1">
            <a:spLocks noChangeArrowheads="1"/>
          </p:cNvSpPr>
          <p:nvPr/>
        </p:nvSpPr>
        <p:spPr bwMode="auto">
          <a:xfrm>
            <a:off x="1563688" y="3892550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2</a:t>
            </a:r>
          </a:p>
        </p:txBody>
      </p:sp>
      <p:sp>
        <p:nvSpPr>
          <p:cNvPr id="37912" name="Text Box 36"/>
          <p:cNvSpPr txBox="1">
            <a:spLocks noChangeArrowheads="1"/>
          </p:cNvSpPr>
          <p:nvPr/>
        </p:nvSpPr>
        <p:spPr bwMode="auto">
          <a:xfrm>
            <a:off x="1547813" y="538162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Loop 3</a:t>
            </a:r>
          </a:p>
        </p:txBody>
      </p:sp>
      <p:sp>
        <p:nvSpPr>
          <p:cNvPr id="37913" name="Line 37"/>
          <p:cNvSpPr>
            <a:spLocks noChangeShapeType="1"/>
          </p:cNvSpPr>
          <p:nvPr/>
        </p:nvSpPr>
        <p:spPr bwMode="auto">
          <a:xfrm>
            <a:off x="3621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38"/>
          <p:cNvSpPr>
            <a:spLocks noChangeShapeType="1"/>
          </p:cNvSpPr>
          <p:nvPr/>
        </p:nvSpPr>
        <p:spPr bwMode="auto">
          <a:xfrm>
            <a:off x="5983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Line 39"/>
          <p:cNvSpPr>
            <a:spLocks noChangeShapeType="1"/>
          </p:cNvSpPr>
          <p:nvPr/>
        </p:nvSpPr>
        <p:spPr bwMode="auto">
          <a:xfrm>
            <a:off x="7126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Line 40"/>
          <p:cNvSpPr>
            <a:spLocks noChangeShapeType="1"/>
          </p:cNvSpPr>
          <p:nvPr/>
        </p:nvSpPr>
        <p:spPr bwMode="auto">
          <a:xfrm>
            <a:off x="5983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41"/>
          <p:cNvSpPr>
            <a:spLocks noChangeShapeType="1"/>
          </p:cNvSpPr>
          <p:nvPr/>
        </p:nvSpPr>
        <p:spPr bwMode="auto">
          <a:xfrm>
            <a:off x="4764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42"/>
          <p:cNvSpPr>
            <a:spLocks noChangeShapeType="1"/>
          </p:cNvSpPr>
          <p:nvPr/>
        </p:nvSpPr>
        <p:spPr bwMode="auto">
          <a:xfrm>
            <a:off x="3697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43"/>
          <p:cNvSpPr>
            <a:spLocks noChangeShapeType="1"/>
          </p:cNvSpPr>
          <p:nvPr/>
        </p:nvSpPr>
        <p:spPr bwMode="auto">
          <a:xfrm>
            <a:off x="3697288" y="49895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44"/>
          <p:cNvSpPr>
            <a:spLocks noChangeShapeType="1"/>
          </p:cNvSpPr>
          <p:nvPr/>
        </p:nvSpPr>
        <p:spPr bwMode="auto">
          <a:xfrm flipH="1">
            <a:off x="3773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45"/>
          <p:cNvSpPr>
            <a:spLocks noChangeShapeType="1"/>
          </p:cNvSpPr>
          <p:nvPr/>
        </p:nvSpPr>
        <p:spPr bwMode="auto">
          <a:xfrm flipH="1">
            <a:off x="7202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46"/>
          <p:cNvSpPr>
            <a:spLocks noChangeShapeType="1"/>
          </p:cNvSpPr>
          <p:nvPr/>
        </p:nvSpPr>
        <p:spPr bwMode="auto">
          <a:xfrm flipH="1">
            <a:off x="6059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Line 47"/>
          <p:cNvSpPr>
            <a:spLocks noChangeShapeType="1"/>
          </p:cNvSpPr>
          <p:nvPr/>
        </p:nvSpPr>
        <p:spPr bwMode="auto">
          <a:xfrm flipH="1">
            <a:off x="48402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Line 48"/>
          <p:cNvSpPr>
            <a:spLocks noChangeShapeType="1"/>
          </p:cNvSpPr>
          <p:nvPr/>
        </p:nvSpPr>
        <p:spPr bwMode="auto">
          <a:xfrm flipH="1">
            <a:off x="4078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49"/>
          <p:cNvSpPr>
            <a:spLocks noChangeShapeType="1"/>
          </p:cNvSpPr>
          <p:nvPr/>
        </p:nvSpPr>
        <p:spPr bwMode="auto">
          <a:xfrm flipH="1">
            <a:off x="6364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50"/>
          <p:cNvSpPr>
            <a:spLocks noChangeShapeType="1"/>
          </p:cNvSpPr>
          <p:nvPr/>
        </p:nvSpPr>
        <p:spPr bwMode="auto">
          <a:xfrm flipH="1">
            <a:off x="4078288" y="4989513"/>
            <a:ext cx="1600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Title 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Visualize Algorithm B</a:t>
            </a:r>
            <a:endParaRPr lang="en-US" sz="3600" b="1" dirty="0"/>
          </a:p>
        </p:txBody>
      </p:sp>
      <p:sp>
        <p:nvSpPr>
          <p:cNvPr id="37928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311B62-8775-4B65-8458-FCCADA982656}" type="slidenum">
              <a:rPr lang="en-US" smtClean="0">
                <a:solidFill>
                  <a:schemeClr val="accent1"/>
                </a:solidFill>
              </a:rPr>
              <a:pPr eaLnBrk="1" hangingPunct="1"/>
              <a:t>14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503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1403350" y="1657350"/>
            <a:ext cx="6278563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Sort the input in increasing order.  Return the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first element of the sorted data.</a:t>
            </a:r>
          </a:p>
        </p:txBody>
      </p:sp>
      <p:grpSp>
        <p:nvGrpSpPr>
          <p:cNvPr id="38915" name="Group 45"/>
          <p:cNvGrpSpPr>
            <a:grpSpLocks/>
          </p:cNvGrpSpPr>
          <p:nvPr/>
        </p:nvGrpSpPr>
        <p:grpSpPr bwMode="auto">
          <a:xfrm>
            <a:off x="2411413" y="2708275"/>
            <a:ext cx="4495800" cy="609600"/>
            <a:chOff x="1519" y="1706"/>
            <a:chExt cx="2832" cy="384"/>
          </a:xfrm>
        </p:grpSpPr>
        <p:sp>
          <p:nvSpPr>
            <p:cNvPr id="38940" name="Text Box 6"/>
            <p:cNvSpPr txBox="1">
              <a:spLocks noChangeArrowheads="1"/>
            </p:cNvSpPr>
            <p:nvPr/>
          </p:nvSpPr>
          <p:spPr bwMode="auto">
            <a:xfrm>
              <a:off x="339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38941" name="Text Box 7"/>
            <p:cNvSpPr txBox="1">
              <a:spLocks noChangeArrowheads="1"/>
            </p:cNvSpPr>
            <p:nvPr/>
          </p:nvSpPr>
          <p:spPr bwMode="auto">
            <a:xfrm>
              <a:off x="267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38942" name="Text Box 8"/>
            <p:cNvSpPr txBox="1">
              <a:spLocks noChangeArrowheads="1"/>
            </p:cNvSpPr>
            <p:nvPr/>
          </p:nvSpPr>
          <p:spPr bwMode="auto">
            <a:xfrm>
              <a:off x="2335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38943" name="Text Box 9"/>
            <p:cNvSpPr txBox="1">
              <a:spLocks noChangeArrowheads="1"/>
            </p:cNvSpPr>
            <p:nvPr/>
          </p:nvSpPr>
          <p:spPr bwMode="auto">
            <a:xfrm>
              <a:off x="1951" y="178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38944" name="Text Box 10"/>
            <p:cNvSpPr txBox="1">
              <a:spLocks noChangeArrowheads="1"/>
            </p:cNvSpPr>
            <p:nvPr/>
          </p:nvSpPr>
          <p:spPr bwMode="auto">
            <a:xfrm>
              <a:off x="3727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38945" name="Text Box 11"/>
            <p:cNvSpPr txBox="1">
              <a:spLocks noChangeArrowheads="1"/>
            </p:cNvSpPr>
            <p:nvPr/>
          </p:nvSpPr>
          <p:spPr bwMode="auto">
            <a:xfrm>
              <a:off x="1519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34</a:t>
              </a:r>
            </a:p>
          </p:txBody>
        </p:sp>
        <p:sp>
          <p:nvSpPr>
            <p:cNvPr id="38946" name="Text Box 12"/>
            <p:cNvSpPr txBox="1">
              <a:spLocks noChangeArrowheads="1"/>
            </p:cNvSpPr>
            <p:nvPr/>
          </p:nvSpPr>
          <p:spPr bwMode="auto">
            <a:xfrm>
              <a:off x="4063" y="175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2959" y="178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20</a:t>
              </a:r>
            </a:p>
          </p:txBody>
        </p:sp>
        <p:grpSp>
          <p:nvGrpSpPr>
            <p:cNvPr id="38948" name="Group 14"/>
            <p:cNvGrpSpPr>
              <a:grpSpLocks/>
            </p:cNvGrpSpPr>
            <p:nvPr/>
          </p:nvGrpSpPr>
          <p:grpSpPr bwMode="auto">
            <a:xfrm>
              <a:off x="1519" y="1706"/>
              <a:ext cx="2832" cy="384"/>
              <a:chOff x="1824" y="2304"/>
              <a:chExt cx="2304" cy="288"/>
            </a:xfrm>
          </p:grpSpPr>
          <p:sp>
            <p:nvSpPr>
              <p:cNvPr id="38949" name="Rectangle 15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Rectangle 17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Rectangle 18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Rectangle 1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Rectangle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Rectangle 21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Rectangle 22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916" name="Group 46"/>
          <p:cNvGrpSpPr>
            <a:grpSpLocks/>
          </p:cNvGrpSpPr>
          <p:nvPr/>
        </p:nvGrpSpPr>
        <p:grpSpPr bwMode="auto">
          <a:xfrm>
            <a:off x="2362200" y="5334000"/>
            <a:ext cx="4505325" cy="609600"/>
            <a:chOff x="1488" y="3360"/>
            <a:chExt cx="2838" cy="384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148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184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219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27"/>
            <p:cNvSpPr>
              <a:spLocks noChangeArrowheads="1"/>
            </p:cNvSpPr>
            <p:nvPr/>
          </p:nvSpPr>
          <p:spPr bwMode="auto">
            <a:xfrm>
              <a:off x="2550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2904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325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30"/>
            <p:cNvSpPr>
              <a:spLocks noChangeArrowheads="1"/>
            </p:cNvSpPr>
            <p:nvPr/>
          </p:nvSpPr>
          <p:spPr bwMode="auto">
            <a:xfrm>
              <a:off x="361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396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32"/>
            <p:cNvSpPr txBox="1">
              <a:spLocks noChangeArrowheads="1"/>
            </p:cNvSpPr>
            <p:nvPr/>
          </p:nvSpPr>
          <p:spPr bwMode="auto">
            <a:xfrm>
              <a:off x="153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5</a:t>
              </a:r>
            </a:p>
          </p:txBody>
        </p:sp>
        <p:sp>
          <p:nvSpPr>
            <p:cNvPr id="38933" name="Text Box 33"/>
            <p:cNvSpPr txBox="1">
              <a:spLocks noChangeArrowheads="1"/>
            </p:cNvSpPr>
            <p:nvPr/>
          </p:nvSpPr>
          <p:spPr bwMode="auto">
            <a:xfrm>
              <a:off x="1920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6</a:t>
              </a:r>
            </a:p>
          </p:txBody>
        </p:sp>
        <p:sp>
          <p:nvSpPr>
            <p:cNvPr id="38934" name="Text Box 34"/>
            <p:cNvSpPr txBox="1">
              <a:spLocks noChangeArrowheads="1"/>
            </p:cNvSpPr>
            <p:nvPr/>
          </p:nvSpPr>
          <p:spPr bwMode="auto">
            <a:xfrm>
              <a:off x="225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7</a:t>
              </a:r>
            </a:p>
          </p:txBody>
        </p:sp>
        <p:sp>
          <p:nvSpPr>
            <p:cNvPr id="38935" name="Text Box 35"/>
            <p:cNvSpPr txBox="1">
              <a:spLocks noChangeArrowheads="1"/>
            </p:cNvSpPr>
            <p:nvPr/>
          </p:nvSpPr>
          <p:spPr bwMode="auto">
            <a:xfrm>
              <a:off x="2640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8</a:t>
              </a:r>
            </a:p>
          </p:txBody>
        </p:sp>
        <p:sp>
          <p:nvSpPr>
            <p:cNvPr id="38936" name="Text Box 36"/>
            <p:cNvSpPr txBox="1">
              <a:spLocks noChangeArrowheads="1"/>
            </p:cNvSpPr>
            <p:nvPr/>
          </p:nvSpPr>
          <p:spPr bwMode="auto">
            <a:xfrm>
              <a:off x="2976" y="343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9</a:t>
              </a:r>
            </a:p>
          </p:txBody>
        </p:sp>
        <p:sp>
          <p:nvSpPr>
            <p:cNvPr id="38937" name="Text Box 37"/>
            <p:cNvSpPr txBox="1">
              <a:spLocks noChangeArrowheads="1"/>
            </p:cNvSpPr>
            <p:nvPr/>
          </p:nvSpPr>
          <p:spPr bwMode="auto">
            <a:xfrm>
              <a:off x="3264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11</a:t>
              </a:r>
            </a:p>
          </p:txBody>
        </p:sp>
        <p:sp>
          <p:nvSpPr>
            <p:cNvPr id="38938" name="Text Box 38"/>
            <p:cNvSpPr txBox="1">
              <a:spLocks noChangeArrowheads="1"/>
            </p:cNvSpPr>
            <p:nvPr/>
          </p:nvSpPr>
          <p:spPr bwMode="auto">
            <a:xfrm>
              <a:off x="3648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20</a:t>
              </a:r>
            </a:p>
          </p:txBody>
        </p:sp>
        <p:sp>
          <p:nvSpPr>
            <p:cNvPr id="38939" name="Text Box 39"/>
            <p:cNvSpPr txBox="1">
              <a:spLocks noChangeArrowheads="1"/>
            </p:cNvSpPr>
            <p:nvPr/>
          </p:nvSpPr>
          <p:spPr bwMode="auto">
            <a:xfrm>
              <a:off x="4032" y="3437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>
                  <a:cs typeface="Arial" pitchFamily="34" charset="0"/>
                </a:rPr>
                <a:t>34</a:t>
              </a:r>
            </a:p>
          </p:txBody>
        </p:sp>
      </p:grpSp>
      <p:sp>
        <p:nvSpPr>
          <p:cNvPr id="38917" name="Rectangle 40"/>
          <p:cNvSpPr>
            <a:spLocks noChangeArrowheads="1"/>
          </p:cNvSpPr>
          <p:nvPr/>
        </p:nvSpPr>
        <p:spPr bwMode="auto">
          <a:xfrm>
            <a:off x="3810000" y="3886200"/>
            <a:ext cx="9906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38918" name="Line 41"/>
          <p:cNvSpPr>
            <a:spLocks noChangeShapeType="1"/>
          </p:cNvSpPr>
          <p:nvPr/>
        </p:nvSpPr>
        <p:spPr bwMode="auto">
          <a:xfrm>
            <a:off x="4343400" y="3352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42"/>
          <p:cNvSpPr>
            <a:spLocks noChangeShapeType="1"/>
          </p:cNvSpPr>
          <p:nvPr/>
        </p:nvSpPr>
        <p:spPr bwMode="auto">
          <a:xfrm>
            <a:off x="4343400" y="4724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43"/>
          <p:cNvSpPr txBox="1">
            <a:spLocks noChangeArrowheads="1"/>
          </p:cNvSpPr>
          <p:nvPr/>
        </p:nvSpPr>
        <p:spPr bwMode="auto">
          <a:xfrm>
            <a:off x="2362200" y="4084638"/>
            <a:ext cx="98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Sorting</a:t>
            </a:r>
          </a:p>
        </p:txBody>
      </p:sp>
      <p:sp>
        <p:nvSpPr>
          <p:cNvPr id="38921" name="Text Box 44"/>
          <p:cNvSpPr txBox="1">
            <a:spLocks noChangeArrowheads="1"/>
          </p:cNvSpPr>
          <p:nvPr/>
        </p:nvSpPr>
        <p:spPr bwMode="auto">
          <a:xfrm>
            <a:off x="3810000" y="3886200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 black</a:t>
            </a:r>
          </a:p>
          <a:p>
            <a:pPr eaLnBrk="1" hangingPunct="1"/>
            <a:r>
              <a:rPr lang="en-US">
                <a:cs typeface="Arial" pitchFamily="34" charset="0"/>
              </a:rPr>
              <a:t>  box</a:t>
            </a:r>
          </a:p>
        </p:txBody>
      </p:sp>
      <p:sp>
        <p:nvSpPr>
          <p:cNvPr id="38922" name="Title 4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C</a:t>
            </a:r>
            <a:endParaRPr lang="en-US" sz="3600" b="1" dirty="0"/>
          </a:p>
        </p:txBody>
      </p:sp>
      <p:sp>
        <p:nvSpPr>
          <p:cNvPr id="38923" name="Slide Number Placeholder 4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0B804FF-4518-4658-A7AA-6CE5E20C82BE}" type="slidenum">
              <a:rPr lang="en-US" smtClean="0">
                <a:solidFill>
                  <a:schemeClr val="accent1"/>
                </a:solidFill>
              </a:rPr>
              <a:pPr eaLnBrk="1" hangingPunct="1"/>
              <a:t>15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3723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900113" y="1801813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For each element, test whether it is the minimum.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2870200"/>
            <a:ext cx="587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621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kumimoji="1" lang="en-US" sz="3600" b="1" dirty="0"/>
              <a:t>Example Algorithm D</a:t>
            </a:r>
            <a:endParaRPr lang="en-US" sz="3600" b="1" dirty="0"/>
          </a:p>
        </p:txBody>
      </p:sp>
      <p:sp>
        <p:nvSpPr>
          <p:cNvPr id="399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AA948B-53C4-463B-A63B-3F327D433CB9}" type="slidenum">
              <a:rPr lang="en-US" smtClean="0">
                <a:solidFill>
                  <a:schemeClr val="accent1"/>
                </a:solidFill>
              </a:rPr>
              <a:pPr eaLnBrk="1" hangingPunct="1"/>
              <a:t>16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8365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b="1" dirty="0"/>
              <a:t>Which algorithm is better?</a:t>
            </a:r>
            <a:endParaRPr lang="en-US" sz="3600" b="1" dirty="0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1828800"/>
          <a:ext cx="1857375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600" imgH="3995640" progId="MS_ClipArt_Gallery.2">
                  <p:embed/>
                </p:oleObj>
              </mc:Choice>
              <mc:Fallback>
                <p:oleObj name="Clip" r:id="rId2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019800" y="1828800"/>
                        <a:ext cx="1857375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09600" y="1371600"/>
            <a:ext cx="4038600" cy="5026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The algorithms are correct,  but which is the best?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Measure the running time (number of operations needed).</a:t>
            </a:r>
          </a:p>
          <a:p>
            <a:pPr eaLnBrk="1" hangingPunct="1"/>
            <a:r>
              <a:rPr lang="en-US" sz="2400" dirty="0"/>
              <a:t> Measure the amount of memory used.</a:t>
            </a:r>
          </a:p>
          <a:p>
            <a:pPr eaLnBrk="1" hangingPunct="1"/>
            <a:r>
              <a:rPr lang="en-US" sz="2400" dirty="0"/>
              <a:t> Note that the running time of the algorithms increase as the size of the input increases.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A944548-AED6-4AE5-BC48-B75C65521EFE}" type="slidenum">
              <a:rPr lang="en-US" smtClean="0">
                <a:solidFill>
                  <a:schemeClr val="accent1"/>
                </a:solidFill>
              </a:rPr>
              <a:pPr eaLnBrk="1" hangingPunct="1"/>
              <a:t>17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55769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7088" y="2060575"/>
            <a:ext cx="7015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Correctness:</a:t>
            </a:r>
            <a:r>
              <a:rPr lang="en-US" sz="2400" dirty="0">
                <a:cs typeface="Arial" pitchFamily="34" charset="0"/>
              </a:rPr>
              <a:t>   Whether  the algorithm computes 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                        the correct solution for </a:t>
            </a:r>
            <a:r>
              <a:rPr lang="en-US" sz="2400" b="1" dirty="0">
                <a:cs typeface="Arial" pitchFamily="34" charset="0"/>
              </a:rPr>
              <a:t>all</a:t>
            </a:r>
            <a:r>
              <a:rPr lang="en-US" sz="2400" dirty="0">
                <a:cs typeface="Arial" pitchFamily="34" charset="0"/>
              </a:rPr>
              <a:t> instances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2963" y="3086100"/>
            <a:ext cx="671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Efficiency:</a:t>
            </a:r>
            <a:r>
              <a:rPr lang="en-US" sz="2400" dirty="0">
                <a:cs typeface="Arial" pitchFamily="34" charset="0"/>
              </a:rPr>
              <a:t>  Resources needed by the algorithm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3563" y="3771900"/>
            <a:ext cx="5011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cs typeface="Arial" pitchFamily="34" charset="0"/>
              </a:rPr>
              <a:t>1. Time:   Number of steps.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2. Space:  amount of memory used.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3288" y="4879975"/>
            <a:ext cx="72310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>
                <a:cs typeface="Arial" pitchFamily="34" charset="0"/>
              </a:rPr>
              <a:t>Measurement “model”:   Worst case,  Average case </a:t>
            </a:r>
          </a:p>
          <a:p>
            <a:pPr eaLnBrk="1" hangingPunct="1"/>
            <a:r>
              <a:rPr lang="en-US" sz="2400">
                <a:cs typeface="Arial" pitchFamily="34" charset="0"/>
              </a:rPr>
              <a:t>                                    and  Best case.</a:t>
            </a:r>
          </a:p>
          <a:p>
            <a:pPr eaLnBrk="1" hangingPunct="1"/>
            <a:endParaRPr lang="en-US" sz="2400">
              <a:cs typeface="Arial" pitchFamily="34" charset="0"/>
            </a:endParaRP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1447800" y="707807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sz="3600" b="1" dirty="0"/>
              <a:t>What do we need?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8172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7824" y="1295400"/>
            <a:ext cx="3581401" cy="5262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dirty="0">
                <a:cs typeface="Arial" pitchFamily="34" charset="0"/>
              </a:rPr>
              <a:t>Measurement parameterized by the size of the input.</a:t>
            </a:r>
          </a:p>
          <a:p>
            <a:pPr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r>
              <a:rPr lang="en-US" sz="2400" dirty="0">
                <a:cs typeface="Arial" pitchFamily="34" charset="0"/>
              </a:rPr>
              <a:t>The </a:t>
            </a:r>
            <a:r>
              <a:rPr lang="en-US" sz="2400" dirty="0" err="1">
                <a:cs typeface="Arial" pitchFamily="34" charset="0"/>
              </a:rPr>
              <a:t>algorihtms</a:t>
            </a:r>
            <a:r>
              <a:rPr lang="en-US" sz="2400" dirty="0">
                <a:cs typeface="Arial" pitchFamily="34" charset="0"/>
              </a:rPr>
              <a:t> A,B,C are </a:t>
            </a:r>
            <a:r>
              <a:rPr lang="en-US" sz="2400" i="1" dirty="0">
                <a:cs typeface="Arial" pitchFamily="34" charset="0"/>
              </a:rPr>
              <a:t>implemented</a:t>
            </a:r>
            <a:r>
              <a:rPr lang="en-US" sz="2400" dirty="0">
                <a:cs typeface="Arial" pitchFamily="34" charset="0"/>
              </a:rPr>
              <a:t> and run in a PC.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Algorithms D is implemented and run in a supercomputer.</a:t>
            </a:r>
          </a:p>
          <a:p>
            <a:pPr eaLnBrk="1" hangingPunct="1"/>
            <a:endParaRPr lang="en-US" sz="2400" dirty="0">
              <a:cs typeface="Arial" pitchFamily="34" charset="0"/>
            </a:endParaRPr>
          </a:p>
          <a:p>
            <a:pPr eaLnBrk="1" hangingPunct="1"/>
            <a:r>
              <a:rPr lang="en-US" sz="2400" dirty="0">
                <a:cs typeface="Arial" pitchFamily="34" charset="0"/>
              </a:rPr>
              <a:t>Let   </a:t>
            </a:r>
            <a:r>
              <a:rPr lang="en-US" sz="2400" i="1" dirty="0" err="1">
                <a:cs typeface="Arial" pitchFamily="34" charset="0"/>
              </a:rPr>
              <a:t>T</a:t>
            </a:r>
            <a:r>
              <a:rPr lang="en-US" sz="2400" i="1" baseline="-25000" dirty="0" err="1">
                <a:cs typeface="Arial" pitchFamily="34" charset="0"/>
              </a:rPr>
              <a:t>k</a:t>
            </a:r>
            <a:r>
              <a:rPr lang="en-US" sz="2400" dirty="0">
                <a:cs typeface="Arial" pitchFamily="34" charset="0"/>
              </a:rPr>
              <a:t>(</a:t>
            </a:r>
            <a:r>
              <a:rPr lang="en-US" sz="2400" i="1" dirty="0">
                <a:cs typeface="Arial" pitchFamily="34" charset="0"/>
              </a:rPr>
              <a:t> n</a:t>
            </a:r>
            <a:r>
              <a:rPr lang="en-US" sz="2400" dirty="0">
                <a:cs typeface="Arial" pitchFamily="34" charset="0"/>
              </a:rPr>
              <a:t> ) be the amount of time taken by the Algorithm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153400" y="54102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1000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562600" y="54102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500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181600" y="5695950"/>
            <a:ext cx="157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Input Size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470900" y="3500438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i="1">
                <a:cs typeface="Arial" pitchFamily="34" charset="0"/>
              </a:rPr>
              <a:t>T</a:t>
            </a:r>
            <a:r>
              <a:rPr lang="en-US" sz="1600" baseline="-25000">
                <a:cs typeface="Arial" pitchFamily="34" charset="0"/>
              </a:rPr>
              <a:t>b </a:t>
            </a:r>
            <a:r>
              <a:rPr lang="en-US" sz="1600">
                <a:cs typeface="Arial" pitchFamily="34" charset="0"/>
              </a:rPr>
              <a:t>(</a:t>
            </a:r>
            <a:r>
              <a:rPr lang="en-US" sz="1600" i="1">
                <a:cs typeface="Arial" pitchFamily="34" charset="0"/>
              </a:rPr>
              <a:t>n</a:t>
            </a:r>
            <a:r>
              <a:rPr lang="en-US" sz="1600">
                <a:cs typeface="Arial" pitchFamily="34" charset="0"/>
              </a:rPr>
              <a:t>)</a:t>
            </a:r>
            <a:endParaRPr lang="en-US" sz="1600" i="1">
              <a:cs typeface="Arial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51850" y="414972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i="1">
                <a:cs typeface="Arial" pitchFamily="34" charset="0"/>
              </a:rPr>
              <a:t>T</a:t>
            </a:r>
            <a:r>
              <a:rPr lang="en-US" sz="1600" baseline="-25000">
                <a:cs typeface="Arial" pitchFamily="34" charset="0"/>
              </a:rPr>
              <a:t>a</a:t>
            </a:r>
            <a:r>
              <a:rPr lang="en-US" sz="1600">
                <a:cs typeface="Arial" pitchFamily="34" charset="0"/>
              </a:rPr>
              <a:t> (</a:t>
            </a:r>
            <a:r>
              <a:rPr lang="en-US" sz="1600" i="1">
                <a:cs typeface="Arial" pitchFamily="34" charset="0"/>
              </a:rPr>
              <a:t>n</a:t>
            </a:r>
            <a:r>
              <a:rPr lang="en-US" sz="1600">
                <a:cs typeface="Arial" pitchFamily="34" charset="0"/>
              </a:rPr>
              <a:t>)</a:t>
            </a:r>
            <a:endParaRPr lang="en-US" sz="1600" i="1">
              <a:cs typeface="Arial" pitchFamily="34" charset="0"/>
            </a:endParaRPr>
          </a:p>
        </p:txBody>
      </p: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3810000" y="2276475"/>
            <a:ext cx="5099050" cy="3233738"/>
            <a:chOff x="2336" y="1434"/>
            <a:chExt cx="3276" cy="2078"/>
          </a:xfrm>
        </p:grpSpPr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2881" y="2362"/>
              <a:ext cx="2405" cy="817"/>
            </a:xfrm>
            <a:custGeom>
              <a:avLst/>
              <a:gdLst>
                <a:gd name="T0" fmla="*/ 0 w 3120"/>
                <a:gd name="T1" fmla="*/ 817 h 1200"/>
                <a:gd name="T2" fmla="*/ 222 w 3120"/>
                <a:gd name="T3" fmla="*/ 686 h 1200"/>
                <a:gd name="T4" fmla="*/ 444 w 3120"/>
                <a:gd name="T5" fmla="*/ 654 h 1200"/>
                <a:gd name="T6" fmla="*/ 629 w 3120"/>
                <a:gd name="T7" fmla="*/ 556 h 1200"/>
                <a:gd name="T8" fmla="*/ 777 w 3120"/>
                <a:gd name="T9" fmla="*/ 523 h 1200"/>
                <a:gd name="T10" fmla="*/ 1221 w 3120"/>
                <a:gd name="T11" fmla="*/ 392 h 1200"/>
                <a:gd name="T12" fmla="*/ 1591 w 3120"/>
                <a:gd name="T13" fmla="*/ 196 h 1200"/>
                <a:gd name="T14" fmla="*/ 1702 w 3120"/>
                <a:gd name="T15" fmla="*/ 163 h 1200"/>
                <a:gd name="T16" fmla="*/ 2220 w 3120"/>
                <a:gd name="T17" fmla="*/ 65 h 1200"/>
                <a:gd name="T18" fmla="*/ 2405 w 3120"/>
                <a:gd name="T19" fmla="*/ 0 h 12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20"/>
                <a:gd name="T31" fmla="*/ 0 h 1200"/>
                <a:gd name="T32" fmla="*/ 3120 w 3120"/>
                <a:gd name="T33" fmla="*/ 1200 h 12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20" h="1200">
                  <a:moveTo>
                    <a:pt x="0" y="1200"/>
                  </a:moveTo>
                  <a:cubicBezTo>
                    <a:pt x="96" y="1124"/>
                    <a:pt x="192" y="1048"/>
                    <a:pt x="288" y="1008"/>
                  </a:cubicBezTo>
                  <a:cubicBezTo>
                    <a:pt x="384" y="968"/>
                    <a:pt x="488" y="992"/>
                    <a:pt x="576" y="960"/>
                  </a:cubicBezTo>
                  <a:cubicBezTo>
                    <a:pt x="664" y="928"/>
                    <a:pt x="744" y="848"/>
                    <a:pt x="816" y="816"/>
                  </a:cubicBezTo>
                  <a:cubicBezTo>
                    <a:pt x="888" y="784"/>
                    <a:pt x="880" y="808"/>
                    <a:pt x="1008" y="768"/>
                  </a:cubicBezTo>
                  <a:cubicBezTo>
                    <a:pt x="1136" y="728"/>
                    <a:pt x="1408" y="656"/>
                    <a:pt x="1584" y="576"/>
                  </a:cubicBezTo>
                  <a:cubicBezTo>
                    <a:pt x="1760" y="496"/>
                    <a:pt x="1960" y="344"/>
                    <a:pt x="2064" y="288"/>
                  </a:cubicBezTo>
                  <a:cubicBezTo>
                    <a:pt x="2168" y="232"/>
                    <a:pt x="2072" y="272"/>
                    <a:pt x="2208" y="240"/>
                  </a:cubicBezTo>
                  <a:cubicBezTo>
                    <a:pt x="2344" y="208"/>
                    <a:pt x="2728" y="136"/>
                    <a:pt x="2880" y="96"/>
                  </a:cubicBezTo>
                  <a:cubicBezTo>
                    <a:pt x="3032" y="56"/>
                    <a:pt x="3076" y="28"/>
                    <a:pt x="3120" y="0"/>
                  </a:cubicBezTo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/>
            </p:cNvSpPr>
            <p:nvPr/>
          </p:nvSpPr>
          <p:spPr bwMode="auto">
            <a:xfrm>
              <a:off x="2873" y="2734"/>
              <a:ext cx="2405" cy="388"/>
            </a:xfrm>
            <a:custGeom>
              <a:avLst/>
              <a:gdLst>
                <a:gd name="T0" fmla="*/ 0 w 3168"/>
                <a:gd name="T1" fmla="*/ 388 h 576"/>
                <a:gd name="T2" fmla="*/ 474 w 3168"/>
                <a:gd name="T3" fmla="*/ 323 h 576"/>
                <a:gd name="T4" fmla="*/ 1603 w 3168"/>
                <a:gd name="T5" fmla="*/ 129 h 576"/>
                <a:gd name="T6" fmla="*/ 2150 w 3168"/>
                <a:gd name="T7" fmla="*/ 32 h 576"/>
                <a:gd name="T8" fmla="*/ 2405 w 3168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576"/>
                <a:gd name="T17" fmla="*/ 3168 w 3168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576">
                  <a:moveTo>
                    <a:pt x="0" y="576"/>
                  </a:moveTo>
                  <a:cubicBezTo>
                    <a:pt x="136" y="560"/>
                    <a:pt x="272" y="544"/>
                    <a:pt x="624" y="480"/>
                  </a:cubicBezTo>
                  <a:cubicBezTo>
                    <a:pt x="976" y="416"/>
                    <a:pt x="1744" y="264"/>
                    <a:pt x="2112" y="192"/>
                  </a:cubicBezTo>
                  <a:cubicBezTo>
                    <a:pt x="2480" y="120"/>
                    <a:pt x="2656" y="80"/>
                    <a:pt x="2832" y="48"/>
                  </a:cubicBezTo>
                  <a:cubicBezTo>
                    <a:pt x="3008" y="16"/>
                    <a:pt x="3088" y="8"/>
                    <a:pt x="3168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673" y="3300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sz="1600">
                <a:cs typeface="Arial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687" y="1592"/>
              <a:ext cx="2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4 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650" y="330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0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650" y="237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5193" y="1797"/>
              <a:ext cx="4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cs typeface="Arial" pitchFamily="34" charset="0"/>
                </a:rPr>
                <a:t>T</a:t>
              </a:r>
              <a:r>
                <a:rPr lang="en-US" sz="1600" baseline="-25000">
                  <a:cs typeface="Arial" pitchFamily="34" charset="0"/>
                </a:rPr>
                <a:t>c </a:t>
              </a:r>
              <a:r>
                <a:rPr lang="en-US" sz="1600">
                  <a:cs typeface="Arial" pitchFamily="34" charset="0"/>
                </a:rPr>
                <a:t>(</a:t>
              </a:r>
              <a:r>
                <a:rPr lang="en-US" sz="1600" i="1">
                  <a:cs typeface="Arial" pitchFamily="34" charset="0"/>
                </a:rPr>
                <a:t>n</a:t>
              </a:r>
              <a:r>
                <a:rPr lang="en-US" sz="1600">
                  <a:cs typeface="Arial" pitchFamily="34" charset="0"/>
                </a:rPr>
                <a:t>)</a:t>
              </a:r>
              <a:endParaRPr lang="en-US" sz="1600" i="1">
                <a:cs typeface="Arial" pitchFamily="34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 rot="-5400000">
              <a:off x="1904" y="2093"/>
              <a:ext cx="12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cs typeface="Arial" pitchFamily="34" charset="0"/>
                </a:rPr>
                <a:t>Running time</a:t>
              </a:r>
            </a:p>
            <a:p>
              <a:pPr eaLnBrk="1" hangingPunct="1"/>
              <a:r>
                <a:rPr lang="en-US" sz="1600">
                  <a:cs typeface="Arial" pitchFamily="34" charset="0"/>
                </a:rPr>
                <a:t>   (second)</a:t>
              </a: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873" y="2102"/>
              <a:ext cx="2413" cy="1077"/>
            </a:xfrm>
            <a:custGeom>
              <a:avLst/>
              <a:gdLst>
                <a:gd name="T0" fmla="*/ 0 w 3120"/>
                <a:gd name="T1" fmla="*/ 1077 h 1344"/>
                <a:gd name="T2" fmla="*/ 817 w 3120"/>
                <a:gd name="T3" fmla="*/ 1039 h 1344"/>
                <a:gd name="T4" fmla="*/ 1299 w 3120"/>
                <a:gd name="T5" fmla="*/ 923 h 1344"/>
                <a:gd name="T6" fmla="*/ 1708 w 3120"/>
                <a:gd name="T7" fmla="*/ 731 h 1344"/>
                <a:gd name="T8" fmla="*/ 2079 w 3120"/>
                <a:gd name="T9" fmla="*/ 423 h 1344"/>
                <a:gd name="T10" fmla="*/ 2190 w 3120"/>
                <a:gd name="T11" fmla="*/ 308 h 1344"/>
                <a:gd name="T12" fmla="*/ 2413 w 3120"/>
                <a:gd name="T13" fmla="*/ 0 h 1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20"/>
                <a:gd name="T22" fmla="*/ 0 h 1344"/>
                <a:gd name="T23" fmla="*/ 3120 w 3120"/>
                <a:gd name="T24" fmla="*/ 1344 h 13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20" h="1344">
                  <a:moveTo>
                    <a:pt x="0" y="1344"/>
                  </a:moveTo>
                  <a:cubicBezTo>
                    <a:pt x="388" y="1336"/>
                    <a:pt x="776" y="1328"/>
                    <a:pt x="1056" y="1296"/>
                  </a:cubicBezTo>
                  <a:cubicBezTo>
                    <a:pt x="1336" y="1264"/>
                    <a:pt x="1488" y="1216"/>
                    <a:pt x="1680" y="1152"/>
                  </a:cubicBezTo>
                  <a:cubicBezTo>
                    <a:pt x="1872" y="1088"/>
                    <a:pt x="2040" y="1016"/>
                    <a:pt x="2208" y="912"/>
                  </a:cubicBezTo>
                  <a:cubicBezTo>
                    <a:pt x="2376" y="808"/>
                    <a:pt x="2584" y="616"/>
                    <a:pt x="2688" y="528"/>
                  </a:cubicBezTo>
                  <a:cubicBezTo>
                    <a:pt x="2792" y="440"/>
                    <a:pt x="2760" y="472"/>
                    <a:pt x="2832" y="384"/>
                  </a:cubicBezTo>
                  <a:cubicBezTo>
                    <a:pt x="2904" y="296"/>
                    <a:pt x="3012" y="148"/>
                    <a:pt x="3120" y="0"/>
                  </a:cubicBezTo>
                </a:path>
              </a:pathLst>
            </a:custGeom>
            <a:noFill/>
            <a:ln w="28575">
              <a:solidFill>
                <a:srgbClr val="00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873" y="3291"/>
              <a:ext cx="263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2873" y="1434"/>
              <a:ext cx="0" cy="185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604" y="1661"/>
              <a:ext cx="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cs typeface="Arial" pitchFamily="34" charset="0"/>
                </a:rPr>
                <a:t>T</a:t>
              </a:r>
              <a:r>
                <a:rPr lang="en-US" sz="1600" baseline="-25000">
                  <a:cs typeface="Arial" pitchFamily="34" charset="0"/>
                </a:rPr>
                <a:t>d</a:t>
              </a:r>
              <a:r>
                <a:rPr lang="en-US" sz="1600">
                  <a:cs typeface="Arial" pitchFamily="34" charset="0"/>
                </a:rPr>
                <a:t>(</a:t>
              </a:r>
              <a:r>
                <a:rPr lang="en-US" sz="1600" i="1">
                  <a:cs typeface="Arial" pitchFamily="34" charset="0"/>
                </a:rPr>
                <a:t>n</a:t>
              </a:r>
              <a:r>
                <a:rPr lang="en-US" sz="1600">
                  <a:cs typeface="Arial" pitchFamily="34" charset="0"/>
                </a:rPr>
                <a:t>)</a:t>
              </a:r>
              <a:endParaRPr lang="en-US" sz="1600" i="1">
                <a:cs typeface="Arial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873" y="1954"/>
              <a:ext cx="2005" cy="1300"/>
            </a:xfrm>
            <a:custGeom>
              <a:avLst/>
              <a:gdLst>
                <a:gd name="T0" fmla="*/ 0 w 2592"/>
                <a:gd name="T1" fmla="*/ 1300 h 1680"/>
                <a:gd name="T2" fmla="*/ 1374 w 2592"/>
                <a:gd name="T3" fmla="*/ 1077 h 1680"/>
                <a:gd name="T4" fmla="*/ 2005 w 2592"/>
                <a:gd name="T5" fmla="*/ 0 h 1680"/>
                <a:gd name="T6" fmla="*/ 0 60000 65536"/>
                <a:gd name="T7" fmla="*/ 0 60000 65536"/>
                <a:gd name="T8" fmla="*/ 0 60000 65536"/>
                <a:gd name="T9" fmla="*/ 0 w 2592"/>
                <a:gd name="T10" fmla="*/ 0 h 1680"/>
                <a:gd name="T11" fmla="*/ 2592 w 2592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1680">
                  <a:moveTo>
                    <a:pt x="0" y="1680"/>
                  </a:moveTo>
                  <a:cubicBezTo>
                    <a:pt x="672" y="1676"/>
                    <a:pt x="1344" y="1672"/>
                    <a:pt x="1776" y="1392"/>
                  </a:cubicBezTo>
                  <a:cubicBezTo>
                    <a:pt x="2208" y="1112"/>
                    <a:pt x="2400" y="556"/>
                    <a:pt x="2592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itle 25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kumimoji="1" lang="en-US" sz="3600" b="1" dirty="0"/>
              <a:t>Time vs. Size of Input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42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700" b="1" dirty="0"/>
              <a:t>Text Book: </a:t>
            </a:r>
          </a:p>
          <a:p>
            <a:r>
              <a:rPr lang="en-US" sz="2700" dirty="0"/>
              <a:t>Algorithm Design and Its Application</a:t>
            </a:r>
          </a:p>
          <a:p>
            <a:pPr lvl="1"/>
            <a:r>
              <a:rPr lang="en-US" sz="2300" dirty="0" err="1"/>
              <a:t>Mst</a:t>
            </a:r>
            <a:r>
              <a:rPr lang="en-US" sz="2300" dirty="0"/>
              <a:t>. </a:t>
            </a:r>
            <a:r>
              <a:rPr lang="en-US" sz="2300" dirty="0" err="1"/>
              <a:t>Jannatul</a:t>
            </a:r>
            <a:r>
              <a:rPr lang="en-US" sz="2300" dirty="0"/>
              <a:t> </a:t>
            </a:r>
            <a:r>
              <a:rPr lang="en-US" sz="2300" dirty="0" err="1"/>
              <a:t>Ferdousi</a:t>
            </a:r>
            <a:r>
              <a:rPr lang="en-US" sz="2300" dirty="0"/>
              <a:t> Ara</a:t>
            </a:r>
          </a:p>
          <a:p>
            <a:pPr lvl="1"/>
            <a:r>
              <a:rPr lang="en-US" sz="2300" dirty="0" err="1"/>
              <a:t>Sabiha</a:t>
            </a:r>
            <a:r>
              <a:rPr lang="en-US" sz="2300" dirty="0"/>
              <a:t> Sultana </a:t>
            </a:r>
          </a:p>
          <a:p>
            <a:pPr lvl="1"/>
            <a:r>
              <a:rPr lang="en-US" sz="2300" dirty="0" err="1"/>
              <a:t>Shamima</a:t>
            </a:r>
            <a:r>
              <a:rPr lang="en-US" sz="2300" dirty="0"/>
              <a:t> Sultana</a:t>
            </a:r>
          </a:p>
          <a:p>
            <a:pPr marL="0" indent="0">
              <a:buNone/>
            </a:pPr>
            <a:r>
              <a:rPr lang="pt-BR" b="1" dirty="0"/>
              <a:t>Reference Book:</a:t>
            </a:r>
          </a:p>
          <a:p>
            <a:r>
              <a:rPr lang="pt-BR" sz="2600" cap="all" dirty="0"/>
              <a:t>Computer Algorithms</a:t>
            </a:r>
          </a:p>
          <a:p>
            <a:pPr lvl="1"/>
            <a:r>
              <a:rPr lang="en-US" sz="2400" dirty="0" err="1"/>
              <a:t>Sahni</a:t>
            </a:r>
            <a:r>
              <a:rPr lang="en-US" sz="2400" dirty="0"/>
              <a:t> </a:t>
            </a:r>
            <a:r>
              <a:rPr lang="en-US" sz="2400" dirty="0" err="1"/>
              <a:t>Horowit</a:t>
            </a:r>
            <a:endParaRPr lang="en-US" sz="2400" dirty="0"/>
          </a:p>
          <a:p>
            <a:r>
              <a:rPr lang="en-US" sz="3400" dirty="0"/>
              <a:t> </a:t>
            </a:r>
            <a:r>
              <a:rPr lang="en-US" sz="2900" dirty="0"/>
              <a:t>INTRODUCTION TO ALGORITHMS (3</a:t>
            </a:r>
            <a:r>
              <a:rPr lang="en-US" sz="2900" baseline="30000" dirty="0"/>
              <a:t>rd</a:t>
            </a:r>
            <a:r>
              <a:rPr lang="en-US" sz="2900" dirty="0"/>
              <a:t> edition)</a:t>
            </a:r>
          </a:p>
          <a:p>
            <a:pPr lvl="1"/>
            <a:r>
              <a:rPr lang="pt-BR" sz="2300" dirty="0"/>
              <a:t>THOMAS H. CORMEN</a:t>
            </a:r>
          </a:p>
          <a:p>
            <a:pPr lvl="1"/>
            <a:r>
              <a:rPr lang="pt-BR" sz="2300" dirty="0"/>
              <a:t>CHARLES E. LEISERSON</a:t>
            </a:r>
          </a:p>
          <a:p>
            <a:pPr lvl="1"/>
            <a:r>
              <a:rPr lang="pt-BR" sz="2300" dirty="0"/>
              <a:t>RONALD L. RIVEST</a:t>
            </a:r>
          </a:p>
          <a:p>
            <a:pPr lvl="1"/>
            <a:r>
              <a:rPr lang="pt-BR" sz="2300" dirty="0"/>
              <a:t>CLIFFORD STEIN</a:t>
            </a:r>
          </a:p>
          <a:p>
            <a:pPr marL="457200" lvl="1" indent="0">
              <a:buNone/>
            </a:pPr>
            <a:endParaRPr lang="pt-BR" sz="2600" cap="al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Input Size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 and space complexity</a:t>
            </a:r>
          </a:p>
          <a:p>
            <a:pPr lvl="1" eaLnBrk="1" hangingPunct="1"/>
            <a:r>
              <a:rPr lang="en-US" dirty="0"/>
              <a:t>This is generally a function of the input size</a:t>
            </a:r>
          </a:p>
          <a:p>
            <a:pPr lvl="2" eaLnBrk="1" hangingPunct="1"/>
            <a:r>
              <a:rPr lang="en-US" dirty="0"/>
              <a:t>E.g., sorting, multiplication</a:t>
            </a:r>
          </a:p>
          <a:p>
            <a:pPr lvl="1" eaLnBrk="1" hangingPunct="1"/>
            <a:r>
              <a:rPr lang="en-US" dirty="0"/>
              <a:t>How we characterize input size depends:</a:t>
            </a:r>
          </a:p>
          <a:p>
            <a:pPr lvl="2" eaLnBrk="1" hangingPunct="1"/>
            <a:r>
              <a:rPr lang="en-US" dirty="0"/>
              <a:t>Sorting: number of input items</a:t>
            </a:r>
          </a:p>
          <a:p>
            <a:pPr lvl="2" eaLnBrk="1" hangingPunct="1"/>
            <a:r>
              <a:rPr lang="en-US" dirty="0"/>
              <a:t>Multiplication: total number of bits</a:t>
            </a:r>
          </a:p>
          <a:p>
            <a:pPr lvl="2" eaLnBrk="1" hangingPunct="1"/>
            <a:r>
              <a:rPr lang="en-US" dirty="0"/>
              <a:t>Graph algorithms: number of nodes &amp; edges</a:t>
            </a:r>
          </a:p>
          <a:p>
            <a:pPr lvl="2" eaLnBrk="1" hangingPunct="1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31C6EC9-5693-4517-83D8-ED0D7F6DD61F}" type="slidenum">
              <a:rPr lang="en-US" smtClean="0">
                <a:solidFill>
                  <a:schemeClr val="accent1"/>
                </a:solidFill>
              </a:rPr>
              <a:pPr eaLnBrk="1" hangingPunct="1"/>
              <a:t>20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23833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0010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h-TH" sz="2800" dirty="0"/>
              <a:t>The complexity of an algorithm is simply the amount of work the algorithm performs to complete its task. </a:t>
            </a:r>
          </a:p>
          <a:p>
            <a:pPr marL="0" indent="0" algn="just">
              <a:buNone/>
            </a:pPr>
            <a:endParaRPr lang="en-US" altLang="en-US" sz="2800" dirty="0">
              <a:solidFill>
                <a:srgbClr val="FF0000"/>
              </a:solidFill>
            </a:endParaRPr>
          </a:p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Space complexity</a:t>
            </a:r>
          </a:p>
          <a:p>
            <a:pPr lvl="1" algn="just"/>
            <a:r>
              <a:rPr lang="en-US" sz="2800" dirty="0"/>
              <a:t>How much space is required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Time complexity</a:t>
            </a:r>
          </a:p>
          <a:p>
            <a:pPr lvl="1" algn="just"/>
            <a:r>
              <a:rPr lang="en-US" sz="2800" dirty="0"/>
              <a:t>How much time does it take to run the algorithm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Space Complexity:</a:t>
            </a:r>
          </a:p>
          <a:p>
            <a:pPr algn="just"/>
            <a:r>
              <a:rPr lang="en-US" sz="2600" dirty="0"/>
              <a:t>Its the amount of memory space required by the algorithm, during the course of its execution.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Space complexity must be taken seriously for multi-user systems and in situations where limited memory is available.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An algorithm generally requires space for following components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Complexity</a:t>
            </a:r>
            <a:endParaRPr lang="en-US"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Instruction Space </a:t>
            </a:r>
            <a:r>
              <a:rPr lang="en-US" sz="2600" dirty="0"/>
              <a:t>: Its the space required to store the executable version of the</a:t>
            </a:r>
            <a:r>
              <a:rPr lang="en-US" sz="2600" b="1" dirty="0"/>
              <a:t> </a:t>
            </a:r>
            <a:r>
              <a:rPr lang="en-US" sz="2600" dirty="0"/>
              <a:t>program. This space is fixed, but varies depending upon the number of lines of code in the program.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Data Space : </a:t>
            </a:r>
            <a:r>
              <a:rPr lang="en-US" sz="2600" dirty="0"/>
              <a:t>Its the space required to store all the constants and variables value.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Environment Space : </a:t>
            </a:r>
            <a:r>
              <a:rPr lang="en-US" sz="2600" dirty="0"/>
              <a:t>Its the space required to store the environment information needed to resume the suspended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Time Complexity:</a:t>
            </a:r>
          </a:p>
          <a:p>
            <a:pPr algn="just"/>
            <a:r>
              <a:rPr lang="en-US" sz="2600" dirty="0"/>
              <a:t>Time Complexity is a way to represent the amount of time needed by the program to run to completion.</a:t>
            </a:r>
          </a:p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600" dirty="0"/>
              <a:t>Often more important than space complexity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space available tends to be larger and larger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time is still a problem for all of us </a:t>
            </a:r>
            <a:endParaRPr lang="en-US" sz="2600" dirty="0">
              <a:sym typeface="Wingdings" pitchFamily="2" charset="2"/>
            </a:endParaRPr>
          </a:p>
          <a:p>
            <a:pPr algn="just"/>
            <a:r>
              <a:rPr lang="en-US" sz="2600" dirty="0"/>
              <a:t>Algorithms running </a:t>
            </a:r>
            <a:r>
              <a:rPr lang="en-US" sz="2600" dirty="0">
                <a:solidFill>
                  <a:srgbClr val="FF0000"/>
                </a:solidFill>
              </a:rPr>
              <a:t>time is an important issue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Complexity</a:t>
            </a:r>
            <a:endParaRPr lang="en-US"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Calculating Time Complexity:</a:t>
            </a:r>
          </a:p>
          <a:p>
            <a:pPr algn="just"/>
            <a:r>
              <a:rPr lang="en-US" sz="2600" dirty="0"/>
              <a:t>Now the most common metric for calculating time complexity is </a:t>
            </a:r>
            <a:r>
              <a:rPr lang="en-US" sz="2600" dirty="0">
                <a:solidFill>
                  <a:srgbClr val="FF0000"/>
                </a:solidFill>
              </a:rPr>
              <a:t>Big O notation</a:t>
            </a:r>
            <a:r>
              <a:rPr lang="en-US" sz="2600" dirty="0"/>
              <a:t>. This removes all constant factors so that the running time can be estimated in relation to N, as N approaches infinity. </a:t>
            </a:r>
          </a:p>
          <a:p>
            <a:pPr algn="just"/>
            <a:r>
              <a:rPr lang="en-US" sz="2600" dirty="0"/>
              <a:t>In general you can think of it like this :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dirty="0"/>
              <a:t>	Above we have </a:t>
            </a:r>
            <a:r>
              <a:rPr lang="en-US" sz="2600" dirty="0">
                <a:solidFill>
                  <a:srgbClr val="FF0000"/>
                </a:solidFill>
              </a:rPr>
              <a:t>a single statement</a:t>
            </a:r>
            <a:r>
              <a:rPr lang="en-US" sz="2600" dirty="0"/>
              <a:t>. Its Time Complexity will be </a:t>
            </a:r>
            <a:r>
              <a:rPr lang="en-US" sz="2600" b="1" dirty="0">
                <a:solidFill>
                  <a:srgbClr val="FF0000"/>
                </a:solidFill>
              </a:rPr>
              <a:t>Constant</a:t>
            </a:r>
            <a:r>
              <a:rPr lang="en-US" sz="2600" b="1" dirty="0"/>
              <a:t>. </a:t>
            </a:r>
            <a:r>
              <a:rPr lang="en-US" sz="2600" dirty="0"/>
              <a:t>The running time of the statement </a:t>
            </a:r>
            <a:r>
              <a:rPr lang="en-US" sz="2600" dirty="0">
                <a:solidFill>
                  <a:srgbClr val="FF0000"/>
                </a:solidFill>
              </a:rPr>
              <a:t>will not change in relation to N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statement;</a:t>
            </a:r>
          </a:p>
          <a:p>
            <a:pPr algn="just">
              <a:buNone/>
            </a:pPr>
            <a:r>
              <a:rPr lang="en-US" sz="2600" i="1" dirty="0"/>
              <a:t>			}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The time complexity for the above algorithm will be </a:t>
            </a:r>
            <a:r>
              <a:rPr lang="en-US" sz="2600" b="1" dirty="0">
                <a:solidFill>
                  <a:srgbClr val="FF0000"/>
                </a:solidFill>
              </a:rPr>
              <a:t>Linear</a:t>
            </a:r>
            <a:r>
              <a:rPr lang="en-US" sz="2600" b="1" dirty="0"/>
              <a:t>. The running time of the loop </a:t>
            </a:r>
            <a:r>
              <a:rPr lang="en-US" sz="2600" dirty="0"/>
              <a:t>is directly proportional to N. </a:t>
            </a:r>
          </a:p>
          <a:p>
            <a:pPr algn="just">
              <a:buNone/>
            </a:pPr>
            <a:r>
              <a:rPr lang="en-US" sz="2600" i="1" dirty="0"/>
              <a:t>		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 for(j=0; j &lt; </a:t>
            </a:r>
            <a:r>
              <a:rPr lang="en-US" sz="2600" i="1" dirty="0" err="1"/>
              <a:t>N;j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      {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i="1" dirty="0"/>
              <a:t>			      }</a:t>
            </a:r>
          </a:p>
          <a:p>
            <a:pPr algn="just">
              <a:buNone/>
            </a:pPr>
            <a:r>
              <a:rPr lang="en-US" sz="2600" i="1" dirty="0"/>
              <a:t>			}</a:t>
            </a:r>
            <a:endParaRPr lang="en-US" sz="2600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This time, the time complexity for the above code will be </a:t>
            </a:r>
            <a:r>
              <a:rPr lang="en-US" sz="2600" b="1" dirty="0">
                <a:solidFill>
                  <a:srgbClr val="FF0000"/>
                </a:solidFill>
              </a:rPr>
              <a:t>Quadratic</a:t>
            </a:r>
            <a:r>
              <a:rPr lang="en-US" sz="2600" b="1" dirty="0"/>
              <a:t>. The running time of </a:t>
            </a:r>
            <a:r>
              <a:rPr lang="en-US" sz="2600" dirty="0"/>
              <a:t>the two loops is proportional to the square of N. When N doubles, the running time increases by N *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is an algorithm to break a set of numbers into halves, to search a particular field.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Now, this algorithm will have a </a:t>
            </a:r>
            <a:r>
              <a:rPr lang="en-US" sz="2400" b="1" dirty="0">
                <a:solidFill>
                  <a:srgbClr val="FF0000"/>
                </a:solidFill>
              </a:rPr>
              <a:t>Logarithmic Time Complexity</a:t>
            </a:r>
            <a:r>
              <a:rPr lang="en-US" sz="2400" b="1" dirty="0"/>
              <a:t>. The running time of the </a:t>
            </a:r>
            <a:r>
              <a:rPr lang="en-US" sz="2400" dirty="0"/>
              <a:t>algorithm is proportional to the number of times N can be divided by 2 (N is high-low here). This is because the algorithm divides the working area in half with each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764460"/>
            <a:ext cx="2823210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59930"/>
            <a:ext cx="7772400" cy="720147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/>
              <a:t>Taking the previous algorithm forward, above we have a small logic of Quick Sort (we will study this in detail later). Now in Quick Sort, </a:t>
            </a:r>
            <a:r>
              <a:rPr lang="en-US" sz="2500" dirty="0">
                <a:solidFill>
                  <a:srgbClr val="FF0000"/>
                </a:solidFill>
              </a:rPr>
              <a:t>we divide the list into halves every time, but we repeat the iteration N times(where N is the size of list). 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Hence time complexity will </a:t>
            </a:r>
            <a:r>
              <a:rPr lang="en-US" sz="2500" dirty="0">
                <a:solidFill>
                  <a:srgbClr val="FF0000"/>
                </a:solidFill>
              </a:rPr>
              <a:t>be N*log( N ). The running time consists of N loops (iterative or recursive) that are logarithmic, thus the algorithm is a combination of linear and logarithmic</a:t>
            </a:r>
            <a:r>
              <a:rPr lang="en-US" sz="25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667250" cy="2095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1241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sz="2800" dirty="0"/>
              <a:t>Learn general approaches to algorithm design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Divide and conquer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Greedy method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Dynamic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Basic Search and Traversal Technique</a:t>
            </a:r>
            <a:endParaRPr 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Basic Sorting Technique</a:t>
            </a:r>
            <a:endParaRPr lang="th-TH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Back Tracking</a:t>
            </a:r>
            <a:endParaRPr lang="th-TH" sz="2400" dirty="0">
              <a:cs typeface="Angsana New" pitchFamily="18" charset="-34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Linear Programming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dirty="0">
                <a:cs typeface="Angsana New" pitchFamily="18" charset="-34"/>
              </a:rPr>
              <a:t>Graph Algorithms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th-TH" sz="2400" dirty="0"/>
              <a:t>NP Problem</a:t>
            </a:r>
          </a:p>
        </p:txBody>
      </p:sp>
    </p:spTree>
    <p:extLst>
      <p:ext uri="{BB962C8B-B14F-4D97-AF65-F5344CB8AC3E}">
        <p14:creationId xmlns:p14="http://schemas.microsoft.com/office/powerpoint/2010/main" val="2426388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Note: </a:t>
            </a:r>
          </a:p>
          <a:p>
            <a:pPr algn="just"/>
            <a:r>
              <a:rPr lang="en-US" sz="2600" dirty="0"/>
              <a:t>In general, doing something with every item in one dimension is </a:t>
            </a:r>
            <a:r>
              <a:rPr lang="en-US" sz="2600" dirty="0">
                <a:solidFill>
                  <a:srgbClr val="FF0000"/>
                </a:solidFill>
              </a:rPr>
              <a:t>linear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Doing something with every item in two dimensions is </a:t>
            </a:r>
            <a:r>
              <a:rPr lang="en-US" sz="2600" dirty="0">
                <a:solidFill>
                  <a:srgbClr val="FF0000"/>
                </a:solidFill>
              </a:rPr>
              <a:t>quadratic</a:t>
            </a:r>
            <a:r>
              <a:rPr lang="en-US" sz="2600" dirty="0"/>
              <a:t>, and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Dividing the working area in half is </a:t>
            </a:r>
            <a:r>
              <a:rPr lang="en-US" sz="2600" dirty="0">
                <a:solidFill>
                  <a:srgbClr val="FF0000"/>
                </a:solidFill>
              </a:rPr>
              <a:t>logarithmic.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609600"/>
            <a:ext cx="74295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/>
              <a:t>Complexity: </a:t>
            </a:r>
            <a:r>
              <a:rPr lang="th-TH" sz="3600" b="1" dirty="0"/>
              <a:t>Function of Growth rate</a:t>
            </a:r>
          </a:p>
        </p:txBody>
      </p:sp>
      <p:pic>
        <p:nvPicPr>
          <p:cNvPr id="6" name="Picture 3" descr="tab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172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25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5364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Time for an algorithm to run </a:t>
            </a:r>
            <a:r>
              <a:rPr lang="en-US" sz="2500" b="1" i="1" dirty="0">
                <a:solidFill>
                  <a:srgbClr val="FF0000"/>
                </a:solidFill>
              </a:rPr>
              <a:t>t(n):</a:t>
            </a:r>
          </a:p>
          <a:p>
            <a:pPr algn="just"/>
            <a:r>
              <a:rPr lang="en-US" sz="2500" dirty="0"/>
              <a:t>A function of input. However, we will attempt to characterize this by the size of the input. We will try and estimate the </a:t>
            </a:r>
            <a:r>
              <a:rPr lang="en-US" sz="2500" dirty="0">
                <a:solidFill>
                  <a:srgbClr val="0000FF"/>
                </a:solidFill>
              </a:rPr>
              <a:t>WORST CASE</a:t>
            </a:r>
            <a:r>
              <a:rPr lang="en-US" sz="2500" dirty="0"/>
              <a:t>, the </a:t>
            </a:r>
            <a:r>
              <a:rPr lang="en-US" sz="2500" dirty="0">
                <a:solidFill>
                  <a:srgbClr val="0000FF"/>
                </a:solidFill>
              </a:rPr>
              <a:t>BEST CASE</a:t>
            </a:r>
            <a:r>
              <a:rPr lang="en-US" sz="2500" dirty="0"/>
              <a:t>, and the </a:t>
            </a:r>
            <a:r>
              <a:rPr lang="en-US" sz="2500" dirty="0">
                <a:solidFill>
                  <a:srgbClr val="0000FF"/>
                </a:solidFill>
              </a:rPr>
              <a:t>AVERAGE CASE.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Worst Case:</a:t>
            </a:r>
          </a:p>
          <a:p>
            <a:pPr algn="just">
              <a:buNone/>
            </a:pPr>
            <a:r>
              <a:rPr lang="en-US" sz="2500" dirty="0"/>
              <a:t>	is the maximum run time, over all inputs of size n. That is, we only consider the "number of times the principle activity of that algorithm is performed".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Best Case:</a:t>
            </a:r>
          </a:p>
          <a:p>
            <a:pPr algn="just">
              <a:buNone/>
            </a:pPr>
            <a:r>
              <a:rPr lang="en-US" sz="2500" dirty="0"/>
              <a:t>	In this case, we look at specific instances of input of size n. For example, we might get best behavior from a sorting algorithm if the input to it is already sorted.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rgbClr val="0000FF"/>
                </a:solidFill>
              </a:rPr>
              <a:t>Average Case:</a:t>
            </a:r>
          </a:p>
          <a:p>
            <a:pPr algn="just">
              <a:buNone/>
            </a:pPr>
            <a:r>
              <a:rPr lang="en-US" sz="2600" dirty="0"/>
              <a:t>	Arguably, average case is the most useful measure.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Since the algorithm's performance may vary with different types of input data, hence </a:t>
            </a:r>
            <a:r>
              <a:rPr lang="en-US" sz="2600" dirty="0">
                <a:solidFill>
                  <a:srgbClr val="FF0000"/>
                </a:solidFill>
              </a:rPr>
              <a:t>for an algorithm we usually use the </a:t>
            </a:r>
            <a:r>
              <a:rPr lang="en-US" sz="2600" b="1" dirty="0">
                <a:solidFill>
                  <a:srgbClr val="FF0000"/>
                </a:solidFill>
              </a:rPr>
              <a:t>worst-case Time complexity of an algorithm because </a:t>
            </a:r>
            <a:r>
              <a:rPr lang="en-US" sz="2600" dirty="0">
                <a:solidFill>
                  <a:srgbClr val="FF0000"/>
                </a:solidFill>
              </a:rPr>
              <a:t>that is the maximum time taken for any input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/>
              <a:t>Types of Notations for Time Complexity:</a:t>
            </a:r>
          </a:p>
          <a:p>
            <a:pPr algn="just">
              <a:buNone/>
            </a:pPr>
            <a:r>
              <a:rPr lang="en-US" sz="2600" dirty="0"/>
              <a:t>	1) Big Oh denotes "</a:t>
            </a:r>
            <a:r>
              <a:rPr lang="en-US" sz="2600" i="1" dirty="0"/>
              <a:t>fewer than or the same as" &lt;expression&gt; iterations (worst-case).</a:t>
            </a:r>
          </a:p>
          <a:p>
            <a:pPr algn="just">
              <a:buNone/>
            </a:pPr>
            <a:r>
              <a:rPr lang="en-US" sz="2600" dirty="0"/>
              <a:t>	2) Big Omega denotes "</a:t>
            </a:r>
            <a:r>
              <a:rPr lang="en-US" sz="2600" i="1" dirty="0"/>
              <a:t>more than or the same as" &lt;expression&gt; iterations.</a:t>
            </a:r>
          </a:p>
          <a:p>
            <a:pPr algn="just">
              <a:buNone/>
            </a:pPr>
            <a:r>
              <a:rPr lang="en-US" sz="2600" dirty="0"/>
              <a:t>	3) Big Theta denotes "</a:t>
            </a:r>
            <a:r>
              <a:rPr lang="en-US" sz="2600" i="1" dirty="0"/>
              <a:t>the same as" &lt;expression&gt; iterations.</a:t>
            </a:r>
          </a:p>
          <a:p>
            <a:pPr algn="just">
              <a:buNone/>
            </a:pPr>
            <a:r>
              <a:rPr lang="en-US" sz="2600" dirty="0"/>
              <a:t>	4)  Little Oh denotes "</a:t>
            </a:r>
            <a:r>
              <a:rPr lang="en-US" sz="2600" i="1" dirty="0"/>
              <a:t>fewer than" &lt;expression&gt; iterations.</a:t>
            </a:r>
          </a:p>
          <a:p>
            <a:pPr algn="just">
              <a:buNone/>
            </a:pPr>
            <a:r>
              <a:rPr lang="en-US" sz="2600" dirty="0"/>
              <a:t>	5) Little Omega denotes "</a:t>
            </a:r>
            <a:r>
              <a:rPr lang="en-US" sz="2600" i="1" dirty="0"/>
              <a:t>more than" &lt;expression&gt; iterations.</a:t>
            </a: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Understanding Notations of Time Complexity with Example: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O(expression) </a:t>
            </a:r>
            <a:r>
              <a:rPr lang="en-US" sz="2500" dirty="0"/>
              <a:t>is the set of functions that grow slower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Omega(expression) </a:t>
            </a:r>
            <a:r>
              <a:rPr lang="en-US" sz="2500" dirty="0"/>
              <a:t>is the set of functions that grow faster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Theta(expression) </a:t>
            </a:r>
            <a:r>
              <a:rPr lang="en-US" sz="2500" dirty="0"/>
              <a:t>consist of all the functions that lie in both O(expression) and Omega(expression).</a:t>
            </a:r>
          </a:p>
          <a:p>
            <a:pPr algn="just"/>
            <a:r>
              <a:rPr lang="en-US" sz="2500" dirty="0"/>
              <a:t>Suppose you've calculated that an algorithm takes f(n) operations, where,</a:t>
            </a:r>
          </a:p>
          <a:p>
            <a:pPr algn="just">
              <a:buNone/>
            </a:pPr>
            <a:r>
              <a:rPr lang="pt-BR" sz="2500" dirty="0"/>
              <a:t>		f(n) = 3*n^2 + 2*n + 4. // n^2 means square of n</a:t>
            </a:r>
          </a:p>
          <a:p>
            <a:pPr algn="just"/>
            <a:r>
              <a:rPr lang="en-US" sz="2500" dirty="0"/>
              <a:t>Since this polynomial grows at the same rate as n^2, then you could say that the function </a:t>
            </a:r>
            <a:r>
              <a:rPr lang="en-US" sz="2500" dirty="0">
                <a:solidFill>
                  <a:srgbClr val="FF0000"/>
                </a:solidFill>
              </a:rPr>
              <a:t>f</a:t>
            </a:r>
            <a:r>
              <a:rPr lang="en-US" sz="2500" dirty="0"/>
              <a:t> lies in the set Theta(n^2). (It also lies in the sets O(n^2) and Omega(n^2) for the same reason.)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22" y="1066800"/>
            <a:ext cx="8773406" cy="519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Complexity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An </a:t>
            </a:r>
            <a:r>
              <a:rPr lang="en-US" sz="2600" b="1" dirty="0">
                <a:solidFill>
                  <a:srgbClr val="FF0000"/>
                </a:solidFill>
              </a:rPr>
              <a:t>algorithm</a:t>
            </a:r>
            <a:r>
              <a:rPr lang="en-US" sz="2600" dirty="0">
                <a:solidFill>
                  <a:srgbClr val="FF0000"/>
                </a:solidFill>
              </a:rPr>
              <a:t> is a self-contained step-by-step set of operations to be performed</a:t>
            </a:r>
            <a:r>
              <a:rPr lang="en-US" sz="2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Describe: in natural language / pseudo-code / diagrams / etc. </a:t>
            </a:r>
          </a:p>
          <a:p>
            <a:pPr algn="just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Criteria to follow: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Input</a:t>
            </a:r>
            <a:r>
              <a:rPr lang="en-US" sz="2600" dirty="0"/>
              <a:t>:  Zero or more quantities (externally produced)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Output:  </a:t>
            </a:r>
            <a:r>
              <a:rPr lang="en-US" sz="2600" dirty="0"/>
              <a:t>One or more quantities 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Definiteness: </a:t>
            </a:r>
            <a:r>
              <a:rPr lang="en-US" sz="2600" dirty="0"/>
              <a:t>Clarity, precision of each instruction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Effectiveness: </a:t>
            </a:r>
            <a:r>
              <a:rPr lang="en-US" sz="2600" dirty="0"/>
              <a:t>Each instruction has to be basic enough and feasible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Finiteness: </a:t>
            </a:r>
            <a:r>
              <a:rPr lang="en-US" sz="2600" dirty="0"/>
              <a:t>The algorithm has to stop after a finite (may be very large) number of steps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501335"/>
            <a:ext cx="6858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b="1" dirty="0"/>
              <a:t>Example: What is an Algorithm? 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987675" y="40052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795963" y="40052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25, 90, 53, 23, 11, 34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INPUT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OUTPUT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instance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11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Algorithm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>
              <a:cs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708400" y="3573463"/>
            <a:ext cx="19812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>
                <a:cs typeface="Arial" pitchFamily="34" charset="0"/>
              </a:rPr>
              <a:t>m:= a[1];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for I:=2 to size of input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      if  m &gt; a[I]  then  m:=a[I]; </a:t>
            </a:r>
          </a:p>
          <a:p>
            <a:pPr eaLnBrk="1" hangingPunct="1"/>
            <a:r>
              <a:rPr lang="en-US" sz="1400">
                <a:cs typeface="Arial" pitchFamily="34" charset="0"/>
              </a:rPr>
              <a:t>return s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941763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th-TH">
              <a:cs typeface="Arial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Data-Structure</a:t>
            </a: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4419600" y="4495800"/>
            <a:ext cx="635000" cy="685800"/>
          </a:xfrm>
          <a:custGeom>
            <a:avLst/>
            <a:gdLst>
              <a:gd name="T0" fmla="*/ 279400 w 400"/>
              <a:gd name="T1" fmla="*/ 0 h 432"/>
              <a:gd name="T2" fmla="*/ 50800 w 400"/>
              <a:gd name="T3" fmla="*/ 304800 h 432"/>
              <a:gd name="T4" fmla="*/ 584200 w 400"/>
              <a:gd name="T5" fmla="*/ 457200 h 432"/>
              <a:gd name="T6" fmla="*/ 355600 w 400"/>
              <a:gd name="T7" fmla="*/ 68580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432"/>
              <a:gd name="T14" fmla="*/ 400 w 4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432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91000" y="5384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m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733800" y="5257800"/>
            <a:ext cx="16002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9750" y="1773238"/>
            <a:ext cx="860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b="1" dirty="0">
                <a:cs typeface="Arial" pitchFamily="34" charset="0"/>
              </a:rPr>
              <a:t>Problem:</a:t>
            </a:r>
            <a:r>
              <a:rPr lang="en-US" sz="2400" dirty="0">
                <a:cs typeface="Arial" pitchFamily="34" charset="0"/>
              </a:rPr>
              <a:t>  Input is a sequence of integers stored in an array.</a:t>
            </a:r>
          </a:p>
          <a:p>
            <a:pPr eaLnBrk="1" hangingPunct="1"/>
            <a:r>
              <a:rPr lang="en-US" sz="2400" dirty="0">
                <a:cs typeface="Arial" pitchFamily="34" charset="0"/>
              </a:rPr>
              <a:t>                 Output  the minimum. </a:t>
            </a:r>
          </a:p>
        </p:txBody>
      </p:sp>
    </p:spTree>
    <p:extLst>
      <p:ext uri="{BB962C8B-B14F-4D97-AF65-F5344CB8AC3E}">
        <p14:creationId xmlns:p14="http://schemas.microsoft.com/office/powerpoint/2010/main" val="384724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22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Problem</a:t>
            </a:r>
            <a:r>
              <a:rPr lang="en-US" sz="2800" dirty="0">
                <a:cs typeface="Arial" charset="0"/>
              </a:rPr>
              <a:t>: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Description of Input-Output relationship</a:t>
            </a: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Algorithm</a:t>
            </a:r>
            <a:r>
              <a:rPr lang="en-US" sz="2800" dirty="0">
                <a:cs typeface="Arial" charset="0"/>
              </a:rPr>
              <a:t>: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A sequence of computational step that transform the input into the output.</a:t>
            </a: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Data Structure:</a:t>
            </a:r>
            <a:r>
              <a:rPr lang="en-US" sz="2800" dirty="0">
                <a:cs typeface="Arial" charset="0"/>
              </a:rPr>
              <a:t>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An organized method of storing and retrieving data.</a:t>
            </a:r>
            <a:endParaRPr lang="en-US" sz="2400" b="1" dirty="0">
              <a:cs typeface="Arial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cs typeface="Arial" charset="0"/>
              </a:rPr>
              <a:t>Our task: </a:t>
            </a:r>
          </a:p>
          <a:p>
            <a:pPr lvl="1" algn="just" eaLnBrk="1" hangingPunct="1">
              <a:defRPr/>
            </a:pPr>
            <a:r>
              <a:rPr lang="en-US" sz="2400" dirty="0">
                <a:cs typeface="Arial" charset="0"/>
              </a:rPr>
              <a:t>Given a problem, design a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correct</a:t>
            </a:r>
            <a:r>
              <a:rPr lang="en-US" sz="2400" b="1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good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400" dirty="0">
                <a:cs typeface="Arial" charset="0"/>
              </a:rPr>
              <a:t>lgorithm that solves it. </a:t>
            </a:r>
            <a:endParaRPr lang="en-US" sz="2400" b="1" dirty="0">
              <a:cs typeface="Arial" charset="0"/>
            </a:endParaRPr>
          </a:p>
          <a:p>
            <a:pPr algn="just"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49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The </a:t>
            </a:r>
            <a:r>
              <a:rPr lang="en-US" sz="3600" b="1" dirty="0"/>
              <a:t>S</a:t>
            </a:r>
            <a:r>
              <a:rPr lang="th-TH" sz="3600" b="1" dirty="0"/>
              <a:t>tudy of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92544" y="1383889"/>
            <a:ext cx="5486400" cy="318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600" dirty="0"/>
              <a:t>How to devise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express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validate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analyze algorithms</a:t>
            </a:r>
          </a:p>
          <a:p>
            <a:pPr>
              <a:lnSpc>
                <a:spcPct val="110000"/>
              </a:lnSpc>
            </a:pPr>
            <a:r>
              <a:rPr lang="th-TH" sz="2600" dirty="0"/>
              <a:t>How to test a program</a:t>
            </a:r>
          </a:p>
          <a:p>
            <a:pPr>
              <a:lnSpc>
                <a:spcPct val="110000"/>
              </a:lnSpc>
            </a:pP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223000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Importance of </a:t>
            </a:r>
            <a:r>
              <a:rPr lang="en-US" sz="3600" b="1" dirty="0">
                <a:cs typeface="Angsana New" pitchFamily="18" charset="-34"/>
              </a:rPr>
              <a:t>Analyze Algorithm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022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th-TH" sz="2600" dirty="0"/>
              <a:t>Need to recognize limitations of various algorithms for solving a problem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understand relationship between problem size and running time</a:t>
            </a:r>
            <a:r>
              <a:rPr lang="en-US" sz="2600" dirty="0"/>
              <a:t>.</a:t>
            </a:r>
            <a:endParaRPr lang="th-TH" sz="2600" dirty="0"/>
          </a:p>
          <a:p>
            <a:pPr lvl="1" algn="just" eaLnBrk="1" hangingPunct="1"/>
            <a:r>
              <a:rPr lang="th-TH" sz="2400" dirty="0"/>
              <a:t>When is a running program not good enough?</a:t>
            </a:r>
          </a:p>
          <a:p>
            <a:pPr algn="just" eaLnBrk="1" hangingPunct="1"/>
            <a:r>
              <a:rPr lang="th-TH" sz="2600" dirty="0"/>
              <a:t>Need to learn how to analyze an algorithm's running time without coding it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learn techniques for writing more efficient code</a:t>
            </a:r>
            <a:r>
              <a:rPr lang="en-US" sz="2600" dirty="0"/>
              <a:t>.</a:t>
            </a:r>
            <a:endParaRPr lang="th-TH" sz="2600" dirty="0"/>
          </a:p>
          <a:p>
            <a:pPr algn="just" eaLnBrk="1" hangingPunct="1"/>
            <a:r>
              <a:rPr lang="th-TH" sz="2600" dirty="0"/>
              <a:t>Need to recognize bottlenecks in code as well as which parts of code are easiest to optimize</a:t>
            </a:r>
            <a:r>
              <a:rPr lang="en-US" sz="2600" dirty="0"/>
              <a:t>.</a:t>
            </a: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144683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What do we analyze about them? 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102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600" dirty="0">
                <a:solidFill>
                  <a:srgbClr val="009999"/>
                </a:solidFill>
              </a:rPr>
              <a:t>Correctness</a:t>
            </a:r>
            <a:endParaRPr lang="th-TH" sz="2600" dirty="0"/>
          </a:p>
          <a:p>
            <a:pPr lvl="1"/>
            <a:r>
              <a:rPr lang="th-TH" sz="2600" dirty="0"/>
              <a:t>Does the input/output relation match algorithm requirement?</a:t>
            </a:r>
          </a:p>
          <a:p>
            <a:r>
              <a:rPr lang="th-TH" sz="2600" dirty="0">
                <a:solidFill>
                  <a:srgbClr val="009999"/>
                </a:solidFill>
              </a:rPr>
              <a:t>Amount of work done</a:t>
            </a:r>
            <a:r>
              <a:rPr lang="th-TH" sz="2600" dirty="0"/>
              <a:t> (aka complexity) </a:t>
            </a:r>
          </a:p>
          <a:p>
            <a:pPr lvl="1"/>
            <a:r>
              <a:rPr lang="th-TH" sz="2600" dirty="0"/>
              <a:t>Basic operations to do task </a:t>
            </a:r>
          </a:p>
          <a:p>
            <a:r>
              <a:rPr lang="th-TH" sz="2600" dirty="0">
                <a:solidFill>
                  <a:srgbClr val="009999"/>
                </a:solidFill>
              </a:rPr>
              <a:t>Amount of space used</a:t>
            </a:r>
          </a:p>
          <a:p>
            <a:pPr lvl="1"/>
            <a:r>
              <a:rPr lang="th-TH" sz="2600" dirty="0"/>
              <a:t>Memory used </a:t>
            </a:r>
            <a:endParaRPr lang="en-US" sz="2600" dirty="0"/>
          </a:p>
          <a:p>
            <a:r>
              <a:rPr lang="th-TH" sz="2600" dirty="0">
                <a:solidFill>
                  <a:srgbClr val="009999"/>
                </a:solidFill>
              </a:rPr>
              <a:t>Simplicity, clarity</a:t>
            </a:r>
          </a:p>
          <a:p>
            <a:pPr lvl="1"/>
            <a:r>
              <a:rPr lang="th-TH" sz="2600" dirty="0"/>
              <a:t>Verification and implementation. </a:t>
            </a:r>
          </a:p>
          <a:p>
            <a:r>
              <a:rPr lang="th-TH" sz="2600" dirty="0">
                <a:solidFill>
                  <a:srgbClr val="009999"/>
                </a:solidFill>
              </a:rPr>
              <a:t>Optimality</a:t>
            </a:r>
          </a:p>
          <a:p>
            <a:pPr lvl="1"/>
            <a:r>
              <a:rPr lang="th-TH" sz="2600" dirty="0"/>
              <a:t>Is it impossible to do better? </a:t>
            </a:r>
          </a:p>
          <a:p>
            <a:pPr marL="457200" lvl="1" indent="0">
              <a:buNone/>
            </a:pPr>
            <a:endParaRPr lang="th-TH" sz="2600" dirty="0"/>
          </a:p>
        </p:txBody>
      </p:sp>
    </p:spTree>
    <p:extLst>
      <p:ext uri="{BB962C8B-B14F-4D97-AF65-F5344CB8AC3E}">
        <p14:creationId xmlns:p14="http://schemas.microsoft.com/office/powerpoint/2010/main" val="13477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2137</Words>
  <Application>Microsoft Office PowerPoint</Application>
  <PresentationFormat>On-screen Show (4:3)</PresentationFormat>
  <Paragraphs>335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Office Theme</vt:lpstr>
      <vt:lpstr>Clip</vt:lpstr>
      <vt:lpstr>Algorithm Design &amp; Analysis </vt:lpstr>
      <vt:lpstr>Introduction</vt:lpstr>
      <vt:lpstr>Introduction</vt:lpstr>
      <vt:lpstr>What is Algorithm</vt:lpstr>
      <vt:lpstr>Example: What is an Algorithm? </vt:lpstr>
      <vt:lpstr>Define Problem</vt:lpstr>
      <vt:lpstr>The Study of Algorithm</vt:lpstr>
      <vt:lpstr>Importance of Analyze Algorithm</vt:lpstr>
      <vt:lpstr>What do we analyze about them? </vt:lpstr>
      <vt:lpstr>Analyze Algorithm: The Searching Problem</vt:lpstr>
      <vt:lpstr>Analyze Algorithm: The Searching Problem</vt:lpstr>
      <vt:lpstr>Example Algorithm A</vt:lpstr>
      <vt:lpstr>Example Algorithm B</vt:lpstr>
      <vt:lpstr>Visualize Algorithm B</vt:lpstr>
      <vt:lpstr>Example Algorithm C</vt:lpstr>
      <vt:lpstr>Example Algorithm D</vt:lpstr>
      <vt:lpstr>Which algorithm is better?</vt:lpstr>
      <vt:lpstr>What do we need?</vt:lpstr>
      <vt:lpstr>Time vs. Size of Input</vt:lpstr>
      <vt:lpstr>Input Size</vt:lpstr>
      <vt:lpstr>Complexity</vt:lpstr>
      <vt:lpstr>PowerPoint Presentation</vt:lpstr>
      <vt:lpstr>Complexity</vt:lpstr>
      <vt:lpstr>PowerPoint Presentation</vt:lpstr>
      <vt:lpstr>Complexity</vt:lpstr>
      <vt:lpstr>Complexity</vt:lpstr>
      <vt:lpstr>Complexity</vt:lpstr>
      <vt:lpstr>Complexity</vt:lpstr>
      <vt:lpstr>Complexity</vt:lpstr>
      <vt:lpstr>Complexity</vt:lpstr>
      <vt:lpstr>Complexity: Function of Growth rate</vt:lpstr>
      <vt:lpstr>Complexity</vt:lpstr>
      <vt:lpstr>Complexity</vt:lpstr>
      <vt:lpstr>Complexity</vt:lpstr>
      <vt:lpstr>Complexity</vt:lpstr>
      <vt:lpstr>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Nahidul Islam</cp:lastModifiedBy>
  <cp:revision>99</cp:revision>
  <dcterms:created xsi:type="dcterms:W3CDTF">2016-07-09T10:07:50Z</dcterms:created>
  <dcterms:modified xsi:type="dcterms:W3CDTF">2024-11-26T01:02:23Z</dcterms:modified>
</cp:coreProperties>
</file>