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308" r:id="rId14"/>
    <p:sldId id="309" r:id="rId15"/>
    <p:sldId id="310" r:id="rId16"/>
    <p:sldId id="311" r:id="rId17"/>
    <p:sldId id="313" r:id="rId18"/>
    <p:sldId id="312" r:id="rId19"/>
    <p:sldId id="338" r:id="rId20"/>
    <p:sldId id="284" r:id="rId21"/>
    <p:sldId id="314" r:id="rId22"/>
    <p:sldId id="315" r:id="rId23"/>
    <p:sldId id="316" r:id="rId24"/>
    <p:sldId id="317"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7D8BD-17DD-4D62-B3FF-3D9F9351C087}"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D8A22-94FD-4121-AF9C-33BEFB4FE61F}" type="slidenum">
              <a:rPr lang="en-US" smtClean="0"/>
              <a:t>‹#›</a:t>
            </a:fld>
            <a:endParaRPr lang="en-US"/>
          </a:p>
        </p:txBody>
      </p:sp>
    </p:spTree>
    <p:extLst>
      <p:ext uri="{BB962C8B-B14F-4D97-AF65-F5344CB8AC3E}">
        <p14:creationId xmlns:p14="http://schemas.microsoft.com/office/powerpoint/2010/main" val="448172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D8A22-94FD-4121-AF9C-33BEFB4FE61F}" type="slidenum">
              <a:rPr lang="en-US" smtClean="0"/>
              <a:t>5</a:t>
            </a:fld>
            <a:endParaRPr lang="en-US"/>
          </a:p>
        </p:txBody>
      </p:sp>
    </p:spTree>
    <p:extLst>
      <p:ext uri="{BB962C8B-B14F-4D97-AF65-F5344CB8AC3E}">
        <p14:creationId xmlns:p14="http://schemas.microsoft.com/office/powerpoint/2010/main" val="119870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EC00-E630-4279-BDC2-5ADB29A1D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486CC-E430-4FC2-AC0E-63DC457B1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BF5FE9-774D-42C5-867D-6E235A5EBB9B}"/>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5" name="Footer Placeholder 4">
            <a:extLst>
              <a:ext uri="{FF2B5EF4-FFF2-40B4-BE49-F238E27FC236}">
                <a16:creationId xmlns:a16="http://schemas.microsoft.com/office/drawing/2014/main" id="{587B35A8-9B1A-4598-9679-D167DA460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5A6B-2374-4FA2-B397-93699324A334}"/>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174013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F691-FF35-46A5-96C3-1A1F16AC71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A2E63-1F30-4EFE-A6AD-ED2F1661C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C3883-866F-4D4E-8CFD-4A5A6CFA23DB}"/>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5" name="Footer Placeholder 4">
            <a:extLst>
              <a:ext uri="{FF2B5EF4-FFF2-40B4-BE49-F238E27FC236}">
                <a16:creationId xmlns:a16="http://schemas.microsoft.com/office/drawing/2014/main" id="{1AC41C55-A95F-43C9-97B4-501483683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227DD-E10A-4EB2-9D35-A381949E98F1}"/>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133883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449FE-BA46-4C3A-AA1D-49D1271D14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1118C2-75B4-4A9B-B129-8DD0B477C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17F99-FB48-440B-9D1B-D18E599C8136}"/>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5" name="Footer Placeholder 4">
            <a:extLst>
              <a:ext uri="{FF2B5EF4-FFF2-40B4-BE49-F238E27FC236}">
                <a16:creationId xmlns:a16="http://schemas.microsoft.com/office/drawing/2014/main" id="{820EB491-4461-4DF0-BF7D-48799E2EF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3570E-6BC4-4D96-814F-4D805747D1CB}"/>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289352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03F3-CB09-4CAE-BB97-9C02CFDB8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192F6E-D10C-4FDA-BFA0-74B4A8AF52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6F4FB-A16C-4253-A574-28D9BB1066AC}"/>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5" name="Footer Placeholder 4">
            <a:extLst>
              <a:ext uri="{FF2B5EF4-FFF2-40B4-BE49-F238E27FC236}">
                <a16:creationId xmlns:a16="http://schemas.microsoft.com/office/drawing/2014/main" id="{795BB5D9-4381-4E8A-ABF2-C4857C538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FCF63-3245-47D6-8FEE-C611C2886F75}"/>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226860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9062-51D5-4F24-91EF-12DBAB75C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4B900B-F56E-42BC-8F51-D7CB76B78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02A80-CE5D-4448-A6F8-825FDB4D1194}"/>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5" name="Footer Placeholder 4">
            <a:extLst>
              <a:ext uri="{FF2B5EF4-FFF2-40B4-BE49-F238E27FC236}">
                <a16:creationId xmlns:a16="http://schemas.microsoft.com/office/drawing/2014/main" id="{FE5A3032-2F84-435E-99D5-5A07BEFDC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4741A-40F9-40E8-A989-C235F4FA190E}"/>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357701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05F9-1F34-4AF0-9FA6-7EF8EB885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7DBD2-3012-42BE-A9A1-8133CF23D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5474F7-8FC5-4C55-9A91-B0200CA224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D46D84-26C8-4D47-B69B-AC25DDD492FC}"/>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6" name="Footer Placeholder 5">
            <a:extLst>
              <a:ext uri="{FF2B5EF4-FFF2-40B4-BE49-F238E27FC236}">
                <a16:creationId xmlns:a16="http://schemas.microsoft.com/office/drawing/2014/main" id="{D3786AAA-3507-4ECE-A814-CF9AD2744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A6CD3-001C-4C7D-A8A4-E9580FD1C508}"/>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1483746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52C8-DA39-4435-B0D6-EA205AEB62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12D9C0-CB5C-4879-BEAE-ECDB7EEB4A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62983-8D53-44B1-ADE4-5CD566A2C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B1CFED-87E1-4582-BAA1-FFEDAE9D6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D0490-BC7E-4C9C-805F-812499A3A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41928A-3B3C-467E-834C-AD1A3E071B6C}"/>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8" name="Footer Placeholder 7">
            <a:extLst>
              <a:ext uri="{FF2B5EF4-FFF2-40B4-BE49-F238E27FC236}">
                <a16:creationId xmlns:a16="http://schemas.microsoft.com/office/drawing/2014/main" id="{A0564B8E-BA14-417D-AD6C-195E271215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9B427F-655E-4512-A363-E916FF11B46B}"/>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309218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9569-3315-4E94-AA14-11B52C1FDE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06ED2C-8AD0-4750-AB8F-4837212A893B}"/>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4" name="Footer Placeholder 3">
            <a:extLst>
              <a:ext uri="{FF2B5EF4-FFF2-40B4-BE49-F238E27FC236}">
                <a16:creationId xmlns:a16="http://schemas.microsoft.com/office/drawing/2014/main" id="{F1F98F38-875D-4F5C-9E0C-716E260DD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4CCE89-B4F4-4204-9E38-2AF64409AC12}"/>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422856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A22812-72A3-4B5E-ACC2-7BF6F1ED639D}"/>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3" name="Footer Placeholder 2">
            <a:extLst>
              <a:ext uri="{FF2B5EF4-FFF2-40B4-BE49-F238E27FC236}">
                <a16:creationId xmlns:a16="http://schemas.microsoft.com/office/drawing/2014/main" id="{7D22CAEF-337C-4273-8805-5AA0202480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2E2CED-CE0C-4877-B55D-162495DA2A2E}"/>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203452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BCAB-8E01-4A79-9072-A00EA65A5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CEA13-F67F-4797-BE5D-62BBAA780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FC065C-4147-443B-9311-01D54C514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06BA4-4DBD-40CE-9EA7-3966A8FA2C89}"/>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6" name="Footer Placeholder 5">
            <a:extLst>
              <a:ext uri="{FF2B5EF4-FFF2-40B4-BE49-F238E27FC236}">
                <a16:creationId xmlns:a16="http://schemas.microsoft.com/office/drawing/2014/main" id="{A19192F5-ED75-40F4-B23B-2A13C9B10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5B57A-AAD5-4895-A311-F8237B6C8B27}"/>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309223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5029-F81D-403F-8AAC-D57E6AC9F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05997-2D16-4490-907A-B09A91067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2C1B1-78D7-453A-BB68-4B3DC3253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4BC2D-0D1F-4837-AFF2-6763C77771B6}"/>
              </a:ext>
            </a:extLst>
          </p:cNvPr>
          <p:cNvSpPr>
            <a:spLocks noGrp="1"/>
          </p:cNvSpPr>
          <p:nvPr>
            <p:ph type="dt" sz="half" idx="10"/>
          </p:nvPr>
        </p:nvSpPr>
        <p:spPr/>
        <p:txBody>
          <a:bodyPr/>
          <a:lstStyle/>
          <a:p>
            <a:fld id="{C9C74C5D-834C-4AD0-A5D9-6368DA716CCC}" type="datetimeFigureOut">
              <a:rPr lang="en-US" smtClean="0"/>
              <a:t>11/27/2024</a:t>
            </a:fld>
            <a:endParaRPr lang="en-US"/>
          </a:p>
        </p:txBody>
      </p:sp>
      <p:sp>
        <p:nvSpPr>
          <p:cNvPr id="6" name="Footer Placeholder 5">
            <a:extLst>
              <a:ext uri="{FF2B5EF4-FFF2-40B4-BE49-F238E27FC236}">
                <a16:creationId xmlns:a16="http://schemas.microsoft.com/office/drawing/2014/main" id="{CFB0A3B2-E8B3-4643-A212-20EE1132C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6457C-0770-4D13-8C8F-4842B110E95F}"/>
              </a:ext>
            </a:extLst>
          </p:cNvPr>
          <p:cNvSpPr>
            <a:spLocks noGrp="1"/>
          </p:cNvSpPr>
          <p:nvPr>
            <p:ph type="sldNum" sz="quarter" idx="12"/>
          </p:nvPr>
        </p:nvSpPr>
        <p:spPr/>
        <p:txBody>
          <a:bodyPr/>
          <a:lstStyle/>
          <a:p>
            <a:fld id="{E74500C1-BD20-4171-927B-077A0091EA3A}" type="slidenum">
              <a:rPr lang="en-US" smtClean="0"/>
              <a:t>‹#›</a:t>
            </a:fld>
            <a:endParaRPr lang="en-US"/>
          </a:p>
        </p:txBody>
      </p:sp>
    </p:spTree>
    <p:extLst>
      <p:ext uri="{BB962C8B-B14F-4D97-AF65-F5344CB8AC3E}">
        <p14:creationId xmlns:p14="http://schemas.microsoft.com/office/powerpoint/2010/main" val="255118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968BE-3C15-471E-AA54-2028514E7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CC55B5-BECA-4D63-97AB-EE653CE94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9512D-CAA3-48E7-A73E-AB006690E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74C5D-834C-4AD0-A5D9-6368DA716CCC}" type="datetimeFigureOut">
              <a:rPr lang="en-US" smtClean="0"/>
              <a:t>11/27/2024</a:t>
            </a:fld>
            <a:endParaRPr lang="en-US"/>
          </a:p>
        </p:txBody>
      </p:sp>
      <p:sp>
        <p:nvSpPr>
          <p:cNvPr id="5" name="Footer Placeholder 4">
            <a:extLst>
              <a:ext uri="{FF2B5EF4-FFF2-40B4-BE49-F238E27FC236}">
                <a16:creationId xmlns:a16="http://schemas.microsoft.com/office/drawing/2014/main" id="{2236FE62-F11B-42B7-9A6F-421DF46154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BBFEBE-D5F1-47A2-B52F-9FDE0CB6F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500C1-BD20-4171-927B-077A0091EA3A}" type="slidenum">
              <a:rPr lang="en-US" smtClean="0"/>
              <a:t>‹#›</a:t>
            </a:fld>
            <a:endParaRPr lang="en-US"/>
          </a:p>
        </p:txBody>
      </p:sp>
    </p:spTree>
    <p:extLst>
      <p:ext uri="{BB962C8B-B14F-4D97-AF65-F5344CB8AC3E}">
        <p14:creationId xmlns:p14="http://schemas.microsoft.com/office/powerpoint/2010/main" val="191431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DCF531-5156-4B24-BA48-CF9D8AF800D4}"/>
              </a:ext>
            </a:extLst>
          </p:cNvPr>
          <p:cNvPicPr>
            <a:picLocks noChangeAspect="1"/>
          </p:cNvPicPr>
          <p:nvPr/>
        </p:nvPicPr>
        <p:blipFill>
          <a:blip r:embed="rId2"/>
          <a:stretch>
            <a:fillRect/>
          </a:stretch>
        </p:blipFill>
        <p:spPr>
          <a:xfrm>
            <a:off x="2024749" y="1311995"/>
            <a:ext cx="8010525" cy="4705350"/>
          </a:xfrm>
          <a:prstGeom prst="rect">
            <a:avLst/>
          </a:prstGeom>
        </p:spPr>
      </p:pic>
    </p:spTree>
    <p:extLst>
      <p:ext uri="{BB962C8B-B14F-4D97-AF65-F5344CB8AC3E}">
        <p14:creationId xmlns:p14="http://schemas.microsoft.com/office/powerpoint/2010/main" val="350047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490E-E767-40DB-BCEA-C3D062EDB289}"/>
              </a:ext>
            </a:extLst>
          </p:cNvPr>
          <p:cNvSpPr>
            <a:spLocks noGrp="1"/>
          </p:cNvSpPr>
          <p:nvPr>
            <p:ph type="title"/>
          </p:nvPr>
        </p:nvSpPr>
        <p:spPr/>
        <p:txBody>
          <a:bodyPr/>
          <a:lstStyle/>
          <a:p>
            <a:r>
              <a:rPr lang="en-US" sz="4400" b="1" dirty="0"/>
              <a:t>Space Complexity</a:t>
            </a:r>
            <a:endParaRPr lang="en-US" b="1" dirty="0"/>
          </a:p>
        </p:txBody>
      </p:sp>
      <p:sp>
        <p:nvSpPr>
          <p:cNvPr id="3" name="Content Placeholder 2">
            <a:extLst>
              <a:ext uri="{FF2B5EF4-FFF2-40B4-BE49-F238E27FC236}">
                <a16:creationId xmlns:a16="http://schemas.microsoft.com/office/drawing/2014/main" id="{AF833F04-189E-4FAA-8762-4505634483BF}"/>
              </a:ext>
            </a:extLst>
          </p:cNvPr>
          <p:cNvSpPr>
            <a:spLocks noGrp="1"/>
          </p:cNvSpPr>
          <p:nvPr>
            <p:ph idx="1"/>
          </p:nvPr>
        </p:nvSpPr>
        <p:spPr/>
        <p:txBody>
          <a:bodyPr/>
          <a:lstStyle/>
          <a:p>
            <a:pPr algn="just"/>
            <a:r>
              <a:rPr lang="en-US" sz="2800" dirty="0"/>
              <a:t>Its the amount of memory space required by the algorithm, during the course of its execution. </a:t>
            </a:r>
          </a:p>
          <a:p>
            <a:pPr algn="just"/>
            <a:endParaRPr lang="en-US" sz="2800" dirty="0"/>
          </a:p>
          <a:p>
            <a:pPr algn="just"/>
            <a:r>
              <a:rPr lang="en-US" sz="2800" dirty="0"/>
              <a:t>Space complexity must be taken seriously for multi-user systems and in situations where limited memory is available. </a:t>
            </a:r>
          </a:p>
          <a:p>
            <a:pPr algn="just"/>
            <a:endParaRPr lang="en-US" sz="2800" dirty="0"/>
          </a:p>
          <a:p>
            <a:pPr algn="just"/>
            <a:r>
              <a:rPr lang="en-US" sz="2800" dirty="0"/>
              <a:t>An algorithm generally requires space for following components :</a:t>
            </a:r>
          </a:p>
          <a:p>
            <a:pPr marL="0" indent="0">
              <a:buNone/>
            </a:pPr>
            <a:endParaRPr lang="en-US" dirty="0"/>
          </a:p>
        </p:txBody>
      </p:sp>
    </p:spTree>
    <p:extLst>
      <p:ext uri="{BB962C8B-B14F-4D97-AF65-F5344CB8AC3E}">
        <p14:creationId xmlns:p14="http://schemas.microsoft.com/office/powerpoint/2010/main" val="349208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5E33-0985-4EAC-8652-597A12442F96}"/>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0EEB2AD6-81E0-4395-AC12-055BD133B91F}"/>
              </a:ext>
            </a:extLst>
          </p:cNvPr>
          <p:cNvSpPr>
            <a:spLocks noGrp="1"/>
          </p:cNvSpPr>
          <p:nvPr>
            <p:ph idx="1"/>
          </p:nvPr>
        </p:nvSpPr>
        <p:spPr/>
        <p:txBody>
          <a:bodyPr/>
          <a:lstStyle/>
          <a:p>
            <a:pPr algn="just">
              <a:buNone/>
            </a:pPr>
            <a:r>
              <a:rPr lang="en-US" sz="2800" dirty="0"/>
              <a:t>	✔ </a:t>
            </a:r>
            <a:r>
              <a:rPr lang="en-US" sz="2800" b="1" dirty="0"/>
              <a:t>Instruction Space </a:t>
            </a:r>
            <a:r>
              <a:rPr lang="en-US" sz="2800" dirty="0"/>
              <a:t>: Its the space required to store the executable version of the</a:t>
            </a:r>
            <a:r>
              <a:rPr lang="en-US" sz="2800" b="1" dirty="0"/>
              <a:t> </a:t>
            </a:r>
            <a:r>
              <a:rPr lang="en-US" sz="2800" dirty="0"/>
              <a:t>program. This space is fixed, but varies depending upon the number of lines of code in the program.</a:t>
            </a:r>
          </a:p>
          <a:p>
            <a:pPr algn="just">
              <a:buNone/>
            </a:pPr>
            <a:endParaRPr lang="en-US" sz="2800" dirty="0"/>
          </a:p>
          <a:p>
            <a:pPr algn="just">
              <a:buNone/>
            </a:pPr>
            <a:r>
              <a:rPr lang="en-US" sz="2800" dirty="0"/>
              <a:t>	✔ </a:t>
            </a:r>
            <a:r>
              <a:rPr lang="en-US" sz="2800" b="1" dirty="0"/>
              <a:t>Data Space : </a:t>
            </a:r>
            <a:r>
              <a:rPr lang="en-US" sz="2800" dirty="0"/>
              <a:t>Its the space required to store all the constants and variables value.</a:t>
            </a:r>
          </a:p>
          <a:p>
            <a:pPr algn="just">
              <a:buNone/>
            </a:pPr>
            <a:endParaRPr lang="en-US" sz="2800" dirty="0"/>
          </a:p>
          <a:p>
            <a:pPr algn="just">
              <a:buNone/>
            </a:pPr>
            <a:r>
              <a:rPr lang="en-US" sz="2800" dirty="0"/>
              <a:t>	✔ </a:t>
            </a:r>
            <a:r>
              <a:rPr lang="en-US" sz="2800" b="1" dirty="0"/>
              <a:t>Environment Space : </a:t>
            </a:r>
            <a:r>
              <a:rPr lang="en-US" sz="2800" dirty="0"/>
              <a:t>Its the space required to store the environment information needed to resume the suspended function.</a:t>
            </a:r>
          </a:p>
          <a:p>
            <a:pPr marL="0" indent="0">
              <a:buNone/>
            </a:pPr>
            <a:endParaRPr lang="en-US" dirty="0"/>
          </a:p>
        </p:txBody>
      </p:sp>
    </p:spTree>
    <p:extLst>
      <p:ext uri="{BB962C8B-B14F-4D97-AF65-F5344CB8AC3E}">
        <p14:creationId xmlns:p14="http://schemas.microsoft.com/office/powerpoint/2010/main" val="187415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A43E-80B7-4EF2-931B-87C52114EDED}"/>
              </a:ext>
            </a:extLst>
          </p:cNvPr>
          <p:cNvSpPr>
            <a:spLocks noGrp="1"/>
          </p:cNvSpPr>
          <p:nvPr>
            <p:ph type="title"/>
          </p:nvPr>
        </p:nvSpPr>
        <p:spPr/>
        <p:txBody>
          <a:bodyPr/>
          <a:lstStyle/>
          <a:p>
            <a:pPr algn="just">
              <a:buNone/>
            </a:pPr>
            <a:r>
              <a:rPr lang="en-US" sz="4400" b="1" dirty="0"/>
              <a:t>Time Complexity</a:t>
            </a:r>
          </a:p>
        </p:txBody>
      </p:sp>
      <p:sp>
        <p:nvSpPr>
          <p:cNvPr id="3" name="Content Placeholder 2">
            <a:extLst>
              <a:ext uri="{FF2B5EF4-FFF2-40B4-BE49-F238E27FC236}">
                <a16:creationId xmlns:a16="http://schemas.microsoft.com/office/drawing/2014/main" id="{11D0781A-DC27-4F60-A885-C8453F59142E}"/>
              </a:ext>
            </a:extLst>
          </p:cNvPr>
          <p:cNvSpPr>
            <a:spLocks noGrp="1"/>
          </p:cNvSpPr>
          <p:nvPr>
            <p:ph idx="1"/>
          </p:nvPr>
        </p:nvSpPr>
        <p:spPr/>
        <p:txBody>
          <a:bodyPr/>
          <a:lstStyle/>
          <a:p>
            <a:pPr algn="just"/>
            <a:r>
              <a:rPr lang="en-US" sz="2600" dirty="0"/>
              <a:t>Time Complexity is a way to represent the amount of time needed by the program to run to completion.</a:t>
            </a:r>
          </a:p>
          <a:p>
            <a:pPr algn="just"/>
            <a:endParaRPr lang="en-US" sz="2600" dirty="0">
              <a:solidFill>
                <a:srgbClr val="FF0000"/>
              </a:solidFill>
            </a:endParaRPr>
          </a:p>
          <a:p>
            <a:pPr algn="just">
              <a:lnSpc>
                <a:spcPct val="90000"/>
              </a:lnSpc>
            </a:pPr>
            <a:r>
              <a:rPr lang="en-US" sz="2600" dirty="0"/>
              <a:t>Often more important than space complexity</a:t>
            </a:r>
          </a:p>
          <a:p>
            <a:pPr lvl="1" algn="just">
              <a:lnSpc>
                <a:spcPct val="90000"/>
              </a:lnSpc>
            </a:pPr>
            <a:r>
              <a:rPr lang="en-US" sz="2600" dirty="0"/>
              <a:t>space available tends to be larger and larger</a:t>
            </a:r>
          </a:p>
          <a:p>
            <a:pPr lvl="1" algn="just">
              <a:lnSpc>
                <a:spcPct val="90000"/>
              </a:lnSpc>
            </a:pPr>
            <a:r>
              <a:rPr lang="en-US" sz="2600" dirty="0"/>
              <a:t>time is still a problem for all of us </a:t>
            </a:r>
            <a:endParaRPr lang="en-US" sz="2600" dirty="0">
              <a:sym typeface="Wingdings" pitchFamily="2" charset="2"/>
            </a:endParaRPr>
          </a:p>
          <a:p>
            <a:pPr algn="just"/>
            <a:r>
              <a:rPr lang="en-US" sz="2600" dirty="0"/>
              <a:t>Algorithms running </a:t>
            </a:r>
            <a:r>
              <a:rPr lang="en-US" sz="2600" dirty="0">
                <a:solidFill>
                  <a:srgbClr val="FF0000"/>
                </a:solidFill>
              </a:rPr>
              <a:t>time is an important issue</a:t>
            </a:r>
            <a:r>
              <a:rPr lang="en-US" sz="2600" dirty="0"/>
              <a:t>.</a:t>
            </a:r>
          </a:p>
          <a:p>
            <a:pPr algn="just"/>
            <a:endParaRPr lang="en-US" sz="2600" dirty="0"/>
          </a:p>
          <a:p>
            <a:pPr marL="0" indent="0">
              <a:buNone/>
            </a:pPr>
            <a:endParaRPr lang="en-US" dirty="0"/>
          </a:p>
        </p:txBody>
      </p:sp>
    </p:spTree>
    <p:extLst>
      <p:ext uri="{BB962C8B-B14F-4D97-AF65-F5344CB8AC3E}">
        <p14:creationId xmlns:p14="http://schemas.microsoft.com/office/powerpoint/2010/main" val="128460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b="1" dirty="0"/>
              <a:t>Continue…</a:t>
            </a:r>
          </a:p>
        </p:txBody>
      </p:sp>
      <p:sp>
        <p:nvSpPr>
          <p:cNvPr id="3" name="Content Placeholder 2"/>
          <p:cNvSpPr>
            <a:spLocks noGrp="1"/>
          </p:cNvSpPr>
          <p:nvPr>
            <p:ph idx="1"/>
          </p:nvPr>
        </p:nvSpPr>
        <p:spPr/>
        <p:txBody>
          <a:bodyPr>
            <a:normAutofit/>
          </a:bodyPr>
          <a:lstStyle/>
          <a:p>
            <a:pPr algn="just">
              <a:buNone/>
            </a:pPr>
            <a:r>
              <a:rPr lang="en-US" b="1" dirty="0"/>
              <a:t>Calculating Time Complexity:</a:t>
            </a:r>
          </a:p>
          <a:p>
            <a:pPr algn="just"/>
            <a:r>
              <a:rPr lang="en-US" sz="2600" dirty="0"/>
              <a:t>Now the most common metric for calculating time complexity is </a:t>
            </a:r>
            <a:r>
              <a:rPr lang="en-US" sz="2600" dirty="0">
                <a:solidFill>
                  <a:srgbClr val="FF0000"/>
                </a:solidFill>
              </a:rPr>
              <a:t>Big O notation</a:t>
            </a:r>
            <a:r>
              <a:rPr lang="en-US" sz="2600" dirty="0"/>
              <a:t>. This removes all constant factors so that the running time can be estimated in relation to N, as N approaches infinity. </a:t>
            </a:r>
          </a:p>
          <a:p>
            <a:pPr algn="just"/>
            <a:r>
              <a:rPr lang="en-US" sz="2600" dirty="0"/>
              <a:t>In general you can think of it like this :</a:t>
            </a:r>
          </a:p>
          <a:p>
            <a:pPr algn="just">
              <a:buNone/>
            </a:pPr>
            <a:r>
              <a:rPr lang="en-US" sz="2600" i="1" dirty="0"/>
              <a:t>				statement;</a:t>
            </a:r>
          </a:p>
          <a:p>
            <a:pPr algn="just">
              <a:buNone/>
            </a:pPr>
            <a:r>
              <a:rPr lang="en-US" sz="2600" dirty="0"/>
              <a:t>	Above we have </a:t>
            </a:r>
            <a:r>
              <a:rPr lang="en-US" sz="2600" dirty="0">
                <a:solidFill>
                  <a:srgbClr val="FF0000"/>
                </a:solidFill>
              </a:rPr>
              <a:t>a single statement</a:t>
            </a:r>
            <a:r>
              <a:rPr lang="en-US" sz="2600" dirty="0"/>
              <a:t>. Its Time Complexity will be </a:t>
            </a:r>
            <a:r>
              <a:rPr lang="en-US" sz="2600" b="1" dirty="0">
                <a:solidFill>
                  <a:srgbClr val="FF0000"/>
                </a:solidFill>
              </a:rPr>
              <a:t>Constant</a:t>
            </a:r>
            <a:r>
              <a:rPr lang="en-US" sz="2600" b="1" dirty="0"/>
              <a:t>. </a:t>
            </a:r>
            <a:r>
              <a:rPr lang="en-US" sz="2600" dirty="0"/>
              <a:t>The running time of the statement </a:t>
            </a:r>
            <a:r>
              <a:rPr lang="en-US" sz="2600" dirty="0">
                <a:solidFill>
                  <a:srgbClr val="FF0000"/>
                </a:solidFill>
              </a:rPr>
              <a:t>will not change in relation to N</a:t>
            </a:r>
            <a:r>
              <a:rPr lang="en-US" sz="2600" dirty="0"/>
              <a:t>.</a:t>
            </a:r>
          </a:p>
        </p:txBody>
      </p:sp>
      <p:sp>
        <p:nvSpPr>
          <p:cNvPr id="4" name="Slide Number Placeholder 3"/>
          <p:cNvSpPr>
            <a:spLocks noGrp="1"/>
          </p:cNvSpPr>
          <p:nvPr>
            <p:ph type="sldNum" sz="quarter" idx="12"/>
          </p:nvPr>
        </p:nvSpPr>
        <p:spPr/>
        <p:txBody>
          <a:bodyPr/>
          <a:lstStyle/>
          <a:p>
            <a:fld id="{FA256D11-41C7-42D6-9B2A-30194489286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b="1" dirty="0"/>
              <a:t>Continue…</a:t>
            </a:r>
          </a:p>
        </p:txBody>
      </p:sp>
      <p:sp>
        <p:nvSpPr>
          <p:cNvPr id="3" name="Content Placeholder 2"/>
          <p:cNvSpPr>
            <a:spLocks noGrp="1"/>
          </p:cNvSpPr>
          <p:nvPr>
            <p:ph idx="1"/>
          </p:nvPr>
        </p:nvSpPr>
        <p:spPr/>
        <p:txBody>
          <a:bodyPr>
            <a:normAutofit/>
          </a:bodyPr>
          <a:lstStyle/>
          <a:p>
            <a:pPr algn="just">
              <a:buNone/>
            </a:pPr>
            <a:r>
              <a:rPr lang="en-US" sz="2600" i="1" dirty="0"/>
              <a:t>			for(</a:t>
            </a:r>
            <a:r>
              <a:rPr lang="en-US" sz="2600" i="1" dirty="0" err="1"/>
              <a:t>i</a:t>
            </a:r>
            <a:r>
              <a:rPr lang="en-US" sz="2600" i="1" dirty="0"/>
              <a:t>=0; </a:t>
            </a:r>
            <a:r>
              <a:rPr lang="en-US" sz="2600" i="1" dirty="0" err="1"/>
              <a:t>i</a:t>
            </a:r>
            <a:r>
              <a:rPr lang="en-US" sz="2600" i="1" dirty="0"/>
              <a:t> &lt; N; </a:t>
            </a:r>
            <a:r>
              <a:rPr lang="en-US" sz="2600" i="1" dirty="0" err="1"/>
              <a:t>i</a:t>
            </a:r>
            <a:r>
              <a:rPr lang="en-US" sz="2600" i="1" dirty="0"/>
              <a:t>++)</a:t>
            </a:r>
          </a:p>
          <a:p>
            <a:pPr algn="just">
              <a:buNone/>
            </a:pPr>
            <a:r>
              <a:rPr lang="en-US" sz="2600" i="1" dirty="0"/>
              <a:t>			{</a:t>
            </a:r>
          </a:p>
          <a:p>
            <a:pPr algn="just">
              <a:buNone/>
            </a:pPr>
            <a:r>
              <a:rPr lang="en-US" sz="2600" i="1" dirty="0"/>
              <a:t>			     statement;</a:t>
            </a:r>
          </a:p>
          <a:p>
            <a:pPr algn="just">
              <a:buNone/>
            </a:pPr>
            <a:r>
              <a:rPr lang="en-US" sz="2600" i="1" dirty="0"/>
              <a:t>			}</a:t>
            </a:r>
          </a:p>
          <a:p>
            <a:pPr algn="just"/>
            <a:r>
              <a:rPr lang="en-US" sz="2600" dirty="0">
                <a:solidFill>
                  <a:srgbClr val="FF0000"/>
                </a:solidFill>
              </a:rPr>
              <a:t>The time complexity for the above algorithm will be </a:t>
            </a:r>
            <a:r>
              <a:rPr lang="en-US" sz="2600" b="1" dirty="0">
                <a:solidFill>
                  <a:srgbClr val="FF0000"/>
                </a:solidFill>
              </a:rPr>
              <a:t>Linear</a:t>
            </a:r>
            <a:r>
              <a:rPr lang="en-US" sz="2600" b="1" dirty="0"/>
              <a:t>. The running time of the loop </a:t>
            </a:r>
            <a:r>
              <a:rPr lang="en-US" sz="2600" dirty="0"/>
              <a:t>is directly proportional to N. </a:t>
            </a:r>
          </a:p>
          <a:p>
            <a:pPr algn="just">
              <a:buNone/>
            </a:pPr>
            <a:r>
              <a:rPr lang="en-US" sz="2600" i="1" dirty="0"/>
              <a:t>			</a:t>
            </a:r>
            <a:endParaRPr lang="en-US" sz="2600" dirty="0"/>
          </a:p>
        </p:txBody>
      </p:sp>
      <p:sp>
        <p:nvSpPr>
          <p:cNvPr id="4" name="Slide Number Placeholder 3"/>
          <p:cNvSpPr>
            <a:spLocks noGrp="1"/>
          </p:cNvSpPr>
          <p:nvPr>
            <p:ph type="sldNum" sz="quarter" idx="12"/>
          </p:nvPr>
        </p:nvSpPr>
        <p:spPr/>
        <p:txBody>
          <a:bodyPr/>
          <a:lstStyle/>
          <a:p>
            <a:fld id="{FA256D11-41C7-42D6-9B2A-30194489286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b="1" dirty="0"/>
              <a:t>Continue…</a:t>
            </a:r>
          </a:p>
        </p:txBody>
      </p:sp>
      <p:sp>
        <p:nvSpPr>
          <p:cNvPr id="3" name="Content Placeholder 2"/>
          <p:cNvSpPr>
            <a:spLocks noGrp="1"/>
          </p:cNvSpPr>
          <p:nvPr>
            <p:ph idx="1"/>
          </p:nvPr>
        </p:nvSpPr>
        <p:spPr/>
        <p:txBody>
          <a:bodyPr>
            <a:noAutofit/>
          </a:bodyPr>
          <a:lstStyle/>
          <a:p>
            <a:pPr algn="just">
              <a:buNone/>
            </a:pPr>
            <a:r>
              <a:rPr lang="en-US" sz="2600" i="1" dirty="0"/>
              <a:t>			for(</a:t>
            </a:r>
            <a:r>
              <a:rPr lang="en-US" sz="2600" i="1" dirty="0" err="1"/>
              <a:t>i</a:t>
            </a:r>
            <a:r>
              <a:rPr lang="en-US" sz="2600" i="1" dirty="0"/>
              <a:t>=0; </a:t>
            </a:r>
            <a:r>
              <a:rPr lang="en-US" sz="2600" i="1" dirty="0" err="1"/>
              <a:t>i</a:t>
            </a:r>
            <a:r>
              <a:rPr lang="en-US" sz="2600" i="1" dirty="0"/>
              <a:t> &lt; N; </a:t>
            </a:r>
            <a:r>
              <a:rPr lang="en-US" sz="2600" i="1" dirty="0" err="1"/>
              <a:t>i</a:t>
            </a:r>
            <a:r>
              <a:rPr lang="en-US" sz="2600" i="1" dirty="0"/>
              <a:t>++)</a:t>
            </a:r>
          </a:p>
          <a:p>
            <a:pPr algn="just">
              <a:buNone/>
            </a:pPr>
            <a:r>
              <a:rPr lang="en-US" sz="2600" i="1" dirty="0"/>
              <a:t>			{</a:t>
            </a:r>
          </a:p>
          <a:p>
            <a:pPr algn="just">
              <a:buNone/>
            </a:pPr>
            <a:r>
              <a:rPr lang="en-US" sz="2600" i="1" dirty="0"/>
              <a:t>			      for(j=0; j &lt; </a:t>
            </a:r>
            <a:r>
              <a:rPr lang="en-US" sz="2600" i="1" dirty="0" err="1"/>
              <a:t>N;j</a:t>
            </a:r>
            <a:r>
              <a:rPr lang="en-US" sz="2600" i="1" dirty="0"/>
              <a:t>++)</a:t>
            </a:r>
          </a:p>
          <a:p>
            <a:pPr algn="just">
              <a:buNone/>
            </a:pPr>
            <a:r>
              <a:rPr lang="en-US" sz="2600" i="1" dirty="0"/>
              <a:t>			      {</a:t>
            </a:r>
          </a:p>
          <a:p>
            <a:pPr algn="just">
              <a:buNone/>
            </a:pPr>
            <a:r>
              <a:rPr lang="en-US" sz="2600" i="1" dirty="0"/>
              <a:t>				statement;</a:t>
            </a:r>
          </a:p>
          <a:p>
            <a:pPr algn="just">
              <a:buNone/>
            </a:pPr>
            <a:r>
              <a:rPr lang="en-US" sz="2600" i="1" dirty="0"/>
              <a:t>			      }</a:t>
            </a:r>
          </a:p>
          <a:p>
            <a:pPr algn="just">
              <a:buNone/>
            </a:pPr>
            <a:r>
              <a:rPr lang="en-US" sz="2600" i="1" dirty="0"/>
              <a:t>			}</a:t>
            </a:r>
            <a:endParaRPr lang="en-US" sz="2600" dirty="0"/>
          </a:p>
          <a:p>
            <a:pPr algn="just"/>
            <a:r>
              <a:rPr lang="en-US" sz="2600" dirty="0">
                <a:solidFill>
                  <a:srgbClr val="FF0000"/>
                </a:solidFill>
              </a:rPr>
              <a:t>This time, the time complexity for the above code will be </a:t>
            </a:r>
            <a:r>
              <a:rPr lang="en-US" sz="2600" b="1" dirty="0">
                <a:solidFill>
                  <a:srgbClr val="FF0000"/>
                </a:solidFill>
              </a:rPr>
              <a:t>Quadratic</a:t>
            </a:r>
            <a:r>
              <a:rPr lang="en-US" sz="2600" b="1" dirty="0"/>
              <a:t>. The running time of </a:t>
            </a:r>
            <a:r>
              <a:rPr lang="en-US" sz="2600" dirty="0"/>
              <a:t>the two loops is proportional to the square of N. When N doubles, the running time increases by N * N.</a:t>
            </a:r>
          </a:p>
        </p:txBody>
      </p:sp>
      <p:sp>
        <p:nvSpPr>
          <p:cNvPr id="4" name="Slide Number Placeholder 3"/>
          <p:cNvSpPr>
            <a:spLocks noGrp="1"/>
          </p:cNvSpPr>
          <p:nvPr>
            <p:ph type="sldNum" sz="quarter" idx="12"/>
          </p:nvPr>
        </p:nvSpPr>
        <p:spPr/>
        <p:txBody>
          <a:bodyPr/>
          <a:lstStyle/>
          <a:p>
            <a:fld id="{FA256D11-41C7-42D6-9B2A-30194489286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b="1" dirty="0"/>
              <a:t>Complexity</a:t>
            </a:r>
          </a:p>
        </p:txBody>
      </p:sp>
      <p:sp>
        <p:nvSpPr>
          <p:cNvPr id="3" name="Content Placeholder 2"/>
          <p:cNvSpPr>
            <a:spLocks noGrp="1"/>
          </p:cNvSpPr>
          <p:nvPr>
            <p:ph idx="1"/>
          </p:nvPr>
        </p:nvSpPr>
        <p:spPr>
          <a:xfrm>
            <a:off x="838200" y="1825625"/>
            <a:ext cx="6137635" cy="4351338"/>
          </a:xfrm>
        </p:spPr>
        <p:txBody>
          <a:bodyPr>
            <a:normAutofit/>
          </a:bodyPr>
          <a:lstStyle/>
          <a:p>
            <a:pPr algn="just"/>
            <a:r>
              <a:rPr lang="en-US" sz="2400" dirty="0"/>
              <a:t>This is an algorithm to break a set of numbers into halves, to search a particular field.</a:t>
            </a:r>
          </a:p>
          <a:p>
            <a:pPr algn="just"/>
            <a:r>
              <a:rPr lang="en-US" sz="2400" dirty="0">
                <a:solidFill>
                  <a:srgbClr val="FF0000"/>
                </a:solidFill>
              </a:rPr>
              <a:t>Now, this algorithm will have a </a:t>
            </a:r>
            <a:r>
              <a:rPr lang="en-US" sz="2400" b="1" dirty="0">
                <a:solidFill>
                  <a:srgbClr val="FF0000"/>
                </a:solidFill>
              </a:rPr>
              <a:t>Logarithmic Time Complexity</a:t>
            </a:r>
            <a:r>
              <a:rPr lang="en-US" sz="2400" b="1" dirty="0"/>
              <a:t>. The running time of the </a:t>
            </a:r>
            <a:r>
              <a:rPr lang="en-US" sz="2400" dirty="0"/>
              <a:t>algorithm is proportional to the number of times N can be divided by 2 (N is high-low here). This is because the algorithm divides the working area in half with each iteration.</a:t>
            </a:r>
          </a:p>
        </p:txBody>
      </p:sp>
      <p:sp>
        <p:nvSpPr>
          <p:cNvPr id="4" name="Slide Number Placeholder 3"/>
          <p:cNvSpPr>
            <a:spLocks noGrp="1"/>
          </p:cNvSpPr>
          <p:nvPr>
            <p:ph type="sldNum" sz="quarter" idx="12"/>
          </p:nvPr>
        </p:nvSpPr>
        <p:spPr/>
        <p:txBody>
          <a:bodyPr/>
          <a:lstStyle/>
          <a:p>
            <a:fld id="{FA256D11-41C7-42D6-9B2A-301944892868}" type="slidenum">
              <a:rPr lang="en-US" smtClean="0"/>
              <a:pPr/>
              <a:t>16</a:t>
            </a:fld>
            <a:endParaRPr lang="en-US"/>
          </a:p>
        </p:txBody>
      </p:sp>
      <p:pic>
        <p:nvPicPr>
          <p:cNvPr id="1026" name="Picture 2"/>
          <p:cNvPicPr>
            <a:picLocks noChangeAspect="1" noChangeArrowheads="1"/>
          </p:cNvPicPr>
          <p:nvPr/>
        </p:nvPicPr>
        <p:blipFill>
          <a:blip r:embed="rId2"/>
          <a:srcRect/>
          <a:stretch>
            <a:fillRect/>
          </a:stretch>
        </p:blipFill>
        <p:spPr bwMode="auto">
          <a:xfrm>
            <a:off x="7620784" y="1896359"/>
            <a:ext cx="3601393" cy="3693736"/>
          </a:xfrm>
          <a:prstGeom prst="rect">
            <a:avLst/>
          </a:prstGeom>
          <a:noFill/>
          <a:ln w="9525">
            <a:solidFill>
              <a:schemeClr val="accent1"/>
            </a:solid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b="1" dirty="0"/>
              <a:t>Continue…</a:t>
            </a:r>
          </a:p>
        </p:txBody>
      </p:sp>
      <p:sp>
        <p:nvSpPr>
          <p:cNvPr id="3" name="Content Placeholder 2"/>
          <p:cNvSpPr>
            <a:spLocks noGrp="1"/>
          </p:cNvSpPr>
          <p:nvPr>
            <p:ph idx="1"/>
          </p:nvPr>
        </p:nvSpPr>
        <p:spPr>
          <a:xfrm>
            <a:off x="838201" y="1825625"/>
            <a:ext cx="6505280" cy="4351338"/>
          </a:xfrm>
        </p:spPr>
        <p:txBody>
          <a:bodyPr>
            <a:normAutofit lnSpcReduction="10000"/>
          </a:bodyPr>
          <a:lstStyle/>
          <a:p>
            <a:pPr algn="just"/>
            <a:r>
              <a:rPr lang="en-US" sz="2500" dirty="0"/>
              <a:t>Taking the previous algorithm forward, above we have a small logic of Quick Sort (we will study this in detail later). Now in Quick Sort, </a:t>
            </a:r>
            <a:r>
              <a:rPr lang="en-US" sz="2500" dirty="0">
                <a:solidFill>
                  <a:srgbClr val="FF0000"/>
                </a:solidFill>
              </a:rPr>
              <a:t>we divide the list into halves every time, but we repeat the iteration N times(where N is the size of list). </a:t>
            </a:r>
          </a:p>
          <a:p>
            <a:pPr algn="just"/>
            <a:endParaRPr lang="en-US" sz="2500" dirty="0"/>
          </a:p>
          <a:p>
            <a:pPr algn="just"/>
            <a:r>
              <a:rPr lang="en-US" sz="2500" dirty="0"/>
              <a:t>Hence time complexity will </a:t>
            </a:r>
            <a:r>
              <a:rPr lang="en-US" sz="2500" dirty="0">
                <a:solidFill>
                  <a:srgbClr val="FF0000"/>
                </a:solidFill>
              </a:rPr>
              <a:t>be N*log( N ). The running time consists of N loops (iterative or recursive) that are logarithmic, thus the algorithm is a combination of linear and logarithmic</a:t>
            </a:r>
            <a:r>
              <a:rPr lang="en-US" sz="2500" dirty="0"/>
              <a:t>.</a:t>
            </a:r>
          </a:p>
        </p:txBody>
      </p:sp>
      <p:sp>
        <p:nvSpPr>
          <p:cNvPr id="4" name="Slide Number Placeholder 3"/>
          <p:cNvSpPr>
            <a:spLocks noGrp="1"/>
          </p:cNvSpPr>
          <p:nvPr>
            <p:ph type="sldNum" sz="quarter" idx="12"/>
          </p:nvPr>
        </p:nvSpPr>
        <p:spPr/>
        <p:txBody>
          <a:bodyPr/>
          <a:lstStyle/>
          <a:p>
            <a:fld id="{FA256D11-41C7-42D6-9B2A-301944892868}" type="slidenum">
              <a:rPr lang="en-US" smtClean="0"/>
              <a:pPr/>
              <a:t>17</a:t>
            </a:fld>
            <a:endParaRPr lang="en-US"/>
          </a:p>
        </p:txBody>
      </p:sp>
      <p:pic>
        <p:nvPicPr>
          <p:cNvPr id="2050" name="Picture 2"/>
          <p:cNvPicPr>
            <a:picLocks noChangeAspect="1" noChangeArrowheads="1"/>
          </p:cNvPicPr>
          <p:nvPr/>
        </p:nvPicPr>
        <p:blipFill>
          <a:blip r:embed="rId2"/>
          <a:srcRect/>
          <a:stretch>
            <a:fillRect/>
          </a:stretch>
        </p:blipFill>
        <p:spPr bwMode="auto">
          <a:xfrm>
            <a:off x="7494309" y="2544910"/>
            <a:ext cx="4235187" cy="2406126"/>
          </a:xfrm>
          <a:prstGeom prst="rect">
            <a:avLst/>
          </a:prstGeom>
          <a:noFill/>
          <a:ln w="9525">
            <a:solidFill>
              <a:schemeClr val="accent1"/>
            </a:solid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b="1" dirty="0"/>
              <a:t>Continue…</a:t>
            </a:r>
          </a:p>
        </p:txBody>
      </p:sp>
      <p:sp>
        <p:nvSpPr>
          <p:cNvPr id="3" name="Content Placeholder 2"/>
          <p:cNvSpPr>
            <a:spLocks noGrp="1"/>
          </p:cNvSpPr>
          <p:nvPr>
            <p:ph idx="1"/>
          </p:nvPr>
        </p:nvSpPr>
        <p:spPr/>
        <p:txBody>
          <a:bodyPr>
            <a:normAutofit/>
          </a:bodyPr>
          <a:lstStyle/>
          <a:p>
            <a:pPr algn="just">
              <a:buNone/>
            </a:pPr>
            <a:r>
              <a:rPr lang="en-US" sz="2600" b="1" dirty="0"/>
              <a:t>Note: </a:t>
            </a:r>
          </a:p>
          <a:p>
            <a:pPr algn="just"/>
            <a:r>
              <a:rPr lang="en-US" sz="2600" dirty="0"/>
              <a:t>In general, doing something with every item in one dimension is </a:t>
            </a:r>
            <a:r>
              <a:rPr lang="en-US" sz="2600" dirty="0">
                <a:solidFill>
                  <a:srgbClr val="FF0000"/>
                </a:solidFill>
              </a:rPr>
              <a:t>linear</a:t>
            </a:r>
            <a:r>
              <a:rPr lang="en-US" sz="2600" dirty="0"/>
              <a:t>. </a:t>
            </a:r>
          </a:p>
          <a:p>
            <a:pPr algn="just"/>
            <a:endParaRPr lang="en-US" sz="2600" dirty="0"/>
          </a:p>
          <a:p>
            <a:pPr algn="just"/>
            <a:r>
              <a:rPr lang="en-US" sz="2600" dirty="0"/>
              <a:t>Doing something with every item in two dimensions is </a:t>
            </a:r>
            <a:r>
              <a:rPr lang="en-US" sz="2600" dirty="0">
                <a:solidFill>
                  <a:srgbClr val="FF0000"/>
                </a:solidFill>
              </a:rPr>
              <a:t>quadratic</a:t>
            </a:r>
            <a:r>
              <a:rPr lang="en-US" sz="2600" dirty="0"/>
              <a:t>, and </a:t>
            </a:r>
          </a:p>
          <a:p>
            <a:pPr algn="just"/>
            <a:endParaRPr lang="en-US" sz="2600" dirty="0"/>
          </a:p>
          <a:p>
            <a:pPr algn="just"/>
            <a:r>
              <a:rPr lang="en-US" sz="2600" dirty="0"/>
              <a:t>Dividing the working area in half is </a:t>
            </a:r>
            <a:r>
              <a:rPr lang="en-US" sz="2600" dirty="0">
                <a:solidFill>
                  <a:srgbClr val="FF0000"/>
                </a:solidFill>
              </a:rPr>
              <a:t>logarithmic.</a:t>
            </a:r>
          </a:p>
        </p:txBody>
      </p:sp>
      <p:sp>
        <p:nvSpPr>
          <p:cNvPr id="4" name="Slide Number Placeholder 3"/>
          <p:cNvSpPr>
            <a:spLocks noGrp="1"/>
          </p:cNvSpPr>
          <p:nvPr>
            <p:ph type="sldNum" sz="quarter" idx="12"/>
          </p:nvPr>
        </p:nvSpPr>
        <p:spPr/>
        <p:txBody>
          <a:bodyPr/>
          <a:lstStyle/>
          <a:p>
            <a:fld id="{FA256D11-41C7-42D6-9B2A-30194489286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Autofit/>
          </a:bodyPr>
          <a:lstStyle/>
          <a:p>
            <a:pPr eaLnBrk="1" hangingPunct="1"/>
            <a:r>
              <a:rPr lang="en-US" b="1" dirty="0"/>
              <a:t>Complexity: </a:t>
            </a:r>
            <a:r>
              <a:rPr lang="th-TH" b="1" dirty="0"/>
              <a:t>Function of Growth rate</a:t>
            </a:r>
          </a:p>
        </p:txBody>
      </p:sp>
      <p:sp>
        <p:nvSpPr>
          <p:cNvPr id="4" name="Slide Number Placeholder 3"/>
          <p:cNvSpPr>
            <a:spLocks noGrp="1"/>
          </p:cNvSpPr>
          <p:nvPr>
            <p:ph type="sldNum" sz="quarter" idx="12"/>
          </p:nvPr>
        </p:nvSpPr>
        <p:spPr/>
        <p:txBody>
          <a:bodyPr/>
          <a:lstStyle/>
          <a:p>
            <a:fld id="{FA256D11-41C7-42D6-9B2A-301944892868}" type="slidenum">
              <a:rPr lang="en-US" smtClean="0"/>
              <a:pPr/>
              <a:t>19</a:t>
            </a:fld>
            <a:endParaRPr lang="en-US"/>
          </a:p>
        </p:txBody>
      </p:sp>
      <p:pic>
        <p:nvPicPr>
          <p:cNvPr id="6" name="Picture 3" descr="table1"/>
          <p:cNvPicPr>
            <a:picLocks noChangeAspect="1" noChangeArrowheads="1"/>
          </p:cNvPicPr>
          <p:nvPr/>
        </p:nvPicPr>
        <p:blipFill rotWithShape="1">
          <a:blip r:embed="rId2">
            <a:extLst>
              <a:ext uri="{28A0092B-C50C-407E-A947-70E740481C1C}">
                <a14:useLocalDpi xmlns:a14="http://schemas.microsoft.com/office/drawing/2010/main" val="0"/>
              </a:ext>
            </a:extLst>
          </a:blip>
          <a:srcRect l="2062" t="1155" r="8591" b="9371"/>
          <a:stretch/>
        </p:blipFill>
        <p:spPr bwMode="auto">
          <a:xfrm>
            <a:off x="1102936" y="1847654"/>
            <a:ext cx="4913721" cy="393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descr="A coffee-break introduction to time complexity of algorithms">
            <a:extLst>
              <a:ext uri="{FF2B5EF4-FFF2-40B4-BE49-F238E27FC236}">
                <a16:creationId xmlns:a16="http://schemas.microsoft.com/office/drawing/2014/main" id="{A7F01AE8-F478-4038-923D-0F1959237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45" y="1923068"/>
            <a:ext cx="5613309" cy="3389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25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D9C6-EFA3-4D59-909F-04EAEECC0A3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E036CA6D-E9E5-45D3-BCB6-C6865730AB4D}"/>
              </a:ext>
            </a:extLst>
          </p:cNvPr>
          <p:cNvSpPr>
            <a:spLocks noGrp="1"/>
          </p:cNvSpPr>
          <p:nvPr>
            <p:ph idx="1"/>
          </p:nvPr>
        </p:nvSpPr>
        <p:spPr/>
        <p:txBody>
          <a:bodyPr>
            <a:normAutofit/>
          </a:bodyPr>
          <a:lstStyle/>
          <a:p>
            <a:pPr>
              <a:buFont typeface="Wingdings" panose="05000000000000000000" pitchFamily="2" charset="2"/>
              <a:buChar char="ü"/>
            </a:pPr>
            <a:r>
              <a:rPr lang="en-US" dirty="0"/>
              <a:t>Concept of Algorithm</a:t>
            </a:r>
          </a:p>
          <a:p>
            <a:pPr>
              <a:buFont typeface="Wingdings" panose="05000000000000000000" pitchFamily="2" charset="2"/>
              <a:buChar char="ü"/>
            </a:pPr>
            <a:r>
              <a:rPr lang="en-US" dirty="0"/>
              <a:t>Algorithm Specification</a:t>
            </a:r>
          </a:p>
          <a:p>
            <a:pPr>
              <a:buFont typeface="Wingdings" panose="05000000000000000000" pitchFamily="2" charset="2"/>
              <a:buChar char="ü"/>
            </a:pPr>
            <a:r>
              <a:rPr lang="en-US" dirty="0"/>
              <a:t>Pseudo Code Conventions</a:t>
            </a:r>
          </a:p>
          <a:p>
            <a:pPr>
              <a:buFont typeface="Wingdings" panose="05000000000000000000" pitchFamily="2" charset="2"/>
              <a:buChar char="ü"/>
            </a:pPr>
            <a:r>
              <a:rPr lang="en-US" dirty="0"/>
              <a:t>Recursion and its properties</a:t>
            </a:r>
          </a:p>
          <a:p>
            <a:pPr>
              <a:buFont typeface="Wingdings" panose="05000000000000000000" pitchFamily="2" charset="2"/>
              <a:buChar char="ü"/>
            </a:pPr>
            <a:r>
              <a:rPr lang="en-US" dirty="0"/>
              <a:t>Performance Analysis(Space and Time Complexity)</a:t>
            </a:r>
          </a:p>
          <a:p>
            <a:pPr>
              <a:buFont typeface="Wingdings" panose="05000000000000000000" pitchFamily="2" charset="2"/>
              <a:buChar char="ü"/>
            </a:pPr>
            <a:r>
              <a:rPr lang="en-US" dirty="0"/>
              <a:t>Step Count </a:t>
            </a:r>
          </a:p>
          <a:p>
            <a:pPr>
              <a:buFont typeface="Wingdings" panose="05000000000000000000" pitchFamily="2" charset="2"/>
              <a:buChar char="ü"/>
            </a:pPr>
            <a:r>
              <a:rPr lang="en-US" dirty="0"/>
              <a:t>Asymptotic</a:t>
            </a:r>
          </a:p>
          <a:p>
            <a:pPr marL="0" indent="0">
              <a:buNone/>
            </a:pPr>
            <a:endParaRPr lang="en-US" dirty="0"/>
          </a:p>
        </p:txBody>
      </p:sp>
    </p:spTree>
    <p:extLst>
      <p:ext uri="{BB962C8B-B14F-4D97-AF65-F5344CB8AC3E}">
        <p14:creationId xmlns:p14="http://schemas.microsoft.com/office/powerpoint/2010/main" val="342163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b="1" kern="1200" dirty="0">
                <a:solidFill>
                  <a:srgbClr val="000000"/>
                </a:solidFill>
                <a:effectLst/>
                <a:latin typeface="Calibri Light" panose="020F0302020204030204" pitchFamily="34" charset="0"/>
                <a:ea typeface="+mj-ea"/>
                <a:cs typeface="+mj-cs"/>
              </a:rPr>
              <a:t>Continue…</a:t>
            </a:r>
            <a:endParaRPr lang="en-US" sz="7200" b="1" dirty="0"/>
          </a:p>
        </p:txBody>
      </p:sp>
      <p:sp>
        <p:nvSpPr>
          <p:cNvPr id="3" name="Content Placeholder 2"/>
          <p:cNvSpPr>
            <a:spLocks noGrp="1"/>
          </p:cNvSpPr>
          <p:nvPr>
            <p:ph idx="1"/>
          </p:nvPr>
        </p:nvSpPr>
        <p:spPr/>
        <p:txBody>
          <a:bodyPr>
            <a:noAutofit/>
          </a:bodyPr>
          <a:lstStyle/>
          <a:p>
            <a:pPr algn="just">
              <a:buNone/>
            </a:pPr>
            <a:r>
              <a:rPr lang="en-US" sz="2500" b="1" dirty="0"/>
              <a:t>Time for an algorithm to run </a:t>
            </a:r>
            <a:r>
              <a:rPr lang="en-US" sz="2500" b="1" i="1" dirty="0">
                <a:solidFill>
                  <a:srgbClr val="FF0000"/>
                </a:solidFill>
              </a:rPr>
              <a:t>t(n):</a:t>
            </a:r>
          </a:p>
          <a:p>
            <a:pPr algn="just"/>
            <a:r>
              <a:rPr lang="en-US" sz="2500" dirty="0"/>
              <a:t>A function of input. However, we will attempt to characterize this by the size of the input. We will try and estimate the </a:t>
            </a:r>
            <a:r>
              <a:rPr lang="en-US" sz="2500" dirty="0">
                <a:solidFill>
                  <a:srgbClr val="0000FF"/>
                </a:solidFill>
              </a:rPr>
              <a:t>WORST CASE</a:t>
            </a:r>
            <a:r>
              <a:rPr lang="en-US" sz="2500" dirty="0"/>
              <a:t>, the </a:t>
            </a:r>
            <a:r>
              <a:rPr lang="en-US" sz="2500" dirty="0">
                <a:solidFill>
                  <a:srgbClr val="0000FF"/>
                </a:solidFill>
              </a:rPr>
              <a:t>BEST CASE</a:t>
            </a:r>
            <a:r>
              <a:rPr lang="en-US" sz="2500" dirty="0"/>
              <a:t>, and the </a:t>
            </a:r>
            <a:r>
              <a:rPr lang="en-US" sz="2500" dirty="0">
                <a:solidFill>
                  <a:srgbClr val="0000FF"/>
                </a:solidFill>
              </a:rPr>
              <a:t>AVERAGE CASE.</a:t>
            </a:r>
          </a:p>
          <a:p>
            <a:pPr algn="just"/>
            <a:r>
              <a:rPr lang="en-US" sz="2500" b="1" dirty="0">
                <a:solidFill>
                  <a:srgbClr val="0000FF"/>
                </a:solidFill>
              </a:rPr>
              <a:t>Worst Case:</a:t>
            </a:r>
          </a:p>
          <a:p>
            <a:pPr algn="just">
              <a:buNone/>
            </a:pPr>
            <a:r>
              <a:rPr lang="en-US" sz="2500" dirty="0"/>
              <a:t>	is the maximum run time, over all inputs of size n. That is, we only consider the "number of times the principle activity of that algorithm is performed".</a:t>
            </a:r>
          </a:p>
          <a:p>
            <a:pPr algn="just"/>
            <a:r>
              <a:rPr lang="en-US" sz="2500" b="1" dirty="0">
                <a:solidFill>
                  <a:srgbClr val="0000FF"/>
                </a:solidFill>
              </a:rPr>
              <a:t>Best Case:</a:t>
            </a:r>
          </a:p>
          <a:p>
            <a:pPr algn="just">
              <a:buNone/>
            </a:pPr>
            <a:r>
              <a:rPr lang="en-US" sz="2500" dirty="0"/>
              <a:t>	In this case, we look at specific instances of input of size n. For example, we might get best behavior from a sorting algorithm if the input to it is already sorted.</a:t>
            </a:r>
          </a:p>
        </p:txBody>
      </p:sp>
      <p:sp>
        <p:nvSpPr>
          <p:cNvPr id="4" name="Slide Number Placeholder 3"/>
          <p:cNvSpPr>
            <a:spLocks noGrp="1"/>
          </p:cNvSpPr>
          <p:nvPr>
            <p:ph type="sldNum" sz="quarter" idx="12"/>
          </p:nvPr>
        </p:nvSpPr>
        <p:spPr/>
        <p:txBody>
          <a:bodyPr/>
          <a:lstStyle/>
          <a:p>
            <a:fld id="{FA256D11-41C7-42D6-9B2A-30194489286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b="1" kern="1200" dirty="0">
                <a:solidFill>
                  <a:srgbClr val="000000"/>
                </a:solidFill>
                <a:effectLst/>
                <a:latin typeface="Calibri Light" panose="020F0302020204030204" pitchFamily="34" charset="0"/>
                <a:ea typeface="+mj-ea"/>
                <a:cs typeface="+mj-cs"/>
              </a:rPr>
              <a:t>Continue…</a:t>
            </a:r>
            <a:endParaRPr lang="en-US" sz="7200" b="1" dirty="0"/>
          </a:p>
        </p:txBody>
      </p:sp>
      <p:sp>
        <p:nvSpPr>
          <p:cNvPr id="3" name="Content Placeholder 2"/>
          <p:cNvSpPr>
            <a:spLocks noGrp="1"/>
          </p:cNvSpPr>
          <p:nvPr>
            <p:ph idx="1"/>
          </p:nvPr>
        </p:nvSpPr>
        <p:spPr/>
        <p:txBody>
          <a:bodyPr>
            <a:normAutofit/>
          </a:bodyPr>
          <a:lstStyle/>
          <a:p>
            <a:pPr algn="just"/>
            <a:r>
              <a:rPr lang="en-US" sz="2600" b="1" dirty="0">
                <a:solidFill>
                  <a:srgbClr val="0000FF"/>
                </a:solidFill>
              </a:rPr>
              <a:t>Average Case:</a:t>
            </a:r>
          </a:p>
          <a:p>
            <a:pPr algn="just">
              <a:buNone/>
            </a:pPr>
            <a:r>
              <a:rPr lang="en-US" sz="2600" dirty="0"/>
              <a:t>	Arguably, average case is the most useful measure.</a:t>
            </a:r>
          </a:p>
          <a:p>
            <a:pPr algn="just">
              <a:buNone/>
            </a:pPr>
            <a:endParaRPr lang="en-US" sz="2600" dirty="0"/>
          </a:p>
          <a:p>
            <a:pPr algn="just"/>
            <a:r>
              <a:rPr lang="en-US" sz="2600" dirty="0"/>
              <a:t>Since the algorithm's performance may vary with different types of input data, hence </a:t>
            </a:r>
            <a:r>
              <a:rPr lang="en-US" sz="2600" dirty="0">
                <a:solidFill>
                  <a:srgbClr val="FF0000"/>
                </a:solidFill>
              </a:rPr>
              <a:t>for an algorithm we usually use the </a:t>
            </a:r>
            <a:r>
              <a:rPr lang="en-US" sz="2600" b="1" dirty="0">
                <a:solidFill>
                  <a:srgbClr val="FF0000"/>
                </a:solidFill>
              </a:rPr>
              <a:t>worst-case Time complexity of an algorithm because </a:t>
            </a:r>
            <a:r>
              <a:rPr lang="en-US" sz="2600" dirty="0">
                <a:solidFill>
                  <a:srgbClr val="FF0000"/>
                </a:solidFill>
              </a:rPr>
              <a:t>that is the maximum time taken for any input size.</a:t>
            </a:r>
          </a:p>
        </p:txBody>
      </p:sp>
      <p:sp>
        <p:nvSpPr>
          <p:cNvPr id="4" name="Slide Number Placeholder 3"/>
          <p:cNvSpPr>
            <a:spLocks noGrp="1"/>
          </p:cNvSpPr>
          <p:nvPr>
            <p:ph type="sldNum" sz="quarter" idx="12"/>
          </p:nvPr>
        </p:nvSpPr>
        <p:spPr/>
        <p:txBody>
          <a:bodyPr/>
          <a:lstStyle/>
          <a:p>
            <a:fld id="{FA256D11-41C7-42D6-9B2A-30194489286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b="1" kern="1200" dirty="0">
                <a:solidFill>
                  <a:srgbClr val="000000"/>
                </a:solidFill>
                <a:effectLst/>
                <a:latin typeface="Calibri Light" panose="020F0302020204030204" pitchFamily="34" charset="0"/>
                <a:ea typeface="+mj-ea"/>
                <a:cs typeface="+mj-cs"/>
              </a:rPr>
              <a:t>Continue…</a:t>
            </a:r>
            <a:endParaRPr lang="en-US" sz="7200" b="1" dirty="0"/>
          </a:p>
        </p:txBody>
      </p:sp>
      <p:sp>
        <p:nvSpPr>
          <p:cNvPr id="3" name="Content Placeholder 2"/>
          <p:cNvSpPr>
            <a:spLocks noGrp="1"/>
          </p:cNvSpPr>
          <p:nvPr>
            <p:ph idx="1"/>
          </p:nvPr>
        </p:nvSpPr>
        <p:spPr/>
        <p:txBody>
          <a:bodyPr>
            <a:normAutofit/>
          </a:bodyPr>
          <a:lstStyle/>
          <a:p>
            <a:pPr algn="just">
              <a:buNone/>
            </a:pPr>
            <a:r>
              <a:rPr lang="en-US" b="1" dirty="0"/>
              <a:t>Types of Notations for Time Complexity:</a:t>
            </a:r>
          </a:p>
          <a:p>
            <a:pPr algn="just">
              <a:buNone/>
            </a:pPr>
            <a:r>
              <a:rPr lang="en-US" sz="2600" dirty="0"/>
              <a:t>	1) Big Oh denotes "</a:t>
            </a:r>
            <a:r>
              <a:rPr lang="en-US" sz="2600" i="1" dirty="0"/>
              <a:t>fewer than or the same as" &lt;expression&gt; iterations (worst-case).</a:t>
            </a:r>
          </a:p>
          <a:p>
            <a:pPr algn="just">
              <a:buNone/>
            </a:pPr>
            <a:r>
              <a:rPr lang="en-US" sz="2600" dirty="0"/>
              <a:t>	2) Big Omega denotes "</a:t>
            </a:r>
            <a:r>
              <a:rPr lang="en-US" sz="2600" i="1" dirty="0"/>
              <a:t>more than or the same as" &lt;expression&gt; iterations.</a:t>
            </a:r>
          </a:p>
          <a:p>
            <a:pPr algn="just">
              <a:buNone/>
            </a:pPr>
            <a:r>
              <a:rPr lang="en-US" sz="2600" dirty="0"/>
              <a:t>	3) Big Theta denotes "</a:t>
            </a:r>
            <a:r>
              <a:rPr lang="en-US" sz="2600" i="1" dirty="0"/>
              <a:t>the same as" &lt;expression&gt; iterations.</a:t>
            </a:r>
          </a:p>
          <a:p>
            <a:pPr algn="just">
              <a:buNone/>
            </a:pPr>
            <a:r>
              <a:rPr lang="en-US" sz="2600" dirty="0"/>
              <a:t>	4)  Little Oh denotes "</a:t>
            </a:r>
            <a:r>
              <a:rPr lang="en-US" sz="2600" i="1" dirty="0"/>
              <a:t>fewer than" &lt;expression&gt; iterations.</a:t>
            </a:r>
          </a:p>
          <a:p>
            <a:pPr algn="just">
              <a:buNone/>
            </a:pPr>
            <a:r>
              <a:rPr lang="en-US" sz="2600" dirty="0"/>
              <a:t>	5) Little Omega denotes "</a:t>
            </a:r>
            <a:r>
              <a:rPr lang="en-US" sz="2600" i="1" dirty="0"/>
              <a:t>more than" &lt;expression&gt; iterations.</a:t>
            </a:r>
            <a:endParaRPr lang="en-US" sz="2600" dirty="0"/>
          </a:p>
          <a:p>
            <a:pPr algn="just"/>
            <a:endParaRPr lang="en-US" sz="2600" dirty="0"/>
          </a:p>
        </p:txBody>
      </p:sp>
      <p:sp>
        <p:nvSpPr>
          <p:cNvPr id="4" name="Slide Number Placeholder 3"/>
          <p:cNvSpPr>
            <a:spLocks noGrp="1"/>
          </p:cNvSpPr>
          <p:nvPr>
            <p:ph type="sldNum" sz="quarter" idx="12"/>
          </p:nvPr>
        </p:nvSpPr>
        <p:spPr/>
        <p:txBody>
          <a:bodyPr/>
          <a:lstStyle/>
          <a:p>
            <a:fld id="{FA256D11-41C7-42D6-9B2A-30194489286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b="1" kern="1200" dirty="0">
                <a:solidFill>
                  <a:srgbClr val="000000"/>
                </a:solidFill>
                <a:effectLst/>
                <a:latin typeface="Calibri Light" panose="020F0302020204030204" pitchFamily="34" charset="0"/>
                <a:ea typeface="+mj-ea"/>
                <a:cs typeface="+mj-cs"/>
              </a:rPr>
              <a:t>Continue…</a:t>
            </a:r>
            <a:endParaRPr lang="en-US" sz="7200" b="1" dirty="0"/>
          </a:p>
        </p:txBody>
      </p:sp>
      <p:sp>
        <p:nvSpPr>
          <p:cNvPr id="3" name="Content Placeholder 2"/>
          <p:cNvSpPr>
            <a:spLocks noGrp="1"/>
          </p:cNvSpPr>
          <p:nvPr>
            <p:ph idx="1"/>
          </p:nvPr>
        </p:nvSpPr>
        <p:spPr>
          <a:xfrm>
            <a:off x="838200" y="1495687"/>
            <a:ext cx="10515600" cy="4351338"/>
          </a:xfrm>
        </p:spPr>
        <p:txBody>
          <a:bodyPr>
            <a:noAutofit/>
          </a:bodyPr>
          <a:lstStyle/>
          <a:p>
            <a:pPr algn="just">
              <a:buNone/>
            </a:pPr>
            <a:r>
              <a:rPr lang="en-US" sz="2200" b="1" dirty="0"/>
              <a:t>Understanding Notations of Time Complexity with Example:</a:t>
            </a:r>
          </a:p>
          <a:p>
            <a:pPr algn="just"/>
            <a:r>
              <a:rPr lang="en-US" sz="2200" dirty="0">
                <a:solidFill>
                  <a:srgbClr val="FF0000"/>
                </a:solidFill>
              </a:rPr>
              <a:t>O(expression) </a:t>
            </a:r>
            <a:r>
              <a:rPr lang="en-US" sz="2200" dirty="0"/>
              <a:t>is the set of functions that grow slower than or at the same rate as expression. </a:t>
            </a:r>
          </a:p>
          <a:p>
            <a:pPr algn="just"/>
            <a:r>
              <a:rPr lang="en-US" sz="2200" dirty="0">
                <a:solidFill>
                  <a:srgbClr val="FF0000"/>
                </a:solidFill>
              </a:rPr>
              <a:t>Omega(expression) </a:t>
            </a:r>
            <a:r>
              <a:rPr lang="en-US" sz="2200" dirty="0"/>
              <a:t>is the set of functions that grow faster than or at the same rate as expression. </a:t>
            </a:r>
          </a:p>
          <a:p>
            <a:pPr algn="just"/>
            <a:r>
              <a:rPr lang="en-US" sz="2200" dirty="0">
                <a:solidFill>
                  <a:srgbClr val="FF0000"/>
                </a:solidFill>
              </a:rPr>
              <a:t>Theta(expression) </a:t>
            </a:r>
            <a:r>
              <a:rPr lang="en-US" sz="2200" dirty="0"/>
              <a:t>consist of all the functions that lie in both O(expression) and Omega(expression).</a:t>
            </a:r>
          </a:p>
          <a:p>
            <a:pPr algn="just"/>
            <a:r>
              <a:rPr lang="en-US" sz="2200" dirty="0"/>
              <a:t>Suppose you've calculated that an algorithm takes f(n) operations, where,</a:t>
            </a:r>
          </a:p>
          <a:p>
            <a:pPr algn="just">
              <a:buNone/>
            </a:pPr>
            <a:r>
              <a:rPr lang="pt-BR" sz="2200" dirty="0"/>
              <a:t>		f(n) = 3*n^2 + 2*n + 4. // n^2 means square of n</a:t>
            </a:r>
          </a:p>
          <a:p>
            <a:pPr algn="just"/>
            <a:r>
              <a:rPr lang="en-US" sz="2200" dirty="0"/>
              <a:t>Since this polynomial grows at the same rate as n^2, then you could say that the function </a:t>
            </a:r>
            <a:r>
              <a:rPr lang="en-US" sz="2200" dirty="0">
                <a:solidFill>
                  <a:srgbClr val="FF0000"/>
                </a:solidFill>
              </a:rPr>
              <a:t>f</a:t>
            </a:r>
            <a:r>
              <a:rPr lang="en-US" sz="2200" dirty="0"/>
              <a:t> lies in the set Theta(n^2). (It also lies in the sets O(n^2) and Omega(n^2) for the same reason.)</a:t>
            </a:r>
          </a:p>
        </p:txBody>
      </p:sp>
      <p:sp>
        <p:nvSpPr>
          <p:cNvPr id="4" name="Slide Number Placeholder 3"/>
          <p:cNvSpPr>
            <a:spLocks noGrp="1"/>
          </p:cNvSpPr>
          <p:nvPr>
            <p:ph type="sldNum" sz="quarter" idx="12"/>
          </p:nvPr>
        </p:nvSpPr>
        <p:spPr/>
        <p:txBody>
          <a:bodyPr/>
          <a:lstStyle/>
          <a:p>
            <a:fld id="{FA256D11-41C7-42D6-9B2A-30194489286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sz="4000" b="1" kern="1200" dirty="0">
                <a:solidFill>
                  <a:srgbClr val="000000"/>
                </a:solidFill>
                <a:effectLst/>
                <a:latin typeface="Calibri Light" panose="020F0302020204030204" pitchFamily="34" charset="0"/>
                <a:ea typeface="+mj-ea"/>
                <a:cs typeface="+mj-cs"/>
              </a:rPr>
              <a:t>Continue…</a:t>
            </a:r>
            <a:endParaRPr lang="en-US" sz="6600" b="1" dirty="0"/>
          </a:p>
        </p:txBody>
      </p:sp>
      <p:sp>
        <p:nvSpPr>
          <p:cNvPr id="4" name="Slide Number Placeholder 3"/>
          <p:cNvSpPr>
            <a:spLocks noGrp="1"/>
          </p:cNvSpPr>
          <p:nvPr>
            <p:ph type="sldNum" sz="quarter" idx="12"/>
          </p:nvPr>
        </p:nvSpPr>
        <p:spPr/>
        <p:txBody>
          <a:bodyPr/>
          <a:lstStyle/>
          <a:p>
            <a:fld id="{FA256D11-41C7-42D6-9B2A-301944892868}" type="slidenum">
              <a:rPr lang="en-US" smtClean="0"/>
              <a:pPr/>
              <a:t>24</a:t>
            </a:fld>
            <a:endParaRPr lang="en-US"/>
          </a:p>
        </p:txBody>
      </p:sp>
      <p:pic>
        <p:nvPicPr>
          <p:cNvPr id="3074" name="Picture 2"/>
          <p:cNvPicPr>
            <a:picLocks noChangeAspect="1" noChangeArrowheads="1"/>
          </p:cNvPicPr>
          <p:nvPr/>
        </p:nvPicPr>
        <p:blipFill>
          <a:blip r:embed="rId2"/>
          <a:srcRect/>
          <a:stretch>
            <a:fillRect/>
          </a:stretch>
        </p:blipFill>
        <p:spPr bwMode="auto">
          <a:xfrm>
            <a:off x="1527867" y="1649894"/>
            <a:ext cx="7742626" cy="4581224"/>
          </a:xfrm>
          <a:prstGeom prst="rect">
            <a:avLst/>
          </a:prstGeom>
          <a:noFill/>
          <a:ln w="9525">
            <a:solidFill>
              <a:schemeClr val="accent1"/>
            </a:solid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1D2B-24EC-4DEA-BA67-44F7D41933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83199F-9060-48B1-A501-6F9E717C4B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310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15AD-30F3-4F81-8823-84E4A8651902}"/>
              </a:ext>
            </a:extLst>
          </p:cNvPr>
          <p:cNvSpPr>
            <a:spLocks noGrp="1"/>
          </p:cNvSpPr>
          <p:nvPr>
            <p:ph type="title"/>
          </p:nvPr>
        </p:nvSpPr>
        <p:spPr/>
        <p:txBody>
          <a:bodyPr/>
          <a:lstStyle/>
          <a:p>
            <a:r>
              <a:rPr lang="en-US" b="1" dirty="0"/>
              <a:t>Concept of Algorithm</a:t>
            </a:r>
          </a:p>
        </p:txBody>
      </p:sp>
      <p:sp>
        <p:nvSpPr>
          <p:cNvPr id="3" name="Content Placeholder 2">
            <a:extLst>
              <a:ext uri="{FF2B5EF4-FFF2-40B4-BE49-F238E27FC236}">
                <a16:creationId xmlns:a16="http://schemas.microsoft.com/office/drawing/2014/main" id="{C8A6DC77-A0F3-4B2E-AC14-B029B00A8DDC}"/>
              </a:ext>
            </a:extLst>
          </p:cNvPr>
          <p:cNvSpPr>
            <a:spLocks noGrp="1"/>
          </p:cNvSpPr>
          <p:nvPr>
            <p:ph idx="1"/>
          </p:nvPr>
        </p:nvSpPr>
        <p:spPr/>
        <p:txBody>
          <a:bodyPr/>
          <a:lstStyle/>
          <a:p>
            <a:pPr algn="just"/>
            <a:r>
              <a:rPr lang="en-US" sz="2600" dirty="0">
                <a:solidFill>
                  <a:srgbClr val="FF0000"/>
                </a:solidFill>
              </a:rPr>
              <a:t>An </a:t>
            </a:r>
            <a:r>
              <a:rPr lang="en-US" sz="2600" b="1" dirty="0">
                <a:solidFill>
                  <a:srgbClr val="FF0000"/>
                </a:solidFill>
              </a:rPr>
              <a:t>algorithm</a:t>
            </a:r>
            <a:r>
              <a:rPr lang="en-US" sz="2600" dirty="0">
                <a:solidFill>
                  <a:srgbClr val="FF0000"/>
                </a:solidFill>
              </a:rPr>
              <a:t> is a self-contained step-by-step set of operations to be performed</a:t>
            </a:r>
            <a:r>
              <a:rPr lang="en-US" sz="2600" dirty="0"/>
              <a:t>.</a:t>
            </a:r>
          </a:p>
          <a:p>
            <a:pPr algn="just">
              <a:lnSpc>
                <a:spcPct val="90000"/>
              </a:lnSpc>
            </a:pPr>
            <a:r>
              <a:rPr lang="en-US" sz="2600" dirty="0"/>
              <a:t>Describe: in natural language / pseudo-code / diagrams / etc. </a:t>
            </a:r>
          </a:p>
          <a:p>
            <a:pPr algn="just">
              <a:lnSpc>
                <a:spcPct val="90000"/>
              </a:lnSpc>
            </a:pPr>
            <a:r>
              <a:rPr lang="en-US" sz="2600" dirty="0">
                <a:solidFill>
                  <a:srgbClr val="FF0000"/>
                </a:solidFill>
              </a:rPr>
              <a:t>Criteria to follow:</a:t>
            </a:r>
          </a:p>
          <a:p>
            <a:pPr lvl="1" algn="just">
              <a:lnSpc>
                <a:spcPct val="90000"/>
              </a:lnSpc>
            </a:pPr>
            <a:r>
              <a:rPr lang="en-US" sz="2600" dirty="0">
                <a:solidFill>
                  <a:srgbClr val="0000FF"/>
                </a:solidFill>
              </a:rPr>
              <a:t>Input</a:t>
            </a:r>
            <a:r>
              <a:rPr lang="en-US" sz="2600" dirty="0"/>
              <a:t>:  Zero or more quantities (externally produced)</a:t>
            </a:r>
          </a:p>
          <a:p>
            <a:pPr lvl="1" algn="just">
              <a:lnSpc>
                <a:spcPct val="90000"/>
              </a:lnSpc>
            </a:pPr>
            <a:r>
              <a:rPr lang="en-US" sz="2600" dirty="0">
                <a:solidFill>
                  <a:srgbClr val="0000FF"/>
                </a:solidFill>
              </a:rPr>
              <a:t>Output:  </a:t>
            </a:r>
            <a:r>
              <a:rPr lang="en-US" sz="2600" dirty="0"/>
              <a:t>One or more quantities </a:t>
            </a:r>
          </a:p>
          <a:p>
            <a:pPr lvl="1" algn="just">
              <a:lnSpc>
                <a:spcPct val="90000"/>
              </a:lnSpc>
            </a:pPr>
            <a:r>
              <a:rPr lang="en-US" sz="2600" dirty="0">
                <a:solidFill>
                  <a:srgbClr val="0000FF"/>
                </a:solidFill>
              </a:rPr>
              <a:t>Definiteness: </a:t>
            </a:r>
            <a:r>
              <a:rPr lang="en-US" sz="2600" dirty="0"/>
              <a:t>Clarity, precision of each instruction</a:t>
            </a:r>
          </a:p>
          <a:p>
            <a:pPr lvl="1" algn="just">
              <a:lnSpc>
                <a:spcPct val="90000"/>
              </a:lnSpc>
            </a:pPr>
            <a:r>
              <a:rPr lang="en-US" sz="2600" dirty="0">
                <a:solidFill>
                  <a:srgbClr val="0000FF"/>
                </a:solidFill>
              </a:rPr>
              <a:t>Effectiveness: </a:t>
            </a:r>
            <a:r>
              <a:rPr lang="en-US" sz="2600" dirty="0"/>
              <a:t>Each instruction has to be basic enough and feasible</a:t>
            </a:r>
          </a:p>
          <a:p>
            <a:pPr lvl="1" algn="just">
              <a:lnSpc>
                <a:spcPct val="90000"/>
              </a:lnSpc>
            </a:pPr>
            <a:r>
              <a:rPr lang="en-US" sz="2600" dirty="0">
                <a:solidFill>
                  <a:srgbClr val="0000FF"/>
                </a:solidFill>
              </a:rPr>
              <a:t>Finiteness: </a:t>
            </a:r>
            <a:r>
              <a:rPr lang="en-US" sz="2600" dirty="0"/>
              <a:t>The algorithm has to stop after a finite (may be very large) number of steps</a:t>
            </a:r>
          </a:p>
          <a:p>
            <a:pPr algn="just"/>
            <a:endParaRPr lang="en-US" sz="2600" dirty="0"/>
          </a:p>
          <a:p>
            <a:pPr marL="0" indent="0">
              <a:buNone/>
            </a:pPr>
            <a:endParaRPr lang="en-US" dirty="0"/>
          </a:p>
        </p:txBody>
      </p:sp>
    </p:spTree>
    <p:extLst>
      <p:ext uri="{BB962C8B-B14F-4D97-AF65-F5344CB8AC3E}">
        <p14:creationId xmlns:p14="http://schemas.microsoft.com/office/powerpoint/2010/main" val="248032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67DC-4665-48CD-8FE2-4AA2812AA14E}"/>
              </a:ext>
            </a:extLst>
          </p:cNvPr>
          <p:cNvSpPr>
            <a:spLocks noGrp="1"/>
          </p:cNvSpPr>
          <p:nvPr>
            <p:ph type="title"/>
          </p:nvPr>
        </p:nvSpPr>
        <p:spPr/>
        <p:txBody>
          <a:bodyPr>
            <a:normAutofit/>
          </a:bodyPr>
          <a:lstStyle/>
          <a:p>
            <a:r>
              <a:rPr lang="en-US" sz="4000" b="1" dirty="0"/>
              <a:t>Algorithm Specification(Pseudo Code Conventions)</a:t>
            </a:r>
          </a:p>
        </p:txBody>
      </p:sp>
      <p:sp>
        <p:nvSpPr>
          <p:cNvPr id="9" name="TextBox 8">
            <a:extLst>
              <a:ext uri="{FF2B5EF4-FFF2-40B4-BE49-F238E27FC236}">
                <a16:creationId xmlns:a16="http://schemas.microsoft.com/office/drawing/2014/main" id="{B0D40775-1E25-49CB-951F-99D8D0397612}"/>
              </a:ext>
            </a:extLst>
          </p:cNvPr>
          <p:cNvSpPr txBox="1"/>
          <p:nvPr/>
        </p:nvSpPr>
        <p:spPr>
          <a:xfrm>
            <a:off x="838200" y="1539720"/>
            <a:ext cx="10515599" cy="4862870"/>
          </a:xfrm>
          <a:prstGeom prst="rect">
            <a:avLst/>
          </a:prstGeom>
          <a:noFill/>
        </p:spPr>
        <p:txBody>
          <a:bodyPr wrap="square">
            <a:spAutoFit/>
          </a:bodyPr>
          <a:lstStyle/>
          <a:p>
            <a:r>
              <a:rPr lang="en-US" sz="2000" b="0" i="0" dirty="0">
                <a:effectLst/>
              </a:rPr>
              <a:t>Pseudocode is a high-level representation of an algorithm that is easier to read and understand than programming language code. It is not a programming language, but rather a way to describe an algorithm in a structured and concise manner. </a:t>
            </a:r>
          </a:p>
          <a:p>
            <a:endParaRPr lang="en-US" sz="2000" dirty="0"/>
          </a:p>
          <a:p>
            <a:pPr algn="l"/>
            <a:r>
              <a:rPr lang="en-US" sz="2400" b="1" i="0" dirty="0">
                <a:effectLst/>
              </a:rPr>
              <a:t>Indentation and Spacing</a:t>
            </a:r>
          </a:p>
          <a:p>
            <a:pPr algn="l"/>
            <a:r>
              <a:rPr lang="en-US" sz="2000" b="0" i="0" dirty="0">
                <a:effectLst/>
              </a:rPr>
              <a:t>Proper indentation and spacing are crucial in pseudocode. It is essential to use a consistent number of spaces for indentation, and to leave a blank line between each section of the algorithm. This improves readability and makes the pseudocode easier to understand.</a:t>
            </a:r>
          </a:p>
          <a:p>
            <a:pPr algn="l"/>
            <a:endParaRPr lang="en-US" sz="2400" b="0" i="0" dirty="0">
              <a:effectLst/>
            </a:endParaRPr>
          </a:p>
          <a:p>
            <a:r>
              <a:rPr lang="en-US" sz="2400" b="1" dirty="0"/>
              <a:t>Variables and Data Types</a:t>
            </a:r>
          </a:p>
          <a:p>
            <a:r>
              <a:rPr lang="en-US" sz="2000" dirty="0"/>
              <a:t>When declaring variables, it is essential to specify the data type. This can be done using keywords such as integer, real, </a:t>
            </a:r>
            <a:r>
              <a:rPr lang="en-US" sz="2000" dirty="0" err="1"/>
              <a:t>boolean</a:t>
            </a:r>
            <a:r>
              <a:rPr lang="en-US" sz="2000" dirty="0"/>
              <a:t>, etc. For example:</a:t>
            </a:r>
          </a:p>
          <a:p>
            <a:endParaRPr lang="en-US" sz="2000" dirty="0"/>
          </a:p>
          <a:p>
            <a:r>
              <a:rPr lang="en-US" sz="2000" dirty="0"/>
              <a:t>DECLARE x AS INTEGER</a:t>
            </a:r>
          </a:p>
          <a:p>
            <a:r>
              <a:rPr lang="en-US" sz="2000" dirty="0"/>
              <a:t>DECLARE y AS REAL</a:t>
            </a:r>
          </a:p>
        </p:txBody>
      </p:sp>
    </p:spTree>
    <p:extLst>
      <p:ext uri="{BB962C8B-B14F-4D97-AF65-F5344CB8AC3E}">
        <p14:creationId xmlns:p14="http://schemas.microsoft.com/office/powerpoint/2010/main" val="187000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CE08-990C-4AA2-8AF7-CF52BCF3EFA9}"/>
              </a:ext>
            </a:extLst>
          </p:cNvPr>
          <p:cNvSpPr>
            <a:spLocks noGrp="1"/>
          </p:cNvSpPr>
          <p:nvPr>
            <p:ph type="title"/>
          </p:nvPr>
        </p:nvSpPr>
        <p:spPr/>
        <p:txBody>
          <a:bodyPr/>
          <a:lstStyle/>
          <a:p>
            <a:r>
              <a:rPr lang="en-US" b="1" dirty="0"/>
              <a:t>Continue…</a:t>
            </a:r>
          </a:p>
        </p:txBody>
      </p:sp>
      <p:sp>
        <p:nvSpPr>
          <p:cNvPr id="7" name="Content Placeholder 6">
            <a:extLst>
              <a:ext uri="{FF2B5EF4-FFF2-40B4-BE49-F238E27FC236}">
                <a16:creationId xmlns:a16="http://schemas.microsoft.com/office/drawing/2014/main" id="{21C404A8-D4D2-40E8-8689-46B6C13A4A45}"/>
              </a:ext>
            </a:extLst>
          </p:cNvPr>
          <p:cNvSpPr>
            <a:spLocks noGrp="1"/>
          </p:cNvSpPr>
          <p:nvPr>
            <p:ph idx="1"/>
          </p:nvPr>
        </p:nvSpPr>
        <p:spPr>
          <a:xfrm>
            <a:off x="838200" y="1385740"/>
            <a:ext cx="10515600" cy="5024487"/>
          </a:xfrm>
        </p:spPr>
        <p:txBody>
          <a:bodyPr>
            <a:normAutofit lnSpcReduction="10000"/>
          </a:bodyPr>
          <a:lstStyle/>
          <a:p>
            <a:pPr marL="0" indent="0">
              <a:buNone/>
            </a:pPr>
            <a:r>
              <a:rPr lang="en-US" sz="2400" b="1" dirty="0"/>
              <a:t>Control Structures</a:t>
            </a:r>
          </a:p>
          <a:p>
            <a:pPr marL="0" indent="0">
              <a:buNone/>
            </a:pPr>
            <a:r>
              <a:rPr lang="en-US" sz="1800" dirty="0"/>
              <a:t>Control structures such as if-else statements, for loops, and while loops should be written in a consistent manner. For example:</a:t>
            </a:r>
          </a:p>
          <a:p>
            <a:pPr marL="0" indent="0">
              <a:buNone/>
            </a:pPr>
            <a:r>
              <a:rPr lang="en-US" sz="1800" dirty="0"/>
              <a:t>IF (x &gt; 5) THEN</a:t>
            </a:r>
          </a:p>
          <a:p>
            <a:pPr marL="0" indent="0">
              <a:buNone/>
            </a:pPr>
            <a:r>
              <a:rPr lang="en-US" sz="1800" dirty="0"/>
              <a:t>    PRINT "x is greater than 5"</a:t>
            </a:r>
          </a:p>
          <a:p>
            <a:pPr marL="0" indent="0">
              <a:buNone/>
            </a:pPr>
            <a:r>
              <a:rPr lang="en-US" sz="1800" dirty="0"/>
              <a:t>ELSE</a:t>
            </a:r>
          </a:p>
          <a:p>
            <a:pPr marL="0" indent="0">
              <a:buNone/>
            </a:pPr>
            <a:r>
              <a:rPr lang="en-US" sz="1800" dirty="0"/>
              <a:t>    PRINT "x is less than or equal to 5"</a:t>
            </a:r>
          </a:p>
          <a:p>
            <a:pPr marL="0" indent="0">
              <a:buNone/>
            </a:pPr>
            <a:r>
              <a:rPr lang="en-US" sz="1800" dirty="0"/>
              <a:t>ENDIF</a:t>
            </a:r>
          </a:p>
          <a:p>
            <a:pPr marL="0" indent="0">
              <a:buNone/>
            </a:pPr>
            <a:r>
              <a:rPr lang="en-US" sz="2400" b="1" dirty="0"/>
              <a:t>Functions and Procedures</a:t>
            </a:r>
          </a:p>
          <a:p>
            <a:pPr marL="0" indent="0">
              <a:buNone/>
            </a:pPr>
            <a:r>
              <a:rPr lang="en-US" sz="1800" dirty="0"/>
              <a:t>Functions and procedures should be written in a consistent manner, including the use of parentheses and commas. For example:</a:t>
            </a:r>
          </a:p>
          <a:p>
            <a:pPr marL="0" indent="0">
              <a:buNone/>
            </a:pPr>
            <a:r>
              <a:rPr lang="en-US" sz="1800" dirty="0"/>
              <a:t>FUNCTION add(x, y)</a:t>
            </a:r>
          </a:p>
          <a:p>
            <a:pPr marL="0" indent="0">
              <a:buNone/>
            </a:pPr>
            <a:r>
              <a:rPr lang="en-US" sz="1800" dirty="0"/>
              <a:t>    RETURN x + y</a:t>
            </a:r>
          </a:p>
          <a:p>
            <a:pPr marL="0" indent="0">
              <a:buNone/>
            </a:pPr>
            <a:r>
              <a:rPr lang="en-US" sz="1800" dirty="0"/>
              <a:t>END FUNCTION</a:t>
            </a:r>
          </a:p>
        </p:txBody>
      </p:sp>
    </p:spTree>
    <p:extLst>
      <p:ext uri="{BB962C8B-B14F-4D97-AF65-F5344CB8AC3E}">
        <p14:creationId xmlns:p14="http://schemas.microsoft.com/office/powerpoint/2010/main" val="330362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A1AF-0FED-4F14-BDA8-C82139018042}"/>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E6712F48-6A0D-488D-86D9-F772A532A17C}"/>
              </a:ext>
            </a:extLst>
          </p:cNvPr>
          <p:cNvSpPr>
            <a:spLocks noGrp="1"/>
          </p:cNvSpPr>
          <p:nvPr>
            <p:ph idx="1"/>
          </p:nvPr>
        </p:nvSpPr>
        <p:spPr/>
        <p:txBody>
          <a:bodyPr>
            <a:normAutofit fontScale="92500" lnSpcReduction="10000"/>
          </a:bodyPr>
          <a:lstStyle/>
          <a:p>
            <a:pPr marL="0" indent="0">
              <a:buNone/>
            </a:pPr>
            <a:r>
              <a:rPr lang="en-US" sz="2400" b="1" dirty="0"/>
              <a:t>Comments</a:t>
            </a:r>
          </a:p>
          <a:p>
            <a:pPr marL="0" indent="0">
              <a:buNone/>
            </a:pPr>
            <a:r>
              <a:rPr lang="en-US" sz="2400" dirty="0"/>
              <a:t>Comments are essential in pseudocode, as they provide additional information about the algorithm. Comments should be written in a consistent manner, using keywords such as // or /* */. For example:</a:t>
            </a:r>
          </a:p>
          <a:p>
            <a:pPr marL="0" indent="0">
              <a:buNone/>
            </a:pPr>
            <a:r>
              <a:rPr lang="en-US" sz="2400" dirty="0"/>
              <a:t>// This is a comment</a:t>
            </a:r>
          </a:p>
          <a:p>
            <a:pPr marL="0" indent="0">
              <a:buNone/>
            </a:pPr>
            <a:r>
              <a:rPr lang="en-US" sz="2400" dirty="0"/>
              <a:t>/* This is a multi-line comment */</a:t>
            </a:r>
          </a:p>
          <a:p>
            <a:pPr marL="0" indent="0">
              <a:buNone/>
            </a:pPr>
            <a:r>
              <a:rPr lang="en-US" sz="2400" b="1" dirty="0"/>
              <a:t>Looping Statements:</a:t>
            </a:r>
          </a:p>
          <a:p>
            <a:pPr marL="0" indent="0">
              <a:buNone/>
            </a:pPr>
            <a:r>
              <a:rPr lang="en-US" sz="2400" dirty="0"/>
              <a:t> for, while, repeat, until.</a:t>
            </a:r>
          </a:p>
          <a:p>
            <a:pPr marL="0" indent="0">
              <a:buNone/>
            </a:pPr>
            <a:r>
              <a:rPr lang="en-US" sz="2400" b="1" dirty="0"/>
              <a:t>Array Element Access:</a:t>
            </a:r>
          </a:p>
          <a:p>
            <a:pPr marL="0" indent="0">
              <a:buNone/>
            </a:pPr>
            <a:r>
              <a:rPr lang="en-US" sz="2400" dirty="0"/>
              <a:t>Elements of multi dimensional array are accessed using []. For </a:t>
            </a:r>
            <a:r>
              <a:rPr lang="en-US" sz="2400" dirty="0" err="1"/>
              <a:t>exmalpe</a:t>
            </a:r>
            <a:endParaRPr lang="en-US" sz="2400" dirty="0"/>
          </a:p>
          <a:p>
            <a:pPr marL="0" indent="0">
              <a:buNone/>
            </a:pPr>
            <a:r>
              <a:rPr lang="en-US" sz="2400" dirty="0" err="1"/>
              <a:t>ar</a:t>
            </a:r>
            <a:r>
              <a:rPr lang="en-US" sz="2400" dirty="0"/>
              <a:t>[</a:t>
            </a:r>
            <a:r>
              <a:rPr lang="en-US" sz="2400" dirty="0" err="1"/>
              <a:t>i,j</a:t>
            </a:r>
            <a:r>
              <a:rPr lang="en-US" sz="2400" dirty="0"/>
              <a:t>]</a:t>
            </a:r>
          </a:p>
        </p:txBody>
      </p:sp>
    </p:spTree>
    <p:extLst>
      <p:ext uri="{BB962C8B-B14F-4D97-AF65-F5344CB8AC3E}">
        <p14:creationId xmlns:p14="http://schemas.microsoft.com/office/powerpoint/2010/main" val="72232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5F90-8D25-48B8-83F2-4694F5EF1331}"/>
              </a:ext>
            </a:extLst>
          </p:cNvPr>
          <p:cNvSpPr>
            <a:spLocks noGrp="1"/>
          </p:cNvSpPr>
          <p:nvPr>
            <p:ph type="title"/>
          </p:nvPr>
        </p:nvSpPr>
        <p:spPr/>
        <p:txBody>
          <a:bodyPr/>
          <a:lstStyle/>
          <a:p>
            <a:r>
              <a:rPr lang="en-US" b="1" dirty="0"/>
              <a:t>Recursion </a:t>
            </a:r>
          </a:p>
        </p:txBody>
      </p:sp>
      <p:sp>
        <p:nvSpPr>
          <p:cNvPr id="3" name="Content Placeholder 2">
            <a:extLst>
              <a:ext uri="{FF2B5EF4-FFF2-40B4-BE49-F238E27FC236}">
                <a16:creationId xmlns:a16="http://schemas.microsoft.com/office/drawing/2014/main" id="{B6D66C7A-DCBD-4FBD-9D38-2A450818D995}"/>
              </a:ext>
            </a:extLst>
          </p:cNvPr>
          <p:cNvSpPr>
            <a:spLocks noGrp="1"/>
          </p:cNvSpPr>
          <p:nvPr>
            <p:ph idx="1"/>
          </p:nvPr>
        </p:nvSpPr>
        <p:spPr/>
        <p:txBody>
          <a:bodyPr>
            <a:normAutofit fontScale="92500" lnSpcReduction="20000"/>
          </a:bodyPr>
          <a:lstStyle/>
          <a:p>
            <a:pPr marL="0" indent="0">
              <a:buNone/>
            </a:pPr>
            <a:r>
              <a:rPr lang="en-US" sz="2000" b="1" dirty="0"/>
              <a:t> A function calling itself.</a:t>
            </a:r>
          </a:p>
          <a:p>
            <a:pPr marL="0" indent="0">
              <a:buNone/>
            </a:pPr>
            <a:r>
              <a:rPr lang="en-US" sz="1600" dirty="0"/>
              <a:t>int function(int value) {</a:t>
            </a:r>
          </a:p>
          <a:p>
            <a:pPr marL="0" indent="0">
              <a:buNone/>
            </a:pPr>
            <a:r>
              <a:rPr lang="en-US" sz="1600" dirty="0"/>
              <a:t>   if(value &lt; 1)</a:t>
            </a:r>
          </a:p>
          <a:p>
            <a:pPr marL="0" indent="0">
              <a:buNone/>
            </a:pPr>
            <a:r>
              <a:rPr lang="en-US" sz="1600" dirty="0"/>
              <a:t>      return;</a:t>
            </a:r>
          </a:p>
          <a:p>
            <a:pPr marL="0" indent="0">
              <a:buNone/>
            </a:pPr>
            <a:r>
              <a:rPr lang="en-US" sz="1600" dirty="0"/>
              <a:t>   function(value - 1);</a:t>
            </a:r>
          </a:p>
          <a:p>
            <a:pPr marL="0" indent="0">
              <a:buNone/>
            </a:pPr>
            <a:endParaRPr lang="en-US" sz="1600" dirty="0"/>
          </a:p>
          <a:p>
            <a:pPr marL="0" indent="0">
              <a:buNone/>
            </a:pPr>
            <a:r>
              <a:rPr lang="en-US" sz="1600" dirty="0"/>
              <a:t>   </a:t>
            </a:r>
            <a:r>
              <a:rPr lang="en-US" sz="1600" dirty="0" err="1"/>
              <a:t>printf</a:t>
            </a:r>
            <a:r>
              <a:rPr lang="en-US" sz="1600" dirty="0"/>
              <a:t>("%d ",value);   </a:t>
            </a:r>
          </a:p>
          <a:p>
            <a:pPr marL="0" indent="0">
              <a:buNone/>
            </a:pPr>
            <a:r>
              <a:rPr lang="en-US" sz="1600" dirty="0"/>
              <a:t>}</a:t>
            </a:r>
          </a:p>
          <a:p>
            <a:pPr marL="0" indent="0" algn="l">
              <a:buNone/>
            </a:pPr>
            <a:r>
              <a:rPr lang="en-US" sz="2400" b="1" i="0" dirty="0">
                <a:solidFill>
                  <a:srgbClr val="000000"/>
                </a:solidFill>
                <a:effectLst/>
                <a:latin typeface="var(--ff-lato)"/>
              </a:rPr>
              <a:t>Properties</a:t>
            </a:r>
          </a:p>
          <a:p>
            <a:pPr marL="0" indent="0" algn="l">
              <a:buNone/>
            </a:pPr>
            <a:r>
              <a:rPr lang="en-US" sz="1600" b="0" i="0" dirty="0">
                <a:solidFill>
                  <a:srgbClr val="000000"/>
                </a:solidFill>
                <a:effectLst/>
                <a:latin typeface="Verdana" panose="020B0604030504040204" pitchFamily="34" charset="0"/>
              </a:rPr>
              <a:t>A recursive function can go infinite like a loop. To avoid infinite running of recursive function, there are two properties that a recursive function must have −</a:t>
            </a:r>
          </a:p>
          <a:p>
            <a:pPr algn="just">
              <a:buFont typeface="Arial" panose="020B0604020202020204" pitchFamily="34" charset="0"/>
              <a:buChar char="•"/>
            </a:pPr>
            <a:r>
              <a:rPr lang="en-US" sz="1600" b="1" i="0" dirty="0">
                <a:solidFill>
                  <a:srgbClr val="000000"/>
                </a:solidFill>
                <a:effectLst/>
                <a:latin typeface="inherit"/>
              </a:rPr>
              <a:t>Base criteria</a:t>
            </a:r>
            <a:r>
              <a:rPr lang="en-US" sz="1600" b="0" i="0" dirty="0">
                <a:solidFill>
                  <a:srgbClr val="000000"/>
                </a:solidFill>
                <a:effectLst/>
                <a:latin typeface="Verdana" panose="020B0604030504040204" pitchFamily="34" charset="0"/>
              </a:rPr>
              <a:t> − There must be at least one base criteria or condition, such that, when this condition is met the function stops calling itself recursively.</a:t>
            </a:r>
          </a:p>
          <a:p>
            <a:pPr algn="just">
              <a:buFont typeface="Arial" panose="020B0604020202020204" pitchFamily="34" charset="0"/>
              <a:buChar char="•"/>
            </a:pPr>
            <a:r>
              <a:rPr lang="en-US" sz="1600" b="1" i="0" dirty="0">
                <a:solidFill>
                  <a:srgbClr val="000000"/>
                </a:solidFill>
                <a:effectLst/>
                <a:latin typeface="inherit"/>
              </a:rPr>
              <a:t>Progressive approach</a:t>
            </a:r>
            <a:r>
              <a:rPr lang="en-US" sz="1600" b="0" i="0" dirty="0">
                <a:solidFill>
                  <a:srgbClr val="000000"/>
                </a:solidFill>
                <a:effectLst/>
                <a:latin typeface="Verdana" panose="020B0604030504040204" pitchFamily="34" charset="0"/>
              </a:rPr>
              <a:t> − The recursive calls should progress in such a way that each time a recursive call is made it comes closer to the base criteria.</a:t>
            </a:r>
          </a:p>
          <a:p>
            <a:pPr marL="0" indent="0">
              <a:buNone/>
            </a:pPr>
            <a:endParaRPr lang="en-US" sz="1600" dirty="0"/>
          </a:p>
        </p:txBody>
      </p:sp>
    </p:spTree>
    <p:extLst>
      <p:ext uri="{BB962C8B-B14F-4D97-AF65-F5344CB8AC3E}">
        <p14:creationId xmlns:p14="http://schemas.microsoft.com/office/powerpoint/2010/main" val="95820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9534-2BA4-43E8-9E99-8041A9A74E8C}"/>
              </a:ext>
            </a:extLst>
          </p:cNvPr>
          <p:cNvSpPr>
            <a:spLocks noGrp="1"/>
          </p:cNvSpPr>
          <p:nvPr>
            <p:ph type="title"/>
          </p:nvPr>
        </p:nvSpPr>
        <p:spPr/>
        <p:txBody>
          <a:bodyPr/>
          <a:lstStyle/>
          <a:p>
            <a:r>
              <a:rPr lang="en-US" b="1" i="0" dirty="0">
                <a:solidFill>
                  <a:srgbClr val="000000"/>
                </a:solidFill>
                <a:effectLst/>
                <a:latin typeface="var(--ff-lato)"/>
              </a:rPr>
              <a:t>Tower of Hanoi Using Recursion</a:t>
            </a:r>
            <a:endParaRPr lang="en-US" dirty="0"/>
          </a:p>
        </p:txBody>
      </p:sp>
      <p:sp>
        <p:nvSpPr>
          <p:cNvPr id="3" name="Content Placeholder 2">
            <a:extLst>
              <a:ext uri="{FF2B5EF4-FFF2-40B4-BE49-F238E27FC236}">
                <a16:creationId xmlns:a16="http://schemas.microsoft.com/office/drawing/2014/main" id="{5BC1C13F-5244-4BCD-98FF-A4C261089705}"/>
              </a:ext>
            </a:extLst>
          </p:cNvPr>
          <p:cNvSpPr>
            <a:spLocks noGrp="1"/>
          </p:cNvSpPr>
          <p:nvPr>
            <p:ph idx="1"/>
          </p:nvPr>
        </p:nvSpPr>
        <p:spPr>
          <a:xfrm>
            <a:off x="838199" y="1825624"/>
            <a:ext cx="11086707" cy="4876833"/>
          </a:xfrm>
        </p:spPr>
        <p:txBody>
          <a:bodyPr/>
          <a:lstStyle/>
          <a:p>
            <a:pPr marL="0" indent="0" algn="just">
              <a:buNone/>
            </a:pPr>
            <a:r>
              <a:rPr lang="en-US" sz="2400" b="1" dirty="0"/>
              <a:t>Problem Statement : </a:t>
            </a:r>
            <a:r>
              <a:rPr lang="en-US" sz="2000" dirty="0"/>
              <a:t>Tower of Hanoi is a mathematical puzzle where we have three rods (A, B, and C) and N disks. Initially, all the disks are stacked in decreasing value of diameter i.e., the smallest disk is placed on the top and they are on rod A. The objective of the puzzle is to move the entire stack to another rod (here considered C), obeying the following simple rules: </a:t>
            </a:r>
          </a:p>
          <a:p>
            <a:pPr marL="0" indent="0" algn="just">
              <a:buNone/>
            </a:pPr>
            <a:r>
              <a:rPr lang="en-US" sz="2000" b="1" dirty="0"/>
              <a:t>Rules:</a:t>
            </a:r>
          </a:p>
          <a:p>
            <a:pPr lvl="1" algn="just"/>
            <a:r>
              <a:rPr lang="en-US" sz="1800" b="0" i="0" dirty="0">
                <a:solidFill>
                  <a:srgbClr val="000000"/>
                </a:solidFill>
                <a:effectLst/>
              </a:rPr>
              <a:t>Only one disk can be moved among the towers at any given time.</a:t>
            </a:r>
          </a:p>
          <a:p>
            <a:pPr lvl="1" algn="just"/>
            <a:r>
              <a:rPr lang="en-US" sz="1800" b="0" i="0" dirty="0">
                <a:solidFill>
                  <a:srgbClr val="000000"/>
                </a:solidFill>
                <a:effectLst/>
              </a:rPr>
              <a:t>Only the "top" disk can be removed.</a:t>
            </a:r>
          </a:p>
          <a:p>
            <a:pPr lvl="1" algn="just"/>
            <a:r>
              <a:rPr lang="en-US" sz="1800" b="0" i="0" dirty="0">
                <a:solidFill>
                  <a:srgbClr val="000000"/>
                </a:solidFill>
                <a:effectLst/>
              </a:rPr>
              <a:t>No large disk can sit over a small disk.</a:t>
            </a:r>
          </a:p>
          <a:p>
            <a:pPr marL="0" indent="0" algn="just">
              <a:buNone/>
            </a:pPr>
            <a:r>
              <a:rPr lang="en-US" sz="2000" b="1" dirty="0">
                <a:solidFill>
                  <a:srgbClr val="000000"/>
                </a:solidFill>
              </a:rPr>
              <a:t>Algorithm:</a:t>
            </a:r>
          </a:p>
          <a:p>
            <a:pPr lvl="1" algn="just"/>
            <a:r>
              <a:rPr lang="en-US" sz="2000" b="0" i="0" dirty="0">
                <a:solidFill>
                  <a:srgbClr val="000000"/>
                </a:solidFill>
                <a:effectLst/>
              </a:rPr>
              <a:t>Step 1 − Move n-1 disks from source to aux</a:t>
            </a:r>
          </a:p>
          <a:p>
            <a:pPr lvl="1" algn="just"/>
            <a:r>
              <a:rPr lang="en-US" sz="2000" b="0" i="0" dirty="0">
                <a:solidFill>
                  <a:srgbClr val="000000"/>
                </a:solidFill>
                <a:effectLst/>
              </a:rPr>
              <a:t>Step 2 − Move nth disk from source to </a:t>
            </a:r>
            <a:r>
              <a:rPr lang="en-US" sz="2000" b="0" i="0" dirty="0" err="1">
                <a:solidFill>
                  <a:srgbClr val="000000"/>
                </a:solidFill>
                <a:effectLst/>
              </a:rPr>
              <a:t>dest</a:t>
            </a:r>
            <a:endParaRPr lang="en-US" sz="2000" b="0" i="0" dirty="0">
              <a:solidFill>
                <a:srgbClr val="000000"/>
              </a:solidFill>
              <a:effectLst/>
            </a:endParaRPr>
          </a:p>
          <a:p>
            <a:pPr lvl="1" algn="just"/>
            <a:r>
              <a:rPr lang="en-US" sz="2000" b="0" i="0" dirty="0">
                <a:solidFill>
                  <a:srgbClr val="000000"/>
                </a:solidFill>
                <a:effectLst/>
              </a:rPr>
              <a:t>Step 3 − Move n-1 disks from aux to </a:t>
            </a:r>
            <a:r>
              <a:rPr lang="en-US" sz="2000" b="0" i="0" dirty="0" err="1">
                <a:solidFill>
                  <a:srgbClr val="000000"/>
                </a:solidFill>
                <a:effectLst/>
              </a:rPr>
              <a:t>dest</a:t>
            </a:r>
            <a:endParaRPr lang="en-US" sz="2400" b="1" i="0" dirty="0">
              <a:solidFill>
                <a:srgbClr val="000000"/>
              </a:solidFill>
              <a:effectLst/>
            </a:endParaRPr>
          </a:p>
          <a:p>
            <a:pPr marL="0" indent="0" algn="just">
              <a:buNone/>
            </a:pPr>
            <a:endParaRPr lang="en-US" b="1" dirty="0"/>
          </a:p>
        </p:txBody>
      </p:sp>
      <p:sp>
        <p:nvSpPr>
          <p:cNvPr id="4" name="TextBox 3">
            <a:extLst>
              <a:ext uri="{FF2B5EF4-FFF2-40B4-BE49-F238E27FC236}">
                <a16:creationId xmlns:a16="http://schemas.microsoft.com/office/drawing/2014/main" id="{2B6D826F-647F-4B4B-B1CE-F657BD76132E}"/>
              </a:ext>
            </a:extLst>
          </p:cNvPr>
          <p:cNvSpPr txBox="1"/>
          <p:nvPr/>
        </p:nvSpPr>
        <p:spPr>
          <a:xfrm>
            <a:off x="7847029" y="3429000"/>
            <a:ext cx="4344971" cy="3385542"/>
          </a:xfrm>
          <a:prstGeom prst="rect">
            <a:avLst/>
          </a:prstGeom>
          <a:noFill/>
        </p:spPr>
        <p:txBody>
          <a:bodyPr wrap="square" rtlCol="0">
            <a:spAutoFit/>
          </a:bodyPr>
          <a:lstStyle/>
          <a:p>
            <a:r>
              <a:rPr lang="en-US" sz="1600" dirty="0"/>
              <a:t>START</a:t>
            </a:r>
          </a:p>
          <a:p>
            <a:r>
              <a:rPr lang="en-US" sz="1600" dirty="0"/>
              <a:t>Procedure Hanoi(disk, source, </a:t>
            </a:r>
            <a:r>
              <a:rPr lang="en-US" sz="1600" dirty="0" err="1"/>
              <a:t>dest</a:t>
            </a:r>
            <a:r>
              <a:rPr lang="en-US" sz="1600" dirty="0"/>
              <a:t>, aux)</a:t>
            </a:r>
          </a:p>
          <a:p>
            <a:endParaRPr lang="en-US" sz="1600" dirty="0"/>
          </a:p>
          <a:p>
            <a:r>
              <a:rPr lang="en-US" sz="1600" dirty="0"/>
              <a:t>   IF disk == 1, THEN</a:t>
            </a:r>
          </a:p>
          <a:p>
            <a:r>
              <a:rPr lang="en-US" sz="1600" dirty="0"/>
              <a:t>      move disk from source to </a:t>
            </a:r>
            <a:r>
              <a:rPr lang="en-US" sz="1600" dirty="0" err="1"/>
              <a:t>dest</a:t>
            </a:r>
            <a:r>
              <a:rPr lang="en-US" sz="1600" dirty="0"/>
              <a:t>             </a:t>
            </a:r>
          </a:p>
          <a:p>
            <a:r>
              <a:rPr lang="en-US" sz="1600" dirty="0"/>
              <a:t>   ELSE</a:t>
            </a:r>
          </a:p>
          <a:p>
            <a:r>
              <a:rPr lang="en-US" sz="1600" dirty="0"/>
              <a:t>      Hanoi(disk - 1, source, aux, </a:t>
            </a:r>
            <a:r>
              <a:rPr lang="en-US" sz="1600" dirty="0" err="1"/>
              <a:t>dest</a:t>
            </a:r>
            <a:r>
              <a:rPr lang="en-US" sz="1600" dirty="0"/>
              <a:t>)     // Step 1</a:t>
            </a:r>
          </a:p>
          <a:p>
            <a:r>
              <a:rPr lang="en-US" sz="1600" dirty="0"/>
              <a:t>      move disk from source to </a:t>
            </a:r>
            <a:r>
              <a:rPr lang="en-US" sz="1600" dirty="0" err="1"/>
              <a:t>dest</a:t>
            </a:r>
            <a:r>
              <a:rPr lang="en-US" sz="1600" dirty="0"/>
              <a:t>          // Step 2</a:t>
            </a:r>
          </a:p>
          <a:p>
            <a:r>
              <a:rPr lang="en-US" sz="1600" dirty="0"/>
              <a:t>      Hanoi(disk - 1, aux, </a:t>
            </a:r>
            <a:r>
              <a:rPr lang="en-US" sz="1600" dirty="0" err="1"/>
              <a:t>dest</a:t>
            </a:r>
            <a:r>
              <a:rPr lang="en-US" sz="1600" dirty="0"/>
              <a:t>, source)     // Step 3</a:t>
            </a:r>
          </a:p>
          <a:p>
            <a:r>
              <a:rPr lang="en-US" sz="1600" dirty="0"/>
              <a:t>   END IF</a:t>
            </a:r>
          </a:p>
          <a:p>
            <a:r>
              <a:rPr lang="en-US" sz="1600" dirty="0"/>
              <a:t>   </a:t>
            </a:r>
          </a:p>
          <a:p>
            <a:r>
              <a:rPr lang="en-US" sz="1600" dirty="0"/>
              <a:t>END Procedure</a:t>
            </a:r>
          </a:p>
          <a:p>
            <a:r>
              <a:rPr lang="en-US" sz="1600" dirty="0"/>
              <a:t>STOP</a:t>
            </a:r>
          </a:p>
        </p:txBody>
      </p:sp>
    </p:spTree>
    <p:extLst>
      <p:ext uri="{BB962C8B-B14F-4D97-AF65-F5344CB8AC3E}">
        <p14:creationId xmlns:p14="http://schemas.microsoft.com/office/powerpoint/2010/main" val="202360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86DF-E00C-4068-8D7B-017B2F6F7B23}"/>
              </a:ext>
            </a:extLst>
          </p:cNvPr>
          <p:cNvSpPr>
            <a:spLocks noGrp="1"/>
          </p:cNvSpPr>
          <p:nvPr>
            <p:ph type="title"/>
          </p:nvPr>
        </p:nvSpPr>
        <p:spPr/>
        <p:txBody>
          <a:bodyPr/>
          <a:lstStyle/>
          <a:p>
            <a:r>
              <a:rPr lang="en-US" b="1" dirty="0"/>
              <a:t>Performance Analysis(Space and Time)</a:t>
            </a:r>
          </a:p>
        </p:txBody>
      </p:sp>
      <p:sp>
        <p:nvSpPr>
          <p:cNvPr id="3" name="Content Placeholder 2">
            <a:extLst>
              <a:ext uri="{FF2B5EF4-FFF2-40B4-BE49-F238E27FC236}">
                <a16:creationId xmlns:a16="http://schemas.microsoft.com/office/drawing/2014/main" id="{53B58E69-850E-4A21-9826-5B383B52EF8E}"/>
              </a:ext>
            </a:extLst>
          </p:cNvPr>
          <p:cNvSpPr>
            <a:spLocks noGrp="1"/>
          </p:cNvSpPr>
          <p:nvPr>
            <p:ph idx="1"/>
          </p:nvPr>
        </p:nvSpPr>
        <p:spPr/>
        <p:txBody>
          <a:bodyPr>
            <a:normAutofit/>
          </a:bodyPr>
          <a:lstStyle/>
          <a:p>
            <a:pPr marL="0" indent="0" algn="just">
              <a:buNone/>
            </a:pPr>
            <a:r>
              <a:rPr lang="th-TH" sz="2800" dirty="0"/>
              <a:t>The complexity of an algorithm is simply the amount of work the algorithm performs to complete its task. </a:t>
            </a:r>
          </a:p>
          <a:p>
            <a:pPr marL="0" indent="0" algn="just">
              <a:buNone/>
            </a:pPr>
            <a:endParaRPr lang="en-US" altLang="en-US" sz="2800" dirty="0">
              <a:solidFill>
                <a:srgbClr val="FF0000"/>
              </a:solidFill>
            </a:endParaRPr>
          </a:p>
          <a:p>
            <a:pPr algn="just"/>
            <a:r>
              <a:rPr lang="en-US" altLang="en-US" sz="2800" dirty="0">
                <a:solidFill>
                  <a:srgbClr val="FF0000"/>
                </a:solidFill>
              </a:rPr>
              <a:t>Space complexity</a:t>
            </a:r>
          </a:p>
          <a:p>
            <a:pPr lvl="1" algn="just"/>
            <a:r>
              <a:rPr lang="en-US" sz="2800" dirty="0"/>
              <a:t>How much space is required</a:t>
            </a:r>
          </a:p>
          <a:p>
            <a:pPr algn="just"/>
            <a:r>
              <a:rPr lang="en-US" sz="2800" dirty="0">
                <a:solidFill>
                  <a:srgbClr val="FF0000"/>
                </a:solidFill>
              </a:rPr>
              <a:t>Time complexity</a:t>
            </a:r>
          </a:p>
          <a:p>
            <a:pPr lvl="1" algn="just"/>
            <a:r>
              <a:rPr lang="en-US" sz="2800" dirty="0"/>
              <a:t>How much time does it take to run the algorithm</a:t>
            </a:r>
          </a:p>
          <a:p>
            <a:pPr algn="just"/>
            <a:endParaRPr lang="en-US" sz="2800" dirty="0"/>
          </a:p>
          <a:p>
            <a:pPr algn="just">
              <a:buNone/>
            </a:pPr>
            <a:endParaRPr lang="en-US" sz="2800" dirty="0"/>
          </a:p>
          <a:p>
            <a:pPr algn="just"/>
            <a:endParaRPr lang="en-US" sz="2800" dirty="0"/>
          </a:p>
          <a:p>
            <a:pPr marL="0" indent="0">
              <a:buNone/>
            </a:pPr>
            <a:endParaRPr lang="en-US" sz="2400" b="1" dirty="0"/>
          </a:p>
        </p:txBody>
      </p:sp>
    </p:spTree>
    <p:extLst>
      <p:ext uri="{BB962C8B-B14F-4D97-AF65-F5344CB8AC3E}">
        <p14:creationId xmlns:p14="http://schemas.microsoft.com/office/powerpoint/2010/main" val="3888270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1932</Words>
  <Application>Microsoft Office PowerPoint</Application>
  <PresentationFormat>Widescreen</PresentationFormat>
  <Paragraphs>193</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inherit</vt:lpstr>
      <vt:lpstr>var(--ff-lato)</vt:lpstr>
      <vt:lpstr>Verdana</vt:lpstr>
      <vt:lpstr>Wingdings</vt:lpstr>
      <vt:lpstr>Office Theme</vt:lpstr>
      <vt:lpstr>PowerPoint Presentation</vt:lpstr>
      <vt:lpstr>Content</vt:lpstr>
      <vt:lpstr>Concept of Algorithm</vt:lpstr>
      <vt:lpstr>Algorithm Specification(Pseudo Code Conventions)</vt:lpstr>
      <vt:lpstr>Continue…</vt:lpstr>
      <vt:lpstr>Continue…</vt:lpstr>
      <vt:lpstr>Recursion </vt:lpstr>
      <vt:lpstr>Tower of Hanoi Using Recursion</vt:lpstr>
      <vt:lpstr>Performance Analysis(Space and Time)</vt:lpstr>
      <vt:lpstr>Space Complexity</vt:lpstr>
      <vt:lpstr>Continue…</vt:lpstr>
      <vt:lpstr>Time Complexity</vt:lpstr>
      <vt:lpstr>Continue…</vt:lpstr>
      <vt:lpstr>Continue…</vt:lpstr>
      <vt:lpstr>Continue…</vt:lpstr>
      <vt:lpstr>Complexity</vt:lpstr>
      <vt:lpstr>Continue…</vt:lpstr>
      <vt:lpstr>Continue…</vt:lpstr>
      <vt:lpstr>Complexity: Function of Growth rate</vt:lpstr>
      <vt:lpstr>Continue…</vt:lpstr>
      <vt:lpstr>Continue…</vt:lpstr>
      <vt:lpstr>Continue…</vt:lpstr>
      <vt:lpstr>Continue…</vt:lpstr>
      <vt:lpstr>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Nahidul Islam</dc:creator>
  <cp:lastModifiedBy>Nahidul Islam</cp:lastModifiedBy>
  <cp:revision>19</cp:revision>
  <dcterms:created xsi:type="dcterms:W3CDTF">2024-11-26T01:27:02Z</dcterms:created>
  <dcterms:modified xsi:type="dcterms:W3CDTF">2024-11-27T06:19:44Z</dcterms:modified>
</cp:coreProperties>
</file>