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2" r:id="rId4"/>
    <p:sldId id="301" r:id="rId5"/>
    <p:sldId id="304" r:id="rId6"/>
    <p:sldId id="302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0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orient="horz" pos="3312" userDrawn="1">
          <p15:clr>
            <a:srgbClr val="A4A3A4"/>
          </p15:clr>
        </p15:guide>
        <p15:guide id="6" orient="horz" pos="1008" userDrawn="1">
          <p15:clr>
            <a:srgbClr val="A4A3A4"/>
          </p15:clr>
        </p15:guide>
        <p15:guide id="14" pos="960" userDrawn="1">
          <p15:clr>
            <a:srgbClr val="A4A3A4"/>
          </p15:clr>
        </p15:guide>
        <p15:guide id="15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40B"/>
    <a:srgbClr val="FFFFFF"/>
    <a:srgbClr val="A5A5A5"/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56070-03BA-419B-8932-60B1AD216A7D}" v="37" dt="2023-01-18T11:49:29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3312"/>
        <p:guide orient="horz" pos="1008"/>
        <p:guide pos="96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1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7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70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1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3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18" y="1363937"/>
            <a:ext cx="1509382" cy="16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3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0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0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3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2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8" y="3698541"/>
            <a:ext cx="1227343" cy="1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9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3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SIPWMWatermarking" descr="{&quot;HashCode&quot;:-762739075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639" y="60960"/>
            <a:ext cx="1802673" cy="853866"/>
          </a:xfrm>
          <a:prstGeom prst="rect">
            <a:avLst/>
          </a:prstGeom>
        </p:spPr>
      </p:pic>
      <p:sp>
        <p:nvSpPr>
          <p:cNvPr id="9" name="MSIPCMContentMarking" descr="{&quot;HashCode&quot;:1043756989,&quot;Placement&quot;:&quot;Header&quot;,&quot;Top&quot;:0.0,&quot;Left&quot;:453.295349,&quot;SlideWidth&quot;:960,&quot;SlideHeight&quot;:540}"/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FF"/>
                </a:solidFill>
                <a:latin typeface="Calibri" panose="020F0502020204030204" pitchFamily="34" charset="0"/>
              </a:rPr>
              <a:t>Internal</a:t>
            </a:r>
            <a:endParaRPr lang="en-US" sz="10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MSIPCMContentMarking" descr="{&quot;HashCode&quot;:-901871600,&quot;Placement&quot;:&quot;Footer&quot;,&quot;Top&quot;:520.68866,&quot;Left&quot;:0.0,&quot;SlideWidth&quot;:960,&quot;SlideHeight&quot;:540}"/>
          <p:cNvSpPr txBox="1"/>
          <p:nvPr userDrawn="1"/>
        </p:nvSpPr>
        <p:spPr>
          <a:xfrm>
            <a:off x="0" y="6612746"/>
            <a:ext cx="8665484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  <a:latin typeface="Calibri" panose="020F0502020204030204" pitchFamily="34" charset="0"/>
              </a:rPr>
              <a:t>This information is critical to company goal/projection. Unauthorized disclosure could directly or indirectly cause adverse impact on the Banglalink, its employees, or subscriber.</a:t>
            </a:r>
            <a:endParaRPr lang="en-US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SIPWMWatermarking" descr="{&quot;HashCode&quot;:-762739075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D996-20A8-46A1-9314-11F9A40F99A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043756989,&quot;Placement&quot;:&quot;Header&quot;,&quot;Top&quot;:0.0,&quot;Left&quot;:453.295349,&quot;SlideWidth&quot;:960,&quot;SlideHeight&quot;:540}"/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FF"/>
                </a:solidFill>
                <a:latin typeface="Calibri" panose="020F0502020204030204" pitchFamily="34" charset="0"/>
              </a:rPr>
              <a:t>Internal</a:t>
            </a:r>
            <a:endParaRPr lang="en-US" sz="10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MSIPCMContentMarking" descr="{&quot;HashCode&quot;:-901871600,&quot;Placement&quot;:&quot;Footer&quot;,&quot;Top&quot;:520.68866,&quot;Left&quot;:0.0,&quot;SlideWidth&quot;:960,&quot;SlideHeight&quot;:540}"/>
          <p:cNvSpPr txBox="1"/>
          <p:nvPr userDrawn="1"/>
        </p:nvSpPr>
        <p:spPr>
          <a:xfrm>
            <a:off x="0" y="6612746"/>
            <a:ext cx="8665484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  <a:latin typeface="Calibri" panose="020F0502020204030204" pitchFamily="34" charset="0"/>
              </a:rPr>
              <a:t>This information is critical to company goal/projection. Unauthorized disclosure could directly or indirectly cause adverse impact on the Banglalink, its employees, or subscriber.</a:t>
            </a:r>
            <a:endParaRPr lang="en-US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SIPWMWatermarking" descr="{&quot;HashCode&quot;:-762739075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20DF-F3AD-4588-B27E-7B38FF70703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043756989,&quot;Placement&quot;:&quot;Header&quot;,&quot;Top&quot;:0.0,&quot;Left&quot;:453.295349,&quot;SlideWidth&quot;:960,&quot;SlideHeight&quot;:540}"/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FF"/>
                </a:solidFill>
                <a:latin typeface="Calibri" panose="020F0502020204030204" pitchFamily="34" charset="0"/>
              </a:rPr>
              <a:t>Internal</a:t>
            </a:r>
            <a:endParaRPr lang="en-US" sz="10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MSIPCMContentMarking" descr="{&quot;HashCode&quot;:-901871600,&quot;Placement&quot;:&quot;Footer&quot;,&quot;Top&quot;:520.68866,&quot;Left&quot;:0.0,&quot;SlideWidth&quot;:960,&quot;SlideHeight&quot;:540}"/>
          <p:cNvSpPr txBox="1"/>
          <p:nvPr userDrawn="1"/>
        </p:nvSpPr>
        <p:spPr>
          <a:xfrm>
            <a:off x="0" y="6612746"/>
            <a:ext cx="8665484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0000"/>
                </a:solidFill>
                <a:latin typeface="Calibri" panose="020F0502020204030204" pitchFamily="34" charset="0"/>
              </a:rPr>
              <a:t>This information is critical to company goal/projection. Unauthorized disclosure could directly or indirectly cause adverse impact on the Banglalink, its employees, or subscriber.</a:t>
            </a:r>
            <a:endParaRPr lang="en-US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246242-1BDA-0DA0-6766-22A84F5750FF}"/>
              </a:ext>
            </a:extLst>
          </p:cNvPr>
          <p:cNvSpPr txBox="1"/>
          <p:nvPr/>
        </p:nvSpPr>
        <p:spPr>
          <a:xfrm>
            <a:off x="2737485" y="3198167"/>
            <a:ext cx="671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Digital Sales Eco-system: Core KPI Reporting</a:t>
            </a:r>
          </a:p>
        </p:txBody>
      </p:sp>
    </p:spTree>
    <p:extLst>
      <p:ext uri="{BB962C8B-B14F-4D97-AF65-F5344CB8AC3E}">
        <p14:creationId xmlns:p14="http://schemas.microsoft.com/office/powerpoint/2010/main" val="8177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E65EB5-C340-C0DB-F847-2049CCF4B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A232D55-D754-6BA5-FF35-4D731B28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43761-4C63-83B4-55DA-B1E553FD3C11}"/>
              </a:ext>
            </a:extLst>
          </p:cNvPr>
          <p:cNvSpPr txBox="1"/>
          <p:nvPr/>
        </p:nvSpPr>
        <p:spPr>
          <a:xfrm>
            <a:off x="9588490" y="3288875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</a:t>
            </a:r>
            <a:r>
              <a:rPr lang="en-US" sz="1000" dirty="0" err="1"/>
              <a:t>Deno</a:t>
            </a:r>
            <a:endParaRPr lang="en-US" sz="10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F95D9A78-E513-065B-5999-D4BFC85F7839}"/>
              </a:ext>
            </a:extLst>
          </p:cNvPr>
          <p:cNvSpPr/>
          <p:nvPr/>
        </p:nvSpPr>
        <p:spPr>
          <a:xfrm rot="10800000">
            <a:off x="10969563" y="3391220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3F4DA3-F4F8-FC10-45C1-16832407D399}"/>
              </a:ext>
            </a:extLst>
          </p:cNvPr>
          <p:cNvSpPr txBox="1"/>
          <p:nvPr/>
        </p:nvSpPr>
        <p:spPr>
          <a:xfrm>
            <a:off x="8941436" y="3274407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KPI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CDE7E159-87F7-B823-7AC3-7FAFEBC64E2D}"/>
              </a:ext>
            </a:extLst>
          </p:cNvPr>
          <p:cNvSpPr/>
          <p:nvPr/>
        </p:nvSpPr>
        <p:spPr>
          <a:xfrm>
            <a:off x="9743851" y="3333273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FDA6852-3850-A003-598C-0CDFCF0C319E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CDFD4E-EB9C-2B3C-0067-BA79101CF9A1}"/>
              </a:ext>
            </a:extLst>
          </p:cNvPr>
          <p:cNvSpPr txBox="1"/>
          <p:nvPr/>
        </p:nvSpPr>
        <p:spPr>
          <a:xfrm>
            <a:off x="1257300" y="3052649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</a:t>
            </a:r>
            <a:endParaRPr lang="en-US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E7A38546-1F01-469C-D7E9-8A335A66C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2988"/>
              </p:ext>
            </p:extLst>
          </p:nvPr>
        </p:nvGraphicFramePr>
        <p:xfrm>
          <a:off x="1257298" y="3436019"/>
          <a:ext cx="7210045" cy="9131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98208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231703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today, </a:t>
                      </a:r>
                      <a:r>
                        <a:rPr lang="en-AU" sz="14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</a:t>
                      </a:r>
                      <a:r>
                        <a:rPr lang="en-AU" sz="1400" baseline="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Count, Transaction count, </a:t>
                      </a:r>
                      <a:r>
                        <a:rPr lang="en-AU" sz="14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yesterday</a:t>
                      </a: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last week same day, MTD Vs LMTD, 3D, 7D, 30D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xmlns="" id="{07541533-701C-8B7F-0EBC-8993529E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84989"/>
              </p:ext>
            </p:extLst>
          </p:nvPr>
        </p:nvGraphicFramePr>
        <p:xfrm>
          <a:off x="8941435" y="3754383"/>
          <a:ext cx="2187351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013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 count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7094330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Count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98969004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Yesterday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Week Same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31949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437068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02758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BF42BB-0E37-CB02-929B-DA7199982481}"/>
              </a:ext>
            </a:extLst>
          </p:cNvPr>
          <p:cNvSpPr txBox="1"/>
          <p:nvPr/>
        </p:nvSpPr>
        <p:spPr>
          <a:xfrm>
            <a:off x="9588489" y="3467976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699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70BCAFDD-D869-6727-3011-4E8FC4BD3804}"/>
              </a:ext>
            </a:extLst>
          </p:cNvPr>
          <p:cNvSpPr/>
          <p:nvPr/>
        </p:nvSpPr>
        <p:spPr>
          <a:xfrm rot="10800000">
            <a:off x="10969562" y="3570321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58525-DF83-AAAB-CFBA-F70FE3430D2E}"/>
              </a:ext>
            </a:extLst>
          </p:cNvPr>
          <p:cNvSpPr txBox="1"/>
          <p:nvPr/>
        </p:nvSpPr>
        <p:spPr>
          <a:xfrm>
            <a:off x="8941435" y="3453508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Deno</a:t>
            </a:r>
            <a:endParaRPr lang="en-US" sz="11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6A34C64-E104-B94D-7070-B6065C5558E5}"/>
              </a:ext>
            </a:extLst>
          </p:cNvPr>
          <p:cNvSpPr/>
          <p:nvPr/>
        </p:nvSpPr>
        <p:spPr>
          <a:xfrm>
            <a:off x="9743850" y="3512374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F0FED1E-FAF7-C87C-EA25-8B0E966CED9A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867CF143-533C-9B65-9370-1188198A50F9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70C6036C-B96E-1DDA-312A-69DC97BD3EFE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xmlns="" id="{10777115-9325-342C-2307-DFDDF53263E1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xmlns="" id="{8ECA2A82-2F54-C427-165A-D3FFBE4043D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xmlns="" id="{3BE342B2-8747-5D10-616B-EAB43F1319A7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xmlns="" id="{B5A8A242-E7ED-AF20-E363-E98D263519BA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xmlns="" id="{29053D0F-266F-84A7-E270-5C25242DDB76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xmlns="" id="{69AA282A-0B54-2B46-D9EE-E8D7E3893E7C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xmlns="" id="{09A4AB6D-5B31-D788-EE9E-87152DEE60B8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82BD1B6F-F142-5369-40D2-2C0CE6001482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xmlns="" id="{2A79C8D1-0D5E-F636-0334-3B876F41769C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071D11A1-6C46-67F9-49BC-17C1E7D35318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1739887F-51EA-8359-2400-ACDB4ED24B23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B1D1E368-6F08-7D31-268E-2A6E3FFDEE9E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7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E65EB5-C340-C0DB-F847-2049CCF4B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A232D55-D754-6BA5-FF35-4D731B28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43761-4C63-83B4-55DA-B1E553FD3C11}"/>
              </a:ext>
            </a:extLst>
          </p:cNvPr>
          <p:cNvSpPr txBox="1"/>
          <p:nvPr/>
        </p:nvSpPr>
        <p:spPr>
          <a:xfrm>
            <a:off x="9588490" y="3288875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</a:t>
            </a:r>
            <a:r>
              <a:rPr lang="en-US" sz="1000" dirty="0" err="1"/>
              <a:t>Deno</a:t>
            </a:r>
            <a:endParaRPr lang="en-US" sz="10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F95D9A78-E513-065B-5999-D4BFC85F7839}"/>
              </a:ext>
            </a:extLst>
          </p:cNvPr>
          <p:cNvSpPr/>
          <p:nvPr/>
        </p:nvSpPr>
        <p:spPr>
          <a:xfrm rot="10800000">
            <a:off x="10969563" y="3391220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3F4DA3-F4F8-FC10-45C1-16832407D399}"/>
              </a:ext>
            </a:extLst>
          </p:cNvPr>
          <p:cNvSpPr txBox="1"/>
          <p:nvPr/>
        </p:nvSpPr>
        <p:spPr>
          <a:xfrm>
            <a:off x="8941436" y="3274407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KPI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CDE7E159-87F7-B823-7AC3-7FAFEBC64E2D}"/>
              </a:ext>
            </a:extLst>
          </p:cNvPr>
          <p:cNvSpPr/>
          <p:nvPr/>
        </p:nvSpPr>
        <p:spPr>
          <a:xfrm>
            <a:off x="9743851" y="3333273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FDA6852-3850-A003-598C-0CDFCF0C319E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CDFD4E-EB9C-2B3C-0067-BA79101CF9A1}"/>
              </a:ext>
            </a:extLst>
          </p:cNvPr>
          <p:cNvSpPr txBox="1"/>
          <p:nvPr/>
        </p:nvSpPr>
        <p:spPr>
          <a:xfrm>
            <a:off x="1257300" y="3052649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Sub-base</a:t>
            </a:r>
            <a:endParaRPr lang="en-US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E7A38546-1F01-469C-D7E9-8A335A66C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53693"/>
              </p:ext>
            </p:extLst>
          </p:nvPr>
        </p:nvGraphicFramePr>
        <p:xfrm>
          <a:off x="1257298" y="3436019"/>
          <a:ext cx="7210045" cy="9131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98208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231703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Subbase, today, yesterday, last week same day, MTD Vs LMTD, 3D, 7D, 30D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xmlns="" id="{07541533-701C-8B7F-0EBC-8993529E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50407"/>
              </p:ext>
            </p:extLst>
          </p:nvPr>
        </p:nvGraphicFramePr>
        <p:xfrm>
          <a:off x="8934798" y="4355408"/>
          <a:ext cx="2187351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013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Subbase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0700030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Yesterday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Week Same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31949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437068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02758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BF42BB-0E37-CB02-929B-DA7199982481}"/>
              </a:ext>
            </a:extLst>
          </p:cNvPr>
          <p:cNvSpPr txBox="1"/>
          <p:nvPr/>
        </p:nvSpPr>
        <p:spPr>
          <a:xfrm>
            <a:off x="9588489" y="3467976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699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70BCAFDD-D869-6727-3011-4E8FC4BD3804}"/>
              </a:ext>
            </a:extLst>
          </p:cNvPr>
          <p:cNvSpPr/>
          <p:nvPr/>
        </p:nvSpPr>
        <p:spPr>
          <a:xfrm rot="10800000">
            <a:off x="10969562" y="3570321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58525-DF83-AAAB-CFBA-F70FE3430D2E}"/>
              </a:ext>
            </a:extLst>
          </p:cNvPr>
          <p:cNvSpPr txBox="1"/>
          <p:nvPr/>
        </p:nvSpPr>
        <p:spPr>
          <a:xfrm>
            <a:off x="8941435" y="3453508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Deno</a:t>
            </a:r>
            <a:endParaRPr lang="en-US" sz="11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6A34C64-E104-B94D-7070-B6065C5558E5}"/>
              </a:ext>
            </a:extLst>
          </p:cNvPr>
          <p:cNvSpPr/>
          <p:nvPr/>
        </p:nvSpPr>
        <p:spPr>
          <a:xfrm>
            <a:off x="9743850" y="3512374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F0FED1E-FAF7-C87C-EA25-8B0E966CED9A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867CF143-533C-9B65-9370-1188198A50F9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70C6036C-B96E-1DDA-312A-69DC97BD3EFE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xmlns="" id="{10777115-9325-342C-2307-DFDDF53263E1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xmlns="" id="{8ECA2A82-2F54-C427-165A-D3FFBE4043D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xmlns="" id="{3BE342B2-8747-5D10-616B-EAB43F1319A7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xmlns="" id="{B5A8A242-E7ED-AF20-E363-E98D263519BA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xmlns="" id="{29053D0F-266F-84A7-E270-5C25242DDB76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xmlns="" id="{69AA282A-0B54-2B46-D9EE-E8D7E3893E7C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xmlns="" id="{09A4AB6D-5B31-D788-EE9E-87152DEE60B8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82BD1B6F-F142-5369-40D2-2C0CE6001482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xmlns="" id="{2A79C8D1-0D5E-F636-0334-3B876F41769C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071D11A1-6C46-67F9-49BC-17C1E7D35318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1739887F-51EA-8359-2400-ACDB4ED24B23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B1D1E368-6F08-7D31-268E-2A6E3FFDEE9E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B6E0CA7-482E-31A0-3B5C-E207F816EF96}"/>
              </a:ext>
            </a:extLst>
          </p:cNvPr>
          <p:cNvSpPr/>
          <p:nvPr/>
        </p:nvSpPr>
        <p:spPr>
          <a:xfrm>
            <a:off x="8941437" y="4038420"/>
            <a:ext cx="2187351" cy="23237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55485CD-D6C9-BBE8-55B7-117371E38296}"/>
              </a:ext>
            </a:extLst>
          </p:cNvPr>
          <p:cNvSpPr/>
          <p:nvPr/>
        </p:nvSpPr>
        <p:spPr>
          <a:xfrm>
            <a:off x="8941436" y="4043519"/>
            <a:ext cx="647053" cy="2182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Deno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C6C7AAA-F037-BB67-B38D-51677464F062}"/>
              </a:ext>
            </a:extLst>
          </p:cNvPr>
          <p:cNvSpPr/>
          <p:nvPr/>
        </p:nvSpPr>
        <p:spPr>
          <a:xfrm>
            <a:off x="9606949" y="4049390"/>
            <a:ext cx="488027" cy="20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5B68BE1-86B1-8AF1-F314-E478D7E75D60}"/>
              </a:ext>
            </a:extLst>
          </p:cNvPr>
          <p:cNvSpPr/>
          <p:nvPr/>
        </p:nvSpPr>
        <p:spPr>
          <a:xfrm>
            <a:off x="10094976" y="4045978"/>
            <a:ext cx="498710" cy="210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E934790-FC33-486C-E229-688760F466C5}"/>
              </a:ext>
            </a:extLst>
          </p:cNvPr>
          <p:cNvSpPr/>
          <p:nvPr/>
        </p:nvSpPr>
        <p:spPr>
          <a:xfrm>
            <a:off x="10607878" y="4051164"/>
            <a:ext cx="498710" cy="210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7D</a:t>
            </a:r>
          </a:p>
        </p:txBody>
      </p:sp>
    </p:spTree>
    <p:extLst>
      <p:ext uri="{BB962C8B-B14F-4D97-AF65-F5344CB8AC3E}">
        <p14:creationId xmlns:p14="http://schemas.microsoft.com/office/powerpoint/2010/main" val="387339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E3F482-90DE-B811-F298-C822635B2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09CF0F-A6FF-4BF0-0506-69226DAEE7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AD55C5-BC41-A0BB-CCFD-FCDF872F08DA}"/>
              </a:ext>
            </a:extLst>
          </p:cNvPr>
          <p:cNvSpPr txBox="1"/>
          <p:nvPr/>
        </p:nvSpPr>
        <p:spPr>
          <a:xfrm>
            <a:off x="9588490" y="321572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Site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27738581-0549-D3B9-CD8B-38A2EC8EF28A}"/>
              </a:ext>
            </a:extLst>
          </p:cNvPr>
          <p:cNvSpPr/>
          <p:nvPr/>
        </p:nvSpPr>
        <p:spPr>
          <a:xfrm rot="10800000">
            <a:off x="10969563" y="331806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5F0EC7-D32D-50DA-9AAA-2879F9206D1F}"/>
              </a:ext>
            </a:extLst>
          </p:cNvPr>
          <p:cNvSpPr txBox="1"/>
          <p:nvPr/>
        </p:nvSpPr>
        <p:spPr>
          <a:xfrm>
            <a:off x="8941436" y="3201255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0A66BD1-11DA-A0DA-9213-46161E1D8F72}"/>
              </a:ext>
            </a:extLst>
          </p:cNvPr>
          <p:cNvSpPr/>
          <p:nvPr/>
        </p:nvSpPr>
        <p:spPr>
          <a:xfrm>
            <a:off x="9743851" y="326012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4200AD4-C91D-BB46-8D60-B7BB241B139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03CFB30-05D9-C726-FAC3-F964DC3ADAB0}"/>
              </a:ext>
            </a:extLst>
          </p:cNvPr>
          <p:cNvSpPr txBox="1"/>
          <p:nvPr/>
        </p:nvSpPr>
        <p:spPr>
          <a:xfrm>
            <a:off x="1257300" y="3052649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</a:t>
            </a:r>
            <a:endParaRPr lang="en-US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8A195885-0411-2C12-3264-3203D378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62707"/>
              </p:ext>
            </p:extLst>
          </p:nvPr>
        </p:nvGraphicFramePr>
        <p:xfrm>
          <a:off x="1257298" y="3436019"/>
          <a:ext cx="7292342" cy="6848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98208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314000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GA, Subbase, Rev, Data Revenue, Voice Revenue, CMS, SOGA, LSO, SSO (MTD, LMTD)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aphicFrame>
        <p:nvGraphicFramePr>
          <p:cNvPr id="23" name="Table 10">
            <a:extLst>
              <a:ext uri="{FF2B5EF4-FFF2-40B4-BE49-F238E27FC236}">
                <a16:creationId xmlns:a16="http://schemas.microsoft.com/office/drawing/2014/main" xmlns="" id="{470EA8F7-058D-A984-1815-122D693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46288"/>
              </p:ext>
            </p:extLst>
          </p:nvPr>
        </p:nvGraphicFramePr>
        <p:xfrm>
          <a:off x="8941435" y="3681231"/>
          <a:ext cx="2187351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013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Subbase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31949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Revenue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0340428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Voice Revenue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072841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LSO 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437068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LSO LMTD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737115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SSO 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027587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SSO LMTD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49075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964476-394C-7331-7435-A0FC05DA81EC}"/>
              </a:ext>
            </a:extLst>
          </p:cNvPr>
          <p:cNvSpPr txBox="1"/>
          <p:nvPr/>
        </p:nvSpPr>
        <p:spPr>
          <a:xfrm>
            <a:off x="9588489" y="3394824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DHK0232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A04A3721-9699-8409-6D67-B109F6119980}"/>
              </a:ext>
            </a:extLst>
          </p:cNvPr>
          <p:cNvSpPr/>
          <p:nvPr/>
        </p:nvSpPr>
        <p:spPr>
          <a:xfrm rot="10800000">
            <a:off x="10969562" y="3497169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F29E86C-072E-F7A4-5EA3-7D76CC1DEDA5}"/>
              </a:ext>
            </a:extLst>
          </p:cNvPr>
          <p:cNvSpPr txBox="1"/>
          <p:nvPr/>
        </p:nvSpPr>
        <p:spPr>
          <a:xfrm>
            <a:off x="8941435" y="3380356"/>
            <a:ext cx="494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Site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A8B7E53B-C95D-88F9-71EB-EB946F68A190}"/>
              </a:ext>
            </a:extLst>
          </p:cNvPr>
          <p:cNvSpPr/>
          <p:nvPr/>
        </p:nvSpPr>
        <p:spPr>
          <a:xfrm>
            <a:off x="9743850" y="3439222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AB9DEC-1936-1B73-6DDA-C39F8C2C18A4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F3A4029-0777-14CD-886E-486D67AECF39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BD2DEC8-38F0-5955-1EE0-9CB546FD7865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A45DF0C-2FED-19FE-E14A-3660671D1D33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DCE7972D-99C5-25C7-87A2-27CE5C1305F5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xmlns="" id="{8F03B2CF-C383-435A-2300-63DDE038431D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xmlns="" id="{54621A95-2734-9E40-165A-58F160C0D37C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xmlns="" id="{41AB32B0-BB40-2F4A-35FF-8F9FEE79716F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7F83FFE1-B528-EBD8-75B3-554D23941F0A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xmlns="" id="{692F990E-E340-16C5-98FD-761D53D8263D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F6964B1B-963F-BEF3-F275-12FCE1DF0E40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xmlns="" id="{C58CF03A-771A-2F4D-DBBA-F6CE56ED17F6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23D072B1-5885-45EA-1C1B-99039D711A2F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C276F3E4-922C-D6CD-D244-0AAFB059B26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5A321843-C5BB-8E37-32B2-C66C9F2EA06B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5C81DB33-722C-8A5A-7D6B-30BD93D2581C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76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B5BA0AA-2F6C-6435-86E9-4D29F40D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F7C785-4008-185D-A41B-FFB82D50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="" xmlns:a16="http://schemas.microsoft.com/office/drawing/2014/main" id="{897E8AA2-29A9-CF96-B510-5C7F6EE57C22}"/>
              </a:ext>
            </a:extLst>
          </p:cNvPr>
          <p:cNvGraphicFramePr>
            <a:graphicFrameLocks noGrp="1"/>
          </p:cNvGraphicFramePr>
          <p:nvPr/>
        </p:nvGraphicFramePr>
        <p:xfrm>
          <a:off x="8872281" y="3494295"/>
          <a:ext cx="235769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2319">
                  <a:extLst>
                    <a:ext uri="{9D8B030D-6E8A-4147-A177-3AD203B41FA5}">
                      <a16:colId xmlns="" xmlns:a16="http://schemas.microsoft.com/office/drawing/2014/main" val="2781468146"/>
                    </a:ext>
                  </a:extLst>
                </a:gridCol>
                <a:gridCol w="542925">
                  <a:extLst>
                    <a:ext uri="{9D8B030D-6E8A-4147-A177-3AD203B41FA5}">
                      <a16:colId xmlns="" xmlns:a16="http://schemas.microsoft.com/office/drawing/2014/main" val="154689893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Lees than 2D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Less than 1D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38677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9DF798-9CB2-16BA-F6DB-455285067821}"/>
              </a:ext>
            </a:extLst>
          </p:cNvPr>
          <p:cNvSpPr txBox="1"/>
          <p:nvPr/>
        </p:nvSpPr>
        <p:spPr>
          <a:xfrm>
            <a:off x="9719610" y="3124282"/>
            <a:ext cx="1363665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Retail SCR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6E1C7553-1321-95C3-F376-208623FD093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BFB2D61-B1B6-9108-6B86-420B18E270B6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1292A961-FAF7-4EB3-3418-A1464884894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A4825FA9-064C-EB33-A803-88DF6D4A787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9A8A7A8-96F9-F7DF-1DCA-3B7ECC564B9A}"/>
              </a:ext>
            </a:extLst>
          </p:cNvPr>
          <p:cNvSpPr txBox="1"/>
          <p:nvPr/>
        </p:nvSpPr>
        <p:spPr>
          <a:xfrm>
            <a:off x="1257300" y="305966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Retail SCR </a:t>
            </a:r>
            <a:endParaRPr lang="en-US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0CE3F93C-6515-1AAD-8461-CBAFD2F87CA6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3436019"/>
          <a:ext cx="6819900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51989">
                  <a:extLst>
                    <a:ext uri="{9D8B030D-6E8A-4147-A177-3AD203B41FA5}">
                      <a16:colId xmlns="" xmlns:a16="http://schemas.microsoft.com/office/drawing/2014/main" val="3711469888"/>
                    </a:ext>
                  </a:extLst>
                </a:gridCol>
                <a:gridCol w="1382036">
                  <a:extLst>
                    <a:ext uri="{9D8B030D-6E8A-4147-A177-3AD203B41FA5}">
                      <a16:colId xmlns="" xmlns:a16="http://schemas.microsoft.com/office/drawing/2014/main" val="366722094"/>
                    </a:ext>
                  </a:extLst>
                </a:gridCol>
                <a:gridCol w="1285875">
                  <a:extLst>
                    <a:ext uri="{9D8B030D-6E8A-4147-A177-3AD203B41FA5}">
                      <a16:colId xmlns="" xmlns:a16="http://schemas.microsoft.com/office/drawing/2014/main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2 days stock %, Less than 1 day stock 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ZM, DD, 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6414151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DFA3025-2D90-498B-E7DD-C6A0B93F6F24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C719D613-F71A-2DFE-CCED-B55CFBCBCE8E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8879B9D8-2A8B-8322-FEA9-2A5434425D2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0DD5271A-CCD2-1BA1-31CC-9584F95C291B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06ED1222-637A-F0DF-2A68-5E3FA5C89CF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873C5EB0-FD27-F354-12DF-BB3BA9F47C75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CAF67E30-C5D0-627B-A97A-482D57A4E27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="" xmlns:a16="http://schemas.microsoft.com/office/drawing/2014/main" id="{47E5DE2A-5645-30D8-8721-43D1EB1539D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="" xmlns:a16="http://schemas.microsoft.com/office/drawing/2014/main" id="{33B8ECC2-A151-B62C-85D8-FDACF6E005F1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="" xmlns:a16="http://schemas.microsoft.com/office/drawing/2014/main" id="{31B561CE-2861-ECB8-C1AA-11B76B9FD677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9FC5F4C9-41FC-4FF9-8E87-97CDCB0ACEB8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="" xmlns:a16="http://schemas.microsoft.com/office/drawing/2014/main" id="{DA54BCBB-F914-2167-AFC7-3B0E189BDEA9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="" xmlns:a16="http://schemas.microsoft.com/office/drawing/2014/main" id="{450297C4-87AA-4043-59CB-6209F288DC1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="" xmlns:a16="http://schemas.microsoft.com/office/drawing/2014/main" id="{31E909CC-F8D3-2488-89BE-95C0D5C661B9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6BA21DB3-5938-EC99-3110-B1146AEC78AF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42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AC592A-E0BC-725F-B09F-65BA76C94779}"/>
              </a:ext>
            </a:extLst>
          </p:cNvPr>
          <p:cNvSpPr txBox="1"/>
          <p:nvPr/>
        </p:nvSpPr>
        <p:spPr>
          <a:xfrm>
            <a:off x="450342" y="4709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B5BA0AA-2F6C-6435-86E9-4D29F40D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F7C785-4008-185D-A41B-FFB82D50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="" xmlns:a16="http://schemas.microsoft.com/office/drawing/2014/main" id="{897E8AA2-29A9-CF96-B510-5C7F6EE57C22}"/>
              </a:ext>
            </a:extLst>
          </p:cNvPr>
          <p:cNvGraphicFramePr>
            <a:graphicFrameLocks noGrp="1"/>
          </p:cNvGraphicFramePr>
          <p:nvPr/>
        </p:nvGraphicFramePr>
        <p:xfrm>
          <a:off x="8872281" y="3494295"/>
          <a:ext cx="2357694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2319">
                  <a:extLst>
                    <a:ext uri="{9D8B030D-6E8A-4147-A177-3AD203B41FA5}">
                      <a16:colId xmlns="" xmlns:a16="http://schemas.microsoft.com/office/drawing/2014/main" val="2781468146"/>
                    </a:ext>
                  </a:extLst>
                </a:gridCol>
                <a:gridCol w="542925">
                  <a:extLst>
                    <a:ext uri="{9D8B030D-6E8A-4147-A177-3AD203B41FA5}">
                      <a16:colId xmlns="" xmlns:a16="http://schemas.microsoft.com/office/drawing/2014/main" val="154689893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Plan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Actual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121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9DF798-9CB2-16BA-F6DB-455285067821}"/>
              </a:ext>
            </a:extLst>
          </p:cNvPr>
          <p:cNvSpPr txBox="1"/>
          <p:nvPr/>
        </p:nvSpPr>
        <p:spPr>
          <a:xfrm>
            <a:off x="9719610" y="3124282"/>
            <a:ext cx="1363665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RSO Visit Plan</a:t>
            </a:r>
          </a:p>
          <a:p>
            <a:endParaRPr lang="en-US" sz="10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6E1C7553-1321-95C3-F376-208623FD093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BFB2D61-B1B6-9108-6B86-420B18E270B6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1292A961-FAF7-4EB3-3418-A1464884894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A4825FA9-064C-EB33-A803-88DF6D4A787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9A8A7A8-96F9-F7DF-1DCA-3B7ECC564B9A}"/>
              </a:ext>
            </a:extLst>
          </p:cNvPr>
          <p:cNvSpPr txBox="1"/>
          <p:nvPr/>
        </p:nvSpPr>
        <p:spPr>
          <a:xfrm>
            <a:off x="1257300" y="305966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RSO App Utilization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0CE3F93C-6515-1AAD-8461-CBAFD2F87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28279"/>
              </p:ext>
            </p:extLst>
          </p:nvPr>
        </p:nvGraphicFramePr>
        <p:xfrm>
          <a:off x="1257300" y="3436019"/>
          <a:ext cx="6819900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51989">
                  <a:extLst>
                    <a:ext uri="{9D8B030D-6E8A-4147-A177-3AD203B41FA5}">
                      <a16:colId xmlns="" xmlns:a16="http://schemas.microsoft.com/office/drawing/2014/main" val="3711469888"/>
                    </a:ext>
                  </a:extLst>
                </a:gridCol>
                <a:gridCol w="1382036">
                  <a:extLst>
                    <a:ext uri="{9D8B030D-6E8A-4147-A177-3AD203B41FA5}">
                      <a16:colId xmlns="" xmlns:a16="http://schemas.microsoft.com/office/drawing/2014/main" val="366722094"/>
                    </a:ext>
                  </a:extLst>
                </a:gridCol>
                <a:gridCol w="1285875">
                  <a:extLst>
                    <a:ext uri="{9D8B030D-6E8A-4147-A177-3AD203B41FA5}">
                      <a16:colId xmlns="" xmlns:a16="http://schemas.microsoft.com/office/drawing/2014/main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Visit Count %, Actual Visit Count %, Memo count 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ZM, DD, 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</a:t>
                      </a:r>
                      <a:r>
                        <a:rPr lang="en-AU" sz="1400" baseline="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Real 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6414151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DFA3025-2D90-498B-E7DD-C6A0B93F6F24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C719D613-F71A-2DFE-CCED-B55CFBCBCE8E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8879B9D8-2A8B-8322-FEA9-2A5434425D2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0DD5271A-CCD2-1BA1-31CC-9584F95C291B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06ED1222-637A-F0DF-2A68-5E3FA5C89CF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873C5EB0-FD27-F354-12DF-BB3BA9F47C75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CAF67E30-C5D0-627B-A97A-482D57A4E27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="" xmlns:a16="http://schemas.microsoft.com/office/drawing/2014/main" id="{47E5DE2A-5645-30D8-8721-43D1EB1539D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="" xmlns:a16="http://schemas.microsoft.com/office/drawing/2014/main" id="{33B8ECC2-A151-B62C-85D8-FDACF6E005F1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="" xmlns:a16="http://schemas.microsoft.com/office/drawing/2014/main" id="{31B561CE-2861-ECB8-C1AA-11B76B9FD677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9FC5F4C9-41FC-4FF9-8E87-97CDCB0ACEB8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="" xmlns:a16="http://schemas.microsoft.com/office/drawing/2014/main" id="{DA54BCBB-F914-2167-AFC7-3B0E189BDEA9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="" xmlns:a16="http://schemas.microsoft.com/office/drawing/2014/main" id="{450297C4-87AA-4043-59CB-6209F288DC1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="" xmlns:a16="http://schemas.microsoft.com/office/drawing/2014/main" id="{31E909CC-F8D3-2488-89BE-95C0D5C661B9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6BA21DB3-5938-EC99-3110-B1146AEC78AF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0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7B11B355-EAC1-C99C-F496-D27CE3B67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785F9181-C915-A662-AE36-86EE9B3F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03636"/>
              </p:ext>
            </p:extLst>
          </p:nvPr>
        </p:nvGraphicFramePr>
        <p:xfrm>
          <a:off x="8941436" y="3800103"/>
          <a:ext cx="2201672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350337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Vs 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32617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5218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109456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Yesterday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Day 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088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A9D1A35-646D-C2F9-BA6A-CBE554D85844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GA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2394E427-D745-1896-6D8D-FC0C9F1DEBD1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9EAAD8-1EB9-E117-F4CF-DBF356466157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4B01FF3-7194-B865-6412-65B2C2C328BE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930B2CF0-D307-BF9D-B54D-D4AFFAF8669A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4D377A67-B895-7E64-D5B9-C7356D4030B5}"/>
              </a:ext>
            </a:extLst>
          </p:cNvPr>
          <p:cNvSpPr txBox="1"/>
          <p:nvPr/>
        </p:nvSpPr>
        <p:spPr>
          <a:xfrm>
            <a:off x="1524000" y="3069667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GA</a:t>
            </a:r>
            <a:endParaRPr lang="en-US" b="1" dirty="0"/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xmlns="" id="{1DDDCE16-9D56-6FC5-E5C0-E86A34FEC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93449"/>
              </p:ext>
            </p:extLst>
          </p:nvPr>
        </p:nvGraphicFramePr>
        <p:xfrm>
          <a:off x="1524000" y="3429000"/>
          <a:ext cx="6844284" cy="1141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98054">
                  <a:extLst>
                    <a:ext uri="{9D8B030D-6E8A-4147-A177-3AD203B41FA5}">
                      <a16:colId xmlns:a16="http://schemas.microsoft.com/office/drawing/2014/main" xmlns="" val="1676719324"/>
                    </a:ext>
                  </a:extLst>
                </a:gridCol>
                <a:gridCol w="1183190">
                  <a:extLst>
                    <a:ext uri="{9D8B030D-6E8A-4147-A177-3AD203B41FA5}">
                      <a16:colId xmlns:a16="http://schemas.microsoft.com/office/drawing/2014/main" xmlns="" val="210692712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847966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6439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Target vs Ach, MTD vs LMTD, DRR/CRR/RR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ZM, DD, Top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5746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Today, yesterday, last week same day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ZM, DD, Top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0076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BP wise today, MTD, Target vs Ach, GA QTY, Retail Count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ZM, DD, Top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8355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 wise today, MTD, GA QTY, Retail Count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RSO, ZM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9495205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4F6EAB1-A72B-E435-C4BB-FD3EA4504768}"/>
              </a:ext>
            </a:extLst>
          </p:cNvPr>
          <p:cNvSpPr txBox="1"/>
          <p:nvPr/>
        </p:nvSpPr>
        <p:spPr>
          <a:xfrm>
            <a:off x="1257300" y="5265969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Clarifications: 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 (Daily Run Rate): Target / Month Days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CRR (Current Run Rate): Achievement / days elapsed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RRR (Required Run Rate): (Target - Achievement)/remaining days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AF1808-2580-216F-5762-2B3C5EFB3A34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A6C1F18-6940-2069-EFED-DE9902D96F49}"/>
              </a:ext>
            </a:extLst>
          </p:cNvPr>
          <p:cNvSpPr/>
          <p:nvPr/>
        </p:nvSpPr>
        <p:spPr>
          <a:xfrm>
            <a:off x="8941436" y="3544103"/>
            <a:ext cx="2187351" cy="23237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332CB00-C947-BCCB-E227-4C1154A1079D}"/>
              </a:ext>
            </a:extLst>
          </p:cNvPr>
          <p:cNvGrpSpPr/>
          <p:nvPr/>
        </p:nvGrpSpPr>
        <p:grpSpPr>
          <a:xfrm>
            <a:off x="8803564" y="1864929"/>
            <a:ext cx="2520600" cy="1257533"/>
            <a:chOff x="8846726" y="1873390"/>
            <a:chExt cx="2520600" cy="125753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F148AB39-AAA4-B9F2-1CA1-D813CA42A57C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C5FA573C-6ED3-787C-D41E-F137C91D0374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xmlns="" id="{F9C55F03-E709-85E1-A6C1-B35528024152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xmlns="" id="{A978146F-8633-9767-A4CE-94CFA4C4FCC2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xmlns="" id="{7AC78C48-D305-B7FC-EBB0-203FBD44D3AB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xmlns="" id="{CBD93577-FF94-4F20-4524-8B5B99D5940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xmlns="" id="{A43F6250-D669-2AA2-A269-F521CC27B13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xmlns="" id="{F76E882D-83D2-8B48-6A58-27795BF3523E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xmlns="" id="{6B54204F-8AAD-9FFC-341E-19747C584AEF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xmlns="" id="{1BDDB503-299C-B8FB-2366-E09F0BA3518B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3B8908B2-F5FA-110D-F693-6B41E54BC1FA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AED60888-FF8A-B2A0-2188-B1F43982D2EE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xmlns="" id="{28AE812E-FA27-D9D5-6A38-9AE5D1C53A7F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ABF4C7E6-42F1-AFFB-598F-252AED029031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39DDA2B-A06D-CB52-9C7B-AA6D7E018142}"/>
              </a:ext>
            </a:extLst>
          </p:cNvPr>
          <p:cNvSpPr/>
          <p:nvPr/>
        </p:nvSpPr>
        <p:spPr>
          <a:xfrm>
            <a:off x="8941434" y="3549201"/>
            <a:ext cx="1119139" cy="232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408B388-DE7A-7170-3559-3428FF2A06D4}"/>
              </a:ext>
            </a:extLst>
          </p:cNvPr>
          <p:cNvSpPr/>
          <p:nvPr/>
        </p:nvSpPr>
        <p:spPr>
          <a:xfrm>
            <a:off x="10088879" y="3565522"/>
            <a:ext cx="1018637" cy="1930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BP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769F7C82-ED71-4DCB-9DEF-286F57605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18D792-96D1-6000-779C-CA15235BD0D0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29A7C8-7461-83D6-DEF7-DD21053137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AE62FA-AD01-EC13-0B34-8691933419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xmlns="" id="{1349AC1E-31C5-1F17-E79B-16BA5591A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57526"/>
              </p:ext>
            </p:extLst>
          </p:nvPr>
        </p:nvGraphicFramePr>
        <p:xfrm>
          <a:off x="8941436" y="3470919"/>
          <a:ext cx="2201672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350337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5218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109456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Yesterday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Day 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0880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92A86D-A79A-DF33-D378-29EC1D78AC0D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All Bundle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FFC22E2F-E510-795E-1F28-A5F060C861DB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6D8FCB-46B5-871F-0505-9376F7532E07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BD17FE04-DAE9-1913-7348-2120D9FB36D3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4412760-B8F7-6C35-4D82-19CAE43028F7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591DE2-8051-2D50-CD8F-F44D7B22684B}"/>
              </a:ext>
            </a:extLst>
          </p:cNvPr>
          <p:cNvSpPr txBox="1"/>
          <p:nvPr/>
        </p:nvSpPr>
        <p:spPr>
          <a:xfrm>
            <a:off x="1257300" y="3075237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All Bundle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01F0F2-B08A-E011-662E-1F338CA44E40}"/>
              </a:ext>
            </a:extLst>
          </p:cNvPr>
          <p:cNvSpPr txBox="1"/>
          <p:nvPr/>
        </p:nvSpPr>
        <p:spPr>
          <a:xfrm>
            <a:off x="1257300" y="5265969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Clarifications: 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 (Daily Run Rate): Target / Month Days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CRR (Current Run Rate): Achievement / days elapsed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RRR (Required Run Rate): (Target - Achievement)/remaining days</a:t>
            </a:r>
            <a:endParaRPr lang="en-US" sz="14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EE57F6A-68B5-7691-FC66-C8F66642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748"/>
              </p:ext>
            </p:extLst>
          </p:nvPr>
        </p:nvGraphicFramePr>
        <p:xfrm>
          <a:off x="1257300" y="3436019"/>
          <a:ext cx="6844284" cy="913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98054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183190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Target vs Ach, MTD vs LMTD, DRR/CRR/RR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ZM, DD, Top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Today, yesterday, last week same day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ZM, DD, Top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 wise Target vs Ach, MTD vs LMTD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RSO, ZM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9297618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03502AF-6DAE-1AC1-61C9-73534FE0E1B6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682842D-3FB0-9F7D-EC65-0913EDA063A9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3A81566-F2A7-FCE7-58E2-1CDA8ED9D51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264F8A05-4ED9-6645-4FE4-B56061041020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37738E54-0C71-D734-462F-72D96C1A354F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C5A24097-0879-9F97-9593-8EE1563A9F7D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DEC87242-08E2-11FD-3464-F0E7C7C316A5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173D68BB-310A-CC78-13FB-5C8F838579C1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33365E0A-80D1-CD15-E8BA-4BB19387083C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790D2949-58DC-9530-AAD5-F2A3EB8E409D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1ED3D312-475B-66D5-528F-274AEB5A31A5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xmlns="" id="{D57C2753-8F54-67D7-87C6-7E94004E1597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22686B35-6D1A-3591-871B-30B318C44AF5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476741BC-5F0F-4C3C-A478-0F8A5E14BE15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E95C8F2E-87FF-5A8E-C8AD-E7A51079E81D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9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F620B5-AFC6-A834-B245-A5D37A73E3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DA941B-0652-0D10-E7F0-07DA18329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xmlns="" id="{B3471887-5C2A-1EFC-8DE0-EC32083A4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22548"/>
              </p:ext>
            </p:extLst>
          </p:nvPr>
        </p:nvGraphicFramePr>
        <p:xfrm>
          <a:off x="8941436" y="3470919"/>
          <a:ext cx="2201672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350337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Vs 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4222947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5218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109456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Yesterday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Day 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088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287BFD-5C59-116A-996B-119719D1734A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Data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386E4B92-91D8-1DE5-0CBE-FDDC1FB61273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7E1B5B-F295-69CB-0721-7222C0D281AE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1C7F1006-6852-E02E-8253-C577E19711E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39B74EF9-BFB6-6996-9752-6110F9AF490F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D950C2-E884-C309-A9B8-97B15775F43F}"/>
              </a:ext>
            </a:extLst>
          </p:cNvPr>
          <p:cNvSpPr txBox="1"/>
          <p:nvPr/>
        </p:nvSpPr>
        <p:spPr>
          <a:xfrm>
            <a:off x="1257300" y="3066687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Data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C59857-AB2E-B9D8-19C4-E300E6BE13B3}"/>
              </a:ext>
            </a:extLst>
          </p:cNvPr>
          <p:cNvSpPr txBox="1"/>
          <p:nvPr/>
        </p:nvSpPr>
        <p:spPr>
          <a:xfrm>
            <a:off x="1257300" y="5265969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Clarifications: 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 rtl="0"/>
            <a:r>
              <a:rPr lang="en-US" sz="1400" b="0" i="0" u="none" strike="noStrike" baseline="0" dirty="0">
                <a:latin typeface="Calibri Light" panose="020F0302020204030204" pitchFamily="34" charset="0"/>
              </a:rPr>
              <a:t>DRR (Daily Run Rate): Target / Month Days</a:t>
            </a:r>
          </a:p>
          <a:p>
            <a:pPr marR="0" algn="l" rtl="0"/>
            <a:r>
              <a:rPr lang="en-US" sz="1400" b="0" i="0" u="none" strike="noStrike" baseline="0" dirty="0">
                <a:latin typeface="Calibri Light" panose="020F0302020204030204" pitchFamily="34" charset="0"/>
              </a:rPr>
              <a:t>CRR (Current Run Rate): Achievement / days elapsed</a:t>
            </a:r>
          </a:p>
          <a:p>
            <a:pPr marR="0" algn="l" rtl="0"/>
            <a:r>
              <a:rPr lang="en-US" sz="1400" b="0" i="0" u="none" strike="noStrike" baseline="0" dirty="0">
                <a:latin typeface="Calibri Light" panose="020F0302020204030204" pitchFamily="34" charset="0"/>
              </a:rPr>
              <a:t>RRR (Required Run Rate): (Target - Achievement)/remaining days</a:t>
            </a:r>
            <a:endParaRPr lang="en-US" sz="14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8AD4EE8F-B848-14B1-2CFE-08B53AA9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96568"/>
              </p:ext>
            </p:extLst>
          </p:nvPr>
        </p:nvGraphicFramePr>
        <p:xfrm>
          <a:off x="1257300" y="3436019"/>
          <a:ext cx="6844284" cy="1141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98054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183190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DRR/CRR/RR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MTD vs LMTD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Today, yesterday, last week same day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9297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wise Target vs ach, MTD vs LMTD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9056121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5E14E56-3F75-B3D6-C0BF-A8E9FE86DCAD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7987522-A92B-E42A-FB92-EEE973BCA40F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F7524AC1-F8E3-05DF-053C-50D70C5E6B90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88D37C90-6FC8-4363-FF17-34423433C8CE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524B4A70-AC80-746D-DA43-81FA9A839642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3327FB75-C59C-A237-2F1B-C38BCEEC5A6D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E0566BB7-588D-88EC-0782-E06F9C135BD5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5CF6FB81-C78B-19ED-6361-4DCE98202AFB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F9F12062-EDAA-8A52-41E2-818D39E30EF2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75548AB6-5655-29D0-0698-FB71855914CB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272E51CF-6DA0-F772-F564-177471040BA2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xmlns="" id="{35B0CE6D-B78A-81FD-D503-6FBDC070D4DD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5DDAC159-4425-BD2E-E663-A72A3A7D35E3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407C7F5B-00E4-C95B-D1F4-599A89F1CE3D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603BB394-9722-2210-9DE2-9C86276BCA91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9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194FCD9-A8F2-7F0E-0FCC-CD8B4DA9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975D08-1ADE-C60E-5A98-D31A2721F2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xmlns="" id="{59FB770E-C9B8-AEA8-038E-9F5CA2AE3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1335"/>
              </p:ext>
            </p:extLst>
          </p:nvPr>
        </p:nvGraphicFramePr>
        <p:xfrm>
          <a:off x="8941436" y="3361191"/>
          <a:ext cx="220167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EV Tertiary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Yesterday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Day 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088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50D0D0-3B76-8A8E-A307-F10FA747F8DA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EV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4FC4EE4B-1EE5-2D0F-D384-926E8BBEB27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ED2A35-F761-136F-120D-33204EE1C8E4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6E18B866-56A0-1FA4-8F8A-FB16C22462B8}"/>
              </a:ext>
            </a:extLst>
          </p:cNvPr>
          <p:cNvSpPr/>
          <p:nvPr/>
        </p:nvSpPr>
        <p:spPr>
          <a:xfrm>
            <a:off x="9707275" y="3168681"/>
            <a:ext cx="1385193" cy="1628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6E12451-791B-2D6B-B156-FAE3C214E9C7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E832E8-CA56-6CF4-8DE5-FB4A23C5ECBA}"/>
              </a:ext>
            </a:extLst>
          </p:cNvPr>
          <p:cNvSpPr txBox="1"/>
          <p:nvPr/>
        </p:nvSpPr>
        <p:spPr>
          <a:xfrm>
            <a:off x="1257300" y="3066687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</a:t>
            </a:r>
            <a:endParaRPr lang="en-US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A8735ACB-2E10-B1BD-97F2-9EA4C3BE7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0288"/>
              </p:ext>
            </p:extLst>
          </p:nvPr>
        </p:nvGraphicFramePr>
        <p:xfrm>
          <a:off x="1295400" y="3436019"/>
          <a:ext cx="6979919" cy="6848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56388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25773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297758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Tertiary MTD vs LMTD, today, last day, last week same day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 Target vs Ach, MTD vs LMTD, DTR, Gap With Tertiary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</a:tbl>
          </a:graphicData>
        </a:graphic>
      </p:graphicFrame>
      <p:graphicFrame>
        <p:nvGraphicFramePr>
          <p:cNvPr id="24" name="Table 10">
            <a:extLst>
              <a:ext uri="{FF2B5EF4-FFF2-40B4-BE49-F238E27FC236}">
                <a16:creationId xmlns:a16="http://schemas.microsoft.com/office/drawing/2014/main" xmlns="" id="{17917BCB-345A-FB5F-A54F-773AC3B61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55513"/>
              </p:ext>
            </p:extLst>
          </p:nvPr>
        </p:nvGraphicFramePr>
        <p:xfrm>
          <a:off x="8927115" y="4901774"/>
          <a:ext cx="2201672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EV Secondary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4FE7889-D030-C1B1-0C42-EBA833CB5112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FAB9EE58-E3A9-EC47-FF43-79630C4B53D3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1813E81-68CD-0F45-8422-366CDC6D3234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0F8D93F4-AD52-919E-55B7-A9E80AA2A13C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89036BCB-B512-079E-9C3F-B9F7195A1A9B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CEDFD9B6-B5B8-5930-578C-CB9558B4F447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xmlns="" id="{25AF9171-C4C8-63B5-606B-D12D99778E3A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9B1D9305-30B2-646E-B949-DB16B928371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FE3B2880-2DEB-30C3-0E59-953621D5FFAD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7D9ACF00-83A9-BF82-6135-760718009A33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xmlns="" id="{97EF54A4-25B8-58BE-C13F-C89D15ADC052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AE7B0326-DC89-A6A6-DFC2-4100BF49470E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187AA818-B07B-CA6C-449E-73BE190B35FD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0889677C-E43E-B3AD-1B74-BB5ADB97FA54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A84025C7-7348-6D03-DDE2-C60CB9731B18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4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1CD1FE4-7523-4713-2D8E-DA259607176E}"/>
              </a:ext>
            </a:extLst>
          </p:cNvPr>
          <p:cNvSpPr txBox="1"/>
          <p:nvPr/>
        </p:nvSpPr>
        <p:spPr>
          <a:xfrm>
            <a:off x="1257300" y="3039116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SC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249EC2D-CDEF-240E-594B-0B248EA7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7CBC2BD-E362-C35B-E281-81CECB860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085491-E51C-17CC-B5F0-EB05D7F6AF7F}"/>
              </a:ext>
            </a:extLst>
          </p:cNvPr>
          <p:cNvSpPr txBox="1"/>
          <p:nvPr/>
        </p:nvSpPr>
        <p:spPr>
          <a:xfrm>
            <a:off x="9588490" y="3179147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SC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35F6EBF2-28C1-F54C-8E8F-B499E551378A}"/>
              </a:ext>
            </a:extLst>
          </p:cNvPr>
          <p:cNvSpPr/>
          <p:nvPr/>
        </p:nvSpPr>
        <p:spPr>
          <a:xfrm rot="10800000">
            <a:off x="10969563" y="3281492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7ADECCC-8EEA-D343-644F-5ADF4A6EDC0F}"/>
              </a:ext>
            </a:extLst>
          </p:cNvPr>
          <p:cNvSpPr txBox="1"/>
          <p:nvPr/>
        </p:nvSpPr>
        <p:spPr>
          <a:xfrm>
            <a:off x="8941436" y="3164679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099C630F-C6A3-7703-FA17-026750A11B18}"/>
              </a:ext>
            </a:extLst>
          </p:cNvPr>
          <p:cNvSpPr/>
          <p:nvPr/>
        </p:nvSpPr>
        <p:spPr>
          <a:xfrm>
            <a:off x="9743851" y="3223545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367CADC6-1A1F-1175-18EF-02609E76F70E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graphicFrame>
        <p:nvGraphicFramePr>
          <p:cNvPr id="41" name="Table 10">
            <a:extLst>
              <a:ext uri="{FF2B5EF4-FFF2-40B4-BE49-F238E27FC236}">
                <a16:creationId xmlns:a16="http://schemas.microsoft.com/office/drawing/2014/main" xmlns="" id="{71CE024B-7AB0-3204-13FB-43CBA9969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58887"/>
              </p:ext>
            </p:extLst>
          </p:nvPr>
        </p:nvGraphicFramePr>
        <p:xfrm>
          <a:off x="8927115" y="4798568"/>
          <a:ext cx="2201672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SC Secondary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E98C2E21-F708-300E-0CE6-F24A23ABD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09023"/>
              </p:ext>
            </p:extLst>
          </p:nvPr>
        </p:nvGraphicFramePr>
        <p:xfrm>
          <a:off x="1295400" y="3429000"/>
          <a:ext cx="6998208" cy="913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24974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410778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MTD vs LMTD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ZM, DD, Top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MTD vs LMTD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Tertiary Target 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Ach, MTD vs LMTD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Top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51981111"/>
                  </a:ext>
                </a:extLst>
              </a:tr>
            </a:tbl>
          </a:graphicData>
        </a:graphic>
      </p:graphicFrame>
      <p:graphicFrame>
        <p:nvGraphicFramePr>
          <p:cNvPr id="43" name="Table 10">
            <a:extLst>
              <a:ext uri="{FF2B5EF4-FFF2-40B4-BE49-F238E27FC236}">
                <a16:creationId xmlns:a16="http://schemas.microsoft.com/office/drawing/2014/main" xmlns="" id="{085FCD37-9D62-754E-A2A7-05CE2B370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9870"/>
              </p:ext>
            </p:extLst>
          </p:nvPr>
        </p:nvGraphicFramePr>
        <p:xfrm>
          <a:off x="8927115" y="3457866"/>
          <a:ext cx="2201672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885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9787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SC Secondary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 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Achievement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23151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93222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AC4E226-EF70-BE12-44F7-784962F1A037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D9F64ECD-2307-0802-9789-FAD3FDC37FF0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C30A1F5-B342-882F-723A-8FBCE812A2F2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54D4A41C-B319-9AAE-A63A-7EF5CEEE2469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xmlns="" id="{CA37840B-875F-8235-BC18-09D57F506D49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xmlns="" id="{53864697-156A-C945-8EE2-BF811E5164B9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xmlns="" id="{D202832D-3865-76ED-6F96-894440645383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B03B7F0F-E2D1-334E-20B5-1821D7246B07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ACB7242C-522D-2DD2-2BB8-45DCD01FA4D2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AB9B29D0-EFD9-41A5-2193-BBDCEDB640B1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912DA916-D8D6-F057-A596-5A5F4EC2CFCB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xmlns="" id="{21DD6D54-3C97-BCB5-D5AA-56AD2FACD7B6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1C0A93C5-59F3-5E68-6A8F-627309DB677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11D80DBB-D5F2-EBB4-9518-C9B444A24E32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6E3D9C62-15B5-526D-93C7-3F9FA83E0011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16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B5BA0AA-2F6C-6435-86E9-4D29F40D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F7C785-4008-185D-A41B-FFB82D50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xmlns="" id="{897E8AA2-29A9-CF96-B510-5C7F6EE5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38217"/>
              </p:ext>
            </p:extLst>
          </p:nvPr>
        </p:nvGraphicFramePr>
        <p:xfrm>
          <a:off x="8872281" y="3494295"/>
          <a:ext cx="2330401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1122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530694">
                  <a:extLst>
                    <a:ext uri="{9D8B030D-6E8A-4147-A177-3AD203B41FA5}">
                      <a16:colId xmlns:a16="http://schemas.microsoft.com/office/drawing/2014/main" xmlns="" val="683697099"/>
                    </a:ext>
                  </a:extLst>
                </a:gridCol>
                <a:gridCol w="530694">
                  <a:extLst>
                    <a:ext uri="{9D8B030D-6E8A-4147-A177-3AD203B41FA5}">
                      <a16:colId xmlns:a16="http://schemas.microsoft.com/office/drawing/2014/main" xmlns="" val="154689893"/>
                    </a:ext>
                  </a:extLst>
                </a:gridCol>
                <a:gridCol w="527891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Trgt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LMTD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XX,XX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XX,XX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XX,XX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XX,XX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350337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16115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52186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X,XXX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109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9DF798-9CB2-16BA-F6DB-455285067821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LSO/SS0/BSO/DSO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6E1C7553-1321-95C3-F376-208623FD093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FB2D61-B1B6-9108-6B86-420B18E270B6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292A961-FAF7-4EB3-3418-A1464884894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4825FA9-064C-EB33-A803-88DF6D4A787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A8A7A8-96F9-F7DF-1DCA-3B7ECC564B9A}"/>
              </a:ext>
            </a:extLst>
          </p:cNvPr>
          <p:cNvSpPr txBox="1"/>
          <p:nvPr/>
        </p:nvSpPr>
        <p:spPr>
          <a:xfrm>
            <a:off x="1257300" y="305966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LSO, DLSO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DSSO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BSO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DSO</a:t>
            </a:r>
            <a:endParaRPr lang="en-US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0CE3F93C-6515-1AAD-8461-CBAFD2F87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96325"/>
              </p:ext>
            </p:extLst>
          </p:nvPr>
        </p:nvGraphicFramePr>
        <p:xfrm>
          <a:off x="1257300" y="3436019"/>
          <a:ext cx="6844284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Achievement, MTD vs LMTD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DFA3025-2D90-498B-E7DD-C6A0B93F6F24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C719D613-F71A-2DFE-CCED-B55CFBCBCE8E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8879B9D8-2A8B-8322-FEA9-2A5434425D2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0DD5271A-CCD2-1BA1-31CC-9584F95C291B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06ED1222-637A-F0DF-2A68-5E3FA5C89CF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873C5EB0-FD27-F354-12DF-BB3BA9F47C75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CAF67E30-C5D0-627B-A97A-482D57A4E27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xmlns="" id="{47E5DE2A-5645-30D8-8721-43D1EB1539D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33B8ECC2-A151-B62C-85D8-FDACF6E005F1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31B561CE-2861-ECB8-C1AA-11B76B9FD677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9FC5F4C9-41FC-4FF9-8E87-97CDCB0ACEB8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DA54BCBB-F914-2167-AFC7-3B0E189BDEA9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450297C4-87AA-4043-59CB-6209F288DC1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31E909CC-F8D3-2488-89BE-95C0D5C661B9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6BA21DB3-5938-EC99-3110-B1146AEC78AF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50D281-D877-32D5-9003-0490290085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E53AA92-3CB6-1072-1E33-2524926D1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C7CCA0-C9C3-2A07-74C2-42A6FD8F6E2D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M1/M2 Decay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EC352037-CBC5-FFA6-AAB8-D15674CE78BC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10F2151-EC74-8EF8-3401-26DEE3A5B729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ED11C8D-A028-876F-1AAE-0FB189F32F53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4B510C9D-F176-CF75-374B-93568989AB75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40B2EB-0956-93DE-6207-5D7A67DDB0B7}"/>
              </a:ext>
            </a:extLst>
          </p:cNvPr>
          <p:cNvSpPr txBox="1"/>
          <p:nvPr/>
        </p:nvSpPr>
        <p:spPr>
          <a:xfrm>
            <a:off x="1257300" y="3052649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M1/M2 Decay</a:t>
            </a:r>
            <a:endParaRPr lang="en-US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2FD71D0B-F61C-0C99-2F59-68CEBB59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37049"/>
              </p:ext>
            </p:extLst>
          </p:nvPr>
        </p:nvGraphicFramePr>
        <p:xfrm>
          <a:off x="1257300" y="3436019"/>
          <a:ext cx="6844284" cy="6848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 GA (Decay)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 GA (Decay)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</a:tbl>
          </a:graphicData>
        </a:graphic>
      </p:graphicFrame>
      <p:graphicFrame>
        <p:nvGraphicFramePr>
          <p:cNvPr id="24" name="Table 10">
            <a:extLst>
              <a:ext uri="{FF2B5EF4-FFF2-40B4-BE49-F238E27FC236}">
                <a16:creationId xmlns:a16="http://schemas.microsoft.com/office/drawing/2014/main" xmlns="" id="{B2CC478B-C147-123A-9C24-5A79F18B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09442"/>
              </p:ext>
            </p:extLst>
          </p:nvPr>
        </p:nvGraphicFramePr>
        <p:xfrm>
          <a:off x="8941436" y="3891543"/>
          <a:ext cx="2201672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532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154689893"/>
                    </a:ext>
                  </a:extLst>
                </a:gridCol>
                <a:gridCol w="563500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 GA (Decay)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 GA (Decay)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(Decay)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985907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6ABE5EB-8CD4-E1A6-89E0-43A86A11A037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F5C40663-2A33-4BB8-89A4-3F76934A890B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3D23E47-EF02-2F85-2BA3-8132DC469069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4F396E38-4E47-2895-6AB9-0D786DB55943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EA91DA96-3221-AC00-5C33-33DD962418EA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C744199B-4EFE-05B4-A94E-13E94BEE4731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1AE51F5B-5C9A-554C-A969-8CC401305206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xmlns="" id="{D0FC5DDD-760D-1373-48E3-366F36B921AC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6CBA1AD0-7674-B359-739E-B27C286F78BB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7DA5D7D9-C59F-A86F-DAEA-4F19DE1A2251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1113FD44-164E-ED39-C734-9F933551A6C4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4068BF3D-3572-5D4B-34F6-56490425A08B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0242A66F-A7CF-EBA1-92BE-0A9A0FAD38C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4A9304F4-38E1-F087-BC76-E653717B1787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91E272D7-7351-970A-4172-99A1CCE309DC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8BFB90BD-013E-2371-618D-6B4474808353}"/>
              </a:ext>
            </a:extLst>
          </p:cNvPr>
          <p:cNvSpPr/>
          <p:nvPr/>
        </p:nvSpPr>
        <p:spPr>
          <a:xfrm>
            <a:off x="8950580" y="3629923"/>
            <a:ext cx="2166080" cy="228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M1</a:t>
            </a:r>
          </a:p>
        </p:txBody>
      </p:sp>
      <p:graphicFrame>
        <p:nvGraphicFramePr>
          <p:cNvPr id="39" name="Table 10">
            <a:extLst>
              <a:ext uri="{FF2B5EF4-FFF2-40B4-BE49-F238E27FC236}">
                <a16:creationId xmlns:a16="http://schemas.microsoft.com/office/drawing/2014/main" xmlns="" id="{3BF67A2D-8F17-3F1C-7F24-3EEBA156D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27465"/>
              </p:ext>
            </p:extLst>
          </p:nvPr>
        </p:nvGraphicFramePr>
        <p:xfrm>
          <a:off x="8950580" y="5171321"/>
          <a:ext cx="2201672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532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154689893"/>
                    </a:ext>
                  </a:extLst>
                </a:gridCol>
                <a:gridCol w="563500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 GA (Decay)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 GA (Decay)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(Decay)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1707584"/>
                  </a:ext>
                </a:extLst>
              </a:tr>
            </a:tbl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0D6BDCF4-9EE8-D680-D8B6-72572E8C6726}"/>
              </a:ext>
            </a:extLst>
          </p:cNvPr>
          <p:cNvSpPr/>
          <p:nvPr/>
        </p:nvSpPr>
        <p:spPr>
          <a:xfrm>
            <a:off x="8959724" y="4909701"/>
            <a:ext cx="2166080" cy="228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14646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A232D55-D754-6BA5-FF35-4D731B2893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43761-4C63-83B4-55DA-B1E553FD3C11}"/>
              </a:ext>
            </a:extLst>
          </p:cNvPr>
          <p:cNvSpPr txBox="1"/>
          <p:nvPr/>
        </p:nvSpPr>
        <p:spPr>
          <a:xfrm>
            <a:off x="9588490" y="3124283"/>
            <a:ext cx="1494785" cy="2531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    App Utilization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F95D9A78-E513-065B-5999-D4BFC85F7839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3F4DA3-F4F8-FC10-45C1-16832407D399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CDE7E159-87F7-B823-7AC3-7FAFEBC64E2D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FDA6852-3850-A003-598C-0CDFCF0C319E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CDFD4E-EB9C-2B3C-0067-BA79101CF9A1}"/>
              </a:ext>
            </a:extLst>
          </p:cNvPr>
          <p:cNvSpPr txBox="1"/>
          <p:nvPr/>
        </p:nvSpPr>
        <p:spPr>
          <a:xfrm>
            <a:off x="1257300" y="3052649"/>
            <a:ext cx="294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App Utilization</a:t>
            </a:r>
            <a:endParaRPr lang="en-US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E7A38546-1F01-469C-D7E9-8A335A66C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70037"/>
              </p:ext>
            </p:extLst>
          </p:nvPr>
        </p:nvGraphicFramePr>
        <p:xfrm>
          <a:off x="1257300" y="3436019"/>
          <a:ext cx="7210044" cy="13696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32002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110147">
                  <a:extLst>
                    <a:ext uri="{9D8B030D-6E8A-4147-A177-3AD203B41FA5}">
                      <a16:colId xmlns:a16="http://schemas.microsoft.com/office/drawing/2014/main" xmlns="" val="3115668950"/>
                    </a:ext>
                  </a:extLst>
                </a:gridCol>
                <a:gridCol w="1367895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Recipient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(LSO Count Vs App user)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Utilization (Overall Trans Count Vs App Trans Count)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509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App User (RSO Count Vs App Trans)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117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App Utilization (Overall Trans Count. Vs App Trans Count)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3040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 RSO app trans RSO count, </a:t>
                      </a: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(only itopup)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ZM, DD, Top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0569560"/>
                  </a:ext>
                </a:extLst>
              </a:tr>
            </a:tbl>
          </a:graphicData>
        </a:graphic>
      </p:graphicFrame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xmlns="" id="{07541533-701C-8B7F-0EBC-8993529E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05433"/>
              </p:ext>
            </p:extLst>
          </p:nvPr>
        </p:nvGraphicFramePr>
        <p:xfrm>
          <a:off x="8941435" y="3470919"/>
          <a:ext cx="2187351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013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Retailer App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LSO Count 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user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User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319492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 C2S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437068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C2S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0275875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Utilization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5851547"/>
                  </a:ext>
                </a:extLst>
              </a:tr>
            </a:tbl>
          </a:graphicData>
        </a:graphic>
      </p:graphicFrame>
      <p:graphicFrame>
        <p:nvGraphicFramePr>
          <p:cNvPr id="43" name="Table 10">
            <a:extLst>
              <a:ext uri="{FF2B5EF4-FFF2-40B4-BE49-F238E27FC236}">
                <a16:creationId xmlns:a16="http://schemas.microsoft.com/office/drawing/2014/main" xmlns="" id="{B7049676-424E-653F-948E-883E2EC6F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06997"/>
              </p:ext>
            </p:extLst>
          </p:nvPr>
        </p:nvGraphicFramePr>
        <p:xfrm>
          <a:off x="8948399" y="5326650"/>
          <a:ext cx="2187351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1013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RSO App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51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Count 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App user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XX,XXX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 User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31949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408915-E0B8-FBF4-3EF5-3D8ABB684C85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0D1FF54E-F599-B2BA-FD24-A34099C14C22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0C8EBB6-BD16-BED8-F95C-C66C00ED7BC9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BDD6145A-06D3-377F-D117-11BA8B631398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xmlns="" id="{8B9060DA-5725-D96B-54D9-906C14E3BCCA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xmlns="" id="{1B9E921F-9E5C-5A38-F76D-8B56E5A3C4BB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xmlns="" id="{FA955D3C-AEE8-3854-B74D-A74DA30EDFF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50B6BFA1-EEB9-D319-A657-9CB25096A9DE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73C6605C-CBBD-E8B5-31A4-1A8C3F274870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15D29B0-20B9-645B-17A9-891A612C609F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F1BF44C5-225A-BC14-165C-E347D16A481E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xmlns="" id="{75037F3B-39FD-F6CA-5355-2D768EEC5E80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93CF67D8-6923-4F18-F6A6-FFB34F2A2BA6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710125F1-6A50-CC95-EFCF-0DB98A4229F5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1A18F1C9-BC42-ED17-C95B-B500FE06C862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E65EB5-C340-C0DB-F847-2049CCF4B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1311</Words>
  <Application>Microsoft Office PowerPoint</Application>
  <PresentationFormat>Widescreen</PresentationFormat>
  <Paragraphs>558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akand.n@gmail.com</dc:creator>
  <cp:lastModifiedBy>Microsoft account</cp:lastModifiedBy>
  <cp:revision>163</cp:revision>
  <dcterms:created xsi:type="dcterms:W3CDTF">2020-08-05T12:46:16Z</dcterms:created>
  <dcterms:modified xsi:type="dcterms:W3CDTF">2023-02-08T09:50:35Z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756c8c-3809-4ec2-8609-85930df2fed6_Enabled">
    <vt:lpwstr>true</vt:lpwstr>
  </property>
  <property fmtid="{D5CDD505-2E9C-101B-9397-08002B2CF9AE}" pid="3" name="MSIP_Label_ec756c8c-3809-4ec2-8609-85930df2fed6_SetDate">
    <vt:lpwstr>2023-01-26T06:24:02Z</vt:lpwstr>
  </property>
  <property fmtid="{D5CDD505-2E9C-101B-9397-08002B2CF9AE}" pid="4" name="MSIP_Label_ec756c8c-3809-4ec2-8609-85930df2fed6_Method">
    <vt:lpwstr>Privileged</vt:lpwstr>
  </property>
  <property fmtid="{D5CDD505-2E9C-101B-9397-08002B2CF9AE}" pid="5" name="MSIP_Label_ec756c8c-3809-4ec2-8609-85930df2fed6_Name">
    <vt:lpwstr>Internal</vt:lpwstr>
  </property>
  <property fmtid="{D5CDD505-2E9C-101B-9397-08002B2CF9AE}" pid="6" name="MSIP_Label_ec756c8c-3809-4ec2-8609-85930df2fed6_SiteId">
    <vt:lpwstr>ac33f407-5ccd-46ec-9eef-f4e65ee9c29a</vt:lpwstr>
  </property>
  <property fmtid="{D5CDD505-2E9C-101B-9397-08002B2CF9AE}" pid="7" name="MSIP_Label_ec756c8c-3809-4ec2-8609-85930df2fed6_ActionId">
    <vt:lpwstr>6e08ec83-d59b-49b3-a438-3d0721cbbdc4</vt:lpwstr>
  </property>
  <property fmtid="{D5CDD505-2E9C-101B-9397-08002B2CF9AE}" pid="8" name="MSIP_Label_ec756c8c-3809-4ec2-8609-85930df2fed6_ContentBits">
    <vt:lpwstr>7</vt:lpwstr>
  </property>
</Properties>
</file>