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62" r:id="rId4"/>
    <p:sldId id="307" r:id="rId5"/>
    <p:sldId id="316" r:id="rId6"/>
    <p:sldId id="303" r:id="rId7"/>
    <p:sldId id="304" r:id="rId8"/>
    <p:sldId id="312" r:id="rId9"/>
    <p:sldId id="313" r:id="rId10"/>
    <p:sldId id="314" r:id="rId11"/>
    <p:sldId id="31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A00"/>
    <a:srgbClr val="DF9755"/>
    <a:srgbClr val="F5640B"/>
    <a:srgbClr val="FFFFFF"/>
    <a:srgbClr val="A5A5A5"/>
    <a:srgbClr val="F39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498" y="54"/>
      </p:cViewPr>
      <p:guideLst>
        <p:guide orient="horz" pos="13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20DF-F3AD-4588-B27E-7B38FF707032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C9D1-C8E9-4CE5-8B8C-930467C7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8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20DF-F3AD-4588-B27E-7B38FF707032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C9D1-C8E9-4CE5-8B8C-930467C7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4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20DF-F3AD-4588-B27E-7B38FF707032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C9D1-C8E9-4CE5-8B8C-930467C7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93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D996-20A8-46A1-9314-11F9A40F99A1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BD13-47A7-4EDD-8F74-1DAC1F3D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4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D996-20A8-46A1-9314-11F9A40F99A1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BD13-47A7-4EDD-8F74-1DAC1F3D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92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D996-20A8-46A1-9314-11F9A40F99A1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BD13-47A7-4EDD-8F74-1DAC1F3D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96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D996-20A8-46A1-9314-11F9A40F99A1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BD13-47A7-4EDD-8F74-1DAC1F3D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92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D996-20A8-46A1-9314-11F9A40F99A1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BD13-47A7-4EDD-8F74-1DAC1F3D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01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D996-20A8-46A1-9314-11F9A40F99A1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BD13-47A7-4EDD-8F74-1DAC1F3D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64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D996-20A8-46A1-9314-11F9A40F99A1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BD13-47A7-4EDD-8F74-1DAC1F3D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970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D996-20A8-46A1-9314-11F9A40F99A1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BD13-47A7-4EDD-8F74-1DAC1F3D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7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2706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D996-20A8-46A1-9314-11F9A40F99A1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BD13-47A7-4EDD-8F74-1DAC1F3D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615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D996-20A8-46A1-9314-11F9A40F99A1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BD13-47A7-4EDD-8F74-1DAC1F3D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583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D996-20A8-46A1-9314-11F9A40F99A1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BD13-47A7-4EDD-8F74-1DAC1F3D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33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20DF-F3AD-4588-B27E-7B38FF707032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C9D1-C8E9-4CE5-8B8C-930467C7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878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20DF-F3AD-4588-B27E-7B38FF707032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C9D1-C8E9-4CE5-8B8C-930467C7969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18" y="1363937"/>
            <a:ext cx="1509382" cy="161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133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20DF-F3AD-4588-B27E-7B38FF707032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C9D1-C8E9-4CE5-8B8C-930467C7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204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20DF-F3AD-4588-B27E-7B38FF707032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C9D1-C8E9-4CE5-8B8C-930467C7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206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20DF-F3AD-4588-B27E-7B38FF707032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C9D1-C8E9-4CE5-8B8C-930467C7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131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20DF-F3AD-4588-B27E-7B38FF707032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C9D1-C8E9-4CE5-8B8C-930467C7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121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20DF-F3AD-4588-B27E-7B38FF707032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C9D1-C8E9-4CE5-8B8C-930467C7969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378" y="3698541"/>
            <a:ext cx="1227343" cy="131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7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20DF-F3AD-4588-B27E-7B38FF707032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C9D1-C8E9-4CE5-8B8C-930467C7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094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20DF-F3AD-4588-B27E-7B38FF707032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C9D1-C8E9-4CE5-8B8C-930467C7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32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20DF-F3AD-4588-B27E-7B38FF707032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C9D1-C8E9-4CE5-8B8C-930467C7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634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20DF-F3AD-4588-B27E-7B38FF707032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C9D1-C8E9-4CE5-8B8C-930467C7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735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20DF-F3AD-4588-B27E-7B38FF707032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C9D1-C8E9-4CE5-8B8C-930467C7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02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20DF-F3AD-4588-B27E-7B38FF707032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C9D1-C8E9-4CE5-8B8C-930467C7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20DF-F3AD-4588-B27E-7B38FF707032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C9D1-C8E9-4CE5-8B8C-930467C7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9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20DF-F3AD-4588-B27E-7B38FF707032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C9D1-C8E9-4CE5-8B8C-930467C7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3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20DF-F3AD-4588-B27E-7B38FF707032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C9D1-C8E9-4CE5-8B8C-930467C7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3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20DF-F3AD-4588-B27E-7B38FF707032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C9D1-C8E9-4CE5-8B8C-930467C7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2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20DF-F3AD-4588-B27E-7B38FF707032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C9D1-C8E9-4CE5-8B8C-930467C7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0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320DF-F3AD-4588-B27E-7B38FF707032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AC9D1-C8E9-4CE5-8B8C-930467C7969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639" y="60960"/>
            <a:ext cx="1802673" cy="85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2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2D996-20A8-46A1-9314-11F9A40F99A1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EBD13-47A7-4EDD-8F74-1DAC1F3D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5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320DF-F3AD-4588-B27E-7B38FF707032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AC9D1-C8E9-4CE5-8B8C-930467C7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7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26B24B2-D0A5-5460-9795-99C1C9C4D2A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Digital Sales Eco System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7762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AC592A-E0BC-725F-B09F-65BA76C94779}"/>
              </a:ext>
            </a:extLst>
          </p:cNvPr>
          <p:cNvSpPr txBox="1"/>
          <p:nvPr/>
        </p:nvSpPr>
        <p:spPr>
          <a:xfrm>
            <a:off x="450342" y="413917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Digital Eco-system: Core KPI Reporting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B5BA0AA-2F6C-6435-86E9-4D29F40D3E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32"/>
          <a:stretch/>
        </p:blipFill>
        <p:spPr>
          <a:xfrm>
            <a:off x="8777182" y="1375283"/>
            <a:ext cx="2520600" cy="4982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2F7C785-4008-185D-A41B-FFB82D50CD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856" y="840232"/>
            <a:ext cx="2940439" cy="5872488"/>
          </a:xfrm>
          <a:prstGeom prst="rect">
            <a:avLst/>
          </a:prstGeom>
        </p:spPr>
      </p:pic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xmlns="" id="{897E8AA2-29A9-CF96-B510-5C7F6EE57C22}"/>
              </a:ext>
            </a:extLst>
          </p:cNvPr>
          <p:cNvGraphicFramePr>
            <a:graphicFrameLocks noGrp="1"/>
          </p:cNvGraphicFramePr>
          <p:nvPr/>
        </p:nvGraphicFramePr>
        <p:xfrm>
          <a:off x="8872281" y="3494295"/>
          <a:ext cx="2357694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62319">
                  <a:extLst>
                    <a:ext uri="{9D8B030D-6E8A-4147-A177-3AD203B41FA5}">
                      <a16:colId xmlns:a16="http://schemas.microsoft.com/office/drawing/2014/main" xmlns="" val="2781468146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xmlns="" val="154689893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xmlns="" val="518234551"/>
                    </a:ext>
                  </a:extLst>
                </a:gridCol>
              </a:tblGrid>
              <a:tr h="196427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Parameter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Retail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6699443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Lees than 2D 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0199751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Less than 1D 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38677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09DF798-9CB2-16BA-F6DB-455285067821}"/>
              </a:ext>
            </a:extLst>
          </p:cNvPr>
          <p:cNvSpPr txBox="1"/>
          <p:nvPr/>
        </p:nvSpPr>
        <p:spPr>
          <a:xfrm>
            <a:off x="9719610" y="3124282"/>
            <a:ext cx="1363665" cy="24622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Retail SCR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xmlns="" id="{6E1C7553-1321-95C3-F376-208623FD0930}"/>
              </a:ext>
            </a:extLst>
          </p:cNvPr>
          <p:cNvSpPr/>
          <p:nvPr/>
        </p:nvSpPr>
        <p:spPr>
          <a:xfrm rot="10800000">
            <a:off x="10969563" y="3226628"/>
            <a:ext cx="91440" cy="45720"/>
          </a:xfrm>
          <a:prstGeom prst="triangl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BFB2D61-B1B6-9108-6B86-420B18E270B6}"/>
              </a:ext>
            </a:extLst>
          </p:cNvPr>
          <p:cNvSpPr txBox="1"/>
          <p:nvPr/>
        </p:nvSpPr>
        <p:spPr>
          <a:xfrm>
            <a:off x="8941436" y="3109815"/>
            <a:ext cx="494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KPI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1292A961-FAF7-4EB3-3418-A14648848947}"/>
              </a:ext>
            </a:extLst>
          </p:cNvPr>
          <p:cNvSpPr/>
          <p:nvPr/>
        </p:nvSpPr>
        <p:spPr>
          <a:xfrm>
            <a:off x="9743851" y="3168681"/>
            <a:ext cx="1363665" cy="153387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A4825FA9-064C-EB33-A803-88DF6D4A7871}"/>
              </a:ext>
            </a:extLst>
          </p:cNvPr>
          <p:cNvSpPr/>
          <p:nvPr/>
        </p:nvSpPr>
        <p:spPr>
          <a:xfrm>
            <a:off x="9380694" y="1596150"/>
            <a:ext cx="1313576" cy="239075"/>
          </a:xfrm>
          <a:prstGeom prst="roundRect">
            <a:avLst/>
          </a:prstGeom>
          <a:solidFill>
            <a:srgbClr val="F5640B"/>
          </a:solidFill>
          <a:ln>
            <a:solidFill>
              <a:srgbClr val="F564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KPI Report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9A8A7A8-96F9-F7DF-1DCA-3B7ECC564B9A}"/>
              </a:ext>
            </a:extLst>
          </p:cNvPr>
          <p:cNvSpPr txBox="1"/>
          <p:nvPr/>
        </p:nvSpPr>
        <p:spPr>
          <a:xfrm>
            <a:off x="1257300" y="3059668"/>
            <a:ext cx="368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KPI: Retail SCR </a:t>
            </a:r>
            <a:endParaRPr lang="en-US" b="1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xmlns="" id="{0CE3F93C-6515-1AAD-8461-CBAFD2F87CA6}"/>
              </a:ext>
            </a:extLst>
          </p:cNvPr>
          <p:cNvGraphicFramePr>
            <a:graphicFrameLocks noGrp="1"/>
          </p:cNvGraphicFramePr>
          <p:nvPr/>
        </p:nvGraphicFramePr>
        <p:xfrm>
          <a:off x="1257300" y="3436019"/>
          <a:ext cx="6819900" cy="45656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151989">
                  <a:extLst>
                    <a:ext uri="{9D8B030D-6E8A-4147-A177-3AD203B41FA5}">
                      <a16:colId xmlns:a16="http://schemas.microsoft.com/office/drawing/2014/main" xmlns="" val="3711469888"/>
                    </a:ext>
                  </a:extLst>
                </a:gridCol>
                <a:gridCol w="1382036">
                  <a:extLst>
                    <a:ext uri="{9D8B030D-6E8A-4147-A177-3AD203B41FA5}">
                      <a16:colId xmlns:a16="http://schemas.microsoft.com/office/drawing/2014/main" xmlns="" val="366722094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xmlns="" val="8933600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chemeClr val="bg1"/>
                          </a:solidFill>
                          <a:effectLst/>
                        </a:rPr>
                        <a:t>Details 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Recipient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chemeClr val="bg1"/>
                          </a:solidFill>
                          <a:effectLst/>
                        </a:rPr>
                        <a:t>Data Frequency 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4173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Less than 2 days stock %, Less than 1 day stock % 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RSO, ZM, DD, Top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D-1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64141511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8DFA3025-2D90-498B-E7DD-C6A0B93F6F24}"/>
              </a:ext>
            </a:extLst>
          </p:cNvPr>
          <p:cNvGrpSpPr/>
          <p:nvPr/>
        </p:nvGrpSpPr>
        <p:grpSpPr>
          <a:xfrm>
            <a:off x="8812708" y="1864929"/>
            <a:ext cx="2520600" cy="1257533"/>
            <a:chOff x="8846726" y="1873390"/>
            <a:chExt cx="2520600" cy="125753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C719D613-F71A-2DFE-CCED-B55CFBCBCE8E}"/>
                </a:ext>
              </a:extLst>
            </p:cNvPr>
            <p:cNvGrpSpPr/>
            <p:nvPr/>
          </p:nvGrpSpPr>
          <p:grpSpPr>
            <a:xfrm>
              <a:off x="8846726" y="1873390"/>
              <a:ext cx="2520600" cy="1257533"/>
              <a:chOff x="8846726" y="1900822"/>
              <a:chExt cx="2520600" cy="1257533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8879B9D8-2A8B-8322-FEA9-2A5434425D26}"/>
                  </a:ext>
                </a:extLst>
              </p:cNvPr>
              <p:cNvSpPr txBox="1"/>
              <p:nvPr/>
            </p:nvSpPr>
            <p:spPr>
              <a:xfrm>
                <a:off x="8846726" y="1900822"/>
                <a:ext cx="2520600" cy="1257533"/>
              </a:xfrm>
              <a:prstGeom prst="roundRect">
                <a:avLst>
                  <a:gd name="adj" fmla="val 3483"/>
                </a:avLst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b="1" u="sng" dirty="0"/>
                  <a:t>Geography: 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Cluster: 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Region: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Zone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Distributor: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RSO Sup: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RSO:	</a:t>
                </a:r>
                <a:r>
                  <a:rPr lang="en-US" sz="1000" dirty="0"/>
                  <a:t>All</a:t>
                </a:r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xmlns="" id="{0DD5271A-CCD2-1BA1-31CC-9584F95C291B}"/>
                  </a:ext>
                </a:extLst>
              </p:cNvPr>
              <p:cNvSpPr/>
              <p:nvPr/>
            </p:nvSpPr>
            <p:spPr>
              <a:xfrm rot="10800000">
                <a:off x="10997059" y="2150369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xmlns="" id="{06ED1222-637A-F0DF-2A68-5E3FA5C89CFC}"/>
                  </a:ext>
                </a:extLst>
              </p:cNvPr>
              <p:cNvSpPr/>
              <p:nvPr/>
            </p:nvSpPr>
            <p:spPr>
              <a:xfrm rot="10800000">
                <a:off x="10996550" y="2318652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xmlns="" id="{873C5EB0-FD27-F354-12DF-BB3BA9F47C75}"/>
                  </a:ext>
                </a:extLst>
              </p:cNvPr>
              <p:cNvSpPr/>
              <p:nvPr/>
            </p:nvSpPr>
            <p:spPr>
              <a:xfrm rot="10800000">
                <a:off x="10992231" y="2494188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xmlns="" id="{CAF67E30-C5D0-627B-A97A-482D57A4E279}"/>
                  </a:ext>
                </a:extLst>
              </p:cNvPr>
              <p:cNvSpPr/>
              <p:nvPr/>
            </p:nvSpPr>
            <p:spPr>
              <a:xfrm rot="10800000">
                <a:off x="10994136" y="2657829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xmlns="" id="{47E5DE2A-5645-30D8-8721-43D1EB1539D8}"/>
                  </a:ext>
                </a:extLst>
              </p:cNvPr>
              <p:cNvSpPr/>
              <p:nvPr/>
            </p:nvSpPr>
            <p:spPr>
              <a:xfrm>
                <a:off x="9743854" y="2114324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xmlns="" id="{33B8ECC2-A151-B62C-85D8-FDACF6E005F1}"/>
                  </a:ext>
                </a:extLst>
              </p:cNvPr>
              <p:cNvSpPr/>
              <p:nvPr/>
            </p:nvSpPr>
            <p:spPr>
              <a:xfrm>
                <a:off x="9743853" y="2281243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xmlns="" id="{31B561CE-2861-ECB8-C1AA-11B76B9FD677}"/>
                  </a:ext>
                </a:extLst>
              </p:cNvPr>
              <p:cNvSpPr/>
              <p:nvPr/>
            </p:nvSpPr>
            <p:spPr>
              <a:xfrm>
                <a:off x="9743853" y="2451301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xmlns="" id="{9FC5F4C9-41FC-4FF9-8E87-97CDCB0ACEB8}"/>
                  </a:ext>
                </a:extLst>
              </p:cNvPr>
              <p:cNvSpPr/>
              <p:nvPr/>
            </p:nvSpPr>
            <p:spPr>
              <a:xfrm>
                <a:off x="9743852" y="2617612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xmlns="" id="{DA54BCBB-F914-2167-AFC7-3B0E189BDEA9}"/>
                </a:ext>
              </a:extLst>
            </p:cNvPr>
            <p:cNvSpPr/>
            <p:nvPr/>
          </p:nvSpPr>
          <p:spPr>
            <a:xfrm rot="10800000">
              <a:off x="10994136" y="2783486"/>
              <a:ext cx="91440" cy="45720"/>
            </a:xfrm>
            <a:prstGeom prst="triangl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xmlns="" id="{450297C4-87AA-4043-59CB-6209F288DC12}"/>
                </a:ext>
              </a:extLst>
            </p:cNvPr>
            <p:cNvSpPr/>
            <p:nvPr/>
          </p:nvSpPr>
          <p:spPr>
            <a:xfrm>
              <a:off x="9743852" y="2743269"/>
              <a:ext cx="1384935" cy="125663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xmlns="" id="{31E909CC-F8D3-2488-89BE-95C0D5C661B9}"/>
                </a:ext>
              </a:extLst>
            </p:cNvPr>
            <p:cNvSpPr/>
            <p:nvPr/>
          </p:nvSpPr>
          <p:spPr>
            <a:xfrm rot="10800000">
              <a:off x="10991835" y="2946646"/>
              <a:ext cx="91440" cy="45720"/>
            </a:xfrm>
            <a:prstGeom prst="triangl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xmlns="" id="{6BA21DB3-5938-EC99-3110-B1146AEC78AF}"/>
                </a:ext>
              </a:extLst>
            </p:cNvPr>
            <p:cNvSpPr/>
            <p:nvPr/>
          </p:nvSpPr>
          <p:spPr>
            <a:xfrm>
              <a:off x="9741551" y="2906429"/>
              <a:ext cx="1384935" cy="125663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9795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AC592A-E0BC-725F-B09F-65BA76C94779}"/>
              </a:ext>
            </a:extLst>
          </p:cNvPr>
          <p:cNvSpPr txBox="1"/>
          <p:nvPr/>
        </p:nvSpPr>
        <p:spPr>
          <a:xfrm>
            <a:off x="450342" y="413917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Digital Eco-system: Core KPI Reporting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B5BA0AA-2F6C-6435-86E9-4D29F40D3E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32"/>
          <a:stretch/>
        </p:blipFill>
        <p:spPr>
          <a:xfrm>
            <a:off x="8777182" y="1375283"/>
            <a:ext cx="2520600" cy="4982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2F7C785-4008-185D-A41B-FFB82D50CD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856" y="840232"/>
            <a:ext cx="2940439" cy="5872488"/>
          </a:xfrm>
          <a:prstGeom prst="rect">
            <a:avLst/>
          </a:prstGeom>
        </p:spPr>
      </p:pic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xmlns="" id="{897E8AA2-29A9-CF96-B510-5C7F6EE57C22}"/>
              </a:ext>
            </a:extLst>
          </p:cNvPr>
          <p:cNvGraphicFramePr>
            <a:graphicFrameLocks noGrp="1"/>
          </p:cNvGraphicFramePr>
          <p:nvPr/>
        </p:nvGraphicFramePr>
        <p:xfrm>
          <a:off x="8872281" y="3494295"/>
          <a:ext cx="2357694" cy="975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62319">
                  <a:extLst>
                    <a:ext uri="{9D8B030D-6E8A-4147-A177-3AD203B41FA5}">
                      <a16:colId xmlns:a16="http://schemas.microsoft.com/office/drawing/2014/main" xmlns="" val="2781468146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xmlns="" val="154689893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xmlns="" val="518234551"/>
                    </a:ext>
                  </a:extLst>
                </a:gridCol>
              </a:tblGrid>
              <a:tr h="196427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Parameter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Retail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6699443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Plan Visit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0199751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Actual Visit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XX%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3867700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XX%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91214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09DF798-9CB2-16BA-F6DB-455285067821}"/>
              </a:ext>
            </a:extLst>
          </p:cNvPr>
          <p:cNvSpPr txBox="1"/>
          <p:nvPr/>
        </p:nvSpPr>
        <p:spPr>
          <a:xfrm>
            <a:off x="9719610" y="3124282"/>
            <a:ext cx="1363665" cy="40011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RSO App Utilization</a:t>
            </a:r>
          </a:p>
          <a:p>
            <a:endParaRPr lang="en-US" sz="1000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xmlns="" id="{6E1C7553-1321-95C3-F376-208623FD0930}"/>
              </a:ext>
            </a:extLst>
          </p:cNvPr>
          <p:cNvSpPr/>
          <p:nvPr/>
        </p:nvSpPr>
        <p:spPr>
          <a:xfrm rot="10800000">
            <a:off x="10969563" y="3226628"/>
            <a:ext cx="91440" cy="45720"/>
          </a:xfrm>
          <a:prstGeom prst="triangl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BFB2D61-B1B6-9108-6B86-420B18E270B6}"/>
              </a:ext>
            </a:extLst>
          </p:cNvPr>
          <p:cNvSpPr txBox="1"/>
          <p:nvPr/>
        </p:nvSpPr>
        <p:spPr>
          <a:xfrm>
            <a:off x="8941436" y="3109815"/>
            <a:ext cx="494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KPI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1292A961-FAF7-4EB3-3418-A14648848947}"/>
              </a:ext>
            </a:extLst>
          </p:cNvPr>
          <p:cNvSpPr/>
          <p:nvPr/>
        </p:nvSpPr>
        <p:spPr>
          <a:xfrm>
            <a:off x="9743851" y="3168681"/>
            <a:ext cx="1363665" cy="153387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A4825FA9-064C-EB33-A803-88DF6D4A7871}"/>
              </a:ext>
            </a:extLst>
          </p:cNvPr>
          <p:cNvSpPr/>
          <p:nvPr/>
        </p:nvSpPr>
        <p:spPr>
          <a:xfrm>
            <a:off x="9380694" y="1596150"/>
            <a:ext cx="1313576" cy="239075"/>
          </a:xfrm>
          <a:prstGeom prst="roundRect">
            <a:avLst/>
          </a:prstGeom>
          <a:solidFill>
            <a:srgbClr val="F5640B"/>
          </a:solidFill>
          <a:ln>
            <a:solidFill>
              <a:srgbClr val="F564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KPI Report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9A8A7A8-96F9-F7DF-1DCA-3B7ECC564B9A}"/>
              </a:ext>
            </a:extLst>
          </p:cNvPr>
          <p:cNvSpPr txBox="1"/>
          <p:nvPr/>
        </p:nvSpPr>
        <p:spPr>
          <a:xfrm>
            <a:off x="1257300" y="3059668"/>
            <a:ext cx="368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KPI</a:t>
            </a:r>
            <a:r>
              <a:rPr lang="en-AU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RSO App Utilization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xmlns="" id="{0CE3F93C-6515-1AAD-8461-CBAFD2F87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655276"/>
              </p:ext>
            </p:extLst>
          </p:nvPr>
        </p:nvGraphicFramePr>
        <p:xfrm>
          <a:off x="1257300" y="3436019"/>
          <a:ext cx="6819900" cy="45656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151989">
                  <a:extLst>
                    <a:ext uri="{9D8B030D-6E8A-4147-A177-3AD203B41FA5}">
                      <a16:colId xmlns:a16="http://schemas.microsoft.com/office/drawing/2014/main" xmlns="" val="3711469888"/>
                    </a:ext>
                  </a:extLst>
                </a:gridCol>
                <a:gridCol w="1382036">
                  <a:extLst>
                    <a:ext uri="{9D8B030D-6E8A-4147-A177-3AD203B41FA5}">
                      <a16:colId xmlns:a16="http://schemas.microsoft.com/office/drawing/2014/main" xmlns="" val="366722094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xmlns="" val="8933600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chemeClr val="bg1"/>
                          </a:solidFill>
                          <a:effectLst/>
                        </a:rPr>
                        <a:t>Details 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Recipient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chemeClr val="bg1"/>
                          </a:solidFill>
                          <a:effectLst/>
                        </a:rPr>
                        <a:t>Data Frequency 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4173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 Visit Count %, Actual Visit Count %, Memo count %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RSO, ZM, DD, Top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D-1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64141511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8DFA3025-2D90-498B-E7DD-C6A0B93F6F24}"/>
              </a:ext>
            </a:extLst>
          </p:cNvPr>
          <p:cNvGrpSpPr/>
          <p:nvPr/>
        </p:nvGrpSpPr>
        <p:grpSpPr>
          <a:xfrm>
            <a:off x="8812708" y="1864929"/>
            <a:ext cx="2520600" cy="1257533"/>
            <a:chOff x="8846726" y="1873390"/>
            <a:chExt cx="2520600" cy="125753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C719D613-F71A-2DFE-CCED-B55CFBCBCE8E}"/>
                </a:ext>
              </a:extLst>
            </p:cNvPr>
            <p:cNvGrpSpPr/>
            <p:nvPr/>
          </p:nvGrpSpPr>
          <p:grpSpPr>
            <a:xfrm>
              <a:off x="8846726" y="1873390"/>
              <a:ext cx="2520600" cy="1257533"/>
              <a:chOff x="8846726" y="1900822"/>
              <a:chExt cx="2520600" cy="1257533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8879B9D8-2A8B-8322-FEA9-2A5434425D26}"/>
                  </a:ext>
                </a:extLst>
              </p:cNvPr>
              <p:cNvSpPr txBox="1"/>
              <p:nvPr/>
            </p:nvSpPr>
            <p:spPr>
              <a:xfrm>
                <a:off x="8846726" y="1900822"/>
                <a:ext cx="2520600" cy="1257533"/>
              </a:xfrm>
              <a:prstGeom prst="roundRect">
                <a:avLst>
                  <a:gd name="adj" fmla="val 3483"/>
                </a:avLst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b="1" u="sng" dirty="0"/>
                  <a:t>Geography: 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Cluster: 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Region: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Zone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Distributor: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RSO Sup:	</a:t>
                </a:r>
                <a:r>
                  <a:rPr lang="en-US" sz="1000" dirty="0"/>
                  <a:t>All</a:t>
                </a:r>
              </a:p>
              <a:p>
                <a:pPr>
                  <a:spcAft>
                    <a:spcPts val="120"/>
                  </a:spcAft>
                </a:pPr>
                <a:r>
                  <a:rPr lang="en-US" sz="1000" b="1" dirty="0"/>
                  <a:t>RSO:	</a:t>
                </a:r>
                <a:r>
                  <a:rPr lang="en-US" sz="1000" dirty="0"/>
                  <a:t>All</a:t>
                </a:r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xmlns="" id="{0DD5271A-CCD2-1BA1-31CC-9584F95C291B}"/>
                  </a:ext>
                </a:extLst>
              </p:cNvPr>
              <p:cNvSpPr/>
              <p:nvPr/>
            </p:nvSpPr>
            <p:spPr>
              <a:xfrm rot="10800000">
                <a:off x="10997059" y="2150369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xmlns="" id="{06ED1222-637A-F0DF-2A68-5E3FA5C89CFC}"/>
                  </a:ext>
                </a:extLst>
              </p:cNvPr>
              <p:cNvSpPr/>
              <p:nvPr/>
            </p:nvSpPr>
            <p:spPr>
              <a:xfrm rot="10800000">
                <a:off x="10996550" y="2318652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xmlns="" id="{873C5EB0-FD27-F354-12DF-BB3BA9F47C75}"/>
                  </a:ext>
                </a:extLst>
              </p:cNvPr>
              <p:cNvSpPr/>
              <p:nvPr/>
            </p:nvSpPr>
            <p:spPr>
              <a:xfrm rot="10800000">
                <a:off x="10992231" y="2494188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xmlns="" id="{CAF67E30-C5D0-627B-A97A-482D57A4E279}"/>
                  </a:ext>
                </a:extLst>
              </p:cNvPr>
              <p:cNvSpPr/>
              <p:nvPr/>
            </p:nvSpPr>
            <p:spPr>
              <a:xfrm rot="10800000">
                <a:off x="10994136" y="2657829"/>
                <a:ext cx="91440" cy="45720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xmlns="" id="{47E5DE2A-5645-30D8-8721-43D1EB1539D8}"/>
                  </a:ext>
                </a:extLst>
              </p:cNvPr>
              <p:cNvSpPr/>
              <p:nvPr/>
            </p:nvSpPr>
            <p:spPr>
              <a:xfrm>
                <a:off x="9743854" y="2114324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xmlns="" id="{33B8ECC2-A151-B62C-85D8-FDACF6E005F1}"/>
                  </a:ext>
                </a:extLst>
              </p:cNvPr>
              <p:cNvSpPr/>
              <p:nvPr/>
            </p:nvSpPr>
            <p:spPr>
              <a:xfrm>
                <a:off x="9743853" y="2281243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xmlns="" id="{31B561CE-2861-ECB8-C1AA-11B76B9FD677}"/>
                  </a:ext>
                </a:extLst>
              </p:cNvPr>
              <p:cNvSpPr/>
              <p:nvPr/>
            </p:nvSpPr>
            <p:spPr>
              <a:xfrm>
                <a:off x="9743853" y="2451301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xmlns="" id="{9FC5F4C9-41FC-4FF9-8E87-97CDCB0ACEB8}"/>
                  </a:ext>
                </a:extLst>
              </p:cNvPr>
              <p:cNvSpPr/>
              <p:nvPr/>
            </p:nvSpPr>
            <p:spPr>
              <a:xfrm>
                <a:off x="9743852" y="2617612"/>
                <a:ext cx="1384935" cy="125663"/>
              </a:xfrm>
              <a:prstGeom prst="round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xmlns="" id="{DA54BCBB-F914-2167-AFC7-3B0E189BDEA9}"/>
                </a:ext>
              </a:extLst>
            </p:cNvPr>
            <p:cNvSpPr/>
            <p:nvPr/>
          </p:nvSpPr>
          <p:spPr>
            <a:xfrm rot="10800000">
              <a:off x="10994136" y="2783486"/>
              <a:ext cx="91440" cy="45720"/>
            </a:xfrm>
            <a:prstGeom prst="triangl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xmlns="" id="{450297C4-87AA-4043-59CB-6209F288DC12}"/>
                </a:ext>
              </a:extLst>
            </p:cNvPr>
            <p:cNvSpPr/>
            <p:nvPr/>
          </p:nvSpPr>
          <p:spPr>
            <a:xfrm>
              <a:off x="9743852" y="2743269"/>
              <a:ext cx="1384935" cy="125663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xmlns="" id="{31E909CC-F8D3-2488-89BE-95C0D5C661B9}"/>
                </a:ext>
              </a:extLst>
            </p:cNvPr>
            <p:cNvSpPr/>
            <p:nvPr/>
          </p:nvSpPr>
          <p:spPr>
            <a:xfrm rot="10800000">
              <a:off x="10991835" y="2946646"/>
              <a:ext cx="91440" cy="45720"/>
            </a:xfrm>
            <a:prstGeom prst="triangl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xmlns="" id="{6BA21DB3-5938-EC99-3110-B1146AEC78AF}"/>
                </a:ext>
              </a:extLst>
            </p:cNvPr>
            <p:cNvSpPr/>
            <p:nvPr/>
          </p:nvSpPr>
          <p:spPr>
            <a:xfrm>
              <a:off x="9741551" y="2906429"/>
              <a:ext cx="1384935" cy="125663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772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7B6CFFB-BADA-9AEE-B765-916880D84688}"/>
              </a:ext>
            </a:extLst>
          </p:cNvPr>
          <p:cNvSpPr txBox="1"/>
          <p:nvPr/>
        </p:nvSpPr>
        <p:spPr>
          <a:xfrm>
            <a:off x="352425" y="236159"/>
            <a:ext cx="6096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Digital Sales Eco System</a:t>
            </a:r>
          </a:p>
          <a:p>
            <a:r>
              <a:rPr lang="en-US" sz="1600" dirty="0"/>
              <a:t>Wireframe Sample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46540B9-CDB8-1FE7-174D-D8E783AD0B59}"/>
              </a:ext>
            </a:extLst>
          </p:cNvPr>
          <p:cNvSpPr txBox="1"/>
          <p:nvPr/>
        </p:nvSpPr>
        <p:spPr>
          <a:xfrm>
            <a:off x="338769" y="928100"/>
            <a:ext cx="2940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KPI: GA</a:t>
            </a:r>
            <a:endParaRPr lang="en-US" sz="14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F7954441-9472-39D9-C031-1CBC7817E01A}"/>
              </a:ext>
            </a:extLst>
          </p:cNvPr>
          <p:cNvCxnSpPr/>
          <p:nvPr/>
        </p:nvCxnSpPr>
        <p:spPr>
          <a:xfrm>
            <a:off x="6096000" y="1914525"/>
            <a:ext cx="0" cy="285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D6D7149B-0EAC-6C5E-9643-EA27665AA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437715"/>
              </p:ext>
            </p:extLst>
          </p:nvPr>
        </p:nvGraphicFramePr>
        <p:xfrm>
          <a:off x="449651" y="5717906"/>
          <a:ext cx="5038725" cy="91313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97157">
                  <a:extLst>
                    <a:ext uri="{9D8B030D-6E8A-4147-A177-3AD203B41FA5}">
                      <a16:colId xmlns:a16="http://schemas.microsoft.com/office/drawing/2014/main" xmlns="" val="3048881695"/>
                    </a:ext>
                  </a:extLst>
                </a:gridCol>
                <a:gridCol w="1541568">
                  <a:extLst>
                    <a:ext uri="{9D8B030D-6E8A-4147-A177-3AD203B41FA5}">
                      <a16:colId xmlns:a16="http://schemas.microsoft.com/office/drawing/2014/main" xmlns="" val="1029934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chemeClr val="bg1"/>
                          </a:solidFill>
                          <a:effectLst/>
                        </a:rPr>
                        <a:t>Details 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chemeClr val="bg1"/>
                          </a:solidFill>
                          <a:effectLst/>
                        </a:rPr>
                        <a:t>Data Frequency 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4970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Target vs Ach, MTD vs LMTD, DRR/CRR/RR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>
                          <a:solidFill>
                            <a:sysClr val="windowText" lastClr="000000"/>
                          </a:solidFill>
                          <a:effectLst/>
                        </a:rPr>
                        <a:t>D-1</a:t>
                      </a:r>
                      <a:endParaRPr lang="en-US" sz="1400" b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18108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Today, yesterday, last week same day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Near Real time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56281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RSO wise Target vs Ach, MTD vs LMTD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D-1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3538787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DC0691CD-9EF6-177B-D6B7-7D750186E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011119"/>
              </p:ext>
            </p:extLst>
          </p:nvPr>
        </p:nvGraphicFramePr>
        <p:xfrm>
          <a:off x="6703626" y="5717906"/>
          <a:ext cx="5038725" cy="91313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97157">
                  <a:extLst>
                    <a:ext uri="{9D8B030D-6E8A-4147-A177-3AD203B41FA5}">
                      <a16:colId xmlns:a16="http://schemas.microsoft.com/office/drawing/2014/main" xmlns="" val="3048881695"/>
                    </a:ext>
                  </a:extLst>
                </a:gridCol>
                <a:gridCol w="1541568">
                  <a:extLst>
                    <a:ext uri="{9D8B030D-6E8A-4147-A177-3AD203B41FA5}">
                      <a16:colId xmlns:a16="http://schemas.microsoft.com/office/drawing/2014/main" xmlns="" val="1029934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chemeClr val="bg1"/>
                          </a:solidFill>
                          <a:effectLst/>
                        </a:rPr>
                        <a:t>Details 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chemeClr val="bg1"/>
                          </a:solidFill>
                          <a:effectLst/>
                        </a:rPr>
                        <a:t>Data Frequency 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4970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Target vs Ach, MTD vs LMTD, DRR/CRR/RR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>
                          <a:solidFill>
                            <a:sysClr val="windowText" lastClr="000000"/>
                          </a:solidFill>
                          <a:effectLst/>
                        </a:rPr>
                        <a:t>D-1</a:t>
                      </a:r>
                      <a:endParaRPr lang="en-US" sz="1400" b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18108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Today, yesterday, last week same day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Near Real time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56281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RSO wise Target vs Ach, MTD vs LMTD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D-1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3538787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7669087-57E8-CBB3-1C7D-17E02EF8EFC4}"/>
              </a:ext>
            </a:extLst>
          </p:cNvPr>
          <p:cNvSpPr txBox="1"/>
          <p:nvPr/>
        </p:nvSpPr>
        <p:spPr>
          <a:xfrm>
            <a:off x="6448425" y="928100"/>
            <a:ext cx="2940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KPI: GA</a:t>
            </a:r>
            <a:endParaRPr lang="en-US" sz="1400" b="1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E603AAD2-38EB-A365-A059-924D8932B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253" y="1678511"/>
            <a:ext cx="1965948" cy="1084028"/>
          </a:xfrm>
          <a:prstGeom prst="rect">
            <a:avLst/>
          </a:prstGeom>
        </p:spPr>
      </p:pic>
      <p:pic>
        <p:nvPicPr>
          <p:cNvPr id="21" name="Picture 20" descr="Graphical user interface&#10;&#10;Description automatically generated">
            <a:extLst>
              <a:ext uri="{FF2B5EF4-FFF2-40B4-BE49-F238E27FC236}">
                <a16:creationId xmlns:a16="http://schemas.microsoft.com/office/drawing/2014/main" xmlns="" id="{17D8C600-A5B9-DE37-94C8-804B0BE51C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15"/>
          <a:stretch/>
        </p:blipFill>
        <p:spPr>
          <a:xfrm>
            <a:off x="820168" y="1697510"/>
            <a:ext cx="1811335" cy="3717493"/>
          </a:xfrm>
          <a:prstGeom prst="rect">
            <a:avLst/>
          </a:prstGeom>
        </p:spPr>
      </p:pic>
      <p:sp>
        <p:nvSpPr>
          <p:cNvPr id="30" name="Arrow: Chevron 29">
            <a:extLst>
              <a:ext uri="{FF2B5EF4-FFF2-40B4-BE49-F238E27FC236}">
                <a16:creationId xmlns:a16="http://schemas.microsoft.com/office/drawing/2014/main" xmlns="" id="{60ABCC53-C0EA-48BE-08BE-3D7847E91103}"/>
              </a:ext>
            </a:extLst>
          </p:cNvPr>
          <p:cNvSpPr/>
          <p:nvPr/>
        </p:nvSpPr>
        <p:spPr>
          <a:xfrm rot="16200000">
            <a:off x="2369071" y="2267273"/>
            <a:ext cx="64008" cy="64008"/>
          </a:xfrm>
          <a:prstGeom prst="chevron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102641E-1B33-FC8B-CDF8-13CA549B89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3" y="1349333"/>
            <a:ext cx="2155340" cy="4304530"/>
          </a:xfrm>
          <a:prstGeom prst="rect">
            <a:avLst/>
          </a:prstGeom>
        </p:spPr>
      </p:pic>
      <p:pic>
        <p:nvPicPr>
          <p:cNvPr id="44" name="Picture 4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9EDC1BD7-0D12-9839-B447-78124C68D91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51" b="2713"/>
          <a:stretch/>
        </p:blipFill>
        <p:spPr>
          <a:xfrm>
            <a:off x="8267682" y="2762479"/>
            <a:ext cx="1910611" cy="20109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361991D-F7A2-8D71-A2A5-1CDB1AF9EB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319" y="1349333"/>
            <a:ext cx="2155340" cy="4304530"/>
          </a:xfrm>
          <a:prstGeom prst="rect">
            <a:avLst/>
          </a:prstGeom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xmlns="" id="{C55622D4-DC09-AFB3-8D5B-2C7DA262671A}"/>
              </a:ext>
            </a:extLst>
          </p:cNvPr>
          <p:cNvSpPr/>
          <p:nvPr/>
        </p:nvSpPr>
        <p:spPr>
          <a:xfrm>
            <a:off x="8913751" y="2576957"/>
            <a:ext cx="360950" cy="737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4F9191D-874A-852F-7C25-DD33EBDC18F0}"/>
              </a:ext>
            </a:extLst>
          </p:cNvPr>
          <p:cNvSpPr txBox="1"/>
          <p:nvPr/>
        </p:nvSpPr>
        <p:spPr>
          <a:xfrm>
            <a:off x="8838349" y="2530013"/>
            <a:ext cx="109537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All Bundle</a:t>
            </a:r>
          </a:p>
        </p:txBody>
      </p:sp>
      <p:sp>
        <p:nvSpPr>
          <p:cNvPr id="48" name="Arrow: Chevron 47">
            <a:extLst>
              <a:ext uri="{FF2B5EF4-FFF2-40B4-BE49-F238E27FC236}">
                <a16:creationId xmlns:a16="http://schemas.microsoft.com/office/drawing/2014/main" xmlns="" id="{6F77414F-9F9E-BE0E-1D7D-C37E3ED79B3B}"/>
              </a:ext>
            </a:extLst>
          </p:cNvPr>
          <p:cNvSpPr/>
          <p:nvPr/>
        </p:nvSpPr>
        <p:spPr>
          <a:xfrm rot="5400000">
            <a:off x="9904120" y="2299277"/>
            <a:ext cx="59208" cy="64008"/>
          </a:xfrm>
          <a:prstGeom prst="chevron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F02D4CAC-2EB7-CFD9-E198-765BBF4B3C60}"/>
              </a:ext>
            </a:extLst>
          </p:cNvPr>
          <p:cNvSpPr/>
          <p:nvPr/>
        </p:nvSpPr>
        <p:spPr>
          <a:xfrm>
            <a:off x="966083" y="4261899"/>
            <a:ext cx="776179" cy="139148"/>
          </a:xfrm>
          <a:prstGeom prst="rect">
            <a:avLst/>
          </a:prstGeom>
          <a:solidFill>
            <a:srgbClr val="F5640B"/>
          </a:solidFill>
          <a:ln w="3175">
            <a:solidFill>
              <a:srgbClr val="F564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Overall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17088D88-2CDF-06FF-6DC3-67EC5359F52F}"/>
              </a:ext>
            </a:extLst>
          </p:cNvPr>
          <p:cNvSpPr/>
          <p:nvPr/>
        </p:nvSpPr>
        <p:spPr>
          <a:xfrm>
            <a:off x="1747205" y="4261899"/>
            <a:ext cx="767300" cy="139148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BP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F1F60261-8BB3-94F4-FBB7-81F1D6258F96}"/>
              </a:ext>
            </a:extLst>
          </p:cNvPr>
          <p:cNvGrpSpPr/>
          <p:nvPr/>
        </p:nvGrpSpPr>
        <p:grpSpPr>
          <a:xfrm>
            <a:off x="2795331" y="1349333"/>
            <a:ext cx="2155340" cy="4304530"/>
            <a:chOff x="2795331" y="1349333"/>
            <a:chExt cx="2155340" cy="430453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xmlns="" id="{1EC7ED50-3323-5FD3-E6DF-F5033F835C53}"/>
                </a:ext>
              </a:extLst>
            </p:cNvPr>
            <p:cNvGrpSpPr/>
            <p:nvPr/>
          </p:nvGrpSpPr>
          <p:grpSpPr>
            <a:xfrm>
              <a:off x="2795331" y="1349333"/>
              <a:ext cx="2155340" cy="4304530"/>
              <a:chOff x="2795331" y="1349333"/>
              <a:chExt cx="2155340" cy="4304530"/>
            </a:xfrm>
          </p:grpSpPr>
          <p:pic>
            <p:nvPicPr>
              <p:cNvPr id="33" name="Picture 3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xmlns="" id="{BBE20EF5-B34F-69EF-C2CB-C373DBCD7F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148"/>
              <a:stretch/>
            </p:blipFill>
            <p:spPr>
              <a:xfrm>
                <a:off x="2924369" y="2747337"/>
                <a:ext cx="1891061" cy="2570039"/>
              </a:xfrm>
              <a:prstGeom prst="rect">
                <a:avLst/>
              </a:prstGeom>
            </p:spPr>
          </p:pic>
          <p:pic>
            <p:nvPicPr>
              <p:cNvPr id="36" name="Picture 3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xmlns="" id="{308550D0-7EEF-13A2-5F4D-F688B0F318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5455"/>
              <a:stretch/>
            </p:blipFill>
            <p:spPr>
              <a:xfrm>
                <a:off x="2924369" y="1860819"/>
                <a:ext cx="1891061" cy="736160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xmlns="" id="{D37D16EB-145D-3DFB-6B9F-43A136ED06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54424" y="1678451"/>
                <a:ext cx="1965948" cy="1084028"/>
              </a:xfrm>
              <a:prstGeom prst="rect">
                <a:avLst/>
              </a:prstGeom>
            </p:spPr>
          </p:pic>
          <p:sp>
            <p:nvSpPr>
              <p:cNvPr id="29" name="Arrow: Chevron 28">
                <a:extLst>
                  <a:ext uri="{FF2B5EF4-FFF2-40B4-BE49-F238E27FC236}">
                    <a16:creationId xmlns:a16="http://schemas.microsoft.com/office/drawing/2014/main" xmlns="" id="{D04DC9F7-7C74-60A6-C89F-78DFE0B150CD}"/>
                  </a:ext>
                </a:extLst>
              </p:cNvPr>
              <p:cNvSpPr/>
              <p:nvPr/>
            </p:nvSpPr>
            <p:spPr>
              <a:xfrm rot="5400000">
                <a:off x="4554348" y="2269675"/>
                <a:ext cx="59208" cy="64008"/>
              </a:xfrm>
              <a:prstGeom prst="chevron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xmlns="" id="{6EE337EB-DF15-6A95-ECF1-407877FC6E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5331" y="1349333"/>
                <a:ext cx="2155340" cy="4304530"/>
              </a:xfrm>
              <a:prstGeom prst="rect">
                <a:avLst/>
              </a:prstGeom>
            </p:spPr>
          </p:pic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6A0B0764-0FD1-9EE2-E5E6-945CA06CE1E1}"/>
                </a:ext>
              </a:extLst>
            </p:cNvPr>
            <p:cNvSpPr/>
            <p:nvPr/>
          </p:nvSpPr>
          <p:spPr>
            <a:xfrm>
              <a:off x="3072871" y="2894455"/>
              <a:ext cx="836396" cy="137160"/>
            </a:xfrm>
            <a:prstGeom prst="rect">
              <a:avLst/>
            </a:prstGeom>
            <a:solidFill>
              <a:srgbClr val="F5640B"/>
            </a:solidFill>
            <a:ln w="3175">
              <a:solidFill>
                <a:srgbClr val="F564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Overall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375126F5-D970-B366-07B4-A511EB8941D1}"/>
                </a:ext>
              </a:extLst>
            </p:cNvPr>
            <p:cNvSpPr/>
            <p:nvPr/>
          </p:nvSpPr>
          <p:spPr>
            <a:xfrm>
              <a:off x="3853993" y="2894455"/>
              <a:ext cx="826828" cy="13716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BP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102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1E3EA5FF-6661-78F3-3F38-FB4C794CBD92}"/>
              </a:ext>
            </a:extLst>
          </p:cNvPr>
          <p:cNvGrpSpPr/>
          <p:nvPr/>
        </p:nvGrpSpPr>
        <p:grpSpPr>
          <a:xfrm>
            <a:off x="8145319" y="1349333"/>
            <a:ext cx="2155340" cy="4304530"/>
            <a:chOff x="8145319" y="1349333"/>
            <a:chExt cx="2155340" cy="430453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80A90D33-C7AB-D770-69D0-5825E6B82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15253" y="1678511"/>
              <a:ext cx="1965948" cy="1084028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xmlns="" id="{F8A17E88-AF9E-1E6E-307C-6166FB6EA18A}"/>
                </a:ext>
              </a:extLst>
            </p:cNvPr>
            <p:cNvSpPr/>
            <p:nvPr/>
          </p:nvSpPr>
          <p:spPr>
            <a:xfrm>
              <a:off x="8913751" y="2576957"/>
              <a:ext cx="360950" cy="737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BEC29271-417E-5A34-D8DA-639A53177071}"/>
                </a:ext>
              </a:extLst>
            </p:cNvPr>
            <p:cNvSpPr txBox="1"/>
            <p:nvPr/>
          </p:nvSpPr>
          <p:spPr>
            <a:xfrm>
              <a:off x="8838349" y="2530013"/>
              <a:ext cx="109537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b="1" dirty="0"/>
                <a:t>EV</a:t>
              </a: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xmlns="" id="{494CB546-3792-45E6-5D6B-8B1E6322D8AF}"/>
                </a:ext>
              </a:extLst>
            </p:cNvPr>
            <p:cNvSpPr/>
            <p:nvPr/>
          </p:nvSpPr>
          <p:spPr>
            <a:xfrm rot="5400000">
              <a:off x="9904120" y="2299277"/>
              <a:ext cx="59208" cy="64008"/>
            </a:xfrm>
            <a:prstGeom prst="chevron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4" name="Picture 23" descr="Graphical user interface&#10;&#10;Description automatically generated">
              <a:extLst>
                <a:ext uri="{FF2B5EF4-FFF2-40B4-BE49-F238E27FC236}">
                  <a16:creationId xmlns:a16="http://schemas.microsoft.com/office/drawing/2014/main" xmlns="" id="{1AA9F699-3C0F-C738-3233-48C6C658DB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b="1862"/>
            <a:stretch/>
          </p:blipFill>
          <p:spPr>
            <a:xfrm>
              <a:off x="8275858" y="2756173"/>
              <a:ext cx="1870006" cy="253095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7AAA758F-340E-3100-4725-D15B0F375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5319" y="1349333"/>
              <a:ext cx="2155340" cy="4304530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7B6CFFB-BADA-9AEE-B765-916880D84688}"/>
              </a:ext>
            </a:extLst>
          </p:cNvPr>
          <p:cNvSpPr txBox="1"/>
          <p:nvPr/>
        </p:nvSpPr>
        <p:spPr>
          <a:xfrm>
            <a:off x="352425" y="236159"/>
            <a:ext cx="6096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Digital Sales Eco System</a:t>
            </a:r>
          </a:p>
          <a:p>
            <a:r>
              <a:rPr lang="en-US" sz="1600" dirty="0"/>
              <a:t>Wireframe Sample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46540B9-CDB8-1FE7-174D-D8E783AD0B59}"/>
              </a:ext>
            </a:extLst>
          </p:cNvPr>
          <p:cNvSpPr txBox="1"/>
          <p:nvPr/>
        </p:nvSpPr>
        <p:spPr>
          <a:xfrm>
            <a:off x="352425" y="1078942"/>
            <a:ext cx="2940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KPI: Data</a:t>
            </a:r>
            <a:endParaRPr 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CC55631-7D3D-FA08-63AB-A6701B6ACC70}"/>
              </a:ext>
            </a:extLst>
          </p:cNvPr>
          <p:cNvSpPr txBox="1"/>
          <p:nvPr/>
        </p:nvSpPr>
        <p:spPr>
          <a:xfrm>
            <a:off x="6474332" y="1078942"/>
            <a:ext cx="2940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KPI: EV</a:t>
            </a:r>
            <a:endParaRPr lang="en-US" sz="14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F7954441-9472-39D9-C031-1CBC7817E01A}"/>
              </a:ext>
            </a:extLst>
          </p:cNvPr>
          <p:cNvCxnSpPr/>
          <p:nvPr/>
        </p:nvCxnSpPr>
        <p:spPr>
          <a:xfrm>
            <a:off x="6096000" y="1914525"/>
            <a:ext cx="0" cy="285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D6D7149B-0EAC-6C5E-9643-EA27665AA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73663"/>
              </p:ext>
            </p:extLst>
          </p:nvPr>
        </p:nvGraphicFramePr>
        <p:xfrm>
          <a:off x="449651" y="5717906"/>
          <a:ext cx="5038725" cy="9785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97157">
                  <a:extLst>
                    <a:ext uri="{9D8B030D-6E8A-4147-A177-3AD203B41FA5}">
                      <a16:colId xmlns:a16="http://schemas.microsoft.com/office/drawing/2014/main" xmlns="" val="3048881695"/>
                    </a:ext>
                  </a:extLst>
                </a:gridCol>
                <a:gridCol w="1541568">
                  <a:extLst>
                    <a:ext uri="{9D8B030D-6E8A-4147-A177-3AD203B41FA5}">
                      <a16:colId xmlns:a16="http://schemas.microsoft.com/office/drawing/2014/main" xmlns="" val="1029934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b="0" dirty="0">
                          <a:solidFill>
                            <a:schemeClr val="bg1"/>
                          </a:solidFill>
                          <a:effectLst/>
                        </a:rPr>
                        <a:t>Details </a:t>
                      </a:r>
                      <a:endParaRPr lang="en-US" sz="12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b="0" dirty="0">
                          <a:solidFill>
                            <a:schemeClr val="bg1"/>
                          </a:solidFill>
                          <a:effectLst/>
                        </a:rPr>
                        <a:t>Data Frequency </a:t>
                      </a:r>
                      <a:endParaRPr lang="en-US" sz="12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4970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Target vs Ach, DRR/CRR/RR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D-1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18108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MTD vs LMTD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D-1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56281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Today, yesterday, last week same day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Near Real time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35387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RSO wise Target vs ach, MTD vs LMTD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D-1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82909902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DC0691CD-9EF6-177B-D6B7-7D750186E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906803"/>
              </p:ext>
            </p:extLst>
          </p:nvPr>
        </p:nvGraphicFramePr>
        <p:xfrm>
          <a:off x="6703626" y="5717906"/>
          <a:ext cx="5038725" cy="78282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684383">
                  <a:extLst>
                    <a:ext uri="{9D8B030D-6E8A-4147-A177-3AD203B41FA5}">
                      <a16:colId xmlns:a16="http://schemas.microsoft.com/office/drawing/2014/main" xmlns="" val="3048881695"/>
                    </a:ext>
                  </a:extLst>
                </a:gridCol>
                <a:gridCol w="1354342">
                  <a:extLst>
                    <a:ext uri="{9D8B030D-6E8A-4147-A177-3AD203B41FA5}">
                      <a16:colId xmlns:a16="http://schemas.microsoft.com/office/drawing/2014/main" xmlns="" val="1029934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b="0" dirty="0">
                          <a:solidFill>
                            <a:schemeClr val="bg1"/>
                          </a:solidFill>
                          <a:effectLst/>
                        </a:rPr>
                        <a:t>Details </a:t>
                      </a:r>
                      <a:endParaRPr lang="en-US" sz="12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b="0" dirty="0">
                          <a:solidFill>
                            <a:schemeClr val="bg1"/>
                          </a:solidFill>
                          <a:effectLst/>
                        </a:rPr>
                        <a:t>Data Frequency </a:t>
                      </a:r>
                      <a:endParaRPr lang="en-US" sz="12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4970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Tertiary MTD vs LMTD, today, last day, last week same day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Near Real Time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18108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Secondary Target vs Ach, MTD vs LMTD, DTR, Gap With Tertiary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D-1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56281090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66570F75-D9C2-B66E-6123-12BED14167E5}"/>
              </a:ext>
            </a:extLst>
          </p:cNvPr>
          <p:cNvGrpSpPr/>
          <p:nvPr/>
        </p:nvGrpSpPr>
        <p:grpSpPr>
          <a:xfrm>
            <a:off x="1891344" y="1349333"/>
            <a:ext cx="2155340" cy="4304530"/>
            <a:chOff x="1891344" y="1349333"/>
            <a:chExt cx="2155340" cy="430453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360AD729-312B-623A-3DFD-94D0867D7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55592" y="1678511"/>
              <a:ext cx="1965948" cy="1084028"/>
            </a:xfrm>
            <a:prstGeom prst="rect">
              <a:avLst/>
            </a:prstGeom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xmlns="" id="{939A556A-A5C9-E4C4-A9E5-F087E4552D84}"/>
                </a:ext>
              </a:extLst>
            </p:cNvPr>
            <p:cNvSpPr/>
            <p:nvPr/>
          </p:nvSpPr>
          <p:spPr>
            <a:xfrm>
              <a:off x="2654090" y="2576957"/>
              <a:ext cx="360950" cy="737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387E1520-08AC-0456-C113-E71B6A13BAEB}"/>
                </a:ext>
              </a:extLst>
            </p:cNvPr>
            <p:cNvSpPr txBox="1"/>
            <p:nvPr/>
          </p:nvSpPr>
          <p:spPr>
            <a:xfrm>
              <a:off x="2578688" y="2530013"/>
              <a:ext cx="109537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b="1" dirty="0"/>
                <a:t>Data</a:t>
              </a:r>
            </a:p>
          </p:txBody>
        </p:sp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xmlns="" id="{3B8980F3-688A-DA74-113E-76933F0A8DBF}"/>
                </a:ext>
              </a:extLst>
            </p:cNvPr>
            <p:cNvSpPr/>
            <p:nvPr/>
          </p:nvSpPr>
          <p:spPr>
            <a:xfrm rot="5400000">
              <a:off x="3644459" y="2299277"/>
              <a:ext cx="59208" cy="64008"/>
            </a:xfrm>
            <a:prstGeom prst="chevron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1" name="Picture 20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xmlns="" id="{879FB7FA-884B-C976-C7D2-BFBD2FCA17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54" b="4280"/>
            <a:stretch/>
          </p:blipFill>
          <p:spPr>
            <a:xfrm>
              <a:off x="2016678" y="2724009"/>
              <a:ext cx="1904862" cy="195930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F102641E-1B33-FC8B-CDF8-13CA549B8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1344" y="1349333"/>
              <a:ext cx="2155340" cy="43045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502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7B6CFFB-BADA-9AEE-B765-916880D84688}"/>
              </a:ext>
            </a:extLst>
          </p:cNvPr>
          <p:cNvSpPr txBox="1"/>
          <p:nvPr/>
        </p:nvSpPr>
        <p:spPr>
          <a:xfrm>
            <a:off x="352425" y="236159"/>
            <a:ext cx="6096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Digital Sales Eco System</a:t>
            </a:r>
          </a:p>
          <a:p>
            <a:r>
              <a:rPr lang="en-US" sz="1600" dirty="0"/>
              <a:t>Wireframe Sample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46540B9-CDB8-1FE7-174D-D8E783AD0B59}"/>
              </a:ext>
            </a:extLst>
          </p:cNvPr>
          <p:cNvSpPr txBox="1"/>
          <p:nvPr/>
        </p:nvSpPr>
        <p:spPr>
          <a:xfrm>
            <a:off x="352425" y="1078942"/>
            <a:ext cx="2940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KPI: SC</a:t>
            </a:r>
            <a:endParaRPr 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CC55631-7D3D-FA08-63AB-A6701B6ACC70}"/>
              </a:ext>
            </a:extLst>
          </p:cNvPr>
          <p:cNvSpPr txBox="1"/>
          <p:nvPr/>
        </p:nvSpPr>
        <p:spPr>
          <a:xfrm>
            <a:off x="6474332" y="1078942"/>
            <a:ext cx="4392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KPI: LSO, DLSO</a:t>
            </a:r>
            <a:r>
              <a:rPr lang="en-AU" sz="14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14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SSO</a:t>
            </a:r>
            <a:r>
              <a:rPr lang="en-AU" sz="14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14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DSSO</a:t>
            </a:r>
            <a:r>
              <a:rPr lang="en-AU" sz="14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14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BSO</a:t>
            </a:r>
            <a:r>
              <a:rPr lang="en-AU" sz="14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14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DSO</a:t>
            </a:r>
            <a:endParaRPr lang="en-US" sz="14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F7954441-9472-39D9-C031-1CBC7817E01A}"/>
              </a:ext>
            </a:extLst>
          </p:cNvPr>
          <p:cNvCxnSpPr/>
          <p:nvPr/>
        </p:nvCxnSpPr>
        <p:spPr>
          <a:xfrm>
            <a:off x="6096000" y="1914525"/>
            <a:ext cx="0" cy="285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D6D7149B-0EAC-6C5E-9643-EA27665AA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454875"/>
              </p:ext>
            </p:extLst>
          </p:nvPr>
        </p:nvGraphicFramePr>
        <p:xfrm>
          <a:off x="449651" y="5717906"/>
          <a:ext cx="5038725" cy="78282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97157">
                  <a:extLst>
                    <a:ext uri="{9D8B030D-6E8A-4147-A177-3AD203B41FA5}">
                      <a16:colId xmlns:a16="http://schemas.microsoft.com/office/drawing/2014/main" xmlns="" val="3048881695"/>
                    </a:ext>
                  </a:extLst>
                </a:gridCol>
                <a:gridCol w="1541568">
                  <a:extLst>
                    <a:ext uri="{9D8B030D-6E8A-4147-A177-3AD203B41FA5}">
                      <a16:colId xmlns:a16="http://schemas.microsoft.com/office/drawing/2014/main" xmlns="" val="1029934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b="0" dirty="0">
                          <a:solidFill>
                            <a:schemeClr val="bg1"/>
                          </a:solidFill>
                          <a:effectLst/>
                        </a:rPr>
                        <a:t>Details </a:t>
                      </a:r>
                      <a:endParaRPr lang="en-US" sz="12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b="0" dirty="0">
                          <a:solidFill>
                            <a:schemeClr val="bg1"/>
                          </a:solidFill>
                          <a:effectLst/>
                        </a:rPr>
                        <a:t>Data Frequency </a:t>
                      </a:r>
                      <a:endParaRPr lang="en-US" sz="12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4970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Secondary 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Target vs Ach, MTD vs LMTD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D-1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18108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Primary 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Target vs Ach, MTD vs LMTD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D-1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56281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Tertiary Target 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vs Ach, MTD vs LMTD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D-1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3538787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DC0691CD-9EF6-177B-D6B7-7D750186E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334758"/>
              </p:ext>
            </p:extLst>
          </p:nvPr>
        </p:nvGraphicFramePr>
        <p:xfrm>
          <a:off x="6703626" y="5717906"/>
          <a:ext cx="5038725" cy="39141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97157">
                  <a:extLst>
                    <a:ext uri="{9D8B030D-6E8A-4147-A177-3AD203B41FA5}">
                      <a16:colId xmlns:a16="http://schemas.microsoft.com/office/drawing/2014/main" xmlns="" val="3048881695"/>
                    </a:ext>
                  </a:extLst>
                </a:gridCol>
                <a:gridCol w="1541568">
                  <a:extLst>
                    <a:ext uri="{9D8B030D-6E8A-4147-A177-3AD203B41FA5}">
                      <a16:colId xmlns:a16="http://schemas.microsoft.com/office/drawing/2014/main" xmlns="" val="1029934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b="0" dirty="0">
                          <a:solidFill>
                            <a:schemeClr val="bg1"/>
                          </a:solidFill>
                          <a:effectLst/>
                        </a:rPr>
                        <a:t>Details </a:t>
                      </a:r>
                      <a:endParaRPr lang="en-US" sz="12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b="0" dirty="0">
                          <a:solidFill>
                            <a:schemeClr val="bg1"/>
                          </a:solidFill>
                          <a:effectLst/>
                        </a:rPr>
                        <a:t>Data Frequency </a:t>
                      </a:r>
                      <a:endParaRPr lang="en-US" sz="12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4970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Target Vs Achievement, MTD vs LMTD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D-1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18108958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5F492FA-EBD9-3E2B-613E-C6541CA2F1ED}"/>
              </a:ext>
            </a:extLst>
          </p:cNvPr>
          <p:cNvGrpSpPr/>
          <p:nvPr/>
        </p:nvGrpSpPr>
        <p:grpSpPr>
          <a:xfrm>
            <a:off x="1891344" y="1349333"/>
            <a:ext cx="2155340" cy="4304530"/>
            <a:chOff x="1891344" y="1349333"/>
            <a:chExt cx="2155340" cy="4304530"/>
          </a:xfrm>
        </p:grpSpPr>
        <p:pic>
          <p:nvPicPr>
            <p:cNvPr id="14" name="Picture 13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xmlns="" id="{ED35A6DB-28C7-8555-0B7C-74095C93A7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42" t="40281" r="-1" b="22150"/>
            <a:stretch/>
          </p:blipFill>
          <p:spPr>
            <a:xfrm>
              <a:off x="1983534" y="2697665"/>
              <a:ext cx="1934937" cy="245445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360AD729-312B-623A-3DFD-94D0867D7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5592" y="1678511"/>
              <a:ext cx="1965948" cy="1084028"/>
            </a:xfrm>
            <a:prstGeom prst="rect">
              <a:avLst/>
            </a:prstGeom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xmlns="" id="{939A556A-A5C9-E4C4-A9E5-F087E4552D84}"/>
                </a:ext>
              </a:extLst>
            </p:cNvPr>
            <p:cNvSpPr/>
            <p:nvPr/>
          </p:nvSpPr>
          <p:spPr>
            <a:xfrm>
              <a:off x="2654090" y="2576957"/>
              <a:ext cx="360950" cy="737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387E1520-08AC-0456-C113-E71B6A13BAEB}"/>
                </a:ext>
              </a:extLst>
            </p:cNvPr>
            <p:cNvSpPr txBox="1"/>
            <p:nvPr/>
          </p:nvSpPr>
          <p:spPr>
            <a:xfrm>
              <a:off x="2578688" y="2530013"/>
              <a:ext cx="109537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b="1" dirty="0"/>
                <a:t>Scratch Card</a:t>
              </a:r>
            </a:p>
          </p:txBody>
        </p:sp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xmlns="" id="{3B8980F3-688A-DA74-113E-76933F0A8DBF}"/>
                </a:ext>
              </a:extLst>
            </p:cNvPr>
            <p:cNvSpPr/>
            <p:nvPr/>
          </p:nvSpPr>
          <p:spPr>
            <a:xfrm rot="5400000">
              <a:off x="3644459" y="2299277"/>
              <a:ext cx="59208" cy="64008"/>
            </a:xfrm>
            <a:prstGeom prst="chevron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F102641E-1B33-FC8B-CDF8-13CA549B8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1344" y="1349333"/>
              <a:ext cx="2155340" cy="430453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EB6BFC11-9CBF-6F64-0E0F-B9325D2F527F}"/>
              </a:ext>
            </a:extLst>
          </p:cNvPr>
          <p:cNvGrpSpPr/>
          <p:nvPr/>
        </p:nvGrpSpPr>
        <p:grpSpPr>
          <a:xfrm>
            <a:off x="8145319" y="1349333"/>
            <a:ext cx="2155340" cy="4304530"/>
            <a:chOff x="8145319" y="1349333"/>
            <a:chExt cx="2155340" cy="4304530"/>
          </a:xfrm>
        </p:grpSpPr>
        <p:pic>
          <p:nvPicPr>
            <p:cNvPr id="22" name="Picture 21" descr="Graphical user interface&#10;&#10;Description automatically generated">
              <a:extLst>
                <a:ext uri="{FF2B5EF4-FFF2-40B4-BE49-F238E27FC236}">
                  <a16:creationId xmlns:a16="http://schemas.microsoft.com/office/drawing/2014/main" xmlns="" id="{B959C481-F092-7105-E3EB-83099AAAE8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63188" r="-2802" b="4812"/>
            <a:stretch/>
          </p:blipFill>
          <p:spPr>
            <a:xfrm>
              <a:off x="8278862" y="2697664"/>
              <a:ext cx="1954092" cy="1329672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80A90D33-C7AB-D770-69D0-5825E6B82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15253" y="1678511"/>
              <a:ext cx="1965948" cy="1084028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xmlns="" id="{F8A17E88-AF9E-1E6E-307C-6166FB6EA18A}"/>
                </a:ext>
              </a:extLst>
            </p:cNvPr>
            <p:cNvSpPr/>
            <p:nvPr/>
          </p:nvSpPr>
          <p:spPr>
            <a:xfrm>
              <a:off x="8913751" y="2576957"/>
              <a:ext cx="360950" cy="737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BEC29271-417E-5A34-D8DA-639A53177071}"/>
                </a:ext>
              </a:extLst>
            </p:cNvPr>
            <p:cNvSpPr txBox="1"/>
            <p:nvPr/>
          </p:nvSpPr>
          <p:spPr>
            <a:xfrm>
              <a:off x="8838349" y="2530013"/>
              <a:ext cx="109537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b="1" dirty="0"/>
                <a:t>LSO, DLSO, SSO, DSSO, BSO, DSO</a:t>
              </a: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xmlns="" id="{494CB546-3792-45E6-5D6B-8B1E6322D8AF}"/>
                </a:ext>
              </a:extLst>
            </p:cNvPr>
            <p:cNvSpPr/>
            <p:nvPr/>
          </p:nvSpPr>
          <p:spPr>
            <a:xfrm rot="5400000">
              <a:off x="9904120" y="2299277"/>
              <a:ext cx="59208" cy="64008"/>
            </a:xfrm>
            <a:prstGeom prst="chevron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7AAA758F-340E-3100-4725-D15B0F375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5319" y="1349333"/>
              <a:ext cx="2155340" cy="43045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515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7B6CFFB-BADA-9AEE-B765-916880D84688}"/>
              </a:ext>
            </a:extLst>
          </p:cNvPr>
          <p:cNvSpPr txBox="1"/>
          <p:nvPr/>
        </p:nvSpPr>
        <p:spPr>
          <a:xfrm>
            <a:off x="352425" y="236159"/>
            <a:ext cx="6096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Digital Sales Eco System</a:t>
            </a:r>
          </a:p>
          <a:p>
            <a:r>
              <a:rPr lang="en-US" sz="1600" dirty="0"/>
              <a:t>Wireframe Sample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46540B9-CDB8-1FE7-174D-D8E783AD0B59}"/>
              </a:ext>
            </a:extLst>
          </p:cNvPr>
          <p:cNvSpPr txBox="1"/>
          <p:nvPr/>
        </p:nvSpPr>
        <p:spPr>
          <a:xfrm>
            <a:off x="352425" y="1081106"/>
            <a:ext cx="2940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KPI: </a:t>
            </a:r>
            <a:r>
              <a:rPr lang="en-AU" sz="1400" b="1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M1/M2 Decay</a:t>
            </a:r>
            <a:endParaRPr 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CC55631-7D3D-FA08-63AB-A6701B6ACC70}"/>
              </a:ext>
            </a:extLst>
          </p:cNvPr>
          <p:cNvSpPr txBox="1"/>
          <p:nvPr/>
        </p:nvSpPr>
        <p:spPr>
          <a:xfrm>
            <a:off x="6474332" y="1078942"/>
            <a:ext cx="2940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KPI: </a:t>
            </a:r>
            <a:r>
              <a:rPr lang="en-AU" sz="1400" b="1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App Utilization</a:t>
            </a:r>
            <a:endParaRPr lang="en-US" sz="14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F7954441-9472-39D9-C031-1CBC7817E01A}"/>
              </a:ext>
            </a:extLst>
          </p:cNvPr>
          <p:cNvCxnSpPr/>
          <p:nvPr/>
        </p:nvCxnSpPr>
        <p:spPr>
          <a:xfrm>
            <a:off x="6096000" y="1914525"/>
            <a:ext cx="0" cy="285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D6D7149B-0EAC-6C5E-9643-EA27665AA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93279"/>
              </p:ext>
            </p:extLst>
          </p:nvPr>
        </p:nvGraphicFramePr>
        <p:xfrm>
          <a:off x="449651" y="5717906"/>
          <a:ext cx="5038725" cy="58712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97157">
                  <a:extLst>
                    <a:ext uri="{9D8B030D-6E8A-4147-A177-3AD203B41FA5}">
                      <a16:colId xmlns:a16="http://schemas.microsoft.com/office/drawing/2014/main" xmlns="" val="3048881695"/>
                    </a:ext>
                  </a:extLst>
                </a:gridCol>
                <a:gridCol w="1541568">
                  <a:extLst>
                    <a:ext uri="{9D8B030D-6E8A-4147-A177-3AD203B41FA5}">
                      <a16:colId xmlns:a16="http://schemas.microsoft.com/office/drawing/2014/main" xmlns="" val="1029934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b="0" dirty="0">
                          <a:solidFill>
                            <a:schemeClr val="bg1"/>
                          </a:solidFill>
                          <a:effectLst/>
                        </a:rPr>
                        <a:t>Details </a:t>
                      </a:r>
                      <a:endParaRPr lang="en-US" sz="12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b="0" dirty="0">
                          <a:solidFill>
                            <a:schemeClr val="bg1"/>
                          </a:solidFill>
                          <a:effectLst/>
                        </a:rPr>
                        <a:t>Details </a:t>
                      </a:r>
                      <a:endParaRPr lang="en-US" sz="12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4970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Retail GA (Decay)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Monthly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18108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BP GA (Decay)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Monthly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5628109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DC0691CD-9EF6-177B-D6B7-7D750186E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282577"/>
              </p:ext>
            </p:extLst>
          </p:nvPr>
        </p:nvGraphicFramePr>
        <p:xfrm>
          <a:off x="6703626" y="5717906"/>
          <a:ext cx="5038725" cy="9785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97157">
                  <a:extLst>
                    <a:ext uri="{9D8B030D-6E8A-4147-A177-3AD203B41FA5}">
                      <a16:colId xmlns:a16="http://schemas.microsoft.com/office/drawing/2014/main" xmlns="" val="3048881695"/>
                    </a:ext>
                  </a:extLst>
                </a:gridCol>
                <a:gridCol w="1541568">
                  <a:extLst>
                    <a:ext uri="{9D8B030D-6E8A-4147-A177-3AD203B41FA5}">
                      <a16:colId xmlns:a16="http://schemas.microsoft.com/office/drawing/2014/main" xmlns="" val="1029934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b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Details </a:t>
                      </a:r>
                      <a:endParaRPr lang="en-US" sz="1200" b="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b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Data Frequency </a:t>
                      </a:r>
                      <a:endParaRPr lang="en-US" sz="1200" b="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4970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Retailer App User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D-1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18108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Retailer App Utilization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D-1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56281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RSO App User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D-1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35387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RSO App Utilization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D-1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933864484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BF0E5CE2-5FAA-FC2B-5853-44D7A0A3B403}"/>
              </a:ext>
            </a:extLst>
          </p:cNvPr>
          <p:cNvGrpSpPr/>
          <p:nvPr/>
        </p:nvGrpSpPr>
        <p:grpSpPr>
          <a:xfrm>
            <a:off x="1891344" y="1349333"/>
            <a:ext cx="2155340" cy="4304530"/>
            <a:chOff x="1891344" y="1349333"/>
            <a:chExt cx="2155340" cy="430453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360AD729-312B-623A-3DFD-94D0867D7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55592" y="1678511"/>
              <a:ext cx="1965948" cy="1084028"/>
            </a:xfrm>
            <a:prstGeom prst="rect">
              <a:avLst/>
            </a:prstGeom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xmlns="" id="{939A556A-A5C9-E4C4-A9E5-F087E4552D84}"/>
                </a:ext>
              </a:extLst>
            </p:cNvPr>
            <p:cNvSpPr/>
            <p:nvPr/>
          </p:nvSpPr>
          <p:spPr>
            <a:xfrm>
              <a:off x="2654090" y="2576957"/>
              <a:ext cx="360950" cy="737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387E1520-08AC-0456-C113-E71B6A13BAEB}"/>
                </a:ext>
              </a:extLst>
            </p:cNvPr>
            <p:cNvSpPr txBox="1"/>
            <p:nvPr/>
          </p:nvSpPr>
          <p:spPr>
            <a:xfrm>
              <a:off x="2578688" y="2530013"/>
              <a:ext cx="109537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b="1" dirty="0"/>
                <a:t>M1/M2 Decay</a:t>
              </a:r>
            </a:p>
          </p:txBody>
        </p:sp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xmlns="" id="{3B8980F3-688A-DA74-113E-76933F0A8DBF}"/>
                </a:ext>
              </a:extLst>
            </p:cNvPr>
            <p:cNvSpPr/>
            <p:nvPr/>
          </p:nvSpPr>
          <p:spPr>
            <a:xfrm rot="5400000">
              <a:off x="3644459" y="2299277"/>
              <a:ext cx="59208" cy="64008"/>
            </a:xfrm>
            <a:prstGeom prst="chevron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4" name="Picture 13" descr="Graphical user interface, table&#10;&#10;Description automatically generated">
              <a:extLst>
                <a:ext uri="{FF2B5EF4-FFF2-40B4-BE49-F238E27FC236}">
                  <a16:creationId xmlns:a16="http://schemas.microsoft.com/office/drawing/2014/main" xmlns="" id="{638529CA-E74E-805D-A5DB-B99668EC03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841" b="2572"/>
            <a:stretch/>
          </p:blipFill>
          <p:spPr>
            <a:xfrm>
              <a:off x="2022727" y="2746234"/>
              <a:ext cx="1898813" cy="2033366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F102641E-1B33-FC8B-CDF8-13CA549B8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1344" y="1349333"/>
              <a:ext cx="2155340" cy="430453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B2E5AEC0-2145-BC30-B41D-BA5C5E3C421F}"/>
              </a:ext>
            </a:extLst>
          </p:cNvPr>
          <p:cNvGrpSpPr/>
          <p:nvPr/>
        </p:nvGrpSpPr>
        <p:grpSpPr>
          <a:xfrm>
            <a:off x="8145319" y="1349333"/>
            <a:ext cx="2155340" cy="4304530"/>
            <a:chOff x="8145319" y="1349333"/>
            <a:chExt cx="2155340" cy="430453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80A90D33-C7AB-D770-69D0-5825E6B82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15253" y="1678511"/>
              <a:ext cx="1965948" cy="1084028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xmlns="" id="{F8A17E88-AF9E-1E6E-307C-6166FB6EA18A}"/>
                </a:ext>
              </a:extLst>
            </p:cNvPr>
            <p:cNvSpPr/>
            <p:nvPr/>
          </p:nvSpPr>
          <p:spPr>
            <a:xfrm>
              <a:off x="8913751" y="2576957"/>
              <a:ext cx="360950" cy="737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BEC29271-417E-5A34-D8DA-639A53177071}"/>
                </a:ext>
              </a:extLst>
            </p:cNvPr>
            <p:cNvSpPr txBox="1"/>
            <p:nvPr/>
          </p:nvSpPr>
          <p:spPr>
            <a:xfrm>
              <a:off x="8838349" y="2530013"/>
              <a:ext cx="109537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b="1" dirty="0"/>
                <a:t>App Utilization</a:t>
              </a: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xmlns="" id="{494CB546-3792-45E6-5D6B-8B1E6322D8AF}"/>
                </a:ext>
              </a:extLst>
            </p:cNvPr>
            <p:cNvSpPr/>
            <p:nvPr/>
          </p:nvSpPr>
          <p:spPr>
            <a:xfrm rot="5400000">
              <a:off x="9904120" y="2299277"/>
              <a:ext cx="59208" cy="64008"/>
            </a:xfrm>
            <a:prstGeom prst="chevron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4" name="Picture 23" descr="Graphical user interface, table&#10;&#10;Description automatically generated">
              <a:extLst>
                <a:ext uri="{FF2B5EF4-FFF2-40B4-BE49-F238E27FC236}">
                  <a16:creationId xmlns:a16="http://schemas.microsoft.com/office/drawing/2014/main" xmlns="" id="{7FDBB87F-6A2D-3750-B4FA-05434EFE6C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535" b="7077"/>
            <a:stretch/>
          </p:blipFill>
          <p:spPr>
            <a:xfrm>
              <a:off x="8274445" y="2746234"/>
              <a:ext cx="1901132" cy="252193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7AAA758F-340E-3100-4725-D15B0F375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5319" y="1349333"/>
              <a:ext cx="2155340" cy="43045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5351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7B6CFFB-BADA-9AEE-B765-916880D84688}"/>
              </a:ext>
            </a:extLst>
          </p:cNvPr>
          <p:cNvSpPr txBox="1"/>
          <p:nvPr/>
        </p:nvSpPr>
        <p:spPr>
          <a:xfrm>
            <a:off x="352425" y="236159"/>
            <a:ext cx="6096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Digital Sales Eco System</a:t>
            </a:r>
          </a:p>
          <a:p>
            <a:r>
              <a:rPr lang="en-US" sz="1600" dirty="0"/>
              <a:t>Wireframe Sample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46540B9-CDB8-1FE7-174D-D8E783AD0B59}"/>
              </a:ext>
            </a:extLst>
          </p:cNvPr>
          <p:cNvSpPr txBox="1"/>
          <p:nvPr/>
        </p:nvSpPr>
        <p:spPr>
          <a:xfrm>
            <a:off x="421121" y="1078942"/>
            <a:ext cx="2940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KPI: </a:t>
            </a:r>
            <a:r>
              <a:rPr lang="en-AU" sz="1400" b="1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Deno</a:t>
            </a:r>
            <a:endParaRPr 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CC55631-7D3D-FA08-63AB-A6701B6ACC70}"/>
              </a:ext>
            </a:extLst>
          </p:cNvPr>
          <p:cNvSpPr txBox="1"/>
          <p:nvPr/>
        </p:nvSpPr>
        <p:spPr>
          <a:xfrm>
            <a:off x="6474332" y="1078942"/>
            <a:ext cx="2940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KPI: </a:t>
            </a:r>
            <a:r>
              <a:rPr lang="en-AU" sz="1400" b="1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Deno</a:t>
            </a:r>
            <a:r>
              <a:rPr lang="en-AU" sz="14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Sub-base</a:t>
            </a:r>
            <a:endParaRPr lang="en-US" sz="14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F7954441-9472-39D9-C031-1CBC7817E01A}"/>
              </a:ext>
            </a:extLst>
          </p:cNvPr>
          <p:cNvCxnSpPr/>
          <p:nvPr/>
        </p:nvCxnSpPr>
        <p:spPr>
          <a:xfrm>
            <a:off x="6096000" y="1914525"/>
            <a:ext cx="0" cy="285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D6D7149B-0EAC-6C5E-9643-EA27665AA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613809"/>
              </p:ext>
            </p:extLst>
          </p:nvPr>
        </p:nvGraphicFramePr>
        <p:xfrm>
          <a:off x="449649" y="5717906"/>
          <a:ext cx="5121811" cy="39141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835272">
                  <a:extLst>
                    <a:ext uri="{9D8B030D-6E8A-4147-A177-3AD203B41FA5}">
                      <a16:colId xmlns:a16="http://schemas.microsoft.com/office/drawing/2014/main" xmlns="" val="3048881695"/>
                    </a:ext>
                  </a:extLst>
                </a:gridCol>
                <a:gridCol w="1286539">
                  <a:extLst>
                    <a:ext uri="{9D8B030D-6E8A-4147-A177-3AD203B41FA5}">
                      <a16:colId xmlns:a16="http://schemas.microsoft.com/office/drawing/2014/main" xmlns="" val="1029934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b="0" dirty="0">
                          <a:solidFill>
                            <a:schemeClr val="bg1"/>
                          </a:solidFill>
                          <a:effectLst/>
                        </a:rPr>
                        <a:t>Details </a:t>
                      </a:r>
                      <a:endParaRPr lang="en-US" sz="12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b="0" dirty="0">
                          <a:solidFill>
                            <a:schemeClr val="bg1"/>
                          </a:solidFill>
                          <a:effectLst/>
                        </a:rPr>
                        <a:t>Data Frequency </a:t>
                      </a:r>
                      <a:endParaRPr lang="en-US" sz="12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4970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Today, yesterday, last week same day, MTD Vs LMTD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Near Real Time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1810895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DC0691CD-9EF6-177B-D6B7-7D750186E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390953"/>
              </p:ext>
            </p:extLst>
          </p:nvPr>
        </p:nvGraphicFramePr>
        <p:xfrm>
          <a:off x="6703626" y="5717906"/>
          <a:ext cx="5038725" cy="58712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737546">
                  <a:extLst>
                    <a:ext uri="{9D8B030D-6E8A-4147-A177-3AD203B41FA5}">
                      <a16:colId xmlns:a16="http://schemas.microsoft.com/office/drawing/2014/main" xmlns="" val="3048881695"/>
                    </a:ext>
                  </a:extLst>
                </a:gridCol>
                <a:gridCol w="1301179">
                  <a:extLst>
                    <a:ext uri="{9D8B030D-6E8A-4147-A177-3AD203B41FA5}">
                      <a16:colId xmlns:a16="http://schemas.microsoft.com/office/drawing/2014/main" xmlns="" val="1029934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b="0" dirty="0">
                          <a:solidFill>
                            <a:schemeClr val="bg1"/>
                          </a:solidFill>
                          <a:effectLst/>
                        </a:rPr>
                        <a:t>Details </a:t>
                      </a:r>
                      <a:endParaRPr lang="en-US" sz="12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b="0">
                          <a:solidFill>
                            <a:schemeClr val="bg1"/>
                          </a:solidFill>
                          <a:effectLst/>
                        </a:rPr>
                        <a:t>Data Frequency </a:t>
                      </a:r>
                      <a:endParaRPr lang="en-US" sz="12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4970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Subbase, today, yesterday, last week same day, MTD Vs LMTD, 3D, 7D, 30D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Near Real Time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18108958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0A90D33-C7AB-D770-69D0-5825E6B82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253" y="1678511"/>
            <a:ext cx="1965948" cy="108402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F8A17E88-AF9E-1E6E-307C-6166FB6EA18A}"/>
              </a:ext>
            </a:extLst>
          </p:cNvPr>
          <p:cNvSpPr/>
          <p:nvPr/>
        </p:nvSpPr>
        <p:spPr>
          <a:xfrm>
            <a:off x="8913751" y="2576957"/>
            <a:ext cx="360950" cy="737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EC29271-417E-5A34-D8DA-639A53177071}"/>
              </a:ext>
            </a:extLst>
          </p:cNvPr>
          <p:cNvSpPr txBox="1"/>
          <p:nvPr/>
        </p:nvSpPr>
        <p:spPr>
          <a:xfrm>
            <a:off x="8838349" y="2530013"/>
            <a:ext cx="109537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All Bundle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xmlns="" id="{494CB546-3792-45E6-5D6B-8B1E6322D8AF}"/>
              </a:ext>
            </a:extLst>
          </p:cNvPr>
          <p:cNvSpPr/>
          <p:nvPr/>
        </p:nvSpPr>
        <p:spPr>
          <a:xfrm rot="5400000">
            <a:off x="9904120" y="2299277"/>
            <a:ext cx="59208" cy="64008"/>
          </a:xfrm>
          <a:prstGeom prst="chevron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60AD729-312B-623A-3DFD-94D0867D7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592" y="1678511"/>
            <a:ext cx="1965948" cy="1084028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939A556A-A5C9-E4C4-A9E5-F087E4552D84}"/>
              </a:ext>
            </a:extLst>
          </p:cNvPr>
          <p:cNvSpPr/>
          <p:nvPr/>
        </p:nvSpPr>
        <p:spPr>
          <a:xfrm>
            <a:off x="2654090" y="2576957"/>
            <a:ext cx="360950" cy="737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87E1520-08AC-0456-C113-E71B6A13BAEB}"/>
              </a:ext>
            </a:extLst>
          </p:cNvPr>
          <p:cNvSpPr txBox="1"/>
          <p:nvPr/>
        </p:nvSpPr>
        <p:spPr>
          <a:xfrm>
            <a:off x="2578688" y="2530013"/>
            <a:ext cx="109537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err="1"/>
              <a:t>Deno</a:t>
            </a:r>
            <a:endParaRPr lang="en-US" sz="500" b="1" dirty="0"/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xmlns="" id="{3B8980F3-688A-DA74-113E-76933F0A8DBF}"/>
              </a:ext>
            </a:extLst>
          </p:cNvPr>
          <p:cNvSpPr/>
          <p:nvPr/>
        </p:nvSpPr>
        <p:spPr>
          <a:xfrm rot="5400000">
            <a:off x="3644459" y="2299277"/>
            <a:ext cx="59208" cy="64008"/>
          </a:xfrm>
          <a:prstGeom prst="chevron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 descr="Graphical user interface&#10;&#10;Description automatically generated">
            <a:extLst>
              <a:ext uri="{FF2B5EF4-FFF2-40B4-BE49-F238E27FC236}">
                <a16:creationId xmlns:a16="http://schemas.microsoft.com/office/drawing/2014/main" xmlns="" id="{12E01654-38A4-756A-2E67-4DF9BF9244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12" b="8350"/>
          <a:stretch/>
        </p:blipFill>
        <p:spPr>
          <a:xfrm>
            <a:off x="2019329" y="2746235"/>
            <a:ext cx="1901051" cy="16349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102641E-1B33-FC8B-CDF8-13CA549B89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344" y="1349333"/>
            <a:ext cx="2155340" cy="4304530"/>
          </a:xfrm>
          <a:prstGeom prst="rect">
            <a:avLst/>
          </a:prstGeom>
        </p:spPr>
      </p:pic>
      <p:pic>
        <p:nvPicPr>
          <p:cNvPr id="21" name="Picture 20" descr="Graphical user interface&#10;&#10;Description automatically generated">
            <a:extLst>
              <a:ext uri="{FF2B5EF4-FFF2-40B4-BE49-F238E27FC236}">
                <a16:creationId xmlns:a16="http://schemas.microsoft.com/office/drawing/2014/main" xmlns="" id="{56FB5E10-D97D-894E-D00D-EF032D0854C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43" b="4694"/>
          <a:stretch/>
        </p:blipFill>
        <p:spPr>
          <a:xfrm>
            <a:off x="8285040" y="2809483"/>
            <a:ext cx="1881799" cy="1508075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78E56543-2E56-5ADC-E396-D63770C90158}"/>
              </a:ext>
            </a:extLst>
          </p:cNvPr>
          <p:cNvSpPr/>
          <p:nvPr/>
        </p:nvSpPr>
        <p:spPr>
          <a:xfrm>
            <a:off x="8412261" y="2852424"/>
            <a:ext cx="365760" cy="117281"/>
          </a:xfrm>
          <a:prstGeom prst="roundRect">
            <a:avLst>
              <a:gd name="adj" fmla="val 3107"/>
            </a:avLst>
          </a:prstGeom>
          <a:solidFill>
            <a:srgbClr val="FF7A00"/>
          </a:solidFill>
          <a:ln w="3175">
            <a:solidFill>
              <a:srgbClr val="FF7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/>
              <a:t>Overall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AAA758F-340E-3100-4725-D15B0F375A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319" y="1349333"/>
            <a:ext cx="2155340" cy="430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7B6CFFB-BADA-9AEE-B765-916880D84688}"/>
              </a:ext>
            </a:extLst>
          </p:cNvPr>
          <p:cNvSpPr txBox="1"/>
          <p:nvPr/>
        </p:nvSpPr>
        <p:spPr>
          <a:xfrm>
            <a:off x="352425" y="236159"/>
            <a:ext cx="6096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Digital Sales Eco System</a:t>
            </a:r>
          </a:p>
          <a:p>
            <a:r>
              <a:rPr lang="en-US" sz="1600" dirty="0"/>
              <a:t>Wireframe Sample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46540B9-CDB8-1FE7-174D-D8E783AD0B59}"/>
              </a:ext>
            </a:extLst>
          </p:cNvPr>
          <p:cNvSpPr txBox="1"/>
          <p:nvPr/>
        </p:nvSpPr>
        <p:spPr>
          <a:xfrm>
            <a:off x="352425" y="1084386"/>
            <a:ext cx="2940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KPI: </a:t>
            </a:r>
            <a:r>
              <a:rPr lang="en-AU" sz="14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Site</a:t>
            </a:r>
            <a:endParaRPr lang="en-US" sz="1400" b="1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D6D7149B-0EAC-6C5E-9643-EA27665AA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175766"/>
              </p:ext>
            </p:extLst>
          </p:nvPr>
        </p:nvGraphicFramePr>
        <p:xfrm>
          <a:off x="449651" y="5717906"/>
          <a:ext cx="5038725" cy="58712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97157">
                  <a:extLst>
                    <a:ext uri="{9D8B030D-6E8A-4147-A177-3AD203B41FA5}">
                      <a16:colId xmlns:a16="http://schemas.microsoft.com/office/drawing/2014/main" xmlns="" val="3048881695"/>
                    </a:ext>
                  </a:extLst>
                </a:gridCol>
                <a:gridCol w="1541568">
                  <a:extLst>
                    <a:ext uri="{9D8B030D-6E8A-4147-A177-3AD203B41FA5}">
                      <a16:colId xmlns:a16="http://schemas.microsoft.com/office/drawing/2014/main" xmlns="" val="1029934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b="0" dirty="0">
                          <a:solidFill>
                            <a:schemeClr val="bg1"/>
                          </a:solidFill>
                          <a:effectLst/>
                        </a:rPr>
                        <a:t>Details </a:t>
                      </a:r>
                      <a:endParaRPr lang="en-US" sz="12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b="0" dirty="0">
                          <a:solidFill>
                            <a:schemeClr val="bg1"/>
                          </a:solidFill>
                          <a:effectLst/>
                        </a:rPr>
                        <a:t>Data Frequency </a:t>
                      </a:r>
                      <a:endParaRPr lang="en-US" sz="12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640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4970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GA, Subbase, Rev, Data Revenue, Voice Revenue, CMS, SOGA, LSO, SSO (MTD, LMTD)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b="0" dirty="0">
                          <a:solidFill>
                            <a:sysClr val="windowText" lastClr="000000"/>
                          </a:solidFill>
                          <a:effectLst/>
                        </a:rPr>
                        <a:t>D-1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18108958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EC67F8AC-C47E-DD32-EF71-CDD270D7C719}"/>
              </a:ext>
            </a:extLst>
          </p:cNvPr>
          <p:cNvGrpSpPr/>
          <p:nvPr/>
        </p:nvGrpSpPr>
        <p:grpSpPr>
          <a:xfrm>
            <a:off x="1891344" y="1349333"/>
            <a:ext cx="2155340" cy="4304530"/>
            <a:chOff x="1891344" y="1349333"/>
            <a:chExt cx="2155340" cy="430453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F102641E-1B33-FC8B-CDF8-13CA549B8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1344" y="1349333"/>
              <a:ext cx="2155340" cy="4304530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2037B771-5DE3-F6B1-8EF9-94766F977985}"/>
                </a:ext>
              </a:extLst>
            </p:cNvPr>
            <p:cNvGrpSpPr/>
            <p:nvPr/>
          </p:nvGrpSpPr>
          <p:grpSpPr>
            <a:xfrm>
              <a:off x="1955592" y="1678511"/>
              <a:ext cx="1965948" cy="3596810"/>
              <a:chOff x="1955592" y="1678511"/>
              <a:chExt cx="1965948" cy="3596810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xmlns="" id="{360AD729-312B-623A-3DFD-94D0867D7E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5592" y="1678511"/>
                <a:ext cx="1965948" cy="1084028"/>
              </a:xfrm>
              <a:prstGeom prst="rect">
                <a:avLst/>
              </a:prstGeom>
            </p:spPr>
          </p:pic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xmlns="" id="{939A556A-A5C9-E4C4-A9E5-F087E4552D84}"/>
                  </a:ext>
                </a:extLst>
              </p:cNvPr>
              <p:cNvSpPr/>
              <p:nvPr/>
            </p:nvSpPr>
            <p:spPr>
              <a:xfrm>
                <a:off x="2654090" y="2576957"/>
                <a:ext cx="360950" cy="7376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387E1520-08AC-0456-C113-E71B6A13BAEB}"/>
                  </a:ext>
                </a:extLst>
              </p:cNvPr>
              <p:cNvSpPr txBox="1"/>
              <p:nvPr/>
            </p:nvSpPr>
            <p:spPr>
              <a:xfrm>
                <a:off x="2578688" y="2530013"/>
                <a:ext cx="109537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b="1" dirty="0"/>
                  <a:t>Site</a:t>
                </a:r>
              </a:p>
            </p:txBody>
          </p:sp>
          <p:sp>
            <p:nvSpPr>
              <p:cNvPr id="19" name="Arrow: Chevron 18">
                <a:extLst>
                  <a:ext uri="{FF2B5EF4-FFF2-40B4-BE49-F238E27FC236}">
                    <a16:creationId xmlns:a16="http://schemas.microsoft.com/office/drawing/2014/main" xmlns="" id="{3B8980F3-688A-DA74-113E-76933F0A8DBF}"/>
                  </a:ext>
                </a:extLst>
              </p:cNvPr>
              <p:cNvSpPr/>
              <p:nvPr/>
            </p:nvSpPr>
            <p:spPr>
              <a:xfrm rot="5400000">
                <a:off x="3644459" y="2299277"/>
                <a:ext cx="59208" cy="64008"/>
              </a:xfrm>
              <a:prstGeom prst="chevron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4" name="Picture 13" descr="Graphical user interface, application&#10;&#10;Description automatically generated">
                <a:extLst>
                  <a:ext uri="{FF2B5EF4-FFF2-40B4-BE49-F238E27FC236}">
                    <a16:creationId xmlns:a16="http://schemas.microsoft.com/office/drawing/2014/main" xmlns="" id="{1C40A881-C557-E114-3416-EB7E2D3559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7653" b="6010"/>
              <a:stretch/>
            </p:blipFill>
            <p:spPr>
              <a:xfrm>
                <a:off x="2016731" y="2738283"/>
                <a:ext cx="1904809" cy="25370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207984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3904</TotalTime>
  <Words>519</Words>
  <Application>Microsoft Office PowerPoint</Application>
  <PresentationFormat>Widescreen</PresentationFormat>
  <Paragraphs>168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Custom Design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akand.n@gmail.com</dc:creator>
  <cp:lastModifiedBy>Microsoft account</cp:lastModifiedBy>
  <cp:revision>155</cp:revision>
  <dcterms:created xsi:type="dcterms:W3CDTF">2020-08-05T12:46:16Z</dcterms:created>
  <dcterms:modified xsi:type="dcterms:W3CDTF">2023-02-05T11:26:55Z</dcterms:modified>
</cp:coreProperties>
</file>