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68" r:id="rId4"/>
    <p:sldId id="257" r:id="rId5"/>
    <p:sldId id="265" r:id="rId6"/>
    <p:sldId id="258" r:id="rId7"/>
    <p:sldId id="263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02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F162A-4DCD-412F-A79E-513BEBD7465D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07E29-2099-4118-BE9A-65C2828F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8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9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8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0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E579-8CE6-4370-A2B5-DEA1BD9A74C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C00E-5397-4AB4-98F7-2E17C0C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3654">
            <a:off x="144668" y="627214"/>
            <a:ext cx="4825693" cy="76826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40480" y="2714235"/>
            <a:ext cx="7706593" cy="193899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397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2700">
                  <a:solidFill>
                    <a:schemeClr val="accent5"/>
                  </a:solidFill>
                  <a:prstDash val="solid"/>
                </a:ln>
              </a:rPr>
              <a:t>MD.Assaduzzaman</a:t>
            </a:r>
            <a:r>
              <a:rPr lang="en-US" sz="2400" b="1" dirty="0" smtClean="0">
                <a:ln w="12700">
                  <a:solidFill>
                    <a:schemeClr val="accent5"/>
                  </a:solidFill>
                  <a:prstDash val="solid"/>
                </a:ln>
              </a:rPr>
              <a:t>   2018-1-60-081</a:t>
            </a:r>
          </a:p>
          <a:p>
            <a:pPr algn="ctr"/>
            <a:endParaRPr lang="en-US" sz="2400" b="1" dirty="0" smtClean="0">
              <a:ln w="12700">
                <a:solidFill>
                  <a:schemeClr val="accent5"/>
                </a:solidFill>
                <a:prstDash val="solid"/>
              </a:ln>
            </a:endParaRPr>
          </a:p>
          <a:p>
            <a:pPr algn="ctr"/>
            <a:r>
              <a:rPr lang="en-US" sz="2400" b="1" dirty="0" err="1" smtClean="0">
                <a:ln w="12700">
                  <a:solidFill>
                    <a:schemeClr val="accent5"/>
                  </a:solidFill>
                  <a:prstDash val="solid"/>
                </a:ln>
              </a:rPr>
              <a:t>Durjoyn</a:t>
            </a:r>
            <a:r>
              <a:rPr lang="en-US" sz="2400" b="1" dirty="0" smtClean="0">
                <a:ln w="12700">
                  <a:solidFill>
                    <a:schemeClr val="accent5"/>
                  </a:solidFill>
                  <a:prstDash val="solid"/>
                </a:ln>
              </a:rPr>
              <a:t> </a:t>
            </a:r>
            <a:r>
              <a:rPr lang="en-US" sz="2400" b="1" dirty="0" err="1" smtClean="0">
                <a:ln w="12700">
                  <a:solidFill>
                    <a:schemeClr val="accent5"/>
                  </a:solidFill>
                  <a:prstDash val="solid"/>
                </a:ln>
              </a:rPr>
              <a:t>Barua</a:t>
            </a:r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</a:rPr>
              <a:t> </a:t>
            </a:r>
            <a:r>
              <a:rPr lang="en-US" sz="2400" b="1" dirty="0" smtClean="0">
                <a:ln w="12700">
                  <a:solidFill>
                    <a:schemeClr val="accent5"/>
                  </a:solidFill>
                  <a:prstDash val="solid"/>
                </a:ln>
              </a:rPr>
              <a:t>          2018-1-60-137</a:t>
            </a:r>
          </a:p>
          <a:p>
            <a:pPr algn="ctr"/>
            <a:endParaRPr lang="en-US" sz="2400" b="1" dirty="0" smtClean="0">
              <a:ln w="12700">
                <a:solidFill>
                  <a:schemeClr val="accent5"/>
                </a:solidFill>
                <a:prstDash val="solid"/>
              </a:ln>
            </a:endParaRPr>
          </a:p>
          <a:p>
            <a:pPr algn="ctr"/>
            <a:r>
              <a:rPr lang="en-US" sz="2400" b="1" dirty="0" err="1" smtClean="0">
                <a:ln w="12700">
                  <a:solidFill>
                    <a:schemeClr val="accent5"/>
                  </a:solidFill>
                  <a:prstDash val="solid"/>
                </a:ln>
              </a:rPr>
              <a:t>Nahid</a:t>
            </a:r>
            <a:r>
              <a:rPr lang="en-US" sz="2400" b="1" dirty="0" smtClean="0">
                <a:ln w="12700">
                  <a:solidFill>
                    <a:schemeClr val="accent5"/>
                  </a:solidFill>
                  <a:prstDash val="solid"/>
                </a:ln>
              </a:rPr>
              <a:t> Hasan Ashik  2017-2-60-080</a:t>
            </a:r>
            <a:endParaRPr lang="en-US" sz="2400" b="1" dirty="0">
              <a:ln w="12700">
                <a:solidFill>
                  <a:schemeClr val="accent5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530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159" y="421082"/>
            <a:ext cx="4836580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When W</a:t>
            </a:r>
            <a:r>
              <a:rPr lang="en-US" sz="40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= 195000lb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9" y="1753479"/>
            <a:ext cx="6592076" cy="487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5694" y="2531237"/>
            <a:ext cx="545553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5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3654">
            <a:off x="144668" y="627214"/>
            <a:ext cx="4825693" cy="76826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40480" y="2714235"/>
            <a:ext cx="7706593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397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Orbital Thrust Problem of Space Aircraft</a:t>
            </a:r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41487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3654">
            <a:off x="144668" y="627214"/>
            <a:ext cx="4825693" cy="76826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71109" y="1554480"/>
            <a:ext cx="6283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 </a:t>
            </a:r>
            <a:r>
              <a:rPr lang="en-US" sz="4400" b="1" dirty="0" smtClean="0"/>
              <a:t>            overview</a:t>
            </a:r>
            <a:endParaRPr 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80560" y="2298736"/>
                <a:ext cx="6962503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1.How to solved for the value of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Ө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𝑟𝑒𝑞𝑢𝑖𝑟𝑒𝑑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𝑙𝑖𝑓𝑡𝑜𝑓𝑓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 smtClean="0"/>
                  <a:t>2.Plot the resultant moment as a function of  the angle of -5 radians to +5 radians</a:t>
                </a:r>
              </a:p>
              <a:p>
                <a:endParaRPr lang="en-US" dirty="0"/>
              </a:p>
              <a:p>
                <a:r>
                  <a:rPr lang="en-US" sz="2400" dirty="0" smtClean="0"/>
                  <a:t>3.Five significant figure  of resultant moment</a:t>
                </a:r>
              </a:p>
              <a:p>
                <a:endParaRPr lang="en-US" dirty="0"/>
              </a:p>
              <a:p>
                <a:r>
                  <a:rPr lang="en-US" sz="2400" dirty="0" smtClean="0"/>
                  <a:t>4.Repeat the program for the minimum payload of the orbiter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5.conclusion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2298736"/>
                <a:ext cx="6962503" cy="4339650"/>
              </a:xfrm>
              <a:prstGeom prst="rect">
                <a:avLst/>
              </a:prstGeom>
              <a:blipFill>
                <a:blip r:embed="rId3"/>
                <a:stretch>
                  <a:fillRect l="-1313" t="-1124" r="-210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1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79" y="130612"/>
            <a:ext cx="3354552" cy="65569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71879" y="341627"/>
            <a:ext cx="704764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/>
            <a:r>
              <a:rPr lang="en-US" sz="2800" b="1" dirty="0">
                <a:ln w="0"/>
                <a:latin typeface="Cambria" panose="02040503050406030204" pitchFamily="18" charset="0"/>
                <a:ea typeface="Cambria" panose="02040503050406030204" pitchFamily="18" charset="0"/>
              </a:rPr>
              <a:t>A space shuttle lift- off from the launch pad has four forces acting on it </a:t>
            </a:r>
          </a:p>
          <a:p>
            <a:pPr lvl="0" algn="just"/>
            <a:r>
              <a:rPr lang="en-US" sz="2800" b="1" dirty="0">
                <a:ln w="0"/>
                <a:latin typeface="Cambria" panose="02040503050406030204" pitchFamily="18" charset="0"/>
                <a:ea typeface="Cambria" panose="02040503050406030204" pitchFamily="18" charset="0"/>
              </a:rPr>
              <a:t>Which are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1879" y="2348356"/>
            <a:ext cx="758413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WB =&gt; Combined weight of the two solid rocket 			boosters and fuel tanks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WS=&gt; Weight of the orbiter with a full payload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TB=&gt;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Combined thrust of the two solid 	rocket 				boosters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TS=&gt;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Combined thrust of the three liquid fuel orbiter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engines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G=&gt;    Center of mass</a:t>
            </a:r>
          </a:p>
        </p:txBody>
      </p:sp>
    </p:spTree>
    <p:extLst>
      <p:ext uri="{BB962C8B-B14F-4D97-AF65-F5344CB8AC3E}">
        <p14:creationId xmlns:p14="http://schemas.microsoft.com/office/powerpoint/2010/main" val="22284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789612" y="339634"/>
                <a:ext cx="9144000" cy="6204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horizontal and vertical components of the orbiter thruster can be computed as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Ө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Ө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moment balance about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</a:t>
                </a:r>
                <a:r>
                  <a:rPr lang="en-US" sz="2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can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computed 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−24</m:t>
                      </m:r>
                      <m:sSub>
                        <m:sSub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+24 </m:t>
                      </m:r>
                      <m:sSub>
                        <m:sSub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Ө−38 </m:t>
                      </m:r>
                      <m:sSub>
                        <m:sSub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Ө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GB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Substituting the parameter values yields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0=−20. 068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+27 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Ө−42.75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42.75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 + 20.068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27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42.75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Ө+20.068=27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 + .4694 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 + 0.9388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 + 0.22033=0.39889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  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 + 0.9388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 + 0.22033=0.39889− 0.39889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 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1.39889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 +  0.9388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 −0.17856=0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 =0.15459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−0.82569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𝑇h𝑒𝑟𝑒𝑓𝑜𝑟𝑒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Ө =0.15521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𝑟𝑎𝑑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𝑁𝑒𝑔𝑎𝑡𝑖𝑣𝑒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𝑛𝑜𝑡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𝑎𝑐𝑐𝑒𝑝𝑡𝑒𝑑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𝑇h𝑒𝑟𝑒𝑓𝑜𝑟𝑒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Ө 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8.82877938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12" y="339634"/>
                <a:ext cx="9144000" cy="6204455"/>
              </a:xfrm>
              <a:prstGeom prst="rect">
                <a:avLst/>
              </a:prstGeom>
              <a:blipFill>
                <a:blip r:embed="rId2"/>
                <a:stretch>
                  <a:fillRect l="-733" t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7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6958" y="491422"/>
            <a:ext cx="768999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Finding the value of angle when lift off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6956" y="5291779"/>
            <a:ext cx="8863067" cy="52322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Then, from equation the value of angle we got, θ=8.8930ᴼ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957" y="1692500"/>
            <a:ext cx="10156691" cy="101438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marL="3429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moment balance about point G can be computed as,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M=4W</a:t>
            </a:r>
            <a:r>
              <a:rPr lang="en-US" sz="2800" baseline="-25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-4W</a:t>
            </a:r>
            <a:r>
              <a:rPr lang="en-US" sz="2800" baseline="-25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+24W</a:t>
            </a:r>
            <a:r>
              <a:rPr lang="en-US" sz="2800" baseline="-25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+24T</a:t>
            </a:r>
            <a:r>
              <a:rPr lang="en-US" sz="2800" baseline="-25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cos𝜃-38T</a:t>
            </a:r>
            <a:r>
              <a:rPr lang="en-US" sz="2800" baseline="-25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sinθ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956" y="3261627"/>
            <a:ext cx="10156691" cy="147540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marL="3429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taking moment equation is equal to 0</a:t>
            </a:r>
          </a:p>
          <a:p>
            <a:pPr marL="3429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get,</a:t>
            </a:r>
          </a:p>
          <a:p>
            <a:pPr marL="342900">
              <a:lnSpc>
                <a:spcPct val="107000"/>
              </a:lnSpc>
            </a:pP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=4W</a:t>
            </a:r>
            <a:r>
              <a:rPr lang="en-US" sz="2800" baseline="-25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-4W</a:t>
            </a:r>
            <a:r>
              <a:rPr lang="en-US" sz="2800" baseline="-25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+24W</a:t>
            </a:r>
            <a:r>
              <a:rPr lang="en-US" sz="2800" baseline="-25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+24T</a:t>
            </a:r>
            <a:r>
              <a:rPr lang="en-US" sz="2800" baseline="-25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cos𝜃-38T</a:t>
            </a:r>
            <a:r>
              <a:rPr lang="en-US" sz="2800" baseline="-25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sinθ 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8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312126" y="1394018"/>
                <a:ext cx="8503920" cy="4537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 range of the angle is -5 to +5 radians.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=−20. 068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+27 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Ө−42.75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Ө</m:t>
                      </m:r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When, x = -5	then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−53.70314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x = -4 		then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−70.06969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x = - 3 		then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−40.76492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x = - 2		then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7.56851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x = - 1 		then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30.49305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x = 0 		then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6.932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x = 1 		then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−41.45273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x = 2 		then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−70.17643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x = 3 		then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−52.83068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x = 4 		then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−5.36308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Source Sans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x = 5 		then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28.58489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26" y="1394018"/>
                <a:ext cx="8503920" cy="4537781"/>
              </a:xfrm>
              <a:prstGeom prst="rect">
                <a:avLst/>
              </a:prstGeom>
              <a:blipFill>
                <a:blip r:embed="rId2"/>
                <a:stretch>
                  <a:fillRect l="-573" t="-806"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9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3034" y="2827606"/>
            <a:ext cx="8060788" cy="38848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4" name="Rectangle 3"/>
          <p:cNvSpPr/>
          <p:nvPr/>
        </p:nvSpPr>
        <p:spPr>
          <a:xfrm>
            <a:off x="536782" y="266338"/>
            <a:ext cx="1909755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0978" y="1747027"/>
            <a:ext cx="784490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sz="28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= -20.068*10</a:t>
            </a:r>
            <a:r>
              <a:rPr lang="en-US" sz="2800" baseline="300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28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+ 27*10</a:t>
            </a:r>
            <a:r>
              <a:rPr lang="en-US" sz="2800" baseline="300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28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8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os(</a:t>
            </a:r>
            <a:r>
              <a:rPr lang="el-GR" sz="28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θ</a:t>
            </a:r>
            <a:r>
              <a:rPr lang="en-US" sz="28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) – 42.75*10</a:t>
            </a:r>
            <a:r>
              <a:rPr lang="en-US" sz="2800" baseline="300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28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8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in(</a:t>
            </a:r>
            <a:r>
              <a:rPr lang="el-GR" sz="28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θ</a:t>
            </a:r>
            <a:r>
              <a:rPr lang="en-US" sz="28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en-US" sz="28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8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577" y="322609"/>
            <a:ext cx="8365047" cy="7694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Using of Newton Raphson Method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577" y="1448024"/>
            <a:ext cx="7279365" cy="52322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We get the angle θ after performing iteration 6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189" b="36959"/>
          <a:stretch/>
        </p:blipFill>
        <p:spPr>
          <a:xfrm>
            <a:off x="478577" y="1966539"/>
            <a:ext cx="7127558" cy="48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198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Source Sans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Uzzaman</dc:creator>
  <cp:lastModifiedBy>ASUS</cp:lastModifiedBy>
  <cp:revision>17</cp:revision>
  <dcterms:created xsi:type="dcterms:W3CDTF">2019-08-03T14:30:37Z</dcterms:created>
  <dcterms:modified xsi:type="dcterms:W3CDTF">2019-08-03T17:58:43Z</dcterms:modified>
</cp:coreProperties>
</file>