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74" r:id="rId6"/>
    <p:sldId id="261" r:id="rId7"/>
    <p:sldId id="263" r:id="rId8"/>
    <p:sldId id="270" r:id="rId9"/>
    <p:sldId id="271" r:id="rId10"/>
    <p:sldId id="264" r:id="rId11"/>
    <p:sldId id="272" r:id="rId12"/>
    <p:sldId id="273" r:id="rId13"/>
    <p:sldId id="265" r:id="rId14"/>
    <p:sldId id="26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9EBF5"/>
    <a:srgbClr val="1C1CE3"/>
    <a:srgbClr val="1F1FED"/>
    <a:srgbClr val="3366FF"/>
    <a:srgbClr val="00FFFF"/>
    <a:srgbClr val="FFCC00"/>
    <a:srgbClr val="FF6699"/>
    <a:srgbClr val="66FF3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18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C2DB7-F3BF-434E-B670-82C9B6691F6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68281-956B-497D-937F-9F170300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2114-2D7D-A721-2461-A2ECD384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44707-D88B-62AF-9F82-E5E2E70EC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0D92-3669-C677-1B2B-540A316C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7349-38B0-425D-8209-F419C6274C72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6580-E8EF-AABC-B5E7-DCF2B72C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4226-CA8C-9F60-928A-F87B4994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3D59-93A1-83CB-A3C6-9A7832A3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DDB8-8B6F-43AB-205F-FABFE6CB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AF98-918F-3ECB-56AA-957E5118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8236-1377-49A4-9324-4D7B15B2134D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3CD2-CA38-2A57-FC0E-D33BA07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628BB-1958-372F-A29C-191736A1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98C-CCA6-FA99-43C1-29B581352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5E1BB-FC46-60AC-7A00-4F4F0FEF3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442B-F19F-2ED0-1476-312D8C5C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56E-691E-459C-98BE-D32CDEB41F05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3108-5878-791D-38B5-1813D72C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698D-5392-5953-2CDA-90F89B9C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3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F533-6EF4-38B4-026B-F726E983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E159-3960-7D97-2A32-E511CF9F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B674-CE74-E543-CA71-9EC5E56E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EA08-2793-4D5B-A33D-A345784A192C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A995-1F38-EE75-26BB-DE53B923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60D2-E345-3260-5240-7C4FCE58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491-71A4-FF79-DC90-0A56C6A3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C159-F332-E6DE-3B6C-9A40F9BD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82F1-3643-8CD8-1DBC-9108C659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991-F7A8-4451-8526-23AE326E067A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62EB-6F2D-5D0C-C085-85453009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060F-C960-0FAD-EE9D-23ADC71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4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DE23-60E1-889F-AA05-A1755F03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CBA2-5B10-058D-677A-16F1E79D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B692-2742-6590-66A0-194B37C9D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0A84C-51BC-AB07-4854-73CCF267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4761-23F5-46A1-BE6E-E8C7AF39D293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CE950-625A-DBC5-21FF-EF36467F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C2E3-C577-87A8-C543-A35AB20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CA7A-159B-9CEE-76EE-CF30B347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222FD-2BAC-096A-1307-34C78102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D9EF-D23C-61BB-798F-48BA1815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B43DD-FAFC-D36E-5ABD-13FA7D456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D6FE4-390C-F3FA-527C-D6388B649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99434-F6D6-8350-55A2-D3724012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F409-BD76-453D-B364-7760194C3F17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6BBF2-1107-EBBD-4E15-4EF28279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A7743-0419-73AA-A3BB-AAA23B94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280B-F199-FEE6-5FBA-097BCB16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A5E77-FE4A-3AF8-FAB7-CBACDA47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0824-2433-4196-8335-B7A47EAE7C65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314E0-68DD-7294-4F8C-E0DA0F0F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5590B-DC41-6F6D-9CB2-7F7637FE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767D-A460-DE95-8DF5-A83D7CA1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1BB2-64B4-41ED-8D91-D338871B4A76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66673-D4B6-A7B9-66B0-4EFBB4F0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579AE-6B04-75DE-9D64-DEC95772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EBCE-E3D6-E787-D038-881308B3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2AA9-361C-BCC3-0806-B412B7E6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13644-960D-FF17-EFC2-ECF62738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6F39F-2DA4-3331-FB22-4A0F8ACB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8443-83C4-4033-A833-26F3F127F066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EEA37-A9C4-51C9-1F03-19F7BC2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DB49-89A0-9953-B171-ACC6B4CB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BC14-762A-8CDA-771C-5A0291BC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B5B0F-F2C8-F430-8817-15075F3C8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EDB3C-D6F7-30D8-FCE2-8CD33194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E967A-9F10-A28A-431E-814FEB1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9A88-9F1D-44D0-BBBF-A0B1D6873618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BDA88-DE7E-C014-2721-755336CF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5D01A-21C4-07A2-9282-0B08098F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BCA73-21C2-2534-E2FC-6D3F62C5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872C6-07C0-0D41-0162-67100510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AAAF-8DED-DF44-F3C2-C0E240A5A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BE71-F601-4C97-B128-C2660230C2FC}" type="datetime2">
              <a:rPr lang="en-US" smtClean="0"/>
              <a:t>Sunday, March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CB9B-49DE-9569-1389-D333A924F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4DE-B24A-ECAE-1E20-1F6739074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FA27-E927-4746-BEDE-F52D325B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F1B24-25C3-6C64-3644-76DE601AD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757" y="1432326"/>
            <a:ext cx="4381850" cy="86901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dugi" panose="020B0502040204020203" pitchFamily="34" charset="0"/>
                <a:ea typeface="Gadugi" panose="020B0502040204020203" pitchFamily="34" charset="0"/>
              </a:rPr>
              <a:t>Project Title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C9DB20-5A20-D286-93F0-AB44E33CF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2972"/>
            <a:ext cx="9144000" cy="755093"/>
          </a:xfrm>
        </p:spPr>
        <p:txBody>
          <a:bodyPr>
            <a:noAutofit/>
          </a:bodyPr>
          <a:lstStyle/>
          <a:p>
            <a:r>
              <a:rPr lang="en-US" dirty="0">
                <a:latin typeface="DM Sans" pitchFamily="2" charset="0"/>
              </a:rPr>
              <a:t>A Reviewer Recommender System for Scientific Articles Using A New Similarity Threshold Discovery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0FB5D-5652-F007-BAF1-5796D3CCAB63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8164C6-4091-D00B-1CDF-DE3434B7D354}"/>
              </a:ext>
            </a:extLst>
          </p:cNvPr>
          <p:cNvSpPr/>
          <p:nvPr/>
        </p:nvSpPr>
        <p:spPr>
          <a:xfrm>
            <a:off x="4343399" y="2301337"/>
            <a:ext cx="3424187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2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23EFE6-BE12-FBD8-93B5-CAF840202E7D}"/>
              </a:ext>
            </a:extLst>
          </p:cNvPr>
          <p:cNvSpPr txBox="1">
            <a:spLocks/>
          </p:cNvSpPr>
          <p:nvPr/>
        </p:nvSpPr>
        <p:spPr>
          <a:xfrm>
            <a:off x="755650" y="365125"/>
            <a:ext cx="8415126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Implementation Details of the proposed technique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42CE8-8551-508E-1F32-D1E56F4CCA5A}"/>
              </a:ext>
            </a:extLst>
          </p:cNvPr>
          <p:cNvSpPr/>
          <p:nvPr/>
        </p:nvSpPr>
        <p:spPr>
          <a:xfrm>
            <a:off x="838199" y="841308"/>
            <a:ext cx="8253413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F3264-26F6-4BEE-A7C6-1FC28D18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7586"/>
            <a:ext cx="2743200" cy="365125"/>
          </a:xfrm>
        </p:spPr>
        <p:txBody>
          <a:bodyPr/>
          <a:lstStyle/>
          <a:p>
            <a:fld id="{38621517-ECA7-4308-AFDC-F88483DB109E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00C9-B6B9-338B-7029-E973AE2D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585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10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9492F-491D-CA3F-3ADC-21EB9D137176}"/>
              </a:ext>
            </a:extLst>
          </p:cNvPr>
          <p:cNvGrpSpPr/>
          <p:nvPr/>
        </p:nvGrpSpPr>
        <p:grpSpPr>
          <a:xfrm>
            <a:off x="990600" y="1371600"/>
            <a:ext cx="10149840" cy="4122420"/>
            <a:chOff x="990600" y="1371600"/>
            <a:chExt cx="10149840" cy="41224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5B7F65-DE5F-8D5F-5EC8-4383DC24F251}"/>
                </a:ext>
              </a:extLst>
            </p:cNvPr>
            <p:cNvSpPr/>
            <p:nvPr/>
          </p:nvSpPr>
          <p:spPr>
            <a:xfrm>
              <a:off x="990600" y="1371600"/>
              <a:ext cx="10149840" cy="4122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A4ADE6-B491-F998-D566-3EFE742950EE}"/>
                </a:ext>
              </a:extLst>
            </p:cNvPr>
            <p:cNvGrpSpPr/>
            <p:nvPr/>
          </p:nvGrpSpPr>
          <p:grpSpPr>
            <a:xfrm>
              <a:off x="1072103" y="1450189"/>
              <a:ext cx="10009321" cy="3957621"/>
              <a:chOff x="1072103" y="1606199"/>
              <a:chExt cx="10009321" cy="395762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06F11F9-D473-2D32-E991-F95B1C04E65F}"/>
                  </a:ext>
                </a:extLst>
              </p:cNvPr>
              <p:cNvGrpSpPr/>
              <p:nvPr/>
            </p:nvGrpSpPr>
            <p:grpSpPr>
              <a:xfrm>
                <a:off x="1110576" y="1606199"/>
                <a:ext cx="9970848" cy="3957621"/>
                <a:chOff x="1110576" y="1227247"/>
                <a:chExt cx="9970848" cy="3957621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0D9DB8AC-A9BB-E10D-88E8-38D50473DD09}"/>
                    </a:ext>
                  </a:extLst>
                </p:cNvPr>
                <p:cNvGrpSpPr/>
                <p:nvPr/>
              </p:nvGrpSpPr>
              <p:grpSpPr>
                <a:xfrm>
                  <a:off x="1110576" y="1227247"/>
                  <a:ext cx="9970848" cy="3957621"/>
                  <a:chOff x="1090635" y="2142371"/>
                  <a:chExt cx="9742237" cy="3957621"/>
                </a:xfrm>
              </p:grpSpPr>
              <p:sp>
                <p:nvSpPr>
                  <p:cNvPr id="8" name="Rectangle: Diagonal Corners Snipped 7">
                    <a:extLst>
                      <a:ext uri="{FF2B5EF4-FFF2-40B4-BE49-F238E27FC236}">
                        <a16:creationId xmlns:a16="http://schemas.microsoft.com/office/drawing/2014/main" id="{C00CFC11-1C63-100D-2D67-3513DF2C3939}"/>
                      </a:ext>
                    </a:extLst>
                  </p:cNvPr>
                  <p:cNvSpPr/>
                  <p:nvPr/>
                </p:nvSpPr>
                <p:spPr>
                  <a:xfrm>
                    <a:off x="6698752" y="5396469"/>
                    <a:ext cx="1533894" cy="703523"/>
                  </a:xfrm>
                  <a:prstGeom prst="snip2Diag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rgbClr val="3366FF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latin typeface="DM Sans" pitchFamily="2" charset="0"/>
                      </a:rPr>
                      <a:t>Jaccard Similarity</a:t>
                    </a:r>
                  </a:p>
                </p:txBody>
              </p:sp>
              <p:sp>
                <p:nvSpPr>
                  <p:cNvPr id="9" name="Rectangle: Diagonal Corners Snipped 8">
                    <a:extLst>
                      <a:ext uri="{FF2B5EF4-FFF2-40B4-BE49-F238E27FC236}">
                        <a16:creationId xmlns:a16="http://schemas.microsoft.com/office/drawing/2014/main" id="{008F3207-ABA7-79FB-C434-49FA23C5EE2D}"/>
                      </a:ext>
                    </a:extLst>
                  </p:cNvPr>
                  <p:cNvSpPr/>
                  <p:nvPr/>
                </p:nvSpPr>
                <p:spPr>
                  <a:xfrm>
                    <a:off x="6712930" y="4442497"/>
                    <a:ext cx="1524907" cy="703525"/>
                  </a:xfrm>
                  <a:prstGeom prst="snip2Diag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rgbClr val="3366FF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latin typeface="DM Sans" pitchFamily="2" charset="0"/>
                      </a:rPr>
                      <a:t>Cosine Similarity</a:t>
                    </a:r>
                  </a:p>
                </p:txBody>
              </p:sp>
              <p:sp>
                <p:nvSpPr>
                  <p:cNvPr id="10" name="Flowchart: Predefined Process 9">
                    <a:extLst>
                      <a:ext uri="{FF2B5EF4-FFF2-40B4-BE49-F238E27FC236}">
                        <a16:creationId xmlns:a16="http://schemas.microsoft.com/office/drawing/2014/main" id="{7C9C7040-382D-05F8-F143-ED71447BAC3F}"/>
                      </a:ext>
                    </a:extLst>
                  </p:cNvPr>
                  <p:cNvSpPr/>
                  <p:nvPr/>
                </p:nvSpPr>
                <p:spPr>
                  <a:xfrm>
                    <a:off x="1090635" y="2606522"/>
                    <a:ext cx="1776756" cy="905475"/>
                  </a:xfrm>
                  <a:prstGeom prst="flowChartPredefinedProcess">
                    <a:avLst/>
                  </a:prstGeom>
                  <a:gradFill flip="none" rotWithShape="1">
                    <a:gsLst>
                      <a:gs pos="0">
                        <a:srgbClr val="3366FF">
                          <a:shade val="30000"/>
                          <a:satMod val="115000"/>
                        </a:srgbClr>
                      </a:gs>
                      <a:gs pos="50000">
                        <a:srgbClr val="3366FF">
                          <a:shade val="67500"/>
                          <a:satMod val="115000"/>
                        </a:srgbClr>
                      </a:gs>
                      <a:gs pos="100000">
                        <a:srgbClr val="3366FF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solidFill>
                      <a:srgbClr val="3366FF"/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DM Sans" pitchFamily="2" charset="0"/>
                      </a:rPr>
                      <a:t>Pandas, Numpy,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DM Sans" pitchFamily="2" charset="0"/>
                      </a:rPr>
                      <a:t>OS, NLTK, String, itertools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03C2D3F-3304-37D1-E24A-5768EE2A83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11386" y="2209800"/>
                    <a:ext cx="1442377" cy="3382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Import library</a:t>
                    </a:r>
                  </a:p>
                </p:txBody>
              </p:sp>
              <p:sp>
                <p:nvSpPr>
                  <p:cNvPr id="12" name="Flowchart: Terminator 11">
                    <a:extLst>
                      <a:ext uri="{FF2B5EF4-FFF2-40B4-BE49-F238E27FC236}">
                        <a16:creationId xmlns:a16="http://schemas.microsoft.com/office/drawing/2014/main" id="{979D8253-DFC4-E1A3-EC93-AD398546C64E}"/>
                      </a:ext>
                    </a:extLst>
                  </p:cNvPr>
                  <p:cNvSpPr/>
                  <p:nvPr/>
                </p:nvSpPr>
                <p:spPr>
                  <a:xfrm>
                    <a:off x="3862043" y="2810914"/>
                    <a:ext cx="1323179" cy="496690"/>
                  </a:xfrm>
                  <a:prstGeom prst="flowChartTerminator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25000"/>
                          <a:shade val="30000"/>
                          <a:satMod val="115000"/>
                        </a:schemeClr>
                      </a:gs>
                      <a:gs pos="50000">
                        <a:schemeClr val="bg2">
                          <a:lumMod val="25000"/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25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solidFill>
                      <a:srgbClr val="3366FF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DM Sans" pitchFamily="2" charset="0"/>
                      </a:rPr>
                      <a:t>File Insert</a:t>
                    </a:r>
                  </a:p>
                </p:txBody>
              </p: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EB436568-6A33-A5E0-A98A-ADD5E5FA95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2526" y="3067468"/>
                    <a:ext cx="761317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Flowchart: Preparation 13">
                    <a:extLst>
                      <a:ext uri="{FF2B5EF4-FFF2-40B4-BE49-F238E27FC236}">
                        <a16:creationId xmlns:a16="http://schemas.microsoft.com/office/drawing/2014/main" id="{739FB03C-5E5A-B459-3D3B-F0B5CDD6EEDA}"/>
                      </a:ext>
                    </a:extLst>
                  </p:cNvPr>
                  <p:cNvSpPr/>
                  <p:nvPr/>
                </p:nvSpPr>
                <p:spPr>
                  <a:xfrm>
                    <a:off x="6389272" y="2548083"/>
                    <a:ext cx="1486957" cy="992743"/>
                  </a:xfrm>
                  <a:prstGeom prst="flowChartPreparation">
                    <a:avLst/>
                  </a:prstGeom>
                  <a:gradFill flip="none" rotWithShape="1">
                    <a:gsLst>
                      <a:gs pos="0">
                        <a:srgbClr val="3366FF">
                          <a:shade val="30000"/>
                          <a:satMod val="115000"/>
                        </a:srgbClr>
                      </a:gs>
                      <a:gs pos="50000">
                        <a:srgbClr val="3366FF">
                          <a:shade val="67500"/>
                          <a:satMod val="115000"/>
                        </a:srgbClr>
                      </a:gs>
                      <a:gs pos="100000">
                        <a:srgbClr val="3366FF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solidFill>
                      <a:srgbClr val="3366FF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DM Sans" pitchFamily="2" charset="0"/>
                      </a:rPr>
                      <a:t>Title, Abstract column </a:t>
                    </a:r>
                  </a:p>
                </p:txBody>
              </p:sp>
              <p:sp>
                <p:nvSpPr>
                  <p:cNvPr id="17" name="Flowchart: Multidocument 16">
                    <a:extLst>
                      <a:ext uri="{FF2B5EF4-FFF2-40B4-BE49-F238E27FC236}">
                        <a16:creationId xmlns:a16="http://schemas.microsoft.com/office/drawing/2014/main" id="{7EE019FA-1547-3F77-A4EB-DA0886D1BC86}"/>
                      </a:ext>
                    </a:extLst>
                  </p:cNvPr>
                  <p:cNvSpPr/>
                  <p:nvPr/>
                </p:nvSpPr>
                <p:spPr>
                  <a:xfrm>
                    <a:off x="8966031" y="2476322"/>
                    <a:ext cx="1866841" cy="1429973"/>
                  </a:xfrm>
                  <a:prstGeom prst="flowChartMultidocument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25000"/>
                          <a:shade val="30000"/>
                          <a:satMod val="115000"/>
                        </a:schemeClr>
                      </a:gs>
                      <a:gs pos="50000">
                        <a:schemeClr val="bg2">
                          <a:lumMod val="25000"/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25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solidFill>
                      <a:srgbClr val="3366FF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DM Sans" pitchFamily="2" charset="0"/>
                      </a:rPr>
                      <a:t>PorterStemmer, Punctuation, Number, Stop words, POS </a:t>
                    </a:r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1DAFE76D-34E2-5B0D-357F-6BE26213A02F}"/>
                      </a:ext>
                    </a:extLst>
                  </p:cNvPr>
                  <p:cNvSpPr/>
                  <p:nvPr/>
                </p:nvSpPr>
                <p:spPr>
                  <a:xfrm>
                    <a:off x="9582803" y="5107811"/>
                    <a:ext cx="946230" cy="482696"/>
                  </a:xfrm>
                  <a:prstGeom prst="flowChartAlternateProcess">
                    <a:avLst/>
                  </a:prstGeom>
                  <a:gradFill flip="none" rotWithShape="1">
                    <a:gsLst>
                      <a:gs pos="0">
                        <a:srgbClr val="3366FF">
                          <a:shade val="30000"/>
                          <a:satMod val="115000"/>
                        </a:srgbClr>
                      </a:gs>
                      <a:gs pos="50000">
                        <a:srgbClr val="3366FF">
                          <a:shade val="67500"/>
                          <a:satMod val="115000"/>
                        </a:srgbClr>
                      </a:gs>
                      <a:gs pos="100000">
                        <a:srgbClr val="3366FF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solidFill>
                      <a:srgbClr val="3366FF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DM Sans" pitchFamily="2" charset="0"/>
                      </a:rPr>
                      <a:t>TF - IDF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F65FDFCE-9735-E78D-7C34-51FAB379AF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5349" y="3056953"/>
                    <a:ext cx="752110" cy="1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999E77FE-6734-E6C4-AB70-C29EA029E9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85313" y="3044454"/>
                    <a:ext cx="72366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C4FE7FAD-3A82-9D67-27F3-45FE7A55B8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3103" y="3909419"/>
                    <a:ext cx="0" cy="428835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C159FAF3-6C6D-AD3F-BA72-8E0585C4C3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65008" y="5274553"/>
                    <a:ext cx="793409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B010A374-B76F-D390-91A3-972E944F27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26906" y="5263208"/>
                    <a:ext cx="680065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B09D2FBE-A194-06DE-8A74-B58171256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482533" y="4901395"/>
                    <a:ext cx="652880" cy="361813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89B711E-C904-576D-1A99-E74B193E2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024223" y="2460009"/>
                    <a:ext cx="1040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Insertion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C2CB849-11A8-ADC1-7B91-43895A59F351}"/>
                      </a:ext>
                    </a:extLst>
                  </p:cNvPr>
                  <p:cNvSpPr txBox="1"/>
                  <p:nvPr/>
                </p:nvSpPr>
                <p:spPr>
                  <a:xfrm>
                    <a:off x="6281739" y="2195893"/>
                    <a:ext cx="1594490" cy="3382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Choose Column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80F300A-210F-194C-595C-7CC025D1D701}"/>
                      </a:ext>
                    </a:extLst>
                  </p:cNvPr>
                  <p:cNvSpPr txBox="1"/>
                  <p:nvPr/>
                </p:nvSpPr>
                <p:spPr>
                  <a:xfrm>
                    <a:off x="9093075" y="2142371"/>
                    <a:ext cx="1435958" cy="3382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Data Cleaning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A831869-2BBF-B47E-7F1F-F80E5B738F34}"/>
                      </a:ext>
                    </a:extLst>
                  </p:cNvPr>
                  <p:cNvSpPr txBox="1"/>
                  <p:nvPr/>
                </p:nvSpPr>
                <p:spPr>
                  <a:xfrm>
                    <a:off x="9367194" y="4652081"/>
                    <a:ext cx="1377448" cy="3382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Apply TF -IDF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1F5ED313-6632-9744-F78D-0A5BA19400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82533" y="5512024"/>
                    <a:ext cx="640850" cy="223512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1ED5AD35-E65E-668C-D9B4-0177B22AA6DF}"/>
                    </a:ext>
                  </a:extLst>
                </p:cNvPr>
                <p:cNvSpPr/>
                <p:nvPr/>
              </p:nvSpPr>
              <p:spPr>
                <a:xfrm>
                  <a:off x="4113003" y="3698550"/>
                  <a:ext cx="1244810" cy="1299068"/>
                </a:xfrm>
                <a:prstGeom prst="flowChartConnector">
                  <a:avLst/>
                </a:prstGeom>
                <a:gradFill flip="none" rotWithShape="1">
                  <a:gsLst>
                    <a:gs pos="0">
                      <a:srgbClr val="3366FF">
                        <a:shade val="30000"/>
                        <a:satMod val="115000"/>
                      </a:srgbClr>
                    </a:gs>
                    <a:gs pos="50000">
                      <a:srgbClr val="3366FF">
                        <a:shade val="67500"/>
                        <a:satMod val="115000"/>
                      </a:srgbClr>
                    </a:gs>
                    <a:gs pos="100000">
                      <a:srgbClr val="3366FF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solidFill>
                    <a:srgbClr val="3366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Apply Threshold  </a:t>
                  </a:r>
                </a:p>
                <a:p>
                  <a:pPr algn="ctr"/>
                  <a:r>
                    <a:rPr lang="en-US" sz="1200" b="1" dirty="0"/>
                    <a:t>Algorithm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7ADA89-7DAC-CB81-8FD9-1A817D84C2EA}"/>
                    </a:ext>
                  </a:extLst>
                </p:cNvPr>
                <p:cNvSpPr txBox="1"/>
                <p:nvPr/>
              </p:nvSpPr>
              <p:spPr>
                <a:xfrm>
                  <a:off x="3978213" y="3020335"/>
                  <a:ext cx="15143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Threshold </a:t>
                  </a:r>
                </a:p>
                <a:p>
                  <a:pPr algn="ctr"/>
                  <a:r>
                    <a:rPr lang="en-US" b="1" dirty="0"/>
                    <a:t>Identification 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B3C297E6-E94C-DC15-CE35-E2626D1E709A}"/>
                    </a:ext>
                  </a:extLst>
                </p:cNvPr>
                <p:cNvSpPr/>
                <p:nvPr/>
              </p:nvSpPr>
              <p:spPr>
                <a:xfrm>
                  <a:off x="1132944" y="3696253"/>
                  <a:ext cx="1759967" cy="1372553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rgbClr val="3366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DM Sans" pitchFamily="2" charset="0"/>
                    </a:rPr>
                    <a:t>Apply RandomWalk, Bruteforce, </a:t>
                  </a:r>
                  <a:r>
                    <a:rPr lang="en-US" sz="1200" b="1" dirty="0" err="1">
                      <a:solidFill>
                        <a:schemeClr val="bg1"/>
                      </a:solidFill>
                      <a:latin typeface="DM Sans" pitchFamily="2" charset="0"/>
                    </a:rPr>
                    <a:t>RandomBruteforce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DM Sans" pitchFamily="2" charset="0"/>
                    </a:rPr>
                    <a:t>, Mixed_RB, Mixed_RR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D2D753C-6544-0E42-9C3C-79362983DF88}"/>
                  </a:ext>
                </a:extLst>
              </p:cNvPr>
              <p:cNvSpPr txBox="1"/>
              <p:nvPr/>
            </p:nvSpPr>
            <p:spPr>
              <a:xfrm>
                <a:off x="1072103" y="3704159"/>
                <a:ext cx="1853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Assigning Articles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23EFE6-BE12-FBD8-93B5-CAF840202E7D}"/>
              </a:ext>
            </a:extLst>
          </p:cNvPr>
          <p:cNvSpPr txBox="1">
            <a:spLocks/>
          </p:cNvSpPr>
          <p:nvPr/>
        </p:nvSpPr>
        <p:spPr>
          <a:xfrm>
            <a:off x="755651" y="365125"/>
            <a:ext cx="6442662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Experimental Result(Proof of the Hypothesis)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42CE8-8551-508E-1F32-D1E56F4CCA5A}"/>
              </a:ext>
            </a:extLst>
          </p:cNvPr>
          <p:cNvSpPr/>
          <p:nvPr/>
        </p:nvSpPr>
        <p:spPr>
          <a:xfrm>
            <a:off x="838200" y="841308"/>
            <a:ext cx="6286500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E9739C5-FA76-2937-F63E-16E3D071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1" y="6427586"/>
            <a:ext cx="2743200" cy="365125"/>
          </a:xfrm>
        </p:spPr>
        <p:txBody>
          <a:bodyPr/>
          <a:lstStyle/>
          <a:p>
            <a:fld id="{03B71EAD-17A9-46EE-8973-0E0010592EAF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62A9948-8A10-E9CB-1F78-EE12EB19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0536" y="6427586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11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49415E-EEEF-926A-226E-2D8249016CA5}"/>
              </a:ext>
            </a:extLst>
          </p:cNvPr>
          <p:cNvGrpSpPr/>
          <p:nvPr/>
        </p:nvGrpSpPr>
        <p:grpSpPr>
          <a:xfrm>
            <a:off x="725756" y="1064259"/>
            <a:ext cx="10554563" cy="4921703"/>
            <a:chOff x="725756" y="1064259"/>
            <a:chExt cx="10554563" cy="49217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85EEA4-F66A-D38D-3BE4-F28D69E5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05" y="1237163"/>
              <a:ext cx="3544814" cy="21451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6E8413-99DE-623E-5B8F-657779E5C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56" y="3596954"/>
              <a:ext cx="3510485" cy="23890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C1F8E8-01DD-6556-55E1-F71AADB6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398" y="1183882"/>
              <a:ext cx="3226653" cy="225172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FBC338-FD3F-BC50-A3FA-9A6B6B8B6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8702" y="1064259"/>
              <a:ext cx="3441827" cy="23596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766307-F5CE-97AC-29F5-E96CB414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919" y="3646901"/>
              <a:ext cx="3404784" cy="23078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B8528E-965C-DD7D-DD27-D2337DA2D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3603" y="3576522"/>
              <a:ext cx="3466716" cy="2389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5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42CE8-8551-508E-1F32-D1E56F4CCA5A}"/>
              </a:ext>
            </a:extLst>
          </p:cNvPr>
          <p:cNvSpPr/>
          <p:nvPr/>
        </p:nvSpPr>
        <p:spPr>
          <a:xfrm>
            <a:off x="839336" y="857159"/>
            <a:ext cx="3670115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0B76B-8F6D-B5E6-08C3-49F4B899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1" y="6427586"/>
            <a:ext cx="2743200" cy="365125"/>
          </a:xfrm>
        </p:spPr>
        <p:txBody>
          <a:bodyPr/>
          <a:lstStyle/>
          <a:p>
            <a:fld id="{0C019AA5-1441-454F-8B80-8E26F5247E79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B930-5A38-3A65-5441-FE18228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5" y="6427585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12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ADBD0-265F-A28A-F552-4C2822AC0EBE}"/>
              </a:ext>
            </a:extLst>
          </p:cNvPr>
          <p:cNvGrpSpPr/>
          <p:nvPr/>
        </p:nvGrpSpPr>
        <p:grpSpPr>
          <a:xfrm>
            <a:off x="1054494" y="1594807"/>
            <a:ext cx="9862192" cy="3320427"/>
            <a:chOff x="1054494" y="1594807"/>
            <a:chExt cx="9862192" cy="33204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F7EC3C-58F8-5E3C-6D9E-A80B92A8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494" y="1594807"/>
              <a:ext cx="4648600" cy="3320427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FDF69B-3C61-9EE8-B13C-C056CA155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7933" y="1594807"/>
              <a:ext cx="4908753" cy="3320427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4633C4F1-15ED-3C3D-B3EF-91073CF55EE8}"/>
              </a:ext>
            </a:extLst>
          </p:cNvPr>
          <p:cNvSpPr txBox="1">
            <a:spLocks/>
          </p:cNvSpPr>
          <p:nvPr/>
        </p:nvSpPr>
        <p:spPr>
          <a:xfrm>
            <a:off x="755651" y="434082"/>
            <a:ext cx="6442662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Result Threshold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6C726-5C2B-242E-D58C-ACFFAEE3458C}"/>
              </a:ext>
            </a:extLst>
          </p:cNvPr>
          <p:cNvSpPr txBox="1"/>
          <p:nvPr/>
        </p:nvSpPr>
        <p:spPr>
          <a:xfrm>
            <a:off x="1054494" y="5234940"/>
            <a:ext cx="45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1: Target Confidence 4 threshold 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691CF5-6974-040E-D3F8-DB9DD4902C06}"/>
              </a:ext>
            </a:extLst>
          </p:cNvPr>
          <p:cNvSpPr txBox="1"/>
          <p:nvPr/>
        </p:nvSpPr>
        <p:spPr>
          <a:xfrm>
            <a:off x="6263202" y="5202674"/>
            <a:ext cx="45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2: Target Confidence 3 threshold point</a:t>
            </a:r>
          </a:p>
        </p:txBody>
      </p:sp>
    </p:spTree>
    <p:extLst>
      <p:ext uri="{BB962C8B-B14F-4D97-AF65-F5344CB8AC3E}">
        <p14:creationId xmlns:p14="http://schemas.microsoft.com/office/powerpoint/2010/main" val="23349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7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23EFE6-BE12-FBD8-93B5-CAF840202E7D}"/>
              </a:ext>
            </a:extLst>
          </p:cNvPr>
          <p:cNvSpPr txBox="1">
            <a:spLocks/>
          </p:cNvSpPr>
          <p:nvPr/>
        </p:nvSpPr>
        <p:spPr>
          <a:xfrm>
            <a:off x="755651" y="365125"/>
            <a:ext cx="6442662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Reviewer Assigned (Result)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42CE8-8551-508E-1F32-D1E56F4CCA5A}"/>
              </a:ext>
            </a:extLst>
          </p:cNvPr>
          <p:cNvSpPr/>
          <p:nvPr/>
        </p:nvSpPr>
        <p:spPr>
          <a:xfrm>
            <a:off x="847725" y="820847"/>
            <a:ext cx="5816399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0B76B-8F6D-B5E6-08C3-49F4B899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1" y="6427586"/>
            <a:ext cx="2743200" cy="365125"/>
          </a:xfrm>
        </p:spPr>
        <p:txBody>
          <a:bodyPr/>
          <a:lstStyle/>
          <a:p>
            <a:fld id="{0C019AA5-1441-454F-8B80-8E26F5247E79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B930-5A38-3A65-5441-FE18228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5" y="6427585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13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1CA536CC-01CC-C39B-C657-11B84080A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5942"/>
              </p:ext>
            </p:extLst>
          </p:nvPr>
        </p:nvGraphicFramePr>
        <p:xfrm>
          <a:off x="847725" y="2184498"/>
          <a:ext cx="4861252" cy="24890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4138245330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2690575137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2666421805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384441768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920048467"/>
                    </a:ext>
                  </a:extLst>
                </a:gridCol>
              </a:tblGrid>
              <a:tr h="355572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Selection</a:t>
                      </a:r>
                    </a:p>
                    <a:p>
                      <a:pPr algn="ctr"/>
                      <a:r>
                        <a:rPr lang="en-US" sz="1600" dirty="0"/>
                        <a:t> Techniques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1F1FED">
                            <a:shade val="30000"/>
                            <a:satMod val="115000"/>
                          </a:srgbClr>
                        </a:gs>
                        <a:gs pos="50000">
                          <a:srgbClr val="1F1FED">
                            <a:shade val="67500"/>
                            <a:satMod val="115000"/>
                          </a:srgbClr>
                        </a:gs>
                        <a:gs pos="100000">
                          <a:srgbClr val="1F1FED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Assigning articles for reviewers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F1FED">
                            <a:shade val="30000"/>
                            <a:satMod val="115000"/>
                          </a:srgbClr>
                        </a:gs>
                        <a:gs pos="50000">
                          <a:srgbClr val="1F1FED">
                            <a:shade val="67500"/>
                            <a:satMod val="115000"/>
                          </a:srgbClr>
                        </a:gs>
                        <a:gs pos="100000">
                          <a:srgbClr val="1F1FED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88182"/>
                  </a:ext>
                </a:extLst>
              </a:tr>
              <a:tr h="3555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78766"/>
                  </a:ext>
                </a:extLst>
              </a:tr>
              <a:tr h="3555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Random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85.07%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83152"/>
                  </a:ext>
                </a:extLst>
              </a:tr>
              <a:tr h="3555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88.05%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12724"/>
                  </a:ext>
                </a:extLst>
              </a:tr>
              <a:tr h="3555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RandomBruteForce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91.04%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68946"/>
                  </a:ext>
                </a:extLst>
              </a:tr>
              <a:tr h="3555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Mixed - 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88.05%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49982"/>
                  </a:ext>
                </a:extLst>
              </a:tr>
              <a:tr h="3555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Mixed - 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61913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FBFFECFE-7E47-5475-4CED-38126807D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17833"/>
              </p:ext>
            </p:extLst>
          </p:nvPr>
        </p:nvGraphicFramePr>
        <p:xfrm>
          <a:off x="5787885" y="1838863"/>
          <a:ext cx="5556390" cy="28346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4261">
                  <a:extLst>
                    <a:ext uri="{9D8B030D-6E8A-4147-A177-3AD203B41FA5}">
                      <a16:colId xmlns:a16="http://schemas.microsoft.com/office/drawing/2014/main" val="4138245330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690575137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266642180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3844417681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920048467"/>
                    </a:ext>
                  </a:extLst>
                </a:gridCol>
                <a:gridCol w="759480">
                  <a:extLst>
                    <a:ext uri="{9D8B030D-6E8A-4147-A177-3AD203B41FA5}">
                      <a16:colId xmlns:a16="http://schemas.microsoft.com/office/drawing/2014/main" val="44749386"/>
                    </a:ext>
                  </a:extLst>
                </a:gridCol>
              </a:tblGrid>
              <a:tr h="3977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Selection</a:t>
                      </a:r>
                    </a:p>
                    <a:p>
                      <a:pPr algn="ctr"/>
                      <a:r>
                        <a:rPr lang="en-US" sz="1600" dirty="0"/>
                        <a:t> Techniques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1F1FED">
                            <a:shade val="30000"/>
                            <a:satMod val="115000"/>
                          </a:srgbClr>
                        </a:gs>
                        <a:gs pos="50000">
                          <a:srgbClr val="1F1FED">
                            <a:shade val="67500"/>
                            <a:satMod val="115000"/>
                          </a:srgbClr>
                        </a:gs>
                        <a:gs pos="100000">
                          <a:srgbClr val="1F1FED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Assigning reviewers for articles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F1FED">
                            <a:shade val="30000"/>
                            <a:satMod val="115000"/>
                          </a:srgbClr>
                        </a:gs>
                        <a:gs pos="50000">
                          <a:srgbClr val="1F1FED">
                            <a:shade val="67500"/>
                            <a:satMod val="115000"/>
                          </a:srgbClr>
                        </a:gs>
                        <a:gs pos="100000">
                          <a:srgbClr val="1F1FED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1F1FED">
                            <a:shade val="30000"/>
                            <a:satMod val="115000"/>
                          </a:srgbClr>
                        </a:gs>
                        <a:gs pos="50000">
                          <a:srgbClr val="1F1FED">
                            <a:shade val="67500"/>
                            <a:satMod val="115000"/>
                          </a:srgbClr>
                        </a:gs>
                        <a:gs pos="100000">
                          <a:srgbClr val="1F1FED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97388182"/>
                  </a:ext>
                </a:extLst>
              </a:tr>
              <a:tr h="3977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78766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Random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66.66%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83152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71.92%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12724"/>
                  </a:ext>
                </a:extLst>
              </a:tr>
              <a:tr h="4483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RandomBruteForce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70.17%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68946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Mixed - 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71.92%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49982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Mixed - 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71.92%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619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8FB8C36-7CA9-5D9C-B5C0-CDED42868011}"/>
              </a:ext>
            </a:extLst>
          </p:cNvPr>
          <p:cNvSpPr txBox="1"/>
          <p:nvPr/>
        </p:nvSpPr>
        <p:spPr>
          <a:xfrm>
            <a:off x="986805" y="4911090"/>
            <a:ext cx="456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1: Statistics of article assignment </a:t>
            </a:r>
          </a:p>
          <a:p>
            <a:pPr algn="ctr"/>
            <a:r>
              <a:rPr lang="en-US" dirty="0"/>
              <a:t>[67 Manuscripts]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709F6-58A5-42D8-F580-1AA1626C3480}"/>
              </a:ext>
            </a:extLst>
          </p:cNvPr>
          <p:cNvSpPr txBox="1"/>
          <p:nvPr/>
        </p:nvSpPr>
        <p:spPr>
          <a:xfrm>
            <a:off x="6643749" y="4911090"/>
            <a:ext cx="456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2: Statistics of reviewer assignment</a:t>
            </a:r>
          </a:p>
          <a:p>
            <a:pPr algn="ctr"/>
            <a:r>
              <a:rPr lang="en-US" dirty="0"/>
              <a:t>[57 Reviewers]</a:t>
            </a:r>
          </a:p>
        </p:txBody>
      </p:sp>
    </p:spTree>
    <p:extLst>
      <p:ext uri="{BB962C8B-B14F-4D97-AF65-F5344CB8AC3E}">
        <p14:creationId xmlns:p14="http://schemas.microsoft.com/office/powerpoint/2010/main" val="2403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23EFE6-BE12-FBD8-93B5-CAF840202E7D}"/>
              </a:ext>
            </a:extLst>
          </p:cNvPr>
          <p:cNvSpPr txBox="1">
            <a:spLocks/>
          </p:cNvSpPr>
          <p:nvPr/>
        </p:nvSpPr>
        <p:spPr>
          <a:xfrm>
            <a:off x="755651" y="365125"/>
            <a:ext cx="6442662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Conclusion &amp; Future Works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dugi" panose="020B0502040204020203" pitchFamily="34" charset="0"/>
              <a:ea typeface="Gadugi" panose="020B0502040204020203" pitchFamily="34" charset="0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42CE8-8551-508E-1F32-D1E56F4CCA5A}"/>
              </a:ext>
            </a:extLst>
          </p:cNvPr>
          <p:cNvSpPr/>
          <p:nvPr/>
        </p:nvSpPr>
        <p:spPr>
          <a:xfrm>
            <a:off x="866775" y="824514"/>
            <a:ext cx="5905500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52F6C-1CAA-D9F0-AE16-D15677B9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419448"/>
            <a:ext cx="2743200" cy="365125"/>
          </a:xfrm>
        </p:spPr>
        <p:txBody>
          <a:bodyPr/>
          <a:lstStyle/>
          <a:p>
            <a:fld id="{2087ADBD-0E59-4A43-A2AF-1B6C4CFB42DE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B907-DEE0-D4B7-010A-4FCFBE64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2" y="6427586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14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A2C984-C1D7-A2AE-E0FA-1A994DF9CFE1}"/>
              </a:ext>
            </a:extLst>
          </p:cNvPr>
          <p:cNvGrpSpPr/>
          <p:nvPr/>
        </p:nvGrpSpPr>
        <p:grpSpPr>
          <a:xfrm>
            <a:off x="1101757" y="1023481"/>
            <a:ext cx="8935774" cy="5010005"/>
            <a:chOff x="1101757" y="1023481"/>
            <a:chExt cx="8935774" cy="501000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036DFC-30FF-5774-EB09-BD44DB0FF1E0}"/>
                </a:ext>
              </a:extLst>
            </p:cNvPr>
            <p:cNvGrpSpPr/>
            <p:nvPr/>
          </p:nvGrpSpPr>
          <p:grpSpPr>
            <a:xfrm>
              <a:off x="2154469" y="2268705"/>
              <a:ext cx="7883062" cy="3764781"/>
              <a:chOff x="2096090" y="1383291"/>
              <a:chExt cx="7999820" cy="409141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F5DF7B8-6EC2-DB54-287A-81F980775986}"/>
                  </a:ext>
                </a:extLst>
              </p:cNvPr>
              <p:cNvGrpSpPr/>
              <p:nvPr/>
            </p:nvGrpSpPr>
            <p:grpSpPr>
              <a:xfrm>
                <a:off x="2096090" y="2565869"/>
                <a:ext cx="2210039" cy="1822820"/>
                <a:chOff x="127683" y="1866490"/>
                <a:chExt cx="2210039" cy="1822820"/>
              </a:xfrm>
              <a:noFill/>
              <a:scene3d>
                <a:camera prst="orthographicFront"/>
                <a:lightRig rig="flat" dir="t"/>
              </a:scene3d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C645CDC4-CD0B-5082-D890-08BEF861C6FB}"/>
                    </a:ext>
                  </a:extLst>
                </p:cNvPr>
                <p:cNvSpPr/>
                <p:nvPr/>
              </p:nvSpPr>
              <p:spPr>
                <a:xfrm>
                  <a:off x="127683" y="1866490"/>
                  <a:ext cx="2210039" cy="1822820"/>
                </a:xfrm>
                <a:prstGeom prst="roundRect">
                  <a:avLst>
                    <a:gd name="adj" fmla="val 10000"/>
                  </a:avLst>
                </a:prstGeom>
                <a:grpFill/>
                <a:sp3d z="-190500" extrusionH="12700" prstMaterial="plastic">
                  <a:bevelT w="50800" h="50800"/>
                </a:sp3d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0" name="Rectangle: Rounded Corners 4">
                  <a:extLst>
                    <a:ext uri="{FF2B5EF4-FFF2-40B4-BE49-F238E27FC236}">
                      <a16:creationId xmlns:a16="http://schemas.microsoft.com/office/drawing/2014/main" id="{BA10D183-BCD5-F63D-3F6D-F9EED46ED84D}"/>
                    </a:ext>
                  </a:extLst>
                </p:cNvPr>
                <p:cNvSpPr txBox="1"/>
                <p:nvPr/>
              </p:nvSpPr>
              <p:spPr>
                <a:xfrm>
                  <a:off x="169631" y="1908438"/>
                  <a:ext cx="2126143" cy="1348320"/>
                </a:xfrm>
                <a:prstGeom prst="rect">
                  <a:avLst/>
                </a:prstGeom>
                <a:grpFill/>
                <a:sp3d z="-1905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8100" tIns="38100" rIns="38100" bIns="38100" numCol="1" spcCol="1270" anchor="t" anchorCtr="0">
                  <a:noAutofit/>
                </a:bodyPr>
                <a:lstStyle/>
                <a:p>
                  <a:pPr marL="228600" lvl="1" indent="-22860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2000" kern="1200" dirty="0"/>
                    <a:t>Tf-Idf</a:t>
                  </a:r>
                </a:p>
              </p:txBody>
            </p:sp>
          </p:grpSp>
          <p:sp>
            <p:nvSpPr>
              <p:cNvPr id="32" name="Shape 31">
                <a:extLst>
                  <a:ext uri="{FF2B5EF4-FFF2-40B4-BE49-F238E27FC236}">
                    <a16:creationId xmlns:a16="http://schemas.microsoft.com/office/drawing/2014/main" id="{3D7E9AD8-E562-8F9C-841A-4A1B0E602D49}"/>
                  </a:ext>
                </a:extLst>
              </p:cNvPr>
              <p:cNvSpPr/>
              <p:nvPr/>
            </p:nvSpPr>
            <p:spPr>
              <a:xfrm>
                <a:off x="3294480" y="2865324"/>
                <a:ext cx="2609385" cy="2609385"/>
              </a:xfrm>
              <a:prstGeom prst="leftCircularArrow">
                <a:avLst>
                  <a:gd name="adj1" fmla="val 2245"/>
                  <a:gd name="adj2" fmla="val 270529"/>
                  <a:gd name="adj3" fmla="val 2017466"/>
                  <a:gd name="adj4" fmla="val 8995915"/>
                  <a:gd name="adj5" fmla="val 2620"/>
                </a:avLst>
              </a:prstGeom>
              <a:solidFill>
                <a:schemeClr val="bg2">
                  <a:lumMod val="25000"/>
                </a:schemeClr>
              </a:solidFill>
              <a:scene3d>
                <a:camera prst="orthographicFront"/>
                <a:lightRig rig="flat" dir="t"/>
              </a:scene3d>
              <a:sp3d z="-80000" prstMaterial="plastic">
                <a:bevelT w="50800" h="50800"/>
                <a:bevelB w="25400" h="25400" prst="angle"/>
              </a:sp3d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DFACADD-A73A-4FE1-6B75-F7FD3F0C88B0}"/>
                  </a:ext>
                </a:extLst>
              </p:cNvPr>
              <p:cNvGrpSpPr/>
              <p:nvPr/>
            </p:nvGrpSpPr>
            <p:grpSpPr>
              <a:xfrm>
                <a:off x="2188875" y="3685986"/>
                <a:ext cx="2336964" cy="1105918"/>
                <a:chOff x="220468" y="2986607"/>
                <a:chExt cx="2336964" cy="1105918"/>
              </a:xfrm>
              <a:gradFill flip="none" rotWithShape="1">
                <a:gsLst>
                  <a:gs pos="0">
                    <a:srgbClr val="3333FF">
                      <a:shade val="30000"/>
                      <a:satMod val="115000"/>
                    </a:srgbClr>
                  </a:gs>
                  <a:gs pos="50000">
                    <a:srgbClr val="3333FF">
                      <a:shade val="67500"/>
                      <a:satMod val="115000"/>
                    </a:srgbClr>
                  </a:gs>
                  <a:gs pos="100000">
                    <a:srgbClr val="3333FF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7E81EA7C-0747-E49C-A9E5-50711F4F7575}"/>
                    </a:ext>
                  </a:extLst>
                </p:cNvPr>
                <p:cNvSpPr/>
                <p:nvPr/>
              </p:nvSpPr>
              <p:spPr>
                <a:xfrm>
                  <a:off x="220468" y="2986607"/>
                  <a:ext cx="2336964" cy="1105918"/>
                </a:xfrm>
                <a:prstGeom prst="roundRect">
                  <a:avLst>
                    <a:gd name="adj" fmla="val 10000"/>
                  </a:avLst>
                </a:prstGeom>
                <a:grpFill/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Rectangle: Rounded Corners 7">
                  <a:extLst>
                    <a:ext uri="{FF2B5EF4-FFF2-40B4-BE49-F238E27FC236}">
                      <a16:creationId xmlns:a16="http://schemas.microsoft.com/office/drawing/2014/main" id="{A2B49E3D-F755-0944-E9A3-25D88DED2C92}"/>
                    </a:ext>
                  </a:extLst>
                </p:cNvPr>
                <p:cNvSpPr txBox="1"/>
                <p:nvPr/>
              </p:nvSpPr>
              <p:spPr>
                <a:xfrm>
                  <a:off x="252859" y="3018998"/>
                  <a:ext cx="2272182" cy="1041136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5720" tIns="30480" rIns="45720" bIns="30480" numCol="1" spcCol="1270" anchor="ctr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latin typeface="DM Sans" pitchFamily="2" charset="0"/>
                    </a:rPr>
                    <a:t>KeyPhrase extraction techniques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F1179FE-2D69-2C18-6BD6-0DBC677B11FC}"/>
                  </a:ext>
                </a:extLst>
              </p:cNvPr>
              <p:cNvGrpSpPr/>
              <p:nvPr/>
            </p:nvGrpSpPr>
            <p:grpSpPr>
              <a:xfrm>
                <a:off x="4889747" y="2560537"/>
                <a:ext cx="2210039" cy="1822820"/>
                <a:chOff x="2921340" y="1861158"/>
                <a:chExt cx="2210039" cy="1822820"/>
              </a:xfrm>
              <a:noFill/>
              <a:scene3d>
                <a:camera prst="orthographicFront"/>
                <a:lightRig rig="flat" dir="t"/>
              </a:scene3d>
            </p:grpSpPr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9233FC7A-8B47-5297-F747-F26E5DEBA7B7}"/>
                    </a:ext>
                  </a:extLst>
                </p:cNvPr>
                <p:cNvSpPr/>
                <p:nvPr/>
              </p:nvSpPr>
              <p:spPr>
                <a:xfrm>
                  <a:off x="2921340" y="1861158"/>
                  <a:ext cx="2210039" cy="1822820"/>
                </a:xfrm>
                <a:prstGeom prst="roundRect">
                  <a:avLst>
                    <a:gd name="adj" fmla="val 10000"/>
                  </a:avLst>
                </a:prstGeom>
                <a:grpFill/>
                <a:sp3d z="-190500" extrusionH="12700" prstMaterial="plastic">
                  <a:bevelT w="50800" h="50800"/>
                </a:sp3d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Rectangle: Rounded Corners 9">
                  <a:extLst>
                    <a:ext uri="{FF2B5EF4-FFF2-40B4-BE49-F238E27FC236}">
                      <a16:creationId xmlns:a16="http://schemas.microsoft.com/office/drawing/2014/main" id="{FA9F1A4D-A16B-2A30-E37B-8B8653BD0014}"/>
                    </a:ext>
                  </a:extLst>
                </p:cNvPr>
                <p:cNvSpPr txBox="1"/>
                <p:nvPr/>
              </p:nvSpPr>
              <p:spPr>
                <a:xfrm>
                  <a:off x="2963288" y="2293710"/>
                  <a:ext cx="2126143" cy="1348320"/>
                </a:xfrm>
                <a:prstGeom prst="rect">
                  <a:avLst/>
                </a:prstGeom>
                <a:grpFill/>
                <a:sp3d z="-1905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8100" tIns="38100" rIns="38100" bIns="38100" numCol="1" spcCol="1270" anchor="t" anchorCtr="0">
                  <a:noAutofit/>
                </a:bodyPr>
                <a:lstStyle/>
                <a:p>
                  <a:pPr marL="228600" lvl="1" indent="-22860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2000" kern="1200" dirty="0"/>
                    <a:t>Rake</a:t>
                  </a:r>
                </a:p>
                <a:p>
                  <a:pPr marL="228600" lvl="1" indent="-22860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2000" kern="1200" dirty="0"/>
                    <a:t>Spacy</a:t>
                  </a:r>
                </a:p>
                <a:p>
                  <a:pPr marL="228600" lvl="1" indent="-22860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2000" kern="1200" dirty="0"/>
                    <a:t>Yake</a:t>
                  </a:r>
                </a:p>
                <a:p>
                  <a:pPr marL="228600" lvl="1" indent="-22860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2000" kern="1200" dirty="0"/>
                    <a:t>Textrank</a:t>
                  </a:r>
                </a:p>
              </p:txBody>
            </p:sp>
          </p:grpSp>
          <p:sp>
            <p:nvSpPr>
              <p:cNvPr id="35" name="Arrow: Circular 34">
                <a:extLst>
                  <a:ext uri="{FF2B5EF4-FFF2-40B4-BE49-F238E27FC236}">
                    <a16:creationId xmlns:a16="http://schemas.microsoft.com/office/drawing/2014/main" id="{A904A332-A443-BF26-4F15-991D4DD1E6BA}"/>
                  </a:ext>
                </a:extLst>
              </p:cNvPr>
              <p:cNvSpPr/>
              <p:nvPr/>
            </p:nvSpPr>
            <p:spPr>
              <a:xfrm>
                <a:off x="6140078" y="1383291"/>
                <a:ext cx="2522592" cy="2522592"/>
              </a:xfrm>
              <a:prstGeom prst="circularArrow">
                <a:avLst>
                  <a:gd name="adj1" fmla="val 2323"/>
                  <a:gd name="adj2" fmla="val 280336"/>
                  <a:gd name="adj3" fmla="val 19888029"/>
                  <a:gd name="adj4" fmla="val 12919386"/>
                  <a:gd name="adj5" fmla="val 2710"/>
                </a:avLst>
              </a:prstGeom>
              <a:solidFill>
                <a:schemeClr val="bg2">
                  <a:lumMod val="25000"/>
                </a:schemeClr>
              </a:solidFill>
              <a:scene3d>
                <a:camera prst="orthographicFront"/>
                <a:lightRig rig="flat" dir="t"/>
              </a:scene3d>
              <a:sp3d z="-80000" prstMaterial="plastic">
                <a:bevelT w="50800" h="50800"/>
                <a:bevelB w="25400" h="25400" prst="angle"/>
              </a:sp3d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983E094-9178-A3B8-31BB-5D026E78E251}"/>
                  </a:ext>
                </a:extLst>
              </p:cNvPr>
              <p:cNvGrpSpPr/>
              <p:nvPr/>
            </p:nvGrpSpPr>
            <p:grpSpPr>
              <a:xfrm>
                <a:off x="5425864" y="1952022"/>
                <a:ext cx="1996402" cy="1034148"/>
                <a:chOff x="3457457" y="1252643"/>
                <a:chExt cx="1996402" cy="1034148"/>
              </a:xfrm>
              <a:gradFill flip="none" rotWithShape="1">
                <a:gsLst>
                  <a:gs pos="0">
                    <a:srgbClr val="3333FF">
                      <a:shade val="30000"/>
                      <a:satMod val="115000"/>
                    </a:srgbClr>
                  </a:gs>
                  <a:gs pos="50000">
                    <a:srgbClr val="3333FF">
                      <a:shade val="67500"/>
                      <a:satMod val="115000"/>
                    </a:srgbClr>
                  </a:gs>
                  <a:gs pos="100000">
                    <a:srgbClr val="3333FF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2AFBF517-7C83-8517-CA07-70E962084996}"/>
                    </a:ext>
                  </a:extLst>
                </p:cNvPr>
                <p:cNvSpPr/>
                <p:nvPr/>
              </p:nvSpPr>
              <p:spPr>
                <a:xfrm>
                  <a:off x="3457457" y="1252643"/>
                  <a:ext cx="1996402" cy="1034148"/>
                </a:xfrm>
                <a:prstGeom prst="roundRect">
                  <a:avLst>
                    <a:gd name="adj" fmla="val 10000"/>
                  </a:avLst>
                </a:prstGeom>
                <a:grpFill/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Rectangle: Rounded Corners 12">
                  <a:extLst>
                    <a:ext uri="{FF2B5EF4-FFF2-40B4-BE49-F238E27FC236}">
                      <a16:creationId xmlns:a16="http://schemas.microsoft.com/office/drawing/2014/main" id="{3CD64C71-05DD-7817-1381-4027C5AA4117}"/>
                    </a:ext>
                  </a:extLst>
                </p:cNvPr>
                <p:cNvSpPr txBox="1"/>
                <p:nvPr/>
              </p:nvSpPr>
              <p:spPr>
                <a:xfrm>
                  <a:off x="3487746" y="1282932"/>
                  <a:ext cx="1935824" cy="973570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5720" tIns="30480" rIns="45720" bIns="30480" numCol="1" spcCol="1270" anchor="ctr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latin typeface="DM Sans" pitchFamily="2" charset="0"/>
                    </a:rPr>
                    <a:t>KeyPhrase extraction techniques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1D4391A-8B64-03AE-120D-CFCB7FF8AA71}"/>
                  </a:ext>
                </a:extLst>
              </p:cNvPr>
              <p:cNvGrpSpPr/>
              <p:nvPr/>
            </p:nvGrpSpPr>
            <p:grpSpPr>
              <a:xfrm>
                <a:off x="7625084" y="2550657"/>
                <a:ext cx="2210039" cy="1822820"/>
                <a:chOff x="5656677" y="1851278"/>
                <a:chExt cx="2210039" cy="1822820"/>
              </a:xfrm>
              <a:noFill/>
              <a:scene3d>
                <a:camera prst="orthographicFront"/>
                <a:lightRig rig="flat" dir="t"/>
              </a:scene3d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1B778A22-ACBB-1579-C4BC-8ADF41D4842B}"/>
                    </a:ext>
                  </a:extLst>
                </p:cNvPr>
                <p:cNvSpPr/>
                <p:nvPr/>
              </p:nvSpPr>
              <p:spPr>
                <a:xfrm>
                  <a:off x="5656677" y="1851278"/>
                  <a:ext cx="2210039" cy="1822820"/>
                </a:xfrm>
                <a:prstGeom prst="roundRect">
                  <a:avLst>
                    <a:gd name="adj" fmla="val 10000"/>
                  </a:avLst>
                </a:prstGeom>
                <a:grpFill/>
                <a:sp3d z="-190500" extrusionH="12700" prstMaterial="plastic">
                  <a:bevelT w="50800" h="50800"/>
                </a:sp3d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Rectangle: Rounded Corners 14">
                  <a:extLst>
                    <a:ext uri="{FF2B5EF4-FFF2-40B4-BE49-F238E27FC236}">
                      <a16:creationId xmlns:a16="http://schemas.microsoft.com/office/drawing/2014/main" id="{20F1CE47-A62A-C0BA-1EB1-8CD45F4761D5}"/>
                    </a:ext>
                  </a:extLst>
                </p:cNvPr>
                <p:cNvSpPr txBox="1"/>
                <p:nvPr/>
              </p:nvSpPr>
              <p:spPr>
                <a:xfrm>
                  <a:off x="5698625" y="1893226"/>
                  <a:ext cx="2126143" cy="1348320"/>
                </a:xfrm>
                <a:prstGeom prst="rect">
                  <a:avLst/>
                </a:prstGeom>
                <a:grpFill/>
                <a:sp3d z="-1905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8100" tIns="38100" rIns="38100" bIns="38100" numCol="1" spcCol="1270" anchor="t" anchorCtr="0">
                  <a:noAutofit/>
                </a:bodyPr>
                <a:lstStyle/>
                <a:p>
                  <a:pPr marL="228600" lvl="1" indent="-22860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2000" kern="1200" dirty="0"/>
                    <a:t>Metaheuristic</a:t>
                  </a:r>
                </a:p>
                <a:p>
                  <a:pPr marL="228600" lvl="1" indent="-22860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2000" kern="1200" dirty="0"/>
                    <a:t>Hyper heuristic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46E0BC-FF07-0885-485E-74B48A4B6982}"/>
                  </a:ext>
                </a:extLst>
              </p:cNvPr>
              <p:cNvGrpSpPr/>
              <p:nvPr/>
            </p:nvGrpSpPr>
            <p:grpSpPr>
              <a:xfrm>
                <a:off x="8131431" y="3696948"/>
                <a:ext cx="1964479" cy="1091301"/>
                <a:chOff x="6163024" y="2997569"/>
                <a:chExt cx="1964479" cy="1091301"/>
              </a:xfrm>
              <a:gradFill flip="none" rotWithShape="1">
                <a:gsLst>
                  <a:gs pos="0">
                    <a:srgbClr val="3333FF">
                      <a:shade val="30000"/>
                      <a:satMod val="115000"/>
                    </a:srgbClr>
                  </a:gs>
                  <a:gs pos="50000">
                    <a:srgbClr val="3333FF">
                      <a:shade val="67500"/>
                      <a:satMod val="115000"/>
                    </a:srgbClr>
                  </a:gs>
                  <a:gs pos="100000">
                    <a:srgbClr val="3333FF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9B2AEC79-B58A-256A-3BBB-19FB887C6F7D}"/>
                    </a:ext>
                  </a:extLst>
                </p:cNvPr>
                <p:cNvSpPr/>
                <p:nvPr/>
              </p:nvSpPr>
              <p:spPr>
                <a:xfrm>
                  <a:off x="6163024" y="2997569"/>
                  <a:ext cx="1964479" cy="1091301"/>
                </a:xfrm>
                <a:prstGeom prst="roundRect">
                  <a:avLst>
                    <a:gd name="adj" fmla="val 10000"/>
                  </a:avLst>
                </a:prstGeom>
                <a:grpFill/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" name="Rectangle: Rounded Corners 16">
                  <a:extLst>
                    <a:ext uri="{FF2B5EF4-FFF2-40B4-BE49-F238E27FC236}">
                      <a16:creationId xmlns:a16="http://schemas.microsoft.com/office/drawing/2014/main" id="{76B56828-5242-2BA8-8458-E22282381356}"/>
                    </a:ext>
                  </a:extLst>
                </p:cNvPr>
                <p:cNvSpPr txBox="1"/>
                <p:nvPr/>
              </p:nvSpPr>
              <p:spPr>
                <a:xfrm>
                  <a:off x="6194987" y="3029532"/>
                  <a:ext cx="1900553" cy="1027375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/>
                    <a:t>Optimization algorithm</a:t>
                  </a:r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09B473-A04D-5F5C-F901-0872F52FABD8}"/>
                </a:ext>
              </a:extLst>
            </p:cNvPr>
            <p:cNvSpPr txBox="1"/>
            <p:nvPr/>
          </p:nvSpPr>
          <p:spPr>
            <a:xfrm>
              <a:off x="1101757" y="1023481"/>
              <a:ext cx="61677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Construct a new dataset.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Implement a new and better algorithm.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Optimize the ready algorithm.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Similarity and confidence  relationship.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Evaluate the existing similar systems.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1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52F6C-1CAA-D9F0-AE16-D15677B9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419448"/>
            <a:ext cx="2743200" cy="365125"/>
          </a:xfrm>
        </p:spPr>
        <p:txBody>
          <a:bodyPr/>
          <a:lstStyle/>
          <a:p>
            <a:fld id="{2087ADBD-0E59-4A43-A2AF-1B6C4CFB42DE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B907-DEE0-D4B7-010A-4FCFBE64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2" y="6427586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15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A6458-579D-4E2F-ADAC-4728F685AFA9}"/>
              </a:ext>
            </a:extLst>
          </p:cNvPr>
          <p:cNvSpPr txBox="1"/>
          <p:nvPr/>
        </p:nvSpPr>
        <p:spPr>
          <a:xfrm>
            <a:off x="2209798" y="1029466"/>
            <a:ext cx="4568506" cy="331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Gadugi" panose="020B0502040204020203" pitchFamily="34" charset="0"/>
                <a:ea typeface="Gadugi" panose="020B0502040204020203" pitchFamily="34" charset="0"/>
              </a:rPr>
              <a:t>Thank You for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Gadugi" panose="020B0502040204020203" pitchFamily="34" charset="0"/>
                <a:ea typeface="Gadugi" panose="020B0502040204020203" pitchFamily="34" charset="0"/>
              </a:rPr>
              <a:t>Your valuable time 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Gadugi" panose="020B0502040204020203" pitchFamily="34" charset="0"/>
                <a:ea typeface="Gadugi" panose="020B0502040204020203" pitchFamily="34" charset="0"/>
              </a:rPr>
              <a:t>To Visit 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Gadugi" panose="020B0502040204020203" pitchFamily="34" charset="0"/>
                <a:ea typeface="Gadugi" panose="020B0502040204020203" pitchFamily="34" charset="0"/>
              </a:rPr>
              <a:t>My Presentation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B4BF9F-E3ED-4F25-A10A-96C223240101}"/>
              </a:ext>
            </a:extLst>
          </p:cNvPr>
          <p:cNvSpPr/>
          <p:nvPr/>
        </p:nvSpPr>
        <p:spPr>
          <a:xfrm>
            <a:off x="2209797" y="2643679"/>
            <a:ext cx="4157665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9011FE-03DD-434E-8171-4E8468FDDFA8}"/>
              </a:ext>
            </a:extLst>
          </p:cNvPr>
          <p:cNvSpPr/>
          <p:nvPr/>
        </p:nvSpPr>
        <p:spPr>
          <a:xfrm>
            <a:off x="2209797" y="3438647"/>
            <a:ext cx="1693071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346B8F-4B08-4542-A6C5-DC6EB32F01D3}"/>
              </a:ext>
            </a:extLst>
          </p:cNvPr>
          <p:cNvSpPr/>
          <p:nvPr/>
        </p:nvSpPr>
        <p:spPr>
          <a:xfrm>
            <a:off x="2209797" y="4306240"/>
            <a:ext cx="3652840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86CC97-31DF-49BB-9582-84BB4D39DBB6}"/>
              </a:ext>
            </a:extLst>
          </p:cNvPr>
          <p:cNvSpPr/>
          <p:nvPr/>
        </p:nvSpPr>
        <p:spPr>
          <a:xfrm>
            <a:off x="2209797" y="1803270"/>
            <a:ext cx="3166674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3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1" grpId="0" animBg="1"/>
      <p:bldP spid="52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63C9-5683-8935-15EB-D81BCCA0EA47}"/>
              </a:ext>
            </a:extLst>
          </p:cNvPr>
          <p:cNvSpPr txBox="1"/>
          <p:nvPr/>
        </p:nvSpPr>
        <p:spPr>
          <a:xfrm>
            <a:off x="1881395" y="2587357"/>
            <a:ext cx="3674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300" dirty="0">
                <a:latin typeface="Gadugi" panose="020B0502040204020203" pitchFamily="34" charset="0"/>
                <a:ea typeface="Gadugi" panose="020B0502040204020203" pitchFamily="34" charset="0"/>
              </a:rPr>
              <a:t>Outlines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356D2-C523-A07B-6309-F879A9B2A6C6}"/>
              </a:ext>
            </a:extLst>
          </p:cNvPr>
          <p:cNvSpPr/>
          <p:nvPr/>
        </p:nvSpPr>
        <p:spPr>
          <a:xfrm rot="5400000">
            <a:off x="3269517" y="3158752"/>
            <a:ext cx="4823670" cy="83890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6DF75-E12C-05EC-2DFF-88851658C8CE}"/>
              </a:ext>
            </a:extLst>
          </p:cNvPr>
          <p:cNvSpPr txBox="1"/>
          <p:nvPr/>
        </p:nvSpPr>
        <p:spPr>
          <a:xfrm>
            <a:off x="6096000" y="867269"/>
            <a:ext cx="4097215" cy="466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Introductions &amp; Motivation</a:t>
            </a:r>
          </a:p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Related Works</a:t>
            </a:r>
          </a:p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Objectives</a:t>
            </a:r>
          </a:p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Problem Formulation</a:t>
            </a:r>
          </a:p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Proposed System</a:t>
            </a:r>
          </a:p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Experimental Design</a:t>
            </a:r>
          </a:p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Algorithms</a:t>
            </a:r>
          </a:p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Results and Discussion</a:t>
            </a:r>
          </a:p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Future Works</a:t>
            </a:r>
          </a:p>
          <a:p>
            <a:pPr marL="285750" indent="-285750">
              <a:lnSpc>
                <a:spcPct val="150000"/>
              </a:lnSpc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  <a:ea typeface="Gadugi" panose="020B0502040204020203" pitchFamily="34" charset="0"/>
              </a:rPr>
              <a:t>References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1A759-6933-22D9-E6BE-7366757F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0" y="6427586"/>
            <a:ext cx="2743200" cy="365125"/>
          </a:xfrm>
        </p:spPr>
        <p:txBody>
          <a:bodyPr/>
          <a:lstStyle/>
          <a:p>
            <a:fld id="{66E77A04-71AD-4171-9E5E-DDCAB3BCE069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F01D0-2EED-191A-A474-E51A7D9B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2499" y="6419048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2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1D0F3-292C-A627-4FE1-4955B96B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365125"/>
            <a:ext cx="10515600" cy="495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Introduction &amp; Motivation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4037A-4301-2EBD-E728-B79A8C2ACE8A}"/>
              </a:ext>
            </a:extLst>
          </p:cNvPr>
          <p:cNvSpPr/>
          <p:nvPr/>
        </p:nvSpPr>
        <p:spPr>
          <a:xfrm>
            <a:off x="838199" y="860826"/>
            <a:ext cx="6393657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C7079-2DD3-B02C-326B-7B267266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427586"/>
            <a:ext cx="2743200" cy="365125"/>
          </a:xfrm>
        </p:spPr>
        <p:txBody>
          <a:bodyPr/>
          <a:lstStyle/>
          <a:p>
            <a:fld id="{4668FEA4-5C6D-4151-9D75-12447D59E864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3C2-DAF5-FCC5-11C1-5D07BB47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586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2B008E-E726-41C9-28FF-4A369EB14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22" y="1898779"/>
            <a:ext cx="3672127" cy="3395459"/>
          </a:xfrm>
          <a:prstGeom prst="rect">
            <a:avLst/>
          </a:prstGeom>
          <a:effectLst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5A0BDF3-5CF0-316D-A28B-8E7A2755EB62}"/>
              </a:ext>
            </a:extLst>
          </p:cNvPr>
          <p:cNvGrpSpPr/>
          <p:nvPr/>
        </p:nvGrpSpPr>
        <p:grpSpPr>
          <a:xfrm>
            <a:off x="1461978" y="1829681"/>
            <a:ext cx="5980925" cy="3652401"/>
            <a:chOff x="908304" y="2293874"/>
            <a:chExt cx="5980925" cy="36524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0DFDF2-8905-FFBF-F373-9F92E2F83D97}"/>
                </a:ext>
              </a:extLst>
            </p:cNvPr>
            <p:cNvGrpSpPr/>
            <p:nvPr/>
          </p:nvGrpSpPr>
          <p:grpSpPr>
            <a:xfrm>
              <a:off x="908304" y="2293874"/>
              <a:ext cx="5956189" cy="993549"/>
              <a:chOff x="2500642" y="1541409"/>
              <a:chExt cx="5956189" cy="119806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52DC9A7-F946-DAB7-A6DF-B4A09369823A}"/>
                  </a:ext>
                </a:extLst>
              </p:cNvPr>
              <p:cNvSpPr/>
              <p:nvPr/>
            </p:nvSpPr>
            <p:spPr>
              <a:xfrm>
                <a:off x="3695681" y="1790078"/>
                <a:ext cx="4761150" cy="811206"/>
              </a:xfrm>
              <a:custGeom>
                <a:avLst/>
                <a:gdLst>
                  <a:gd name="connsiteX0" fmla="*/ 0 w 4761150"/>
                  <a:gd name="connsiteY0" fmla="*/ 0 h 738775"/>
                  <a:gd name="connsiteX1" fmla="*/ 4391763 w 4761150"/>
                  <a:gd name="connsiteY1" fmla="*/ 0 h 738775"/>
                  <a:gd name="connsiteX2" fmla="*/ 4761150 w 4761150"/>
                  <a:gd name="connsiteY2" fmla="*/ 369388 h 738775"/>
                  <a:gd name="connsiteX3" fmla="*/ 4391763 w 4761150"/>
                  <a:gd name="connsiteY3" fmla="*/ 738775 h 738775"/>
                  <a:gd name="connsiteX4" fmla="*/ 0 w 4761150"/>
                  <a:gd name="connsiteY4" fmla="*/ 738775 h 738775"/>
                  <a:gd name="connsiteX5" fmla="*/ 0 w 4761150"/>
                  <a:gd name="connsiteY5" fmla="*/ 0 h 73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1150" h="738775">
                    <a:moveTo>
                      <a:pt x="4761150" y="738774"/>
                    </a:moveTo>
                    <a:lnTo>
                      <a:pt x="369387" y="738774"/>
                    </a:lnTo>
                    <a:lnTo>
                      <a:pt x="0" y="369387"/>
                    </a:lnTo>
                    <a:lnTo>
                      <a:pt x="369387" y="1"/>
                    </a:lnTo>
                    <a:lnTo>
                      <a:pt x="4761150" y="1"/>
                    </a:lnTo>
                    <a:lnTo>
                      <a:pt x="4761150" y="7387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F1FED">
                      <a:shade val="30000"/>
                      <a:satMod val="115000"/>
                    </a:srgbClr>
                  </a:gs>
                  <a:gs pos="50000">
                    <a:srgbClr val="1F1FED">
                      <a:shade val="67500"/>
                      <a:satMod val="115000"/>
                    </a:srgbClr>
                  </a:gs>
                  <a:gs pos="100000">
                    <a:srgbClr val="1F1FED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rgbClr val="1F1FED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13008" tIns="129541" rIns="241808" bIns="1295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b="1" kern="1200" dirty="0">
                    <a:solidFill>
                      <a:schemeClr val="bg1"/>
                    </a:solidFill>
                    <a:latin typeface="DM Sans" pitchFamily="2" charset="0"/>
                  </a:rPr>
                  <a:t>A Recommender System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F3E85C7-D25F-4F45-36DE-A22D8AAAB9E2}"/>
                  </a:ext>
                </a:extLst>
              </p:cNvPr>
              <p:cNvSpPr/>
              <p:nvPr/>
            </p:nvSpPr>
            <p:spPr>
              <a:xfrm>
                <a:off x="2500642" y="1541409"/>
                <a:ext cx="1198066" cy="1198066"/>
              </a:xfrm>
              <a:prstGeom prst="ellipse">
                <a:avLst/>
              </a:prstGeom>
              <a:solidFill>
                <a:srgbClr val="1F1FED"/>
              </a:solidFill>
              <a:ln>
                <a:solidFill>
                  <a:srgbClr val="1F1FED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0" name="Graphic 25" descr="Thumbs up sign">
                <a:extLst>
                  <a:ext uri="{FF2B5EF4-FFF2-40B4-BE49-F238E27FC236}">
                    <a16:creationId xmlns:a16="http://schemas.microsoft.com/office/drawing/2014/main" id="{1089B315-7A4C-608E-8334-93C9C748B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33675" y="1727741"/>
                <a:ext cx="781050" cy="781050"/>
              </a:xfrm>
              <a:prstGeom prst="rect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02FC77-DB71-DF33-5BF5-8A52ADF2C7F3}"/>
                </a:ext>
              </a:extLst>
            </p:cNvPr>
            <p:cNvGrpSpPr/>
            <p:nvPr/>
          </p:nvGrpSpPr>
          <p:grpSpPr>
            <a:xfrm>
              <a:off x="908304" y="3570051"/>
              <a:ext cx="1198066" cy="1090955"/>
              <a:chOff x="2910217" y="2922598"/>
              <a:chExt cx="1198066" cy="119806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F1348DF-4F11-D2A8-046B-C0C2EE8F5D4D}"/>
                  </a:ext>
                </a:extLst>
              </p:cNvPr>
              <p:cNvSpPr/>
              <p:nvPr/>
            </p:nvSpPr>
            <p:spPr>
              <a:xfrm>
                <a:off x="2910217" y="2922598"/>
                <a:ext cx="1198066" cy="1198066"/>
              </a:xfrm>
              <a:prstGeom prst="ellipse">
                <a:avLst/>
              </a:prstGeom>
              <a:solidFill>
                <a:srgbClr val="1F1FED"/>
              </a:solidFill>
              <a:ln>
                <a:solidFill>
                  <a:srgbClr val="1F1FED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17" name="Graphic 28" descr="Target Audience">
                <a:extLst>
                  <a:ext uri="{FF2B5EF4-FFF2-40B4-BE49-F238E27FC236}">
                    <a16:creationId xmlns:a16="http://schemas.microsoft.com/office/drawing/2014/main" id="{DECD1E74-F15C-E8C4-1155-81AE52D49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76575" y="3107089"/>
                <a:ext cx="847725" cy="847725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F7F73E-13EF-CFE8-2FD8-AB25C5A8B63B}"/>
                </a:ext>
              </a:extLst>
            </p:cNvPr>
            <p:cNvGrpSpPr/>
            <p:nvPr/>
          </p:nvGrpSpPr>
          <p:grpSpPr>
            <a:xfrm>
              <a:off x="908305" y="4943635"/>
              <a:ext cx="1196582" cy="1002640"/>
              <a:chOff x="2934742" y="4276486"/>
              <a:chExt cx="1198066" cy="119806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4EDDE9A-B904-1F14-3A67-0A7461D6A7FC}"/>
                  </a:ext>
                </a:extLst>
              </p:cNvPr>
              <p:cNvSpPr/>
              <p:nvPr/>
            </p:nvSpPr>
            <p:spPr>
              <a:xfrm>
                <a:off x="2934742" y="4276486"/>
                <a:ext cx="1198066" cy="1198066"/>
              </a:xfrm>
              <a:prstGeom prst="ellipse">
                <a:avLst/>
              </a:prstGeom>
              <a:solidFill>
                <a:srgbClr val="1F1FED"/>
              </a:solidFill>
              <a:ln>
                <a:solidFill>
                  <a:srgbClr val="1F1FED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5" name="Graphic 31" descr="Hourglass">
                <a:extLst>
                  <a:ext uri="{FF2B5EF4-FFF2-40B4-BE49-F238E27FC236}">
                    <a16:creationId xmlns:a16="http://schemas.microsoft.com/office/drawing/2014/main" id="{A891D02A-9C12-35CC-74A5-6A6A2E4AE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175998" y="4506709"/>
                <a:ext cx="738777" cy="738777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B990F0-FAAE-EFE5-32C1-59F3F37B157E}"/>
                </a:ext>
              </a:extLst>
            </p:cNvPr>
            <p:cNvSpPr/>
            <p:nvPr/>
          </p:nvSpPr>
          <p:spPr>
            <a:xfrm>
              <a:off x="2128079" y="3705386"/>
              <a:ext cx="4761150" cy="672728"/>
            </a:xfrm>
            <a:custGeom>
              <a:avLst/>
              <a:gdLst>
                <a:gd name="connsiteX0" fmla="*/ 0 w 4761150"/>
                <a:gd name="connsiteY0" fmla="*/ 0 h 738775"/>
                <a:gd name="connsiteX1" fmla="*/ 4391763 w 4761150"/>
                <a:gd name="connsiteY1" fmla="*/ 0 h 738775"/>
                <a:gd name="connsiteX2" fmla="*/ 4761150 w 4761150"/>
                <a:gd name="connsiteY2" fmla="*/ 369388 h 738775"/>
                <a:gd name="connsiteX3" fmla="*/ 4391763 w 4761150"/>
                <a:gd name="connsiteY3" fmla="*/ 738775 h 738775"/>
                <a:gd name="connsiteX4" fmla="*/ 0 w 4761150"/>
                <a:gd name="connsiteY4" fmla="*/ 738775 h 738775"/>
                <a:gd name="connsiteX5" fmla="*/ 0 w 4761150"/>
                <a:gd name="connsiteY5" fmla="*/ 0 h 73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1150" h="738775">
                  <a:moveTo>
                    <a:pt x="4761150" y="738774"/>
                  </a:moveTo>
                  <a:lnTo>
                    <a:pt x="369387" y="738774"/>
                  </a:lnTo>
                  <a:lnTo>
                    <a:pt x="0" y="369387"/>
                  </a:lnTo>
                  <a:lnTo>
                    <a:pt x="369387" y="1"/>
                  </a:lnTo>
                  <a:lnTo>
                    <a:pt x="4761150" y="1"/>
                  </a:lnTo>
                  <a:lnTo>
                    <a:pt x="4761150" y="73877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1FED">
                    <a:shade val="30000"/>
                    <a:satMod val="115000"/>
                  </a:srgbClr>
                </a:gs>
                <a:gs pos="50000">
                  <a:srgbClr val="1F1FED">
                    <a:shade val="67500"/>
                    <a:satMod val="115000"/>
                  </a:srgbClr>
                </a:gs>
                <a:gs pos="100000">
                  <a:srgbClr val="1F1FED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1F1FED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3008" tIns="129541" rIns="241808" bIns="129541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dirty="0">
                  <a:solidFill>
                    <a:schemeClr val="bg1"/>
                  </a:solidFill>
                  <a:latin typeface="DM Sans" pitchFamily="2" charset="0"/>
                </a:rPr>
                <a:t>Reviewer Selection</a:t>
              </a:r>
              <a:r>
                <a:rPr lang="en-US" sz="22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          </a:t>
              </a:r>
              <a:endParaRPr lang="en-US" sz="2200" b="1" kern="12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AF20C8-A512-BCF7-085A-003CBB535B5D}"/>
                </a:ext>
              </a:extLst>
            </p:cNvPr>
            <p:cNvSpPr/>
            <p:nvPr/>
          </p:nvSpPr>
          <p:spPr>
            <a:xfrm>
              <a:off x="2128079" y="5081846"/>
              <a:ext cx="4761150" cy="672728"/>
            </a:xfrm>
            <a:custGeom>
              <a:avLst/>
              <a:gdLst>
                <a:gd name="connsiteX0" fmla="*/ 0 w 4761150"/>
                <a:gd name="connsiteY0" fmla="*/ 0 h 738775"/>
                <a:gd name="connsiteX1" fmla="*/ 4391763 w 4761150"/>
                <a:gd name="connsiteY1" fmla="*/ 0 h 738775"/>
                <a:gd name="connsiteX2" fmla="*/ 4761150 w 4761150"/>
                <a:gd name="connsiteY2" fmla="*/ 369388 h 738775"/>
                <a:gd name="connsiteX3" fmla="*/ 4391763 w 4761150"/>
                <a:gd name="connsiteY3" fmla="*/ 738775 h 738775"/>
                <a:gd name="connsiteX4" fmla="*/ 0 w 4761150"/>
                <a:gd name="connsiteY4" fmla="*/ 738775 h 738775"/>
                <a:gd name="connsiteX5" fmla="*/ 0 w 4761150"/>
                <a:gd name="connsiteY5" fmla="*/ 0 h 73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1150" h="738775">
                  <a:moveTo>
                    <a:pt x="4761150" y="738774"/>
                  </a:moveTo>
                  <a:lnTo>
                    <a:pt x="369387" y="738774"/>
                  </a:lnTo>
                  <a:lnTo>
                    <a:pt x="0" y="369387"/>
                  </a:lnTo>
                  <a:lnTo>
                    <a:pt x="369387" y="1"/>
                  </a:lnTo>
                  <a:lnTo>
                    <a:pt x="4761150" y="1"/>
                  </a:lnTo>
                  <a:lnTo>
                    <a:pt x="4761150" y="73877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1FED">
                    <a:shade val="30000"/>
                    <a:satMod val="115000"/>
                  </a:srgbClr>
                </a:gs>
                <a:gs pos="50000">
                  <a:srgbClr val="1F1FED">
                    <a:shade val="67500"/>
                    <a:satMod val="115000"/>
                  </a:srgbClr>
                </a:gs>
                <a:gs pos="100000">
                  <a:srgbClr val="1F1FED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1F1FED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3008" tIns="129541" rIns="241808" bIns="129541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DM Sans" pitchFamily="2" charset="0"/>
                </a:rPr>
                <a:t>An automated system for reviewer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2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E0E568-6516-0F57-1455-0240C0AA1FA3}"/>
              </a:ext>
            </a:extLst>
          </p:cNvPr>
          <p:cNvSpPr txBox="1">
            <a:spLocks/>
          </p:cNvSpPr>
          <p:nvPr/>
        </p:nvSpPr>
        <p:spPr>
          <a:xfrm>
            <a:off x="755650" y="365125"/>
            <a:ext cx="6476206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Related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D504D-2DAF-3D7E-F25F-BB2388BB28BD}"/>
              </a:ext>
            </a:extLst>
          </p:cNvPr>
          <p:cNvSpPr/>
          <p:nvPr/>
        </p:nvSpPr>
        <p:spPr>
          <a:xfrm>
            <a:off x="845819" y="788202"/>
            <a:ext cx="3168969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2C04D-7B25-5430-80BB-B33FF35D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34" y="6427585"/>
            <a:ext cx="2743200" cy="365125"/>
          </a:xfrm>
        </p:spPr>
        <p:txBody>
          <a:bodyPr/>
          <a:lstStyle/>
          <a:p>
            <a:fld id="{9CB31A58-8F76-4027-8D9C-BF935AA68A69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19E4-6428-1DDF-C1E7-35971A55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23" y="6441242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04ADB964-5C9F-187A-0463-5926EC897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60861"/>
              </p:ext>
            </p:extLst>
          </p:nvPr>
        </p:nvGraphicFramePr>
        <p:xfrm>
          <a:off x="845819" y="1205407"/>
          <a:ext cx="10650857" cy="44471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73606">
                  <a:extLst>
                    <a:ext uri="{9D8B030D-6E8A-4147-A177-3AD203B41FA5}">
                      <a16:colId xmlns:a16="http://schemas.microsoft.com/office/drawing/2014/main" val="181754738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4121770070"/>
                    </a:ext>
                  </a:extLst>
                </a:gridCol>
                <a:gridCol w="2812366">
                  <a:extLst>
                    <a:ext uri="{9D8B030D-6E8A-4147-A177-3AD203B41FA5}">
                      <a16:colId xmlns:a16="http://schemas.microsoft.com/office/drawing/2014/main" val="494947190"/>
                    </a:ext>
                  </a:extLst>
                </a:gridCol>
                <a:gridCol w="3016935">
                  <a:extLst>
                    <a:ext uri="{9D8B030D-6E8A-4147-A177-3AD203B41FA5}">
                      <a16:colId xmlns:a16="http://schemas.microsoft.com/office/drawing/2014/main" val="556938742"/>
                    </a:ext>
                  </a:extLst>
                </a:gridCol>
              </a:tblGrid>
              <a:tr h="86538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Serial Number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3333FF">
                            <a:shade val="30000"/>
                            <a:satMod val="115000"/>
                          </a:srgbClr>
                        </a:gs>
                        <a:gs pos="50000">
                          <a:srgbClr val="3333FF">
                            <a:shade val="67500"/>
                            <a:satMod val="115000"/>
                          </a:srgbClr>
                        </a:gs>
                        <a:gs pos="100000">
                          <a:srgbClr val="3333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Existing Works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3333FF">
                            <a:shade val="30000"/>
                            <a:satMod val="115000"/>
                          </a:srgbClr>
                        </a:gs>
                        <a:gs pos="50000">
                          <a:srgbClr val="3333FF">
                            <a:shade val="67500"/>
                            <a:satMod val="115000"/>
                          </a:srgbClr>
                        </a:gs>
                        <a:gs pos="100000">
                          <a:srgbClr val="3333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Pros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3333FF">
                            <a:shade val="30000"/>
                            <a:satMod val="115000"/>
                          </a:srgbClr>
                        </a:gs>
                        <a:gs pos="50000">
                          <a:srgbClr val="3333FF">
                            <a:shade val="67500"/>
                            <a:satMod val="115000"/>
                          </a:srgbClr>
                        </a:gs>
                        <a:gs pos="100000">
                          <a:srgbClr val="3333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Cons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3333FF">
                            <a:shade val="30000"/>
                            <a:satMod val="115000"/>
                          </a:srgbClr>
                        </a:gs>
                        <a:gs pos="50000">
                          <a:srgbClr val="3333FF">
                            <a:shade val="67500"/>
                            <a:satMod val="115000"/>
                          </a:srgbClr>
                        </a:gs>
                        <a:gs pos="100000">
                          <a:srgbClr val="3333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0431931"/>
                  </a:ext>
                </a:extLst>
              </a:tr>
              <a:tr h="11939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Manual Selection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+mn-cs"/>
                        </a:rPr>
                        <a:t>Simple to conduct</a:t>
                      </a:r>
                      <a:endParaRPr lang="en-US" b="0" dirty="0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Fully Dependent on human intelligence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25732"/>
                  </a:ext>
                </a:extLst>
              </a:tr>
              <a:tr h="11939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Semi-Automated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types of data can be collected at the same time</a:t>
                      </a:r>
                      <a:endParaRPr lang="en-US" b="0" dirty="0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Depends on the choice given by the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72780"/>
                  </a:ext>
                </a:extLst>
              </a:tr>
              <a:tr h="11939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Automated Selection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Does not depends on human intelligence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A few of them are consider confidence factor 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7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03DB00-74A4-5ADF-2722-39E0A6BF730C}"/>
              </a:ext>
            </a:extLst>
          </p:cNvPr>
          <p:cNvSpPr txBox="1">
            <a:spLocks/>
          </p:cNvSpPr>
          <p:nvPr/>
        </p:nvSpPr>
        <p:spPr>
          <a:xfrm>
            <a:off x="755650" y="365125"/>
            <a:ext cx="10515600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Problem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E4DE5-9669-1A21-92F7-CA0D8A480A44}"/>
              </a:ext>
            </a:extLst>
          </p:cNvPr>
          <p:cNvSpPr/>
          <p:nvPr/>
        </p:nvSpPr>
        <p:spPr>
          <a:xfrm>
            <a:off x="838200" y="788202"/>
            <a:ext cx="4605338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BD760-C5DD-61A3-0F4D-B0F02A94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427586"/>
            <a:ext cx="2743200" cy="365125"/>
          </a:xfrm>
        </p:spPr>
        <p:txBody>
          <a:bodyPr/>
          <a:lstStyle/>
          <a:p>
            <a:fld id="{F2CFE391-7EB6-413F-95F0-C6E01AD1162B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24B7-6387-4169-F4D9-B7D04E96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075" y="6427586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DB19C6-D56B-866F-AE0D-F0C941B83099}"/>
              </a:ext>
            </a:extLst>
          </p:cNvPr>
          <p:cNvGrpSpPr/>
          <p:nvPr/>
        </p:nvGrpSpPr>
        <p:grpSpPr>
          <a:xfrm>
            <a:off x="1300293" y="1261434"/>
            <a:ext cx="9410509" cy="4366030"/>
            <a:chOff x="720434" y="349940"/>
            <a:chExt cx="10751132" cy="5599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BDE67401-B522-E600-5129-00562751063D}"/>
                    </a:ext>
                  </a:extLst>
                </p:cNvPr>
                <p:cNvSpPr/>
                <p:nvPr/>
              </p:nvSpPr>
              <p:spPr>
                <a:xfrm>
                  <a:off x="720436" y="379325"/>
                  <a:ext cx="4918364" cy="65116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A set of manuscripts</a:t>
                  </a:r>
                  <a:r>
                    <a:rPr lang="en-US" sz="1400" b="1" dirty="0"/>
                    <a:t> </a:t>
                  </a:r>
                  <a:r>
                    <a:rPr lang="en-US" sz="1400" b="1" dirty="0">
                      <a:solidFill>
                        <a:schemeClr val="tx1"/>
                      </a:solidFill>
                    </a:rPr>
                    <a:t>M={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,….</m:t>
                      </m:r>
                    </m:oMath>
                  </a14:m>
                  <a:r>
                    <a:rPr lang="en-US" sz="1400" b="1" dirty="0">
                      <a:solidFill>
                        <a:schemeClr val="tx1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BDE67401-B522-E600-5129-005627510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36" y="379325"/>
                  <a:ext cx="4918364" cy="65116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rgbClr val="00206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8ACFD8F-86BD-A8D2-DB5B-BA5BC82F0B62}"/>
                    </a:ext>
                  </a:extLst>
                </p:cNvPr>
                <p:cNvSpPr/>
                <p:nvPr/>
              </p:nvSpPr>
              <p:spPr>
                <a:xfrm>
                  <a:off x="6553202" y="349940"/>
                  <a:ext cx="4918364" cy="651163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A set of reviewers R={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,….</m:t>
                      </m:r>
                    </m:oMath>
                  </a14:m>
                  <a:r>
                    <a:rPr lang="en-US" sz="1400" b="1" dirty="0">
                      <a:solidFill>
                        <a:schemeClr val="tx1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8ACFD8F-86BD-A8D2-DB5B-BA5BC82F0B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2" y="349940"/>
                  <a:ext cx="4918364" cy="65116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5E683E9-3328-55F7-3702-701D0093570E}"/>
                    </a:ext>
                  </a:extLst>
                </p:cNvPr>
                <p:cNvSpPr/>
                <p:nvPr/>
              </p:nvSpPr>
              <p:spPr>
                <a:xfrm>
                  <a:off x="720434" y="1810643"/>
                  <a:ext cx="4918366" cy="651164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Key phrases of a manuscript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sz="1400" b="1" dirty="0">
                      <a:solidFill>
                        <a:schemeClr val="tx1"/>
                      </a:solidFill>
                    </a:rPr>
                    <a:t>={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5E683E9-3328-55F7-3702-701D00935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34" y="1810643"/>
                  <a:ext cx="4918366" cy="65116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00206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4EFA283E-A6AD-89AA-37A9-75EAFCBD83D1}"/>
                    </a:ext>
                  </a:extLst>
                </p:cNvPr>
                <p:cNvSpPr/>
                <p:nvPr/>
              </p:nvSpPr>
              <p:spPr>
                <a:xfrm>
                  <a:off x="6553202" y="1807779"/>
                  <a:ext cx="4918364" cy="651162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key phrases of a reviewer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4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sz="1400" b="1" dirty="0">
                      <a:solidFill>
                        <a:schemeClr val="tx1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4EFA283E-A6AD-89AA-37A9-75EAFCBD8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2" y="1807779"/>
                  <a:ext cx="4918364" cy="65116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64CD3F2-9073-AA34-9ECC-9AC4A22A7965}"/>
                </a:ext>
              </a:extLst>
            </p:cNvPr>
            <p:cNvSpPr/>
            <p:nvPr/>
          </p:nvSpPr>
          <p:spPr>
            <a:xfrm>
              <a:off x="3741932" y="3241961"/>
              <a:ext cx="4918364" cy="1023799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Articles will be assigned based on similarities more than a discovered threshold 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57C46BF-C4B7-55EA-98A4-0A2BD8D7AD3B}"/>
                </a:ext>
              </a:extLst>
            </p:cNvPr>
            <p:cNvSpPr/>
            <p:nvPr/>
          </p:nvSpPr>
          <p:spPr>
            <a:xfrm>
              <a:off x="1030965" y="3182428"/>
              <a:ext cx="2148652" cy="2766580"/>
            </a:xfrm>
            <a:prstGeom prst="roundRect">
              <a:avLst/>
            </a:prstGeom>
            <a:gradFill flip="none" rotWithShape="1">
              <a:gsLst>
                <a:gs pos="0">
                  <a:srgbClr val="1F1FED">
                    <a:shade val="30000"/>
                    <a:satMod val="115000"/>
                  </a:srgbClr>
                </a:gs>
                <a:gs pos="50000">
                  <a:srgbClr val="1F1FED">
                    <a:shade val="67500"/>
                    <a:satMod val="115000"/>
                  </a:srgbClr>
                </a:gs>
                <a:gs pos="100000">
                  <a:srgbClr val="1F1FED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M Sans" pitchFamily="2" charset="0"/>
                </a:rPr>
                <a:t>Confidence Score</a:t>
              </a:r>
            </a:p>
            <a:p>
              <a:pPr algn="ctr"/>
              <a:endParaRPr lang="en-US" dirty="0">
                <a:latin typeface="DM Sans" pitchFamily="2" charset="0"/>
              </a:endParaRPr>
            </a:p>
            <a:p>
              <a:pPr algn="ctr"/>
              <a:r>
                <a:rPr lang="en-US" sz="1400" dirty="0">
                  <a:latin typeface="DM Sans" pitchFamily="2" charset="0"/>
                </a:rPr>
                <a:t>A reviewer confidence score expresses the degree to which a reviewer feels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855AAC4-A9D4-3CA6-E7A9-036C56BD2A3B}"/>
                </a:ext>
              </a:extLst>
            </p:cNvPr>
            <p:cNvCxnSpPr>
              <a:cxnSpLocks/>
            </p:cNvCxnSpPr>
            <p:nvPr/>
          </p:nvCxnSpPr>
          <p:spPr>
            <a:xfrm>
              <a:off x="3179618" y="1030488"/>
              <a:ext cx="0" cy="780155"/>
            </a:xfrm>
            <a:prstGeom prst="straightConnector1">
              <a:avLst/>
            </a:prstGeom>
            <a:ln w="381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244B038-CFCF-4D1D-D7F6-AC8465C45769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2" y="1001103"/>
              <a:ext cx="0" cy="780155"/>
            </a:xfrm>
            <a:prstGeom prst="straightConnector1">
              <a:avLst/>
            </a:prstGeom>
            <a:ln w="381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52D92A8-F8BA-6CB6-1FE0-77605C492D7F}"/>
                </a:ext>
              </a:extLst>
            </p:cNvPr>
            <p:cNvCxnSpPr/>
            <p:nvPr/>
          </p:nvCxnSpPr>
          <p:spPr>
            <a:xfrm rot="16200000" flipH="1">
              <a:off x="5282960" y="2621078"/>
              <a:ext cx="784566" cy="457200"/>
            </a:xfrm>
            <a:prstGeom prst="bentConnector3">
              <a:avLst/>
            </a:prstGeom>
            <a:ln w="381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2A7153D-8353-C745-EDF5-2F6BF944EB53}"/>
                </a:ext>
              </a:extLst>
            </p:cNvPr>
            <p:cNvCxnSpPr/>
            <p:nvPr/>
          </p:nvCxnSpPr>
          <p:spPr>
            <a:xfrm rot="5400000">
              <a:off x="6212270" y="2626048"/>
              <a:ext cx="784566" cy="447261"/>
            </a:xfrm>
            <a:prstGeom prst="bentConnector3">
              <a:avLst/>
            </a:prstGeom>
            <a:ln w="381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D42A386-951F-9D5B-6E10-E0171F17B226}"/>
                </a:ext>
              </a:extLst>
            </p:cNvPr>
            <p:cNvSpPr/>
            <p:nvPr/>
          </p:nvSpPr>
          <p:spPr>
            <a:xfrm>
              <a:off x="9215701" y="3142804"/>
              <a:ext cx="2152011" cy="2766580"/>
            </a:xfrm>
            <a:prstGeom prst="roundRect">
              <a:avLst/>
            </a:prstGeom>
            <a:gradFill flip="none" rotWithShape="1">
              <a:gsLst>
                <a:gs pos="0">
                  <a:srgbClr val="1F1FED">
                    <a:shade val="30000"/>
                    <a:satMod val="115000"/>
                  </a:srgbClr>
                </a:gs>
                <a:gs pos="50000">
                  <a:srgbClr val="1F1FED">
                    <a:shade val="67500"/>
                    <a:satMod val="115000"/>
                  </a:srgbClr>
                </a:gs>
                <a:gs pos="100000">
                  <a:srgbClr val="1F1FED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M Sans" pitchFamily="2" charset="0"/>
                </a:rPr>
                <a:t>Hypothesis</a:t>
              </a:r>
            </a:p>
            <a:p>
              <a:pPr algn="ctr"/>
              <a:endParaRPr lang="en-US" dirty="0">
                <a:latin typeface="DM Sans" pitchFamily="2" charset="0"/>
              </a:endParaRPr>
            </a:p>
            <a:p>
              <a:pPr algn="ctr"/>
              <a:r>
                <a:rPr lang="en-US" sz="1400" dirty="0">
                  <a:latin typeface="DM Sans" pitchFamily="2" charset="0"/>
                </a:rPr>
                <a:t>When similarity index of a reviewer is higher, then the confidence score would be higher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14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FD7BDD-DCF6-0E5F-E9F3-1552FF84A024}"/>
              </a:ext>
            </a:extLst>
          </p:cNvPr>
          <p:cNvSpPr txBox="1">
            <a:spLocks/>
          </p:cNvSpPr>
          <p:nvPr/>
        </p:nvSpPr>
        <p:spPr>
          <a:xfrm>
            <a:off x="755650" y="365125"/>
            <a:ext cx="10515600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C4E0F-8F12-52F0-239B-B4CE0F23F197}"/>
              </a:ext>
            </a:extLst>
          </p:cNvPr>
          <p:cNvSpPr/>
          <p:nvPr/>
        </p:nvSpPr>
        <p:spPr>
          <a:xfrm>
            <a:off x="818673" y="860826"/>
            <a:ext cx="2267427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B3135-C77C-32DE-185F-20020697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427585"/>
            <a:ext cx="2743200" cy="365125"/>
          </a:xfrm>
        </p:spPr>
        <p:txBody>
          <a:bodyPr/>
          <a:lstStyle/>
          <a:p>
            <a:fld id="{D846C1C5-740E-44CB-9933-602B2C9D33FC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36F04-DF65-CACB-A484-03F0861E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586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C1EB62-6220-D0A4-66A8-0ADA8855A514}"/>
              </a:ext>
            </a:extLst>
          </p:cNvPr>
          <p:cNvGrpSpPr/>
          <p:nvPr/>
        </p:nvGrpSpPr>
        <p:grpSpPr>
          <a:xfrm>
            <a:off x="5496834" y="2109537"/>
            <a:ext cx="1198332" cy="1765738"/>
            <a:chOff x="4880610" y="1581720"/>
            <a:chExt cx="906780" cy="1274589"/>
          </a:xfr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19">
              <a:extLst>
                <a:ext uri="{FF2B5EF4-FFF2-40B4-BE49-F238E27FC236}">
                  <a16:creationId xmlns:a16="http://schemas.microsoft.com/office/drawing/2014/main" id="{3E9C8DC1-0A27-D8AB-BA52-E2A9BF30179F}"/>
                </a:ext>
              </a:extLst>
            </p:cNvPr>
            <p:cNvSpPr/>
            <p:nvPr/>
          </p:nvSpPr>
          <p:spPr bwMode="auto">
            <a:xfrm>
              <a:off x="4880610" y="1581720"/>
              <a:ext cx="906780" cy="1143000"/>
            </a:xfrm>
            <a:prstGeom prst="roundRect">
              <a:avLst>
                <a:gd name="adj" fmla="val 1041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0E877AD-0C20-85D3-2589-24C2B1EB5691}"/>
                </a:ext>
              </a:extLst>
            </p:cNvPr>
            <p:cNvSpPr/>
            <p:nvPr/>
          </p:nvSpPr>
          <p:spPr bwMode="auto">
            <a:xfrm flipV="1">
              <a:off x="5219700" y="2719338"/>
              <a:ext cx="228600" cy="136971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4739CC-D446-3262-6049-4B0C49A3788E}"/>
              </a:ext>
            </a:extLst>
          </p:cNvPr>
          <p:cNvGrpSpPr/>
          <p:nvPr/>
        </p:nvGrpSpPr>
        <p:grpSpPr>
          <a:xfrm>
            <a:off x="9524191" y="2046199"/>
            <a:ext cx="1198332" cy="1765738"/>
            <a:chOff x="7889794" y="1581720"/>
            <a:chExt cx="906780" cy="1274589"/>
          </a:xfr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1" name="Rounded Rectangle 40">
              <a:extLst>
                <a:ext uri="{FF2B5EF4-FFF2-40B4-BE49-F238E27FC236}">
                  <a16:creationId xmlns:a16="http://schemas.microsoft.com/office/drawing/2014/main" id="{16730F96-FD87-C358-45D7-D8299209CF72}"/>
                </a:ext>
              </a:extLst>
            </p:cNvPr>
            <p:cNvSpPr/>
            <p:nvPr/>
          </p:nvSpPr>
          <p:spPr bwMode="auto">
            <a:xfrm>
              <a:off x="7889794" y="1581720"/>
              <a:ext cx="906780" cy="1143000"/>
            </a:xfrm>
            <a:prstGeom prst="roundRect">
              <a:avLst>
                <a:gd name="adj" fmla="val 10417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6A9D320-59E8-61FA-A52D-033AAA4DAC4E}"/>
                </a:ext>
              </a:extLst>
            </p:cNvPr>
            <p:cNvSpPr/>
            <p:nvPr/>
          </p:nvSpPr>
          <p:spPr bwMode="auto">
            <a:xfrm flipV="1">
              <a:off x="8228884" y="2719338"/>
              <a:ext cx="228600" cy="136971"/>
            </a:xfrm>
            <a:prstGeom prst="triangl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9956C1-DA55-E589-6873-2244E08D6FC4}"/>
              </a:ext>
            </a:extLst>
          </p:cNvPr>
          <p:cNvGrpSpPr/>
          <p:nvPr/>
        </p:nvGrpSpPr>
        <p:grpSpPr>
          <a:xfrm>
            <a:off x="1401032" y="2066886"/>
            <a:ext cx="1198332" cy="1765738"/>
            <a:chOff x="1754505" y="1581720"/>
            <a:chExt cx="906780" cy="1274589"/>
          </a:xfr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" name="Rounded Rectangle 11">
              <a:extLst>
                <a:ext uri="{FF2B5EF4-FFF2-40B4-BE49-F238E27FC236}">
                  <a16:creationId xmlns:a16="http://schemas.microsoft.com/office/drawing/2014/main" id="{52AEA2F4-BEAC-A46D-4CDA-749B0B143702}"/>
                </a:ext>
              </a:extLst>
            </p:cNvPr>
            <p:cNvSpPr/>
            <p:nvPr/>
          </p:nvSpPr>
          <p:spPr bwMode="auto">
            <a:xfrm>
              <a:off x="1754505" y="1581720"/>
              <a:ext cx="906780" cy="1143000"/>
            </a:xfrm>
            <a:prstGeom prst="roundRect">
              <a:avLst>
                <a:gd name="adj" fmla="val 1041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7601DE-AB45-FACA-68E2-78BDDA59A7F2}"/>
                </a:ext>
              </a:extLst>
            </p:cNvPr>
            <p:cNvSpPr/>
            <p:nvPr/>
          </p:nvSpPr>
          <p:spPr bwMode="auto">
            <a:xfrm flipV="1">
              <a:off x="2093595" y="2719338"/>
              <a:ext cx="228600" cy="136971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D86C0C1-5CF7-A522-E4E7-E4A11A189E19}"/>
              </a:ext>
            </a:extLst>
          </p:cNvPr>
          <p:cNvSpPr/>
          <p:nvPr/>
        </p:nvSpPr>
        <p:spPr bwMode="auto">
          <a:xfrm>
            <a:off x="9950043" y="4017738"/>
            <a:ext cx="402801" cy="42225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42">
            <a:extLst>
              <a:ext uri="{FF2B5EF4-FFF2-40B4-BE49-F238E27FC236}">
                <a16:creationId xmlns:a16="http://schemas.microsoft.com/office/drawing/2014/main" id="{C22BA3F7-95D9-CCCC-FBEA-38BB9097ABEF}"/>
              </a:ext>
            </a:extLst>
          </p:cNvPr>
          <p:cNvSpPr txBox="1"/>
          <p:nvPr/>
        </p:nvSpPr>
        <p:spPr>
          <a:xfrm>
            <a:off x="9058470" y="4429341"/>
            <a:ext cx="266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DM Sans" pitchFamily="2" charset="0"/>
              </a:rPr>
              <a:t>To evaluate the proposed reviewer recommender system with existing similar system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FD8505-8594-F43F-EE01-E8B0DB77D5C3}"/>
              </a:ext>
            </a:extLst>
          </p:cNvPr>
          <p:cNvSpPr/>
          <p:nvPr/>
        </p:nvSpPr>
        <p:spPr bwMode="auto">
          <a:xfrm>
            <a:off x="89105" y="4220631"/>
            <a:ext cx="1552728" cy="73948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bg2">
                <a:lumMod val="2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138861-B67C-E0C8-6272-A94E8F2E4F8B}"/>
              </a:ext>
            </a:extLst>
          </p:cNvPr>
          <p:cNvSpPr/>
          <p:nvPr/>
        </p:nvSpPr>
        <p:spPr bwMode="auto">
          <a:xfrm>
            <a:off x="5924851" y="4061143"/>
            <a:ext cx="402801" cy="422251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0E7E0-F91A-BC7E-C653-96EC848B8B31}"/>
              </a:ext>
            </a:extLst>
          </p:cNvPr>
          <p:cNvSpPr/>
          <p:nvPr/>
        </p:nvSpPr>
        <p:spPr bwMode="auto">
          <a:xfrm>
            <a:off x="2324956" y="4220631"/>
            <a:ext cx="3429143" cy="73948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bg2">
                <a:lumMod val="2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FEE6C22F-FC38-78CC-055D-D6678D279E6E}"/>
              </a:ext>
            </a:extLst>
          </p:cNvPr>
          <p:cNvSpPr txBox="1"/>
          <p:nvPr/>
        </p:nvSpPr>
        <p:spPr>
          <a:xfrm>
            <a:off x="980645" y="4520283"/>
            <a:ext cx="266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DM Sans" pitchFamily="2" charset="0"/>
              </a:rPr>
              <a:t>To acquire research areas of existing Technical Program Committee members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E0E04153-C80C-4E15-C35C-DCC616C2E64F}"/>
              </a:ext>
            </a:extLst>
          </p:cNvPr>
          <p:cNvSpPr txBox="1"/>
          <p:nvPr/>
        </p:nvSpPr>
        <p:spPr>
          <a:xfrm>
            <a:off x="4963340" y="4487183"/>
            <a:ext cx="283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DM Sans" pitchFamily="2" charset="0"/>
              </a:rPr>
              <a:t>To develop a recommender system for reviewer selection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5DDB7-5580-492E-D29D-EDB3F8170D15}"/>
              </a:ext>
            </a:extLst>
          </p:cNvPr>
          <p:cNvSpPr/>
          <p:nvPr/>
        </p:nvSpPr>
        <p:spPr bwMode="auto">
          <a:xfrm>
            <a:off x="6437902" y="4220631"/>
            <a:ext cx="3297273" cy="8916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C941AE-2B5B-9C64-49F9-894DBEEB82AC}"/>
              </a:ext>
            </a:extLst>
          </p:cNvPr>
          <p:cNvSpPr/>
          <p:nvPr/>
        </p:nvSpPr>
        <p:spPr bwMode="auto">
          <a:xfrm>
            <a:off x="1798798" y="3986725"/>
            <a:ext cx="402801" cy="422251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6D840D-E67D-97DD-AE2F-7F80219FE536}"/>
              </a:ext>
            </a:extLst>
          </p:cNvPr>
          <p:cNvSpPr/>
          <p:nvPr/>
        </p:nvSpPr>
        <p:spPr bwMode="auto">
          <a:xfrm>
            <a:off x="10468053" y="4220631"/>
            <a:ext cx="1552728" cy="7394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>
                <a:lumMod val="2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5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23EFE6-BE12-FBD8-93B5-CAF840202E7D}"/>
              </a:ext>
            </a:extLst>
          </p:cNvPr>
          <p:cNvSpPr txBox="1">
            <a:spLocks/>
          </p:cNvSpPr>
          <p:nvPr/>
        </p:nvSpPr>
        <p:spPr>
          <a:xfrm>
            <a:off x="755651" y="365125"/>
            <a:ext cx="6442662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The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42CE8-8551-508E-1F32-D1E56F4CCA5A}"/>
              </a:ext>
            </a:extLst>
          </p:cNvPr>
          <p:cNvSpPr/>
          <p:nvPr/>
        </p:nvSpPr>
        <p:spPr>
          <a:xfrm>
            <a:off x="838201" y="841308"/>
            <a:ext cx="2541209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A6DA8B6-35F6-D2A3-CBCD-DBAA4D6CE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319" y="954087"/>
            <a:ext cx="5580698" cy="531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E9739C5-FA76-2937-F63E-16E3D071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1" y="6427586"/>
            <a:ext cx="2743200" cy="365125"/>
          </a:xfrm>
        </p:spPr>
        <p:txBody>
          <a:bodyPr/>
          <a:lstStyle/>
          <a:p>
            <a:fld id="{03B71EAD-17A9-46EE-8973-0E0010592EAF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62A9948-8A10-E9CB-1F78-EE12EB19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0536" y="6427586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7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23EFE6-BE12-FBD8-93B5-CAF840202E7D}"/>
              </a:ext>
            </a:extLst>
          </p:cNvPr>
          <p:cNvSpPr txBox="1">
            <a:spLocks/>
          </p:cNvSpPr>
          <p:nvPr/>
        </p:nvSpPr>
        <p:spPr>
          <a:xfrm>
            <a:off x="755651" y="365125"/>
            <a:ext cx="6442662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Algorithms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42CE8-8551-508E-1F32-D1E56F4CCA5A}"/>
              </a:ext>
            </a:extLst>
          </p:cNvPr>
          <p:cNvSpPr/>
          <p:nvPr/>
        </p:nvSpPr>
        <p:spPr>
          <a:xfrm>
            <a:off x="839336" y="857159"/>
            <a:ext cx="2453933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0B76B-8F6D-B5E6-08C3-49F4B899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1" y="6427586"/>
            <a:ext cx="2743200" cy="365125"/>
          </a:xfrm>
        </p:spPr>
        <p:txBody>
          <a:bodyPr/>
          <a:lstStyle/>
          <a:p>
            <a:fld id="{0C019AA5-1441-454F-8B80-8E26F5247E79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B930-5A38-3A65-5441-FE18228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5" y="6427585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8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061F66-5C9B-4ADA-E766-1F4F6318721C}"/>
              </a:ext>
            </a:extLst>
          </p:cNvPr>
          <p:cNvGrpSpPr/>
          <p:nvPr/>
        </p:nvGrpSpPr>
        <p:grpSpPr>
          <a:xfrm>
            <a:off x="1954910" y="1043412"/>
            <a:ext cx="7760590" cy="5220462"/>
            <a:chOff x="2002570" y="901903"/>
            <a:chExt cx="7761187" cy="54241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174F7F-0B23-43DF-7069-CC1A0454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570" y="901903"/>
              <a:ext cx="3483865" cy="5424154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0E41527-5363-A147-4A69-6480826D9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7634" y="901903"/>
              <a:ext cx="3716123" cy="5424154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8670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10E65-9FF5-7F81-55B3-42195B97C70E}"/>
              </a:ext>
            </a:extLst>
          </p:cNvPr>
          <p:cNvSpPr/>
          <p:nvPr/>
        </p:nvSpPr>
        <p:spPr>
          <a:xfrm>
            <a:off x="0" y="6362299"/>
            <a:ext cx="12192000" cy="495701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23EFE6-BE12-FBD8-93B5-CAF840202E7D}"/>
              </a:ext>
            </a:extLst>
          </p:cNvPr>
          <p:cNvSpPr txBox="1">
            <a:spLocks/>
          </p:cNvSpPr>
          <p:nvPr/>
        </p:nvSpPr>
        <p:spPr>
          <a:xfrm>
            <a:off x="755651" y="365125"/>
            <a:ext cx="6442662" cy="4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Experimental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42CE8-8551-508E-1F32-D1E56F4CCA5A}"/>
              </a:ext>
            </a:extLst>
          </p:cNvPr>
          <p:cNvSpPr/>
          <p:nvPr/>
        </p:nvSpPr>
        <p:spPr>
          <a:xfrm>
            <a:off x="838200" y="841308"/>
            <a:ext cx="4464843" cy="72624"/>
          </a:xfrm>
          <a:prstGeom prst="rect">
            <a:avLst/>
          </a:prstGeom>
          <a:gradFill flip="none" rotWithShape="1">
            <a:gsLst>
              <a:gs pos="0">
                <a:srgbClr val="3333FF">
                  <a:shade val="30000"/>
                  <a:satMod val="115000"/>
                </a:srgbClr>
              </a:gs>
              <a:gs pos="50000">
                <a:srgbClr val="3333FF">
                  <a:shade val="67500"/>
                  <a:satMod val="115000"/>
                </a:srgbClr>
              </a:gs>
              <a:gs pos="100000">
                <a:srgbClr val="3333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E9739C5-FA76-2937-F63E-16E3D071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1" y="6427586"/>
            <a:ext cx="2743200" cy="365125"/>
          </a:xfrm>
        </p:spPr>
        <p:txBody>
          <a:bodyPr/>
          <a:lstStyle/>
          <a:p>
            <a:fld id="{03B71EAD-17A9-46EE-8973-0E0010592EAF}" type="datetime2">
              <a:rPr lang="en-US" sz="1400" b="1" smtClean="0">
                <a:solidFill>
                  <a:schemeClr val="bg1"/>
                </a:solidFill>
              </a:rPr>
              <a:t>Sunday, March 19, 2023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62A9948-8A10-E9CB-1F78-EE12EB19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0536" y="6427586"/>
            <a:ext cx="2743200" cy="365125"/>
          </a:xfrm>
        </p:spPr>
        <p:txBody>
          <a:bodyPr/>
          <a:lstStyle/>
          <a:p>
            <a:fld id="{869AFA27-E927-4746-BEDE-F52D325B8CEB}" type="slidenum">
              <a:rPr lang="en-US" sz="1400" b="1" smtClean="0">
                <a:solidFill>
                  <a:schemeClr val="bg1"/>
                </a:solidFill>
              </a:rPr>
              <a:t>9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C8DECD-E7DB-BA2C-E73D-DABE83AB18AE}"/>
              </a:ext>
            </a:extLst>
          </p:cNvPr>
          <p:cNvGrpSpPr/>
          <p:nvPr/>
        </p:nvGrpSpPr>
        <p:grpSpPr>
          <a:xfrm>
            <a:off x="960120" y="1337009"/>
            <a:ext cx="10058400" cy="4202731"/>
            <a:chOff x="960120" y="1337009"/>
            <a:chExt cx="10058400" cy="42027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41FD4BB-0CB8-114F-8C1A-8357015269BF}"/>
                </a:ext>
              </a:extLst>
            </p:cNvPr>
            <p:cNvSpPr/>
            <p:nvPr/>
          </p:nvSpPr>
          <p:spPr>
            <a:xfrm>
              <a:off x="960120" y="1337009"/>
              <a:ext cx="10058400" cy="4202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C9B09C-1B98-7EC6-BBFD-A46E3085EB76}"/>
                </a:ext>
              </a:extLst>
            </p:cNvPr>
            <p:cNvGrpSpPr/>
            <p:nvPr/>
          </p:nvGrpSpPr>
          <p:grpSpPr>
            <a:xfrm>
              <a:off x="1050343" y="1419923"/>
              <a:ext cx="9888221" cy="4018153"/>
              <a:chOff x="1209734" y="2228162"/>
              <a:chExt cx="9888221" cy="401815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39F370-60E0-F756-6702-E10A2CFC6651}"/>
                  </a:ext>
                </a:extLst>
              </p:cNvPr>
              <p:cNvSpPr txBox="1"/>
              <p:nvPr/>
            </p:nvSpPr>
            <p:spPr>
              <a:xfrm>
                <a:off x="1209734" y="5415318"/>
                <a:ext cx="14194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DM Sans" pitchFamily="2" charset="0"/>
                  </a:rPr>
                  <a:t>Collect Data like h-index, g-index and  paper citation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EDE5A92-0B20-2951-955A-D3BF645D848D}"/>
                  </a:ext>
                </a:extLst>
              </p:cNvPr>
              <p:cNvGrpSpPr/>
              <p:nvPr/>
            </p:nvGrpSpPr>
            <p:grpSpPr>
              <a:xfrm>
                <a:off x="1256637" y="2228162"/>
                <a:ext cx="9841318" cy="3831907"/>
                <a:chOff x="1256637" y="2228162"/>
                <a:chExt cx="9841318" cy="3831907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FB0006E-3BAE-026B-4FFE-DB9500A2C887}"/>
                    </a:ext>
                  </a:extLst>
                </p:cNvPr>
                <p:cNvSpPr/>
                <p:nvPr/>
              </p:nvSpPr>
              <p:spPr>
                <a:xfrm>
                  <a:off x="3025246" y="2228162"/>
                  <a:ext cx="1280214" cy="1250833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rgbClr val="3333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DM Sans" pitchFamily="2" charset="0"/>
                    </a:rPr>
                    <a:t>TPC Authors</a:t>
                  </a:r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10C205D1-538C-9F8C-5FE8-E9813F8F18A9}"/>
                    </a:ext>
                  </a:extLst>
                </p:cNvPr>
                <p:cNvSpPr/>
                <p:nvPr/>
              </p:nvSpPr>
              <p:spPr>
                <a:xfrm>
                  <a:off x="8297231" y="2237394"/>
                  <a:ext cx="1280214" cy="1250833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rgbClr val="3333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1400" b="1" dirty="0">
                      <a:solidFill>
                        <a:schemeClr val="tx1"/>
                      </a:solidFill>
                      <a:latin typeface="DM Sans" pitchFamily="2" charset="0"/>
                    </a:rPr>
                    <a:t>Papers</a:t>
                  </a:r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1FD6A185-4183-DEA6-E2FD-0ED0048780B2}"/>
                    </a:ext>
                  </a:extLst>
                </p:cNvPr>
                <p:cNvSpPr/>
                <p:nvPr/>
              </p:nvSpPr>
              <p:spPr>
                <a:xfrm>
                  <a:off x="1256637" y="4074684"/>
                  <a:ext cx="1280207" cy="117863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rgbClr val="3333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DM Sans" pitchFamily="2" charset="0"/>
                    </a:rPr>
                    <a:t>Author Citation Metrics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683EA94-1B35-E868-6895-C14C6494409E}"/>
                    </a:ext>
                  </a:extLst>
                </p:cNvPr>
                <p:cNvCxnSpPr>
                  <a:cxnSpLocks/>
                  <a:stCxn id="14" idx="6"/>
                  <a:endCxn id="15" idx="2"/>
                </p:cNvCxnSpPr>
                <p:nvPr/>
              </p:nvCxnSpPr>
              <p:spPr>
                <a:xfrm>
                  <a:off x="4305460" y="2853579"/>
                  <a:ext cx="3991771" cy="9232"/>
                </a:xfrm>
                <a:prstGeom prst="line">
                  <a:avLst/>
                </a:prstGeom>
                <a:ln w="38100">
                  <a:solidFill>
                    <a:srgbClr val="3333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8" name="Flowchart: Connector 17">
                  <a:extLst>
                    <a:ext uri="{FF2B5EF4-FFF2-40B4-BE49-F238E27FC236}">
                      <a16:creationId xmlns:a16="http://schemas.microsoft.com/office/drawing/2014/main" id="{9BC5975A-077A-F3E0-04EB-AE219240E195}"/>
                    </a:ext>
                  </a:extLst>
                </p:cNvPr>
                <p:cNvSpPr/>
                <p:nvPr/>
              </p:nvSpPr>
              <p:spPr>
                <a:xfrm>
                  <a:off x="3025246" y="4074681"/>
                  <a:ext cx="1280214" cy="1178641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rgbClr val="3333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DM Sans" pitchFamily="2" charset="0"/>
                    </a:rPr>
                    <a:t>TPC Authors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DM Sans" pitchFamily="2" charset="0"/>
                    </a:rPr>
                    <a:t>Interests</a:t>
                  </a:r>
                </a:p>
              </p:txBody>
            </p:sp>
            <p:sp>
              <p:nvSpPr>
                <p:cNvPr id="19" name="Flowchart: Connector 18">
                  <a:extLst>
                    <a:ext uri="{FF2B5EF4-FFF2-40B4-BE49-F238E27FC236}">
                      <a16:creationId xmlns:a16="http://schemas.microsoft.com/office/drawing/2014/main" id="{A6D4C570-FE7F-19B7-52A9-E5D03E996220}"/>
                    </a:ext>
                  </a:extLst>
                </p:cNvPr>
                <p:cNvSpPr/>
                <p:nvPr/>
              </p:nvSpPr>
              <p:spPr>
                <a:xfrm>
                  <a:off x="7017018" y="4081033"/>
                  <a:ext cx="1280213" cy="117863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rgbClr val="3333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DM Sans" pitchFamily="2" charset="0"/>
                    </a:rPr>
                    <a:t>Papers</a:t>
                  </a: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4C8E10-FF9A-9CB6-31AB-025644DDE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561" y="2444935"/>
                  <a:ext cx="0" cy="776266"/>
                </a:xfrm>
                <a:prstGeom prst="line">
                  <a:avLst/>
                </a:prstGeom>
                <a:ln w="38100">
                  <a:solidFill>
                    <a:srgbClr val="3333FF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0CF5FBD-7E20-F0CA-69BD-7F6183224EFD}"/>
                    </a:ext>
                  </a:extLst>
                </p:cNvPr>
                <p:cNvSpPr txBox="1"/>
                <p:nvPr/>
              </p:nvSpPr>
              <p:spPr>
                <a:xfrm>
                  <a:off x="1565309" y="2587097"/>
                  <a:ext cx="12858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>
                      <a:latin typeface="DM Sans" pitchFamily="2" charset="0"/>
                    </a:rPr>
                    <a:t>STI-conference 106 members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ED2E8DA-3081-0097-914D-5A60391BA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80097" y="2504410"/>
                  <a:ext cx="0" cy="776266"/>
                </a:xfrm>
                <a:prstGeom prst="line">
                  <a:avLst/>
                </a:prstGeom>
                <a:ln w="38100">
                  <a:solidFill>
                    <a:srgbClr val="3333FF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3CCBDA-0453-6E0D-0241-B5AE2C7A8CF3}"/>
                    </a:ext>
                  </a:extLst>
                </p:cNvPr>
                <p:cNvSpPr txBox="1"/>
                <p:nvPr/>
              </p:nvSpPr>
              <p:spPr>
                <a:xfrm>
                  <a:off x="9817745" y="2464818"/>
                  <a:ext cx="128021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>
                      <a:latin typeface="DM Sans" pitchFamily="2" charset="0"/>
                    </a:rPr>
                    <a:t>STI-conference TPC paper and submitted papers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3C4CD54-6F97-7671-20DE-7FD9DE88BE6C}"/>
                    </a:ext>
                  </a:extLst>
                </p:cNvPr>
                <p:cNvCxnSpPr>
                  <a:cxnSpLocks/>
                  <a:stCxn id="14" idx="3"/>
                  <a:endCxn id="16" idx="7"/>
                </p:cNvCxnSpPr>
                <p:nvPr/>
              </p:nvCxnSpPr>
              <p:spPr>
                <a:xfrm flipH="1">
                  <a:off x="2349362" y="3295815"/>
                  <a:ext cx="863367" cy="951477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EB1E5EB-7F76-CDED-2E74-CADE511F839D}"/>
                    </a:ext>
                  </a:extLst>
                </p:cNvPr>
                <p:cNvCxnSpPr>
                  <a:cxnSpLocks/>
                  <a:stCxn id="14" idx="5"/>
                  <a:endCxn id="32" idx="1"/>
                </p:cNvCxnSpPr>
                <p:nvPr/>
              </p:nvCxnSpPr>
              <p:spPr>
                <a:xfrm>
                  <a:off x="4117977" y="3295815"/>
                  <a:ext cx="863368" cy="951474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DD6255D-00E8-7448-2CBB-6E3D6F43D500}"/>
                    </a:ext>
                  </a:extLst>
                </p:cNvPr>
                <p:cNvCxnSpPr>
                  <a:cxnSpLocks/>
                  <a:stCxn id="15" idx="3"/>
                </p:cNvCxnSpPr>
                <p:nvPr/>
              </p:nvCxnSpPr>
              <p:spPr>
                <a:xfrm flipH="1">
                  <a:off x="7933509" y="3305047"/>
                  <a:ext cx="551205" cy="808597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3F948AB-9352-A788-A2CE-8A271540B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56637" y="5373388"/>
                  <a:ext cx="1291205" cy="0"/>
                </a:xfrm>
                <a:prstGeom prst="line">
                  <a:avLst/>
                </a:prstGeom>
                <a:ln w="38100">
                  <a:solidFill>
                    <a:srgbClr val="3333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404573B-D7DC-2FD8-B7FC-5401D3CD5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04795" y="5372030"/>
                  <a:ext cx="1291205" cy="0"/>
                </a:xfrm>
                <a:prstGeom prst="line">
                  <a:avLst/>
                </a:prstGeom>
                <a:ln w="38100">
                  <a:solidFill>
                    <a:srgbClr val="3333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AD8930C-C339-48B6-CCC1-2662CED9D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6026" y="5372030"/>
                  <a:ext cx="1291205" cy="0"/>
                </a:xfrm>
                <a:prstGeom prst="line">
                  <a:avLst/>
                </a:prstGeom>
                <a:ln w="38100">
                  <a:solidFill>
                    <a:srgbClr val="3333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4116FC5-F0B6-DEDE-7609-0FE81153E0C9}"/>
                    </a:ext>
                  </a:extLst>
                </p:cNvPr>
                <p:cNvSpPr txBox="1"/>
                <p:nvPr/>
              </p:nvSpPr>
              <p:spPr>
                <a:xfrm>
                  <a:off x="4707780" y="5409541"/>
                  <a:ext cx="16358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DM Sans" pitchFamily="2" charset="0"/>
                    </a:rPr>
                    <a:t>Collected TPC authors confidence for STI papers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AE876F7-F392-5E22-3660-BDD4BAFD299E}"/>
                    </a:ext>
                  </a:extLst>
                </p:cNvPr>
                <p:cNvSpPr txBox="1"/>
                <p:nvPr/>
              </p:nvSpPr>
              <p:spPr>
                <a:xfrm>
                  <a:off x="6906034" y="5409540"/>
                  <a:ext cx="15786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DM Sans" pitchFamily="2" charset="0"/>
                    </a:rPr>
                    <a:t>Collect full paper of each authors last 10 year </a:t>
                  </a:r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32CEB407-3DC6-1C11-3F53-81E9D2CF388E}"/>
                    </a:ext>
                  </a:extLst>
                </p:cNvPr>
                <p:cNvSpPr/>
                <p:nvPr/>
              </p:nvSpPr>
              <p:spPr>
                <a:xfrm>
                  <a:off x="4793862" y="4074681"/>
                  <a:ext cx="1280214" cy="1178641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rgbClr val="3333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DM Sans" pitchFamily="2" charset="0"/>
                    </a:rPr>
                    <a:t>TPC Authors Confidence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1AB46E7-7717-1338-ACF6-9FAC8A318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25246" y="5372721"/>
                  <a:ext cx="1291205" cy="0"/>
                </a:xfrm>
                <a:prstGeom prst="line">
                  <a:avLst/>
                </a:prstGeom>
                <a:ln w="38100">
                  <a:solidFill>
                    <a:srgbClr val="3333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5A1E071-7E53-1431-5BE4-2D24F44D27D2}"/>
                    </a:ext>
                  </a:extLst>
                </p:cNvPr>
                <p:cNvSpPr txBox="1"/>
                <p:nvPr/>
              </p:nvSpPr>
              <p:spPr>
                <a:xfrm>
                  <a:off x="2958757" y="5413738"/>
                  <a:ext cx="141949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DM Sans" pitchFamily="2" charset="0"/>
                    </a:rPr>
                    <a:t>Collect Data authors interest fields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0AE1673-48BE-947A-47FC-1D399E0EE730}"/>
                    </a:ext>
                  </a:extLst>
                </p:cNvPr>
                <p:cNvCxnSpPr>
                  <a:cxnSpLocks/>
                  <a:stCxn id="14" idx="4"/>
                  <a:endCxn id="18" idx="0"/>
                </p:cNvCxnSpPr>
                <p:nvPr/>
              </p:nvCxnSpPr>
              <p:spPr>
                <a:xfrm>
                  <a:off x="3665353" y="3478995"/>
                  <a:ext cx="0" cy="595686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F1381618-541F-7901-834F-32A405CB4D22}"/>
                    </a:ext>
                  </a:extLst>
                </p:cNvPr>
                <p:cNvSpPr/>
                <p:nvPr/>
              </p:nvSpPr>
              <p:spPr>
                <a:xfrm>
                  <a:off x="9424246" y="4056870"/>
                  <a:ext cx="1280213" cy="117863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rgbClr val="3333F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DM Sans" pitchFamily="2" charset="0"/>
                    </a:rPr>
                    <a:t>STI Paper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9A0E5CC-FEE6-F762-3129-AA4B61FC8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42339" y="5372030"/>
                  <a:ext cx="1291205" cy="0"/>
                </a:xfrm>
                <a:prstGeom prst="line">
                  <a:avLst/>
                </a:prstGeom>
                <a:ln w="38100">
                  <a:solidFill>
                    <a:srgbClr val="3333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8D55F52-98C2-29B7-9921-238AE2FEE9BA}"/>
                    </a:ext>
                  </a:extLst>
                </p:cNvPr>
                <p:cNvSpPr txBox="1"/>
                <p:nvPr/>
              </p:nvSpPr>
              <p:spPr>
                <a:xfrm>
                  <a:off x="9363459" y="5398535"/>
                  <a:ext cx="15786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DM Sans" pitchFamily="2" charset="0"/>
                    </a:rPr>
                    <a:t>Collect full papers of STI-conference 2021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9D4B5B4-6700-09E0-C6D8-737B581C92C1}"/>
                    </a:ext>
                  </a:extLst>
                </p:cNvPr>
                <p:cNvCxnSpPr>
                  <a:cxnSpLocks/>
                  <a:stCxn id="15" idx="5"/>
                  <a:endCxn id="36" idx="0"/>
                </p:cNvCxnSpPr>
                <p:nvPr/>
              </p:nvCxnSpPr>
              <p:spPr>
                <a:xfrm>
                  <a:off x="9389962" y="3305047"/>
                  <a:ext cx="674391" cy="751823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7956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658</Words>
  <Application>Microsoft Office PowerPoint</Application>
  <PresentationFormat>Widescreen</PresentationFormat>
  <Paragraphs>224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Cambria Math</vt:lpstr>
      <vt:lpstr>DM Sans</vt:lpstr>
      <vt:lpstr>Gadugi</vt:lpstr>
      <vt:lpstr>Office Theme</vt:lpstr>
      <vt:lpstr>Project Title </vt:lpstr>
      <vt:lpstr>PowerPoint Presentation</vt:lpstr>
      <vt:lpstr>Introduction &amp;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Our Presentation</dc:title>
  <dc:creator>RimoNahiM</dc:creator>
  <cp:lastModifiedBy>Nahim Rimon</cp:lastModifiedBy>
  <cp:revision>99</cp:revision>
  <dcterms:created xsi:type="dcterms:W3CDTF">2022-06-17T16:22:39Z</dcterms:created>
  <dcterms:modified xsi:type="dcterms:W3CDTF">2023-03-19T15:30:42Z</dcterms:modified>
</cp:coreProperties>
</file>