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78" r:id="rId6"/>
    <p:sldId id="277" r:id="rId7"/>
    <p:sldId id="261" r:id="rId8"/>
    <p:sldId id="295" r:id="rId9"/>
    <p:sldId id="298" r:id="rId10"/>
    <p:sldId id="271" r:id="rId11"/>
    <p:sldId id="260" r:id="rId12"/>
    <p:sldId id="297"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9E6D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07072-61D0-4CCF-95B5-6091F2B51CC4}" v="2493" dt="2023-11-11T16:19:08.986"/>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100" d="100"/>
          <a:sy n="100" d="100"/>
        </p:scale>
        <p:origin x="-14" y="25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pPr/>
              <a:t>12-Nov-23</a:t>
            </a:fld>
            <a:endParaRPr lang="en-US" dirty="0"/>
          </a:p>
        </p:txBody>
      </p:sp>
      <p:sp>
        <p:nvSpPr>
          <p:cNvPr id="4" name="Footer Placeholder 3">
            <a:extLst>
              <a:ext uri="{FF2B5EF4-FFF2-40B4-BE49-F238E27FC236}">
                <a16:creationId xmlns:a16="http://schemas.microsoft.com/office/drawing/2014/main" xmlns=""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pPr/>
              <a:t>‹#›</a:t>
            </a:fld>
            <a:endParaRPr lang="en-US" dirty="0"/>
          </a:p>
        </p:txBody>
      </p:sp>
    </p:spTree>
    <p:extLst>
      <p:ext uri="{BB962C8B-B14F-4D97-AF65-F5344CB8AC3E}">
        <p14:creationId xmlns:p14="http://schemas.microsoft.com/office/powerpoint/2010/main" xmlns=""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pPr/>
              <a:t>12-Nov-23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pPr/>
              <a:t>‹#›</a:t>
            </a:fld>
            <a:endParaRPr lang="en-US" dirty="0"/>
          </a:p>
        </p:txBody>
      </p:sp>
    </p:spTree>
    <p:extLst>
      <p:ext uri="{BB962C8B-B14F-4D97-AF65-F5344CB8AC3E}">
        <p14:creationId xmlns:p14="http://schemas.microsoft.com/office/powerpoint/2010/main" xmlns=""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4.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xmlns="" id="{A04F1E16-9A84-4D0E-9706-79C396AF6AE6}"/>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xmlns=""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xmlns="" id="{B38B0D13-BD5F-460B-B337-F4A9342026D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xmlns="" id="{BE72876B-D3DA-4462-9E24-3354D8D02A27}"/>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xmlns="" id="{14A539B6-6E3F-41BA-ACE2-76E8BB651636}"/>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xmlns=""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xmlns=""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xmlns=""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xmlns=""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xmlns=""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pic>
        <p:nvPicPr>
          <p:cNvPr id="11" name="Graphic 10">
            <a:extLst>
              <a:ext uri="{FF2B5EF4-FFF2-40B4-BE49-F238E27FC236}">
                <a16:creationId xmlns:a16="http://schemas.microsoft.com/office/drawing/2014/main" xmlns="" id="{EE24E1DB-1F20-4C28-8069-D9219D1F8BBD}"/>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xmlns=""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xmlns=""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xmlns="" id="{DD194B4E-75F4-47BE-B171-9C64697AB920}"/>
              </a:ext>
              <a:ext uri="{C183D7F6-B498-43B3-948B-1728B52AA6E4}">
                <adec:decorative xmlns:adec="http://schemas.microsoft.com/office/drawing/2017/decorative" xmlns=""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FEFDA35F-76DF-4FDC-90C9-F9FEDF32270C}"/>
              </a:ext>
              <a:ext uri="{C183D7F6-B498-43B3-948B-1728B52AA6E4}">
                <adec:decorative xmlns:adec="http://schemas.microsoft.com/office/drawing/2017/decorative" xmlns=""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xmlns=""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xmlns=""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xmlns=""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xmlns=""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xmlns=""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xmlns=""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xmlns=""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xmlns=""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xmlns=""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xmlns=""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xmlns=""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xmlns=""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xmlns=""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xmlns="" id="{AE202E03-5C65-4305-B969-65220AD41002}"/>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xmlns=""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xmlns=""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xmlns=""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xmlns=""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xmlns=""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xmlns=""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xmlns=""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xmlns=""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xmlns=""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xmlns=""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376933483"/>
      </p:ext>
    </p:extLst>
  </p:cSld>
  <p:clrMapOvr>
    <a:masterClrMapping/>
  </p:clrMapOvr>
  <p:extLst>
    <p:ext uri="{DCECCB84-F9BA-43D5-87BE-67443E8EF086}">
      <p15:sldGuideLst xmlns:p15="http://schemas.microsoft.com/office/powerpoint/2012/main" xmlns="">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xmlns=""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xmlns=""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xmlns=""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xmlns=""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D46070C-E825-43D0-99F4-8B4614131131}"/>
              </a:ext>
              <a:ext uri="{C183D7F6-B498-43B3-948B-1728B52AA6E4}">
                <adec:decorative xmlns:adec="http://schemas.microsoft.com/office/drawing/2017/decorative" xmlns=""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xmlns=""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xmlns=""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xmlns=""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xmlns=""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xmlns=""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xmlns=""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xmlns=""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xmlns=""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xmlns=""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xmlns=""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xmlns=""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xmlns=""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xmlns=""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xmlns=""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xmlns=""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xmlns=""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xmlns=""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xmlns=""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xmlns=""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xmlns=""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xmlns=""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xmlns=""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xmlns=""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xmlns=""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xmlns=""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xmlns=""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xmlns="" id="{FFA35437-CCDE-4D92-B879-F23B329C8EC3}"/>
              </a:ext>
              <a:ext uri="{C183D7F6-B498-43B3-948B-1728B52AA6E4}">
                <adec:decorative xmlns:adec="http://schemas.microsoft.com/office/drawing/2017/decorative" xmlns=""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xmlns=""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xmlns=""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xmlns=""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pPr/>
              <a:t>‹#›</a:t>
            </a:fld>
            <a:endParaRPr lang="en-US" noProof="0" dirty="0"/>
          </a:p>
        </p:txBody>
      </p:sp>
    </p:spTree>
    <p:extLst>
      <p:ext uri="{BB962C8B-B14F-4D97-AF65-F5344CB8AC3E}">
        <p14:creationId xmlns:p14="http://schemas.microsoft.com/office/powerpoint/2010/main" xmlns=""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xmlns="" id="{66988B2D-0240-4256-8268-4B9FF1E72363}"/>
              </a:ext>
              <a:ext uri="{C183D7F6-B498-43B3-948B-1728B52AA6E4}">
                <adec:decorative xmlns:adec="http://schemas.microsoft.com/office/drawing/2017/decorative" xmlns=""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8EEAAE1-3D04-41C3-B2D2-B3BEF34C3B27}"/>
              </a:ext>
              <a:ext uri="{C183D7F6-B498-43B3-948B-1728B52AA6E4}">
                <adec:decorative xmlns:adec="http://schemas.microsoft.com/office/drawing/2017/decorative" xmlns=""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
        <p:nvSpPr>
          <p:cNvPr id="8" name="Content Placeholder 7">
            <a:extLst>
              <a:ext uri="{FF2B5EF4-FFF2-40B4-BE49-F238E27FC236}">
                <a16:creationId xmlns:a16="http://schemas.microsoft.com/office/drawing/2014/main" xmlns=""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xmlns=""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xmlns="" id="{4E4B72DA-52CB-4D39-A342-8857B4D959B2}"/>
              </a:ext>
              <a:ext uri="{C183D7F6-B498-43B3-948B-1728B52AA6E4}">
                <adec:decorative xmlns:adec="http://schemas.microsoft.com/office/drawing/2017/decorative" xmlns=""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1D9BCDA-DFB7-41A4-A7C7-CEE86CEDCBE5}"/>
              </a:ext>
              <a:ext uri="{C183D7F6-B498-43B3-948B-1728B52AA6E4}">
                <adec:decorative xmlns:adec="http://schemas.microsoft.com/office/drawing/2017/decorative" xmlns=""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xmlns="">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xmlns=""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xmlns=""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xmlns=""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xmlns=""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xmlns=""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xmlns=""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xmlns=""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xmlns=""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xmlns=""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xmlns=""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xmlns=""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xmlns=""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xmlns=""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pPr/>
              <a:t>‹#›</a:t>
            </a:fld>
            <a:endParaRPr lang="en-US" dirty="0"/>
          </a:p>
        </p:txBody>
      </p:sp>
      <p:pic>
        <p:nvPicPr>
          <p:cNvPr id="13" name="Graphic 12">
            <a:extLst>
              <a:ext uri="{FF2B5EF4-FFF2-40B4-BE49-F238E27FC236}">
                <a16:creationId xmlns:a16="http://schemas.microsoft.com/office/drawing/2014/main" xmlns="" id="{B0DFD584-E5CF-41EF-B51E-679CE22DDF93}"/>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xmlns="" id="{E5C02DDF-25A6-42C7-9525-F279CE2095C0}"/>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xmlns=""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xmlns="" id="{463D7850-C2A6-43CE-BBE4-8E81A0A593BF}"/>
              </a:ext>
              <a:ext uri="{C183D7F6-B498-43B3-948B-1728B52AA6E4}">
                <adec:decorative xmlns:adec="http://schemas.microsoft.com/office/drawing/2017/decorative" xmlns=""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BAD3E03-2E3B-440C-9105-6F9D33006D66}"/>
              </a:ext>
              <a:ext uri="{C183D7F6-B498-43B3-948B-1728B52AA6E4}">
                <adec:decorative xmlns:adec="http://schemas.microsoft.com/office/drawing/2017/decorative" xmlns=""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xmlns=""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xmlns=""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xmlns=""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xmlns=""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xmlns=""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xmlns=""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xmlns=""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xmlns=""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xmlns=""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xmlns=""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xmlns=""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D514C6BF-376E-43E8-881D-2E767426990A}"/>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xmlns=""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xmlns=""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xmlns=""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xmlns=""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xmlns=""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xmlns=""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616316768"/>
      </p:ext>
    </p:extLst>
  </p:cSld>
  <p:clrMapOvr>
    <a:masterClrMapping/>
  </p:clrMapOvr>
  <p:extLst>
    <p:ext uri="{DCECCB84-F9BA-43D5-87BE-67443E8EF086}">
      <p15:sldGuideLst xmlns:p15="http://schemas.microsoft.com/office/powerpoint/2012/main" xmlns="">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xmlns="" id="{ED3361C9-310A-4255-A94E-B77588962DA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xmlns=""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xmlns="" id="{9D2AF524-D4B4-4A3A-9CE4-EDAFE1D5A37B}"/>
              </a:ext>
              <a:ext uri="{C183D7F6-B498-43B3-948B-1728B52AA6E4}">
                <adec:decorative xmlns:adec="http://schemas.microsoft.com/office/drawing/2017/decorative" xmlns=""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xmlns=""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xmlns=""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xmlns=""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xmlns=""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xmlns=""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xmlns=""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xmlns=""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xmlns=""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xmlns="" id="{D3795F91-C721-4363-956D-756673AE7957}"/>
              </a:ext>
              <a:ext uri="{C183D7F6-B498-43B3-948B-1728B52AA6E4}">
                <adec:decorative xmlns:adec="http://schemas.microsoft.com/office/drawing/2017/decorative" xmlns=""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xmlns="" id="{8AC14461-E27D-413D-B31A-47B74646AF25}"/>
              </a:ext>
              <a:ext uri="{C183D7F6-B498-43B3-948B-1728B52AA6E4}">
                <adec:decorative xmlns:adec="http://schemas.microsoft.com/office/drawing/2017/decorative" xmlns=""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xmlns="" id="{4D6AEA4C-7710-4829-BA87-8DD77F15932C}"/>
              </a:ext>
              <a:ext uri="{C183D7F6-B498-43B3-948B-1728B52AA6E4}">
                <adec:decorative xmlns:adec="http://schemas.microsoft.com/office/drawing/2017/decorative" xmlns=""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xmlns="" id="{E9BD473E-6203-491C-87AC-54AC0AB23333}"/>
              </a:ext>
              <a:ext uri="{C183D7F6-B498-43B3-948B-1728B52AA6E4}">
                <adec:decorative xmlns:adec="http://schemas.microsoft.com/office/drawing/2017/decorative" xmlns=""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xmlns=""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xmlns=""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xmlns=""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xmlns=""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xmlns=""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xmlns=""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xmlns=""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xmlns=""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xmlns=""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xmlns=""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xmlns=""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xmlns=""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xmlns=""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158BDCB2-D8C3-4571-8154-76BEA9AE41A8}"/>
              </a:ext>
            </a:extLst>
          </p:cNvPr>
          <p:cNvSpPr>
            <a:spLocks noGrp="1"/>
          </p:cNvSpPr>
          <p:nvPr>
            <p:ph type="sldNum" sz="quarter" idx="22"/>
          </p:nvPr>
        </p:nvSpPr>
        <p:spPr/>
        <p:txBody>
          <a:bodyPr/>
          <a:lstStyle/>
          <a:p>
            <a:fld id="{B5CEABB6-07DC-46E8-9B57-56EC44A396E5}" type="slidenum">
              <a:rPr lang="en-US" smtClean="0"/>
              <a:pPr/>
              <a:t>‹#›</a:t>
            </a:fld>
            <a:endParaRPr lang="en-US" dirty="0"/>
          </a:p>
        </p:txBody>
      </p:sp>
      <p:cxnSp>
        <p:nvCxnSpPr>
          <p:cNvPr id="2" name="Straight Connector 1">
            <a:extLst>
              <a:ext uri="{FF2B5EF4-FFF2-40B4-BE49-F238E27FC236}">
                <a16:creationId xmlns:a16="http://schemas.microsoft.com/office/drawing/2014/main" xmlns="" id="{9298DCF7-7DC1-4618-8133-F63847B0AFE2}"/>
              </a:ext>
              <a:ext uri="{C183D7F6-B498-43B3-948B-1728B52AA6E4}">
                <adec:decorative xmlns:adec="http://schemas.microsoft.com/office/drawing/2017/decorative" xmlns=""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653A6567-233D-4A3B-B52B-DE7E5E35A175}"/>
              </a:ext>
              <a:ext uri="{C183D7F6-B498-43B3-948B-1728B52AA6E4}">
                <adec:decorative xmlns:adec="http://schemas.microsoft.com/office/drawing/2017/decorative" xmlns=""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xmlns=""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xmlns=""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xmlns=""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xmlns=""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xmlns=""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xmlns=""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xmlns=""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xmlns=""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xmlns=""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xmlns=""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xmlns="" id="{6D8D9106-8780-461D-9091-E074B0A3C956}"/>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xmlns=""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xmlns=""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xmlns=""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xmlns=""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xmlns=""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xmlns="" id="{F05D2CCB-CCFC-4A8A-ADA9-C1E4D13B968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xmlns=""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AEE644D4-F9A4-4237-BD5C-4B97ABA9337E}"/>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xmlns=""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xmlns=""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xmlns=""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xmlns=""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xmlns=""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xmlns=""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xmlns=""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xmlns=""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xmlns=""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xmlns=""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xmlns=""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xmlns="" id="{463D7850-C2A6-43CE-BBE4-8E81A0A593BF}"/>
              </a:ext>
              <a:ext uri="{C183D7F6-B498-43B3-948B-1728B52AA6E4}">
                <adec:decorative xmlns:adec="http://schemas.microsoft.com/office/drawing/2017/decorative" xmlns=""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BAD3E03-2E3B-440C-9105-6F9D33006D66}"/>
              </a:ext>
              <a:ext uri="{C183D7F6-B498-43B3-948B-1728B52AA6E4}">
                <adec:decorative xmlns:adec="http://schemas.microsoft.com/office/drawing/2017/decorative" xmlns=""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xmlns=""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xmlns=""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815C6-3AD0-46E6-A74A-1967BD91AF50}"/>
              </a:ext>
            </a:extLst>
          </p:cNvPr>
          <p:cNvSpPr>
            <a:spLocks noGrp="1"/>
          </p:cNvSpPr>
          <p:nvPr>
            <p:ph type="title"/>
          </p:nvPr>
        </p:nvSpPr>
        <p:spPr/>
        <p:txBody>
          <a:bodyPr>
            <a:normAutofit fontScale="90000"/>
          </a:bodyPr>
          <a:lstStyle/>
          <a:p>
            <a:r>
              <a:rPr lang="en-US" dirty="0"/>
              <a:t>Human Resource</a:t>
            </a:r>
            <a:br>
              <a:rPr lang="en-US" dirty="0"/>
            </a:br>
            <a:r>
              <a:rPr lang="en-US" sz="2000" dirty="0"/>
              <a:t>management system</a:t>
            </a:r>
            <a:br>
              <a:rPr lang="en-US" sz="2000" dirty="0"/>
            </a:br>
            <a:r>
              <a:rPr lang="en-US" sz="2000" dirty="0"/>
              <a:t/>
            </a:r>
            <a:br>
              <a:rPr lang="en-US" sz="2000" dirty="0"/>
            </a:br>
            <a:endParaRPr lang="en-US" sz="2000" dirty="0"/>
          </a:p>
        </p:txBody>
      </p:sp>
      <p:sp>
        <p:nvSpPr>
          <p:cNvPr id="3" name="Subtitle 2">
            <a:extLst>
              <a:ext uri="{FF2B5EF4-FFF2-40B4-BE49-F238E27FC236}">
                <a16:creationId xmlns:a16="http://schemas.microsoft.com/office/drawing/2014/main" xmlns="" id="{1901B20D-4C28-4DA3-ABBD-718C22A5E58B}"/>
              </a:ext>
            </a:extLst>
          </p:cNvPr>
          <p:cNvSpPr>
            <a:spLocks noGrp="1"/>
          </p:cNvSpPr>
          <p:nvPr>
            <p:ph idx="1"/>
          </p:nvPr>
        </p:nvSpPr>
        <p:spPr/>
        <p:txBody>
          <a:bodyPr vert="horz" lIns="91440" tIns="45720" rIns="91440" bIns="45720" rtlCol="0" anchor="t">
            <a:normAutofit/>
          </a:bodyPr>
          <a:lstStyle/>
          <a:p>
            <a:r>
              <a:rPr lang="en-US" dirty="0"/>
              <a:t> Shams Bin Nahin</a:t>
            </a:r>
          </a:p>
        </p:txBody>
      </p:sp>
    </p:spTree>
    <p:extLst>
      <p:ext uri="{BB962C8B-B14F-4D97-AF65-F5344CB8AC3E}">
        <p14:creationId xmlns:p14="http://schemas.microsoft.com/office/powerpoint/2010/main" xmlns=""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xmlns="" id="{24AFFC60-19C3-4901-93F7-7AAF4C09F8C6}"/>
              </a:ext>
            </a:extLst>
          </p:cNvPr>
          <p:cNvSpPr>
            <a:spLocks noGrp="1"/>
          </p:cNvSpPr>
          <p:nvPr>
            <p:ph type="subTitle" idx="1"/>
          </p:nvPr>
        </p:nvSpPr>
        <p:spPr>
          <a:xfrm>
            <a:off x="6008914" y="3099558"/>
            <a:ext cx="3773831" cy="1370811"/>
          </a:xfrm>
        </p:spPr>
        <p:txBody>
          <a:bodyPr vert="horz" lIns="91440" tIns="45720" rIns="91440" bIns="45720" rtlCol="0" anchor="t">
            <a:normAutofit fontScale="77500" lnSpcReduction="20000"/>
          </a:bodyPr>
          <a:lstStyle/>
          <a:p>
            <a:r>
              <a:rPr lang="en-US" dirty="0"/>
              <a:t>Md. Shams Bin Nahin</a:t>
            </a:r>
          </a:p>
          <a:p>
            <a:r>
              <a:rPr lang="en-US" dirty="0"/>
              <a:t>Roll. 19090001</a:t>
            </a:r>
          </a:p>
          <a:p>
            <a:r>
              <a:rPr lang="en-US" dirty="0"/>
              <a:t>Dept. ECE</a:t>
            </a:r>
          </a:p>
          <a:p>
            <a:r>
              <a:rPr lang="en-US" dirty="0"/>
              <a:t>Year. 3rd      Term. 2nd</a:t>
            </a:r>
          </a:p>
        </p:txBody>
      </p:sp>
      <p:sp>
        <p:nvSpPr>
          <p:cNvPr id="4" name="Date Placeholder 3">
            <a:extLst>
              <a:ext uri="{FF2B5EF4-FFF2-40B4-BE49-F238E27FC236}">
                <a16:creationId xmlns:a16="http://schemas.microsoft.com/office/drawing/2014/main" xmlns=""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xmlns="" id="{0DFADE42-1A3F-40C8-A071-E57644F3D843}"/>
              </a:ext>
            </a:extLst>
          </p:cNvPr>
          <p:cNvSpPr>
            <a:spLocks noGrp="1"/>
          </p:cNvSpPr>
          <p:nvPr>
            <p:ph type="ftr" sz="quarter" idx="11"/>
          </p:nvPr>
        </p:nvSpPr>
        <p:spPr>
          <a:xfrm>
            <a:off x="6479721" y="6356350"/>
            <a:ext cx="2661557" cy="365125"/>
          </a:xfrm>
        </p:spPr>
        <p:txBody>
          <a:bodyPr/>
          <a:lstStyle/>
          <a:p>
            <a:r>
              <a:rPr lang="en-US" dirty="0" smtClean="0"/>
              <a:t>nahin</a:t>
            </a:r>
            <a:endParaRPr lang="en-US" dirty="0"/>
          </a:p>
        </p:txBody>
      </p:sp>
      <p:sp>
        <p:nvSpPr>
          <p:cNvPr id="6" name="Slide Number Placeholder 5">
            <a:extLst>
              <a:ext uri="{FF2B5EF4-FFF2-40B4-BE49-F238E27FC236}">
                <a16:creationId xmlns:a16="http://schemas.microsoft.com/office/drawing/2014/main" xmlns=""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10</a:t>
            </a:fld>
            <a:endParaRPr lang="en-US" dirty="0"/>
          </a:p>
        </p:txBody>
      </p:sp>
      <p:pic>
        <p:nvPicPr>
          <p:cNvPr id="7" name="Picture 6">
            <a:extLst>
              <a:ext uri="{FF2B5EF4-FFF2-40B4-BE49-F238E27FC236}">
                <a16:creationId xmlns:a16="http://schemas.microsoft.com/office/drawing/2014/main" xmlns="" id="{1E389859-E862-6AA6-547C-42D8CDBCCDB4}"/>
              </a:ext>
            </a:extLst>
          </p:cNvPr>
          <p:cNvPicPr>
            <a:picLocks noChangeAspect="1"/>
          </p:cNvPicPr>
          <p:nvPr/>
        </p:nvPicPr>
        <p:blipFill>
          <a:blip r:embed="rId2"/>
          <a:stretch>
            <a:fillRect/>
          </a:stretch>
        </p:blipFill>
        <p:spPr>
          <a:xfrm>
            <a:off x="4439422" y="3143002"/>
            <a:ext cx="1175598" cy="1235034"/>
          </a:xfrm>
          <a:prstGeom prst="rect">
            <a:avLst/>
          </a:prstGeom>
        </p:spPr>
      </p:pic>
    </p:spTree>
    <p:extLst>
      <p:ext uri="{BB962C8B-B14F-4D97-AF65-F5344CB8AC3E}">
        <p14:creationId xmlns:p14="http://schemas.microsoft.com/office/powerpoint/2010/main" xmlns=""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E0A63-A388-49B1-A04E-27CE9BD622EF}"/>
              </a:ext>
            </a:extLst>
          </p:cNvPr>
          <p:cNvSpPr>
            <a:spLocks noGrp="1"/>
          </p:cNvSpPr>
          <p:nvPr>
            <p:ph type="title"/>
          </p:nvPr>
        </p:nvSpPr>
        <p:spPr>
          <a:xfrm>
            <a:off x="5897309" y="1137531"/>
            <a:ext cx="5431971" cy="846301"/>
          </a:xfrm>
        </p:spPr>
        <p:txBody>
          <a:bodyPr/>
          <a:lstStyle/>
          <a:p>
            <a:r>
              <a:rPr lang="en-US" dirty="0"/>
              <a:t>Overview</a:t>
            </a:r>
          </a:p>
        </p:txBody>
      </p:sp>
      <p:sp>
        <p:nvSpPr>
          <p:cNvPr id="6" name="Text Placeholder 5">
            <a:extLst>
              <a:ext uri="{FF2B5EF4-FFF2-40B4-BE49-F238E27FC236}">
                <a16:creationId xmlns:a16="http://schemas.microsoft.com/office/drawing/2014/main" xmlns="" id="{7640DF9D-0C9E-4C5D-9635-6B4DE10CCEE5}"/>
              </a:ext>
            </a:extLst>
          </p:cNvPr>
          <p:cNvSpPr>
            <a:spLocks noGrp="1"/>
          </p:cNvSpPr>
          <p:nvPr>
            <p:ph type="body" sz="quarter" idx="13"/>
          </p:nvPr>
        </p:nvSpPr>
        <p:spPr>
          <a:xfrm>
            <a:off x="5907014" y="2004695"/>
            <a:ext cx="5433204" cy="365125"/>
          </a:xfrm>
        </p:spPr>
        <p:txBody>
          <a:bodyPr vert="horz" lIns="91440" tIns="45720" rIns="91440" bIns="45720" rtlCol="0" anchor="t">
            <a:noAutofit/>
          </a:bodyPr>
          <a:lstStyle/>
          <a:p>
            <a:r>
              <a:rPr lang="en-US" noProof="1"/>
              <a:t>ABSTRACT</a:t>
            </a:r>
          </a:p>
        </p:txBody>
      </p:sp>
      <p:sp>
        <p:nvSpPr>
          <p:cNvPr id="7" name="Text Placeholder 6">
            <a:extLst>
              <a:ext uri="{FF2B5EF4-FFF2-40B4-BE49-F238E27FC236}">
                <a16:creationId xmlns:a16="http://schemas.microsoft.com/office/drawing/2014/main" xmlns="" id="{40297407-CE4E-4284-879D-AEC395713625}"/>
              </a:ext>
            </a:extLst>
          </p:cNvPr>
          <p:cNvSpPr>
            <a:spLocks noGrp="1"/>
          </p:cNvSpPr>
          <p:nvPr>
            <p:ph type="body" sz="quarter" idx="15"/>
          </p:nvPr>
        </p:nvSpPr>
        <p:spPr>
          <a:xfrm>
            <a:off x="5914208" y="2402700"/>
            <a:ext cx="5431971" cy="557950"/>
          </a:xfrm>
        </p:spPr>
        <p:txBody>
          <a:bodyPr vert="horz" lIns="91440" tIns="45720" rIns="91440" bIns="45720" rtlCol="0" anchor="t">
            <a:normAutofit/>
          </a:bodyPr>
          <a:lstStyle/>
          <a:p>
            <a:r>
              <a:rPr lang="en-US" noProof="1"/>
              <a:t>We based our project on Human Resource Management </a:t>
            </a:r>
            <a:r>
              <a:rPr lang="en-US" noProof="1" smtClean="0"/>
              <a:t>System.</a:t>
            </a:r>
            <a:endParaRPr lang="en-US" noProof="1"/>
          </a:p>
        </p:txBody>
      </p:sp>
      <p:sp>
        <p:nvSpPr>
          <p:cNvPr id="8" name="Text Placeholder 7">
            <a:extLst>
              <a:ext uri="{FF2B5EF4-FFF2-40B4-BE49-F238E27FC236}">
                <a16:creationId xmlns:a16="http://schemas.microsoft.com/office/drawing/2014/main" xmlns="" id="{F5C3A7BE-F7FC-4942-A31A-491A8A806103}"/>
              </a:ext>
            </a:extLst>
          </p:cNvPr>
          <p:cNvSpPr>
            <a:spLocks noGrp="1"/>
          </p:cNvSpPr>
          <p:nvPr>
            <p:ph type="body" sz="quarter" idx="23"/>
          </p:nvPr>
        </p:nvSpPr>
        <p:spPr>
          <a:xfrm>
            <a:off x="5952734" y="3043531"/>
            <a:ext cx="5433204" cy="365125"/>
          </a:xfrm>
        </p:spPr>
        <p:txBody>
          <a:bodyPr vert="horz" lIns="91440" tIns="45720" rIns="91440" bIns="45720" rtlCol="0" anchor="t">
            <a:noAutofit/>
          </a:bodyPr>
          <a:lstStyle/>
          <a:p>
            <a:r>
              <a:rPr lang="en-US" noProof="1"/>
              <a:t>DESIGN</a:t>
            </a:r>
          </a:p>
        </p:txBody>
      </p:sp>
      <p:sp>
        <p:nvSpPr>
          <p:cNvPr id="9" name="Text Placeholder 8">
            <a:extLst>
              <a:ext uri="{FF2B5EF4-FFF2-40B4-BE49-F238E27FC236}">
                <a16:creationId xmlns:a16="http://schemas.microsoft.com/office/drawing/2014/main" xmlns="" id="{95CCE699-03D1-4642-B46A-B14EF17DA183}"/>
              </a:ext>
            </a:extLst>
          </p:cNvPr>
          <p:cNvSpPr>
            <a:spLocks noGrp="1"/>
          </p:cNvSpPr>
          <p:nvPr>
            <p:ph type="body" sz="quarter" idx="24"/>
          </p:nvPr>
        </p:nvSpPr>
        <p:spPr>
          <a:xfrm>
            <a:off x="5952308" y="3449156"/>
            <a:ext cx="5431971" cy="557950"/>
          </a:xfrm>
        </p:spPr>
        <p:txBody>
          <a:bodyPr vert="horz" lIns="91440" tIns="45720" rIns="91440" bIns="45720" rtlCol="0" anchor="t">
            <a:normAutofit/>
          </a:bodyPr>
          <a:lstStyle/>
          <a:p>
            <a:r>
              <a:rPr lang="en-US" noProof="1"/>
              <a:t>The Project </a:t>
            </a:r>
            <a:r>
              <a:rPr lang="en-US" noProof="1" smtClean="0"/>
              <a:t>has been solely designed </a:t>
            </a:r>
            <a:r>
              <a:rPr lang="en-US" noProof="1"/>
              <a:t>on Oracle.</a:t>
            </a:r>
          </a:p>
        </p:txBody>
      </p:sp>
      <p:sp>
        <p:nvSpPr>
          <p:cNvPr id="10" name="Text Placeholder 9">
            <a:extLst>
              <a:ext uri="{FF2B5EF4-FFF2-40B4-BE49-F238E27FC236}">
                <a16:creationId xmlns:a16="http://schemas.microsoft.com/office/drawing/2014/main" xmlns="" id="{BC1DF189-6F2F-4C21-88CC-C82D3D0D147B}"/>
              </a:ext>
            </a:extLst>
          </p:cNvPr>
          <p:cNvSpPr>
            <a:spLocks noGrp="1"/>
          </p:cNvSpPr>
          <p:nvPr>
            <p:ph type="body" sz="quarter" idx="25"/>
          </p:nvPr>
        </p:nvSpPr>
        <p:spPr>
          <a:xfrm>
            <a:off x="5907014" y="4059507"/>
            <a:ext cx="5433204" cy="365125"/>
          </a:xfrm>
        </p:spPr>
        <p:txBody>
          <a:bodyPr vert="horz" lIns="91440" tIns="45720" rIns="91440" bIns="45720" rtlCol="0" anchor="t">
            <a:normAutofit lnSpcReduction="10000"/>
          </a:bodyPr>
          <a:lstStyle/>
          <a:p>
            <a:r>
              <a:rPr noProof="1" smtClean="0"/>
              <a:t>Key features</a:t>
            </a:r>
            <a:endParaRPr lang="en-US" noProof="1"/>
          </a:p>
        </p:txBody>
      </p:sp>
      <p:sp>
        <p:nvSpPr>
          <p:cNvPr id="5" name="Text Placeholder 4">
            <a:extLst>
              <a:ext uri="{FF2B5EF4-FFF2-40B4-BE49-F238E27FC236}">
                <a16:creationId xmlns:a16="http://schemas.microsoft.com/office/drawing/2014/main" xmlns="" id="{06E82690-B145-4D4F-B2D1-0B2A8C50FD71}"/>
              </a:ext>
            </a:extLst>
          </p:cNvPr>
          <p:cNvSpPr>
            <a:spLocks noGrp="1"/>
          </p:cNvSpPr>
          <p:nvPr>
            <p:ph type="body" sz="quarter" idx="26"/>
          </p:nvPr>
        </p:nvSpPr>
        <p:spPr>
          <a:xfrm>
            <a:off x="5982788" y="4442272"/>
            <a:ext cx="5774872" cy="1287968"/>
          </a:xfrm>
        </p:spPr>
        <p:txBody>
          <a:bodyPr vert="horz" lIns="91440" tIns="45720" rIns="91440" bIns="45720" rtlCol="0" anchor="t">
            <a:normAutofit fontScale="77500" lnSpcReduction="20000"/>
          </a:bodyPr>
          <a:lstStyle/>
          <a:p>
            <a:pPr marL="342900" indent="-342900">
              <a:buAutoNum type="arabicPeriod"/>
            </a:pPr>
            <a:r>
              <a:rPr lang="en-US" noProof="1" smtClean="0"/>
              <a:t>Employee Information          </a:t>
            </a:r>
          </a:p>
          <a:p>
            <a:pPr marL="342900" indent="-342900">
              <a:buAutoNum type="arabicPeriod"/>
            </a:pPr>
            <a:r>
              <a:rPr lang="en-US" noProof="1" smtClean="0"/>
              <a:t>Payroll Management</a:t>
            </a:r>
          </a:p>
          <a:p>
            <a:pPr marL="342900" indent="-342900">
              <a:buAutoNum type="arabicPeriod"/>
            </a:pPr>
            <a:r>
              <a:rPr lang="en-US" noProof="1" smtClean="0"/>
              <a:t>Employee’s Leave Database</a:t>
            </a:r>
          </a:p>
          <a:p>
            <a:pPr marL="342900" indent="-342900">
              <a:buAutoNum type="arabicPeriod"/>
            </a:pPr>
            <a:r>
              <a:rPr lang="en-US" noProof="1" smtClean="0"/>
              <a:t>Manipulation of different Data</a:t>
            </a:r>
          </a:p>
          <a:p>
            <a:pPr marL="342900" indent="-342900">
              <a:buAutoNum type="arabicPeriod"/>
            </a:pPr>
            <a:r>
              <a:rPr lang="en-US" noProof="1" smtClean="0"/>
              <a:t>Relational Database</a:t>
            </a:r>
          </a:p>
          <a:p>
            <a:pPr marL="342900" indent="-342900">
              <a:buAutoNum type="arabicPeriod"/>
            </a:pPr>
            <a:endParaRPr lang="en-US" noProof="1" smtClean="0"/>
          </a:p>
        </p:txBody>
      </p:sp>
      <p:sp>
        <p:nvSpPr>
          <p:cNvPr id="32" name="Date Placeholder 31">
            <a:extLst>
              <a:ext uri="{FF2B5EF4-FFF2-40B4-BE49-F238E27FC236}">
                <a16:creationId xmlns:a16="http://schemas.microsoft.com/office/drawing/2014/main" xmlns=""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4" name="Slide Number Placeholder 3">
            <a:extLst>
              <a:ext uri="{FF2B5EF4-FFF2-40B4-BE49-F238E27FC236}">
                <a16:creationId xmlns:a16="http://schemas.microsoft.com/office/drawing/2014/main" xmlns=""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xmlns="" val="20693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 uri="{C183D7F6-B498-43B3-948B-1728B52AA6E4}">
                <adec:decorative xmlns:adec="http://schemas.microsoft.com/office/drawing/2017/decorative" xmlns="" val="0"/>
              </a:ext>
            </a:extLst>
          </p:cNvPr>
          <p:cNvSpPr>
            <a:spLocks noGrp="1"/>
          </p:cNvSpPr>
          <p:nvPr>
            <p:ph type="title"/>
          </p:nvPr>
        </p:nvSpPr>
        <p:spPr>
          <a:xfrm>
            <a:off x="630876" y="525640"/>
            <a:ext cx="3874448" cy="652628"/>
          </a:xfrm>
        </p:spPr>
        <p:txBody>
          <a:bodyPr>
            <a:normAutofit/>
          </a:bodyPr>
          <a:lstStyle/>
          <a:p>
            <a:r>
              <a:rPr lang="en-US" sz="2000" dirty="0"/>
              <a:t>H-R Management System</a:t>
            </a:r>
          </a:p>
        </p:txBody>
      </p:sp>
      <p:sp>
        <p:nvSpPr>
          <p:cNvPr id="3" name="Subtitle 2">
            <a:extLst>
              <a:ext uri="{FF2B5EF4-FFF2-40B4-BE49-F238E27FC236}">
                <a16:creationId xmlns:a16="http://schemas.microsoft.com/office/drawing/2014/main" xmlns="" id="{35E3EA69-4E0E-41BD-8095-A124225A2647}"/>
              </a:ext>
              <a:ext uri="{C183D7F6-B498-43B3-948B-1728B52AA6E4}">
                <adec:decorative xmlns:adec="http://schemas.microsoft.com/office/drawing/2017/decorative" xmlns="" val="0"/>
              </a:ext>
            </a:extLst>
          </p:cNvPr>
          <p:cNvSpPr>
            <a:spLocks noGrp="1"/>
          </p:cNvSpPr>
          <p:nvPr>
            <p:ph idx="1"/>
          </p:nvPr>
        </p:nvSpPr>
        <p:spPr>
          <a:xfrm>
            <a:off x="917863" y="1548617"/>
            <a:ext cx="7199537" cy="5102244"/>
          </a:xfrm>
        </p:spPr>
        <p:txBody>
          <a:bodyPr vert="horz" lIns="91440" tIns="45720" rIns="91440" bIns="45720" rtlCol="0" anchor="t">
            <a:normAutofit fontScale="77500" lnSpcReduction="20000"/>
          </a:bodyPr>
          <a:lstStyle/>
          <a:p>
            <a:r>
              <a:rPr lang="en-US" sz="1300" dirty="0">
                <a:solidFill>
                  <a:srgbClr val="E3E3E3"/>
                </a:solidFill>
                <a:latin typeface="Tenorite"/>
                <a:ea typeface="+mn-lt"/>
                <a:cs typeface="+mn-lt"/>
              </a:rPr>
              <a:t>Human Resource Management Systems (HRMS) play a crucial role in streamlining and optimizing employee-related processes within organizations</a:t>
            </a:r>
            <a:r>
              <a:rPr lang="en-US" sz="1300" dirty="0" smtClean="0">
                <a:solidFill>
                  <a:srgbClr val="E3E3E3"/>
                </a:solidFill>
                <a:latin typeface="Tenorite"/>
                <a:ea typeface="+mn-lt"/>
                <a:cs typeface="+mn-lt"/>
              </a:rPr>
              <a:t>.</a:t>
            </a:r>
            <a:r>
              <a:rPr lang="en-US" sz="1300" dirty="0">
                <a:latin typeface="Tenorite"/>
              </a:rPr>
              <a:t/>
            </a:r>
            <a:br>
              <a:rPr lang="en-US" sz="1300" dirty="0">
                <a:latin typeface="Tenorite"/>
              </a:rPr>
            </a:br>
            <a:r>
              <a:rPr lang="en-US" sz="1300" dirty="0">
                <a:solidFill>
                  <a:srgbClr val="E3E3E3"/>
                </a:solidFill>
                <a:latin typeface="Tenorite"/>
                <a:ea typeface="+mn-lt"/>
                <a:cs typeface="+mn-lt"/>
              </a:rPr>
              <a:t>A human resource management system (HRMS) is a software application that simplifies and automates human resource (HR) tasks, such as payroll, recruiting, and performance management. HRMS solutions help organizations streamline HR processes, improve employee productivity, and enhance compliance with labor laws. They also provide HR professionals with valuable data and insights to make informed decisions about talent management and workforce planning.</a:t>
            </a:r>
            <a:endParaRPr lang="en-US" sz="1300" dirty="0">
              <a:solidFill>
                <a:srgbClr val="FFFFFF"/>
              </a:solidFill>
              <a:latin typeface="Tenorite"/>
              <a:ea typeface="+mn-lt"/>
              <a:cs typeface="+mn-lt"/>
            </a:endParaRPr>
          </a:p>
          <a:p>
            <a:endParaRPr lang="en-US" sz="1200" dirty="0">
              <a:solidFill>
                <a:srgbClr val="E3E3E3"/>
              </a:solidFill>
              <a:ea typeface="+mn-lt"/>
              <a:cs typeface="+mn-lt"/>
            </a:endParaRPr>
          </a:p>
          <a:p>
            <a:r>
              <a:rPr lang="en-US" dirty="0">
                <a:solidFill>
                  <a:srgbClr val="E3E3E3"/>
                </a:solidFill>
                <a:ea typeface="+mn-lt"/>
                <a:cs typeface="+mn-lt"/>
              </a:rPr>
              <a:t>Why Oracle?</a:t>
            </a:r>
          </a:p>
          <a:p>
            <a:r>
              <a:rPr lang="en-US" dirty="0">
                <a:solidFill>
                  <a:srgbClr val="E3E3E3"/>
                </a:solidFill>
                <a:ea typeface="+mn-lt"/>
                <a:cs typeface="+mn-lt"/>
              </a:rPr>
              <a:t> Oracle Database, a powerful and scalable relational database management system (RDBMS), serves as a robust foundation for building and implementing effective HRMS solutions.</a:t>
            </a:r>
            <a:endParaRPr lang="en-US" dirty="0"/>
          </a:p>
          <a:p>
            <a:r>
              <a:rPr lang="en-US" dirty="0">
                <a:solidFill>
                  <a:srgbClr val="E3E3E3"/>
                </a:solidFill>
                <a:ea typeface="+mn-lt"/>
                <a:cs typeface="+mn-lt"/>
              </a:rPr>
              <a:t>Key Benefits of Using Oracle Database for HRMS:</a:t>
            </a:r>
            <a:endParaRPr lang="en-US" dirty="0"/>
          </a:p>
          <a:p>
            <a:pPr marL="285750" indent="-285750">
              <a:buFont typeface="Arial"/>
              <a:buChar char="•"/>
            </a:pPr>
            <a:r>
              <a:rPr lang="en-US" dirty="0">
                <a:solidFill>
                  <a:srgbClr val="E3E3E3"/>
                </a:solidFill>
                <a:ea typeface="+mn-lt"/>
                <a:cs typeface="+mn-lt"/>
              </a:rPr>
              <a:t>Scalability and Performance: Oracle Database can handle large volumes of HR data, including employee records, payroll information, and performance metrics, ensuring seamless operations even as the organization grows.</a:t>
            </a:r>
            <a:endParaRPr lang="en-US" dirty="0"/>
          </a:p>
          <a:p>
            <a:pPr marL="285750" indent="-285750">
              <a:buFont typeface="Arial"/>
              <a:buChar char="•"/>
            </a:pPr>
            <a:r>
              <a:rPr lang="en-US" dirty="0">
                <a:solidFill>
                  <a:srgbClr val="E3E3E3"/>
                </a:solidFill>
                <a:ea typeface="+mn-lt"/>
                <a:cs typeface="+mn-lt"/>
              </a:rPr>
              <a:t>Reliability and Security: Oracle Database is renowned for its reliability and data integrity, safeguarding sensitive employee information from unauthorized access and ensuring system availability.</a:t>
            </a:r>
            <a:endParaRPr lang="en-US" dirty="0"/>
          </a:p>
          <a:p>
            <a:pPr marL="285750" indent="-285750">
              <a:buFont typeface="Arial"/>
              <a:buChar char="•"/>
            </a:pPr>
            <a:r>
              <a:rPr lang="en-US" dirty="0">
                <a:solidFill>
                  <a:srgbClr val="E3E3E3"/>
                </a:solidFill>
                <a:ea typeface="+mn-lt"/>
                <a:cs typeface="+mn-lt"/>
              </a:rPr>
              <a:t>Integration and Customization: Oracle Database integrates seamlessly with other enterprise applications, such as ERP and CRM systems, enabling data exchange and holistic business management.</a:t>
            </a:r>
            <a:endParaRPr lang="en-US" dirty="0"/>
          </a:p>
          <a:p>
            <a:pPr marL="285750" indent="-285750">
              <a:buFont typeface="Arial"/>
              <a:buChar char="•"/>
            </a:pPr>
            <a:r>
              <a:rPr lang="en-US" dirty="0">
                <a:solidFill>
                  <a:srgbClr val="E3E3E3"/>
                </a:solidFill>
                <a:ea typeface="+mn-lt"/>
                <a:cs typeface="+mn-lt"/>
              </a:rPr>
              <a:t>Cost-Effectiveness and Scalability: Oracle Database offers flexible licensing options and scalable infrastructure, making it a cost-effective and scalable solution for organizations of all sizes.</a:t>
            </a:r>
          </a:p>
          <a:p>
            <a:endParaRPr lang="en-US" dirty="0"/>
          </a:p>
        </p:txBody>
      </p:sp>
      <p:sp>
        <p:nvSpPr>
          <p:cNvPr id="6" name="Date Placeholder 5">
            <a:extLst>
              <a:ext uri="{FF2B5EF4-FFF2-40B4-BE49-F238E27FC236}">
                <a16:creationId xmlns:a16="http://schemas.microsoft.com/office/drawing/2014/main" xmlns=""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Tree>
    <p:extLst>
      <p:ext uri="{BB962C8B-B14F-4D97-AF65-F5344CB8AC3E}">
        <p14:creationId xmlns:p14="http://schemas.microsoft.com/office/powerpoint/2010/main" xmlns=""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3E6DD18D-DE2E-FC9A-B11C-4C47CEB8F173}"/>
              </a:ext>
              <a:ext uri="{C183D7F6-B498-43B3-948B-1728B52AA6E4}">
                <adec:decorative xmlns:adec="http://schemas.microsoft.com/office/drawing/2017/decorative" xmlns="" val="0"/>
              </a:ext>
            </a:extLst>
          </p:cNvPr>
          <p:cNvSpPr>
            <a:spLocks noGrp="1"/>
          </p:cNvSpPr>
          <p:nvPr>
            <p:ph type="ctrTitle"/>
          </p:nvPr>
        </p:nvSpPr>
        <p:spPr/>
        <p:txBody>
          <a:bodyPr/>
          <a:lstStyle/>
          <a:p>
            <a:r>
              <a:rPr lang="en-US" dirty="0"/>
              <a:t>E-R diagram</a:t>
            </a:r>
          </a:p>
        </p:txBody>
      </p:sp>
      <p:sp>
        <p:nvSpPr>
          <p:cNvPr id="10" name="Subtitle 9"/>
          <p:cNvSpPr>
            <a:spLocks noGrp="1"/>
          </p:cNvSpPr>
          <p:nvPr>
            <p:ph type="subTitle" idx="1"/>
          </p:nvPr>
        </p:nvSpPr>
        <p:spPr/>
        <p:txBody>
          <a:bodyPr/>
          <a:lstStyle/>
          <a:p>
            <a:endParaRPr lang="en-US"/>
          </a:p>
        </p:txBody>
      </p:sp>
      <p:sp>
        <p:nvSpPr>
          <p:cNvPr id="11" name="Date Placeholder 10">
            <a:extLst>
              <a:ext uri="{FF2B5EF4-FFF2-40B4-BE49-F238E27FC236}">
                <a16:creationId xmlns:a16="http://schemas.microsoft.com/office/drawing/2014/main" xmlns="" id="{40BF6865-7FAE-4B56-A995-ADF1582DCC64}"/>
              </a:ext>
            </a:extLst>
          </p:cNvPr>
          <p:cNvSpPr>
            <a:spLocks noGrp="1"/>
          </p:cNvSpPr>
          <p:nvPr>
            <p:ph type="dt" sz="half" idx="4294967295"/>
          </p:nvPr>
        </p:nvSpPr>
        <p:spPr>
          <a:xfrm>
            <a:off x="0" y="6356350"/>
            <a:ext cx="2743200" cy="365125"/>
          </a:xfrm>
        </p:spPr>
        <p:txBody>
          <a:bodyPr/>
          <a:lstStyle/>
          <a:p>
            <a:r>
              <a:rPr lang="en-US" dirty="0"/>
              <a:t>20XX</a:t>
            </a:r>
          </a:p>
        </p:txBody>
      </p:sp>
      <p:sp>
        <p:nvSpPr>
          <p:cNvPr id="13" name="Slide Number Placeholder 12">
            <a:extLst>
              <a:ext uri="{FF2B5EF4-FFF2-40B4-BE49-F238E27FC236}">
                <a16:creationId xmlns:a16="http://schemas.microsoft.com/office/drawing/2014/main" xmlns="" id="{E3984D70-BD95-4E1F-9725-902B5D74DED6}"/>
              </a:ext>
            </a:extLst>
          </p:cNvPr>
          <p:cNvSpPr>
            <a:spLocks noGrp="1"/>
          </p:cNvSpPr>
          <p:nvPr>
            <p:ph type="sldNum" sz="quarter" idx="4294967295"/>
          </p:nvPr>
        </p:nvSpPr>
        <p:spPr>
          <a:xfrm>
            <a:off x="9448800" y="6356350"/>
            <a:ext cx="2743200" cy="365125"/>
          </a:xfrm>
        </p:spPr>
        <p:txBody>
          <a:bodyPr/>
          <a:lstStyle/>
          <a:p>
            <a:fld id="{B5CEABB6-07DC-46E8-9B57-56EC44A396E5}" type="slidenum">
              <a:rPr lang="en-US" smtClean="0"/>
              <a:pPr/>
              <a:t>4</a:t>
            </a:fld>
            <a:endParaRPr lang="en-US" dirty="0"/>
          </a:p>
        </p:txBody>
      </p:sp>
      <p:pic>
        <p:nvPicPr>
          <p:cNvPr id="25" name="Picture 24" descr="A diagram of a company&#10;&#10;Description automatically generated">
            <a:extLst>
              <a:ext uri="{FF2B5EF4-FFF2-40B4-BE49-F238E27FC236}">
                <a16:creationId xmlns:a16="http://schemas.microsoft.com/office/drawing/2014/main" xmlns="" id="{D4B9448C-C4B2-6A4E-0533-9AFBA080C710}"/>
              </a:ext>
            </a:extLst>
          </p:cNvPr>
          <p:cNvPicPr>
            <a:picLocks noChangeAspect="1"/>
          </p:cNvPicPr>
          <p:nvPr/>
        </p:nvPicPr>
        <p:blipFill>
          <a:blip r:embed="rId2"/>
          <a:stretch>
            <a:fillRect/>
          </a:stretch>
        </p:blipFill>
        <p:spPr>
          <a:xfrm>
            <a:off x="4100727" y="302821"/>
            <a:ext cx="7458813" cy="58743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Title 1">
            <a:extLst>
              <a:ext uri="{FF2B5EF4-FFF2-40B4-BE49-F238E27FC236}">
                <a16:creationId xmlns:a16="http://schemas.microsoft.com/office/drawing/2014/main" xmlns="" id="{8A4E0A63-A388-49B1-A04E-27CE9BD622EF}"/>
              </a:ext>
            </a:extLst>
          </p:cNvPr>
          <p:cNvSpPr txBox="1">
            <a:spLocks/>
          </p:cNvSpPr>
          <p:nvPr/>
        </p:nvSpPr>
        <p:spPr>
          <a:xfrm>
            <a:off x="517589" y="1333500"/>
            <a:ext cx="2919031" cy="594360"/>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effectLst>
            <a:outerShdw blurRad="152400" dist="317500" dir="5400000" sx="90000" sy="-19000" rotWithShape="0">
              <a:prstClr val="black">
                <a:alpha val="15000"/>
              </a:prstClr>
            </a:outerShdw>
          </a:effectLst>
        </p:spPr>
        <p:txBody>
          <a:bodyPr vert="horz" lIns="91440" tIns="45720" rIns="91440" bIns="45720" rtlCol="0" anchor="ctr" anchorCtr="0">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800" cap="all" spc="150" dirty="0" smtClean="0">
                <a:latin typeface="+mj-lt"/>
                <a:ea typeface="+mj-ea"/>
                <a:cs typeface="+mj-cs"/>
              </a:rPr>
              <a:t>E-r diagram</a:t>
            </a:r>
            <a:endParaRPr kumimoji="0" lang="en-US" sz="2800" b="0" i="0" u="none" strike="noStrike" kern="1200" cap="all" spc="15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173856168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D8E30A7F-7B9F-ED57-D0B9-A257895635E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xmlns="" id="{A7031031-9CFD-2181-E54A-2259A7C4CBEB}"/>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8B19B453-50C7-2B83-4DA5-0CCA699C315C}"/>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6" name="Content Placeholder 5">
            <a:extLst>
              <a:ext uri="{FF2B5EF4-FFF2-40B4-BE49-F238E27FC236}">
                <a16:creationId xmlns:a16="http://schemas.microsoft.com/office/drawing/2014/main" xmlns="" id="{0996FD1E-AC81-0D88-26A9-9D2EE62F3D46}"/>
              </a:ext>
            </a:extLst>
          </p:cNvPr>
          <p:cNvSpPr>
            <a:spLocks noGrp="1"/>
          </p:cNvSpPr>
          <p:nvPr>
            <p:ph sz="quarter" idx="16"/>
          </p:nvPr>
        </p:nvSpPr>
        <p:spPr>
          <a:xfrm>
            <a:off x="891540" y="721241"/>
            <a:ext cx="10515600" cy="5417622"/>
          </a:xfrm>
        </p:spPr>
        <p:txBody>
          <a:bodyPr vert="horz" lIns="91440" tIns="45720" rIns="91440" bIns="45720" rtlCol="0" anchor="t">
            <a:noAutofit/>
          </a:bodyPr>
          <a:lstStyle/>
          <a:p>
            <a:pPr marL="0" indent="0">
              <a:buNone/>
            </a:pPr>
            <a:r>
              <a:rPr lang="en-US" sz="1800" dirty="0">
                <a:ea typeface="+mn-lt"/>
                <a:cs typeface="+mn-lt"/>
              </a:rPr>
              <a:t>The Entity-Relationship (ER) diagram can be described as follows:</a:t>
            </a:r>
            <a:endParaRPr lang="en-US" sz="1800" dirty="0"/>
          </a:p>
          <a:p>
            <a:r>
              <a:rPr lang="en-US" sz="1800" dirty="0">
                <a:ea typeface="+mn-lt"/>
                <a:cs typeface="+mn-lt"/>
              </a:rPr>
              <a:t>Department Entity:</a:t>
            </a:r>
            <a:endParaRPr lang="en-US" sz="1800" dirty="0"/>
          </a:p>
          <a:p>
            <a:pPr marL="457200" lvl="1" indent="0">
              <a:buNone/>
            </a:pPr>
            <a:r>
              <a:rPr lang="en-US" sz="1400" dirty="0">
                <a:ea typeface="+mn-lt"/>
                <a:cs typeface="+mn-lt"/>
              </a:rPr>
              <a:t>     Attributes: </a:t>
            </a:r>
            <a:r>
              <a:rPr lang="en-US" sz="1400" noProof="1">
                <a:ea typeface="+mn-lt"/>
                <a:cs typeface="+mn-lt"/>
              </a:rPr>
              <a:t>department</a:t>
            </a:r>
            <a:r>
              <a:rPr lang="en-US" sz="1400" dirty="0">
                <a:ea typeface="+mn-lt"/>
                <a:cs typeface="+mn-lt"/>
              </a:rPr>
              <a:t>_id (Primary Key), </a:t>
            </a:r>
            <a:r>
              <a:rPr lang="en-US" sz="1400" noProof="1">
                <a:ea typeface="+mn-lt"/>
                <a:cs typeface="+mn-lt"/>
              </a:rPr>
              <a:t>department</a:t>
            </a:r>
            <a:r>
              <a:rPr lang="en-US" sz="1400" dirty="0">
                <a:ea typeface="+mn-lt"/>
                <a:cs typeface="+mn-lt"/>
              </a:rPr>
              <a:t>_name.</a:t>
            </a:r>
            <a:endParaRPr lang="en-US" sz="1400" dirty="0"/>
          </a:p>
          <a:p>
            <a:r>
              <a:rPr lang="en-US" sz="1800" dirty="0">
                <a:ea typeface="+mn-lt"/>
                <a:cs typeface="+mn-lt"/>
              </a:rPr>
              <a:t>Position Entity:</a:t>
            </a:r>
            <a:endParaRPr lang="en-US" sz="1800" dirty="0"/>
          </a:p>
          <a:p>
            <a:pPr marL="457200" lvl="1" indent="0">
              <a:buNone/>
            </a:pPr>
            <a:r>
              <a:rPr lang="en-US" sz="1400" dirty="0">
                <a:ea typeface="+mn-lt"/>
                <a:cs typeface="+mn-lt"/>
              </a:rPr>
              <a:t>      Attributes: position_</a:t>
            </a:r>
            <a:r>
              <a:rPr lang="en-US" sz="1400" noProof="1">
                <a:ea typeface="+mn-lt"/>
                <a:cs typeface="+mn-lt"/>
              </a:rPr>
              <a:t>id</a:t>
            </a:r>
            <a:r>
              <a:rPr lang="en-US" sz="1400" dirty="0">
                <a:ea typeface="+mn-lt"/>
                <a:cs typeface="+mn-lt"/>
              </a:rPr>
              <a:t> (Primary Key), position_</a:t>
            </a:r>
            <a:r>
              <a:rPr lang="fo-FO" sz="1400" dirty="0">
                <a:ea typeface="+mn-lt"/>
                <a:cs typeface="+mn-lt"/>
              </a:rPr>
              <a:t>name</a:t>
            </a:r>
            <a:r>
              <a:rPr lang="en-US" sz="1400" dirty="0">
                <a:ea typeface="+mn-lt"/>
                <a:cs typeface="+mn-lt"/>
              </a:rPr>
              <a:t>.</a:t>
            </a:r>
            <a:endParaRPr lang="en-US" sz="1400" dirty="0"/>
          </a:p>
          <a:p>
            <a:pPr marL="457200" lvl="1" indent="0">
              <a:buNone/>
            </a:pPr>
            <a:r>
              <a:rPr lang="en-US" sz="1400" dirty="0">
                <a:ea typeface="+mn-lt"/>
                <a:cs typeface="+mn-lt"/>
              </a:rPr>
              <a:t>    </a:t>
            </a:r>
            <a:r>
              <a:rPr lang="en-US" sz="1400" dirty="0">
                <a:latin typeface="Batang"/>
                <a:ea typeface="+mn-lt"/>
                <a:cs typeface="+mn-lt"/>
              </a:rPr>
              <a:t>  Represents various job positions available within the organization.</a:t>
            </a:r>
            <a:endParaRPr lang="en-US" sz="1400" dirty="0">
              <a:latin typeface="Batang"/>
            </a:endParaRPr>
          </a:p>
          <a:p>
            <a:r>
              <a:rPr lang="en-US" sz="1800" dirty="0">
                <a:ea typeface="+mn-lt"/>
                <a:cs typeface="+mn-lt"/>
              </a:rPr>
              <a:t>Employee Entity:</a:t>
            </a:r>
            <a:endParaRPr lang="en-US" sz="1800" dirty="0"/>
          </a:p>
          <a:p>
            <a:pPr marL="457200" lvl="1" indent="0">
              <a:buNone/>
            </a:pPr>
            <a:r>
              <a:rPr lang="en-US" sz="1400" dirty="0">
                <a:ea typeface="+mn-lt"/>
                <a:cs typeface="+mn-lt"/>
              </a:rPr>
              <a:t>     Attributes: </a:t>
            </a:r>
            <a:r>
              <a:rPr lang="en-US" sz="1400" noProof="1">
                <a:ea typeface="+mn-lt"/>
                <a:cs typeface="+mn-lt"/>
              </a:rPr>
              <a:t>employee</a:t>
            </a:r>
            <a:r>
              <a:rPr lang="en-US" sz="1400" dirty="0">
                <a:ea typeface="+mn-lt"/>
                <a:cs typeface="+mn-lt"/>
              </a:rPr>
              <a:t>_id (Primary Key), first_</a:t>
            </a:r>
            <a:r>
              <a:rPr lang="en-US" sz="1400" noProof="1">
                <a:ea typeface="+mn-lt"/>
                <a:cs typeface="+mn-lt"/>
              </a:rPr>
              <a:t>name</a:t>
            </a:r>
            <a:r>
              <a:rPr lang="en-US" sz="1400" dirty="0">
                <a:ea typeface="+mn-lt"/>
                <a:cs typeface="+mn-lt"/>
              </a:rPr>
              <a:t>, last_</a:t>
            </a:r>
            <a:r>
              <a:rPr lang="en-US" sz="1400" noProof="1">
                <a:ea typeface="+mn-lt"/>
                <a:cs typeface="+mn-lt"/>
              </a:rPr>
              <a:t>name</a:t>
            </a:r>
            <a:r>
              <a:rPr lang="en-US" sz="1400" dirty="0">
                <a:ea typeface="+mn-lt"/>
                <a:cs typeface="+mn-lt"/>
              </a:rPr>
              <a:t>, date_of_birth, gender, contact_number, email_address.</a:t>
            </a:r>
            <a:endParaRPr lang="en-US" sz="1400" dirty="0"/>
          </a:p>
          <a:p>
            <a:pPr marL="457200" lvl="1" indent="0">
              <a:buNone/>
            </a:pPr>
            <a:r>
              <a:rPr lang="en-US" sz="1400" dirty="0">
                <a:ea typeface="+mn-lt"/>
                <a:cs typeface="+mn-lt"/>
              </a:rPr>
              <a:t>     Foreign Keys: </a:t>
            </a:r>
            <a:r>
              <a:rPr lang="en-US" sz="1400" noProof="1">
                <a:ea typeface="+mn-lt"/>
                <a:cs typeface="+mn-lt"/>
              </a:rPr>
              <a:t>department</a:t>
            </a:r>
            <a:r>
              <a:rPr lang="en-US" sz="1400" dirty="0">
                <a:ea typeface="+mn-lt"/>
                <a:cs typeface="+mn-lt"/>
              </a:rPr>
              <a:t>_id (references department</a:t>
            </a:r>
            <a:r>
              <a:rPr lang="en-US" sz="1400" dirty="0" smtClean="0">
                <a:ea typeface="+mn-lt"/>
                <a:cs typeface="+mn-lt"/>
              </a:rPr>
              <a:t>( department_id</a:t>
            </a:r>
            <a:r>
              <a:rPr lang="en-US" sz="1400" dirty="0">
                <a:ea typeface="+mn-lt"/>
                <a:cs typeface="+mn-lt"/>
              </a:rPr>
              <a:t>)), position_id (references position(position_id)).</a:t>
            </a:r>
            <a:endParaRPr lang="en-US" sz="1400" dirty="0"/>
          </a:p>
          <a:p>
            <a:pPr marL="0" indent="0">
              <a:buNone/>
            </a:pPr>
            <a:r>
              <a:rPr lang="en-US" sz="1800" dirty="0">
                <a:latin typeface="Angsana New"/>
                <a:ea typeface="+mn-lt"/>
                <a:cs typeface="+mn-lt"/>
              </a:rPr>
              <a:t>             </a:t>
            </a:r>
            <a:r>
              <a:rPr lang="en-US" sz="1400" dirty="0">
                <a:latin typeface="Batang"/>
                <a:ea typeface="+mn-lt"/>
                <a:cs typeface="+mn-lt"/>
              </a:rPr>
              <a:t>Represents individual employees and their associated information, with relationships to departments and positions.</a:t>
            </a:r>
            <a:endParaRPr lang="en-US" sz="1400" dirty="0">
              <a:latin typeface="Batang"/>
              <a:ea typeface="Batang"/>
            </a:endParaRPr>
          </a:p>
          <a:p>
            <a:r>
              <a:rPr lang="en-US" sz="1800" dirty="0">
                <a:ea typeface="+mn-lt"/>
                <a:cs typeface="+mn-lt"/>
              </a:rPr>
              <a:t>Salary Entity:</a:t>
            </a:r>
            <a:endParaRPr lang="en-US" sz="1000" dirty="0">
              <a:latin typeface="Tenorite"/>
              <a:cs typeface="Arial"/>
            </a:endParaRPr>
          </a:p>
          <a:p>
            <a:pPr marL="0" indent="0">
              <a:buNone/>
            </a:pPr>
            <a:r>
              <a:rPr lang="en-US" sz="1000" dirty="0">
                <a:latin typeface="Arial"/>
                <a:cs typeface="Arial"/>
              </a:rPr>
              <a:t>                 </a:t>
            </a:r>
            <a:r>
              <a:rPr lang="en-US" sz="1200" dirty="0">
                <a:latin typeface="Arial"/>
                <a:cs typeface="Arial"/>
              </a:rPr>
              <a:t>  Attributes: salary_id (Primary Key), employee_id (Foreign Key references employee(employee_id)), salary_amount, effective_date.</a:t>
            </a:r>
            <a:endParaRPr lang="en-US" sz="1200" dirty="0">
              <a:latin typeface="Tenorite"/>
              <a:cs typeface="Arial"/>
            </a:endParaRPr>
          </a:p>
          <a:p>
            <a:pPr marL="457200" lvl="1" indent="0">
              <a:buNone/>
            </a:pPr>
            <a:r>
              <a:rPr lang="en-US" sz="1800" dirty="0">
                <a:latin typeface="Angsana New"/>
                <a:cs typeface="Arial"/>
              </a:rPr>
              <a:t>     </a:t>
            </a:r>
            <a:r>
              <a:rPr lang="en-US" sz="1400" dirty="0">
                <a:latin typeface="Batang"/>
                <a:ea typeface="Batang"/>
                <a:cs typeface="Arial"/>
              </a:rPr>
              <a:t> Represents the salary details of employees at specific effective date.</a:t>
            </a:r>
            <a:endParaRPr lang="en-US" sz="1400" dirty="0">
              <a:latin typeface="Batang"/>
              <a:ea typeface="Batang"/>
            </a:endParaRPr>
          </a:p>
          <a:p>
            <a:r>
              <a:rPr lang="en-US" sz="1800" dirty="0">
                <a:latin typeface="Arial"/>
                <a:ea typeface="+mn-lt"/>
                <a:cs typeface="Arial"/>
              </a:rPr>
              <a:t>Leave Entity:</a:t>
            </a:r>
          </a:p>
          <a:p>
            <a:pPr marL="457200" lvl="1" indent="0">
              <a:buNone/>
            </a:pPr>
            <a:r>
              <a:rPr lang="en-US" sz="1400" dirty="0">
                <a:latin typeface="Arial"/>
                <a:ea typeface="+mn-lt"/>
                <a:cs typeface="Arial"/>
              </a:rPr>
              <a:t> Attributes: leave_id (Primary Key), employee_id (Foreign Key references employee(employee_id)), leave_type, start_date, end_date, reason, status.</a:t>
            </a:r>
          </a:p>
          <a:p>
            <a:pPr marL="0" indent="0">
              <a:buNone/>
            </a:pPr>
            <a:r>
              <a:rPr lang="en-US" sz="1400" dirty="0">
                <a:latin typeface="Batang"/>
                <a:ea typeface="+mn-lt"/>
                <a:cs typeface="Arial"/>
              </a:rPr>
              <a:t>       Represents leave requests submitted by employees, including type, duration, reason, and status.</a:t>
            </a:r>
            <a:endParaRPr lang="en-US" sz="1400" dirty="0">
              <a:latin typeface="Batang"/>
              <a:ea typeface="Batang"/>
            </a:endParaRPr>
          </a:p>
        </p:txBody>
      </p:sp>
    </p:spTree>
    <p:extLst>
      <p:ext uri="{BB962C8B-B14F-4D97-AF65-F5344CB8AC3E}">
        <p14:creationId xmlns:p14="http://schemas.microsoft.com/office/powerpoint/2010/main" xmlns="" val="181419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800" dirty="0" smtClean="0"/>
              <a:t>Tables and </a:t>
            </a:r>
            <a:br>
              <a:rPr lang="en-US" sz="1800" dirty="0" smtClean="0"/>
            </a:br>
            <a:r>
              <a:rPr lang="en-US" sz="1400" dirty="0" smtClean="0"/>
              <a:t>entity relationship model</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71188AF-1B8F-40DD-90B1-DC0F52BA46BA}"/>
              </a:ext>
            </a:extLst>
          </p:cNvPr>
          <p:cNvSpPr>
            <a:spLocks noGrp="1"/>
          </p:cNvSpPr>
          <p:nvPr>
            <p:ph type="title"/>
          </p:nvPr>
        </p:nvSpPr>
        <p:spPr>
          <a:xfrm>
            <a:off x="899160" y="601345"/>
            <a:ext cx="2796639" cy="533875"/>
          </a:xfrm>
        </p:spPr>
        <p:txBody>
          <a:bodyPr lIns="0"/>
          <a:lstStyle/>
          <a:p>
            <a:r>
              <a:rPr lang="en-US" sz="2000" dirty="0" smtClean="0"/>
              <a:t>Department</a:t>
            </a:r>
            <a:endParaRPr lang="en-US" sz="2000" dirty="0"/>
          </a:p>
        </p:txBody>
      </p:sp>
      <p:sp>
        <p:nvSpPr>
          <p:cNvPr id="2" name="Date Placeholder 1">
            <a:extLst>
              <a:ext uri="{FF2B5EF4-FFF2-40B4-BE49-F238E27FC236}">
                <a16:creationId xmlns:a16="http://schemas.microsoft.com/office/drawing/2014/main" xmlns=""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5" name="Slide Number Placeholder 4">
            <a:extLst>
              <a:ext uri="{FF2B5EF4-FFF2-40B4-BE49-F238E27FC236}">
                <a16:creationId xmlns:a16="http://schemas.microsoft.com/office/drawing/2014/main" xmlns=""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cxnSp>
        <p:nvCxnSpPr>
          <p:cNvPr id="10" name="Straight Connector 9">
            <a:extLst>
              <a:ext uri="{FF2B5EF4-FFF2-40B4-BE49-F238E27FC236}">
                <a16:creationId xmlns:a16="http://schemas.microsoft.com/office/drawing/2014/main" xmlns="" id="{B98F823A-E7BB-4668-930B-C119B7771E74}"/>
              </a:ext>
              <a:ext uri="{C183D7F6-B498-43B3-948B-1728B52AA6E4}">
                <adec:decorative xmlns:adec="http://schemas.microsoft.com/office/drawing/2017/decorative" xmlns=""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5173C4F3-0B20-4720-9910-82CE4DCE4DBF}"/>
              </a:ext>
              <a:ext uri="{C183D7F6-B498-43B3-948B-1728B52AA6E4}">
                <adec:decorative xmlns:adec="http://schemas.microsoft.com/office/drawing/2017/decorative" xmlns=""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Table 15">
            <a:extLst>
              <a:ext uri="{FF2B5EF4-FFF2-40B4-BE49-F238E27FC236}">
                <a16:creationId xmlns:a16="http://schemas.microsoft.com/office/drawing/2014/main" xmlns="" id="{ABDB929D-1453-648E-058E-B5CCAEA59872}"/>
              </a:ext>
            </a:extLst>
          </p:cNvPr>
          <p:cNvGraphicFramePr>
            <a:graphicFrameLocks noGrp="1"/>
          </p:cNvGraphicFramePr>
          <p:nvPr>
            <p:extLst>
              <p:ext uri="{D42A27DB-BD31-4B8C-83A1-F6EECF244321}">
                <p14:modId xmlns:p14="http://schemas.microsoft.com/office/powerpoint/2010/main" xmlns="" val="4252294677"/>
              </p:ext>
            </p:extLst>
          </p:nvPr>
        </p:nvGraphicFramePr>
        <p:xfrm>
          <a:off x="603662" y="1296389"/>
          <a:ext cx="4086484" cy="3799668"/>
        </p:xfrm>
        <a:graphic>
          <a:graphicData uri="http://schemas.openxmlformats.org/drawingml/2006/table">
            <a:tbl>
              <a:tblPr firstRow="1" bandRow="1">
                <a:tableStyleId>{7E9639D4-E3E2-4D34-9284-5A2195B3D0D7}</a:tableStyleId>
              </a:tblPr>
              <a:tblGrid>
                <a:gridCol w="2043242">
                  <a:extLst>
                    <a:ext uri="{9D8B030D-6E8A-4147-A177-3AD203B41FA5}">
                      <a16:colId xmlns:a16="http://schemas.microsoft.com/office/drawing/2014/main" xmlns="" val="3218545551"/>
                    </a:ext>
                  </a:extLst>
                </a:gridCol>
                <a:gridCol w="2043242">
                  <a:extLst>
                    <a:ext uri="{9D8B030D-6E8A-4147-A177-3AD203B41FA5}">
                      <a16:colId xmlns:a16="http://schemas.microsoft.com/office/drawing/2014/main" xmlns="" val="3031676132"/>
                    </a:ext>
                  </a:extLst>
                </a:gridCol>
              </a:tblGrid>
              <a:tr h="374198">
                <a:tc>
                  <a:txBody>
                    <a:bodyPr/>
                    <a:lstStyle/>
                    <a:p>
                      <a:pPr lvl="0">
                        <a:buNone/>
                      </a:pPr>
                      <a:r>
                        <a:rPr lang="en-US" sz="1800" b="0" i="0" u="none" strike="noStrike" noProof="0" dirty="0">
                          <a:latin typeface="Tenorite"/>
                        </a:rPr>
                        <a:t>Department id</a:t>
                      </a:r>
                      <a:endParaRPr lang="en-US" dirty="0"/>
                    </a:p>
                  </a:txBody>
                  <a:tcPr/>
                </a:tc>
                <a:tc>
                  <a:txBody>
                    <a:bodyPr/>
                    <a:lstStyle/>
                    <a:p>
                      <a:pPr lvl="0">
                        <a:buNone/>
                      </a:pPr>
                      <a:r>
                        <a:rPr lang="en-US" sz="1800" b="0" i="0" u="none" strike="noStrike" noProof="0" dirty="0">
                          <a:latin typeface="Tenorite"/>
                        </a:rPr>
                        <a:t>Department Name</a:t>
                      </a:r>
                      <a:endParaRPr lang="en-US" dirty="0"/>
                    </a:p>
                  </a:txBody>
                  <a:tcPr/>
                </a:tc>
                <a:extLst>
                  <a:ext uri="{0D108BD9-81ED-4DB2-BD59-A6C34878D82A}">
                    <a16:rowId xmlns:a16="http://schemas.microsoft.com/office/drawing/2014/main" xmlns="" val="1138188465"/>
                  </a:ext>
                </a:extLst>
              </a:tr>
              <a:tr h="374198">
                <a:tc>
                  <a:txBody>
                    <a:bodyPr/>
                    <a:lstStyle/>
                    <a:p>
                      <a:r>
                        <a:rPr lang="en-US" dirty="0"/>
                        <a:t>1</a:t>
                      </a:r>
                    </a:p>
                  </a:txBody>
                  <a:tcPr/>
                </a:tc>
                <a:tc>
                  <a:txBody>
                    <a:bodyPr/>
                    <a:lstStyle/>
                    <a:p>
                      <a:pPr lvl="0">
                        <a:buNone/>
                      </a:pPr>
                      <a:r>
                        <a:rPr lang="en-US" sz="1800" b="0" i="0" u="none" strike="noStrike" noProof="0" dirty="0">
                          <a:latin typeface="Tenorite"/>
                        </a:rPr>
                        <a:t>HR</a:t>
                      </a:r>
                      <a:endParaRPr lang="en-US" dirty="0"/>
                    </a:p>
                  </a:txBody>
                  <a:tcPr/>
                </a:tc>
                <a:extLst>
                  <a:ext uri="{0D108BD9-81ED-4DB2-BD59-A6C34878D82A}">
                    <a16:rowId xmlns:a16="http://schemas.microsoft.com/office/drawing/2014/main" xmlns="" val="316642150"/>
                  </a:ext>
                </a:extLst>
              </a:tr>
              <a:tr h="374198">
                <a:tc>
                  <a:txBody>
                    <a:bodyPr/>
                    <a:lstStyle/>
                    <a:p>
                      <a:r>
                        <a:rPr lang="en-US" dirty="0"/>
                        <a:t>2</a:t>
                      </a:r>
                    </a:p>
                  </a:txBody>
                  <a:tcPr/>
                </a:tc>
                <a:tc>
                  <a:txBody>
                    <a:bodyPr/>
                    <a:lstStyle/>
                    <a:p>
                      <a:pPr lvl="0">
                        <a:buNone/>
                      </a:pPr>
                      <a:r>
                        <a:rPr lang="en-US" sz="1800" b="0" i="0" u="none" strike="noStrike" noProof="0" dirty="0">
                          <a:latin typeface="Tenorite"/>
                        </a:rPr>
                        <a:t>Finance</a:t>
                      </a:r>
                      <a:endParaRPr lang="en-US" dirty="0"/>
                    </a:p>
                  </a:txBody>
                  <a:tcPr/>
                </a:tc>
                <a:extLst>
                  <a:ext uri="{0D108BD9-81ED-4DB2-BD59-A6C34878D82A}">
                    <a16:rowId xmlns:a16="http://schemas.microsoft.com/office/drawing/2014/main" xmlns="" val="2243693996"/>
                  </a:ext>
                </a:extLst>
              </a:tr>
              <a:tr h="374198">
                <a:tc>
                  <a:txBody>
                    <a:bodyPr/>
                    <a:lstStyle/>
                    <a:p>
                      <a:r>
                        <a:rPr lang="en-US" dirty="0"/>
                        <a:t>3</a:t>
                      </a:r>
                    </a:p>
                  </a:txBody>
                  <a:tcPr/>
                </a:tc>
                <a:tc>
                  <a:txBody>
                    <a:bodyPr/>
                    <a:lstStyle/>
                    <a:p>
                      <a:pPr lvl="0">
                        <a:buNone/>
                      </a:pPr>
                      <a:r>
                        <a:rPr lang="en-US" sz="1800" b="0" i="0" u="none" strike="noStrike" noProof="0" dirty="0">
                          <a:latin typeface="Tenorite"/>
                        </a:rPr>
                        <a:t>IT</a:t>
                      </a:r>
                      <a:endParaRPr lang="en-US" dirty="0"/>
                    </a:p>
                  </a:txBody>
                  <a:tcPr/>
                </a:tc>
                <a:extLst>
                  <a:ext uri="{0D108BD9-81ED-4DB2-BD59-A6C34878D82A}">
                    <a16:rowId xmlns:a16="http://schemas.microsoft.com/office/drawing/2014/main" xmlns="" val="2000943226"/>
                  </a:ext>
                </a:extLst>
              </a:tr>
              <a:tr h="374198">
                <a:tc>
                  <a:txBody>
                    <a:bodyPr/>
                    <a:lstStyle/>
                    <a:p>
                      <a:r>
                        <a:rPr lang="en-US" dirty="0"/>
                        <a:t>4</a:t>
                      </a:r>
                    </a:p>
                  </a:txBody>
                  <a:tcPr/>
                </a:tc>
                <a:tc>
                  <a:txBody>
                    <a:bodyPr/>
                    <a:lstStyle/>
                    <a:p>
                      <a:pPr lvl="0">
                        <a:buNone/>
                      </a:pPr>
                      <a:r>
                        <a:rPr lang="en-US" sz="1800" b="0" i="0" u="none" strike="noStrike" noProof="0" dirty="0">
                          <a:latin typeface="Tenorite"/>
                        </a:rPr>
                        <a:t>Operations</a:t>
                      </a:r>
                      <a:endParaRPr lang="en-US" dirty="0"/>
                    </a:p>
                  </a:txBody>
                  <a:tcPr/>
                </a:tc>
                <a:extLst>
                  <a:ext uri="{0D108BD9-81ED-4DB2-BD59-A6C34878D82A}">
                    <a16:rowId xmlns:a16="http://schemas.microsoft.com/office/drawing/2014/main" xmlns="" val="1381603469"/>
                  </a:ext>
                </a:extLst>
              </a:tr>
              <a:tr h="374198">
                <a:tc>
                  <a:txBody>
                    <a:bodyPr/>
                    <a:lstStyle/>
                    <a:p>
                      <a:r>
                        <a:rPr lang="en-US" dirty="0"/>
                        <a:t>5</a:t>
                      </a:r>
                    </a:p>
                  </a:txBody>
                  <a:tcPr/>
                </a:tc>
                <a:tc>
                  <a:txBody>
                    <a:bodyPr/>
                    <a:lstStyle/>
                    <a:p>
                      <a:pPr lvl="0">
                        <a:buNone/>
                      </a:pPr>
                      <a:r>
                        <a:rPr lang="en-US" sz="1800" b="0" i="0" u="none" strike="noStrike" noProof="0" dirty="0">
                          <a:latin typeface="Tenorite"/>
                        </a:rPr>
                        <a:t>Marketing</a:t>
                      </a:r>
                      <a:endParaRPr lang="en-US" dirty="0"/>
                    </a:p>
                  </a:txBody>
                  <a:tcPr/>
                </a:tc>
                <a:extLst>
                  <a:ext uri="{0D108BD9-81ED-4DB2-BD59-A6C34878D82A}">
                    <a16:rowId xmlns:a16="http://schemas.microsoft.com/office/drawing/2014/main" xmlns="" val="1202355088"/>
                  </a:ext>
                </a:extLst>
              </a:tr>
              <a:tr h="374198">
                <a:tc>
                  <a:txBody>
                    <a:bodyPr/>
                    <a:lstStyle/>
                    <a:p>
                      <a:r>
                        <a:rPr lang="en-US" dirty="0"/>
                        <a:t>6</a:t>
                      </a:r>
                    </a:p>
                  </a:txBody>
                  <a:tcPr/>
                </a:tc>
                <a:tc>
                  <a:txBody>
                    <a:bodyPr/>
                    <a:lstStyle/>
                    <a:p>
                      <a:pPr lvl="0">
                        <a:buNone/>
                      </a:pPr>
                      <a:r>
                        <a:rPr lang="en-US" sz="1800" b="0" i="0" u="none" strike="noStrike" noProof="0" dirty="0">
                          <a:latin typeface="Tenorite"/>
                        </a:rPr>
                        <a:t>Administration</a:t>
                      </a:r>
                      <a:endParaRPr lang="en-US" dirty="0"/>
                    </a:p>
                  </a:txBody>
                  <a:tcPr/>
                </a:tc>
                <a:extLst>
                  <a:ext uri="{0D108BD9-81ED-4DB2-BD59-A6C34878D82A}">
                    <a16:rowId xmlns:a16="http://schemas.microsoft.com/office/drawing/2014/main" xmlns="" val="3045275532"/>
                  </a:ext>
                </a:extLst>
              </a:tr>
              <a:tr h="374198">
                <a:tc>
                  <a:txBody>
                    <a:bodyPr/>
                    <a:lstStyle/>
                    <a:p>
                      <a:r>
                        <a:rPr lang="en-US" dirty="0"/>
                        <a:t>7</a:t>
                      </a:r>
                    </a:p>
                    <a:p>
                      <a:pPr lvl="0">
                        <a:buNone/>
                      </a:pPr>
                      <a:r>
                        <a:rPr lang="en-US" dirty="0"/>
                        <a:t>8</a:t>
                      </a:r>
                    </a:p>
                    <a:p>
                      <a:pPr lvl="0">
                        <a:buNone/>
                      </a:pPr>
                      <a:r>
                        <a:rPr lang="en-US" dirty="0"/>
                        <a:t>9</a:t>
                      </a:r>
                    </a:p>
                  </a:txBody>
                  <a:tcPr/>
                </a:tc>
                <a:tc>
                  <a:txBody>
                    <a:bodyPr/>
                    <a:lstStyle/>
                    <a:p>
                      <a:pPr lvl="0">
                        <a:buNone/>
                      </a:pPr>
                      <a:r>
                        <a:rPr lang="en-US" sz="1800" b="0" i="0" u="none" strike="noStrike" noProof="0" dirty="0">
                          <a:latin typeface="Tenorite"/>
                        </a:rPr>
                        <a:t>Research</a:t>
                      </a:r>
                    </a:p>
                    <a:p>
                      <a:pPr lvl="0">
                        <a:buNone/>
                      </a:pPr>
                      <a:r>
                        <a:rPr lang="en-US" sz="1800" b="0" i="0" u="none" strike="noStrike" noProof="0" dirty="0"/>
                        <a:t>Sales</a:t>
                      </a:r>
                    </a:p>
                    <a:p>
                      <a:pPr lvl="0">
                        <a:buNone/>
                      </a:pPr>
                      <a:r>
                        <a:rPr lang="en-US" sz="1800" b="0" i="0" u="none" strike="noStrike" noProof="0" dirty="0">
                          <a:latin typeface="Tenorite"/>
                        </a:rPr>
                        <a:t>Customer Service</a:t>
                      </a:r>
                      <a:endParaRPr lang="en-US" sz="1800" b="0" i="0" u="none" strike="noStrike" noProof="0" dirty="0"/>
                    </a:p>
                  </a:txBody>
                  <a:tcPr/>
                </a:tc>
                <a:extLst>
                  <a:ext uri="{0D108BD9-81ED-4DB2-BD59-A6C34878D82A}">
                    <a16:rowId xmlns:a16="http://schemas.microsoft.com/office/drawing/2014/main" xmlns="" val="947709889"/>
                  </a:ext>
                </a:extLst>
              </a:tr>
            </a:tbl>
          </a:graphicData>
        </a:graphic>
      </p:graphicFrame>
      <p:sp>
        <p:nvSpPr>
          <p:cNvPr id="18" name="Title 3">
            <a:extLst>
              <a:ext uri="{FF2B5EF4-FFF2-40B4-BE49-F238E27FC236}">
                <a16:creationId xmlns:a16="http://schemas.microsoft.com/office/drawing/2014/main" xmlns="" id="{85697A14-EBAE-093A-40FF-32169CC7EB7D}"/>
              </a:ext>
            </a:extLst>
          </p:cNvPr>
          <p:cNvSpPr txBox="1">
            <a:spLocks/>
          </p:cNvSpPr>
          <p:nvPr/>
        </p:nvSpPr>
        <p:spPr>
          <a:xfrm>
            <a:off x="7670470" y="359187"/>
            <a:ext cx="2796639" cy="533875"/>
          </a:xfrm>
          <a:prstGeom prst="rect">
            <a:avLst/>
          </a:prstGeom>
        </p:spPr>
        <p:txBody>
          <a:bodyPr vert="horz" lIns="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endParaRPr lang="en-US" dirty="0"/>
          </a:p>
        </p:txBody>
      </p:sp>
      <p:sp>
        <p:nvSpPr>
          <p:cNvPr id="20" name="Title 3">
            <a:extLst>
              <a:ext uri="{FF2B5EF4-FFF2-40B4-BE49-F238E27FC236}">
                <a16:creationId xmlns:a16="http://schemas.microsoft.com/office/drawing/2014/main" xmlns="" id="{D71CB560-DB9A-E917-98B7-20A9056D9360}"/>
              </a:ext>
            </a:extLst>
          </p:cNvPr>
          <p:cNvSpPr txBox="1">
            <a:spLocks/>
          </p:cNvSpPr>
          <p:nvPr/>
        </p:nvSpPr>
        <p:spPr>
          <a:xfrm>
            <a:off x="6747263" y="567203"/>
            <a:ext cx="2796639" cy="533875"/>
          </a:xfrm>
          <a:prstGeom prst="rect">
            <a:avLst/>
          </a:prstGeom>
        </p:spPr>
        <p:txBody>
          <a:bodyPr vert="horz" lIns="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dirty="0">
                <a:ea typeface="+mj-lt"/>
                <a:cs typeface="+mj-lt"/>
              </a:rPr>
              <a:t>Position</a:t>
            </a:r>
            <a:endParaRPr lang="en-US" sz="2000" dirty="0"/>
          </a:p>
        </p:txBody>
      </p:sp>
      <p:graphicFrame>
        <p:nvGraphicFramePr>
          <p:cNvPr id="21" name="Table 20">
            <a:extLst>
              <a:ext uri="{FF2B5EF4-FFF2-40B4-BE49-F238E27FC236}">
                <a16:creationId xmlns:a16="http://schemas.microsoft.com/office/drawing/2014/main" xmlns="" id="{745664A4-24A7-8211-5A96-A349597A54A4}"/>
              </a:ext>
            </a:extLst>
          </p:cNvPr>
          <p:cNvGraphicFramePr>
            <a:graphicFrameLocks noGrp="1"/>
          </p:cNvGraphicFramePr>
          <p:nvPr>
            <p:extLst>
              <p:ext uri="{D42A27DB-BD31-4B8C-83A1-F6EECF244321}">
                <p14:modId xmlns:p14="http://schemas.microsoft.com/office/powerpoint/2010/main" xmlns="" val="1700714384"/>
              </p:ext>
            </p:extLst>
          </p:nvPr>
        </p:nvGraphicFramePr>
        <p:xfrm>
          <a:off x="6699662" y="1296389"/>
          <a:ext cx="4098854" cy="3131327"/>
        </p:xfrm>
        <a:graphic>
          <a:graphicData uri="http://schemas.openxmlformats.org/drawingml/2006/table">
            <a:tbl>
              <a:tblPr firstRow="1" bandRow="1">
                <a:tableStyleId>{7E9639D4-E3E2-4D34-9284-5A2195B3D0D7}</a:tableStyleId>
              </a:tblPr>
              <a:tblGrid>
                <a:gridCol w="2049427">
                  <a:extLst>
                    <a:ext uri="{9D8B030D-6E8A-4147-A177-3AD203B41FA5}">
                      <a16:colId xmlns:a16="http://schemas.microsoft.com/office/drawing/2014/main" xmlns="" val="3195741297"/>
                    </a:ext>
                  </a:extLst>
                </a:gridCol>
                <a:gridCol w="2049427">
                  <a:extLst>
                    <a:ext uri="{9D8B030D-6E8A-4147-A177-3AD203B41FA5}">
                      <a16:colId xmlns:a16="http://schemas.microsoft.com/office/drawing/2014/main" xmlns="" val="1078451654"/>
                    </a:ext>
                  </a:extLst>
                </a:gridCol>
              </a:tblGrid>
              <a:tr h="555271">
                <a:tc>
                  <a:txBody>
                    <a:bodyPr/>
                    <a:lstStyle/>
                    <a:p>
                      <a:pPr lvl="0">
                        <a:buNone/>
                      </a:pPr>
                      <a:r>
                        <a:rPr lang="en-US" sz="1800" b="0" i="0" u="none" strike="noStrike" noProof="0" dirty="0">
                          <a:latin typeface="Tenorite"/>
                        </a:rPr>
                        <a:t>Position id</a:t>
                      </a:r>
                      <a:endParaRPr lang="en-US" dirty="0"/>
                    </a:p>
                  </a:txBody>
                  <a:tcPr/>
                </a:tc>
                <a:tc>
                  <a:txBody>
                    <a:bodyPr/>
                    <a:lstStyle/>
                    <a:p>
                      <a:pPr lvl="0">
                        <a:buNone/>
                      </a:pPr>
                      <a:r>
                        <a:rPr lang="en-US" sz="1800" b="0" i="0" u="none" strike="noStrike" noProof="0" dirty="0">
                          <a:latin typeface="Tenorite"/>
                        </a:rPr>
                        <a:t>Position Name</a:t>
                      </a:r>
                      <a:endParaRPr lang="en-US" dirty="0"/>
                    </a:p>
                  </a:txBody>
                  <a:tcPr/>
                </a:tc>
                <a:extLst>
                  <a:ext uri="{0D108BD9-81ED-4DB2-BD59-A6C34878D82A}">
                    <a16:rowId xmlns:a16="http://schemas.microsoft.com/office/drawing/2014/main" xmlns="" val="1682366568"/>
                  </a:ext>
                </a:extLst>
              </a:tr>
              <a:tr h="368008">
                <a:tc>
                  <a:txBody>
                    <a:bodyPr/>
                    <a:lstStyle/>
                    <a:p>
                      <a:r>
                        <a:rPr lang="en-US" dirty="0"/>
                        <a:t>1</a:t>
                      </a:r>
                    </a:p>
                  </a:txBody>
                  <a:tcPr/>
                </a:tc>
                <a:tc>
                  <a:txBody>
                    <a:bodyPr/>
                    <a:lstStyle/>
                    <a:p>
                      <a:pPr lvl="0">
                        <a:buNone/>
                      </a:pPr>
                      <a:r>
                        <a:rPr lang="en-US" sz="1800" b="0" i="0" u="none" strike="noStrike" noProof="0" dirty="0">
                          <a:latin typeface="Tenorite"/>
                        </a:rPr>
                        <a:t>Manager</a:t>
                      </a:r>
                      <a:endParaRPr lang="en-US" dirty="0"/>
                    </a:p>
                  </a:txBody>
                  <a:tcPr/>
                </a:tc>
                <a:extLst>
                  <a:ext uri="{0D108BD9-81ED-4DB2-BD59-A6C34878D82A}">
                    <a16:rowId xmlns:a16="http://schemas.microsoft.com/office/drawing/2014/main" xmlns="" val="16841700"/>
                  </a:ext>
                </a:extLst>
              </a:tr>
              <a:tr h="368008">
                <a:tc>
                  <a:txBody>
                    <a:bodyPr/>
                    <a:lstStyle/>
                    <a:p>
                      <a:r>
                        <a:rPr lang="en-US" dirty="0"/>
                        <a:t>2</a:t>
                      </a:r>
                    </a:p>
                  </a:txBody>
                  <a:tcPr/>
                </a:tc>
                <a:tc>
                  <a:txBody>
                    <a:bodyPr/>
                    <a:lstStyle/>
                    <a:p>
                      <a:pPr lvl="0">
                        <a:buNone/>
                      </a:pPr>
                      <a:r>
                        <a:rPr lang="en-US" sz="1800" b="0" i="0" u="none" strike="noStrike" noProof="0" dirty="0">
                          <a:latin typeface="Tenorite"/>
                        </a:rPr>
                        <a:t>Supervisor</a:t>
                      </a:r>
                      <a:endParaRPr lang="en-US" dirty="0"/>
                    </a:p>
                  </a:txBody>
                  <a:tcPr/>
                </a:tc>
                <a:extLst>
                  <a:ext uri="{0D108BD9-81ED-4DB2-BD59-A6C34878D82A}">
                    <a16:rowId xmlns:a16="http://schemas.microsoft.com/office/drawing/2014/main" xmlns="" val="336865486"/>
                  </a:ext>
                </a:extLst>
              </a:tr>
              <a:tr h="368008">
                <a:tc>
                  <a:txBody>
                    <a:bodyPr/>
                    <a:lstStyle/>
                    <a:p>
                      <a:r>
                        <a:rPr lang="en-US" dirty="0"/>
                        <a:t>3</a:t>
                      </a:r>
                    </a:p>
                  </a:txBody>
                  <a:tcPr/>
                </a:tc>
                <a:tc>
                  <a:txBody>
                    <a:bodyPr/>
                    <a:lstStyle/>
                    <a:p>
                      <a:pPr lvl="0">
                        <a:buNone/>
                      </a:pPr>
                      <a:r>
                        <a:rPr lang="en-US" sz="1800" b="0" i="0" u="none" strike="noStrike" noProof="0" dirty="0">
                          <a:latin typeface="Tenorite"/>
                        </a:rPr>
                        <a:t>Executive</a:t>
                      </a:r>
                      <a:endParaRPr lang="en-US" dirty="0"/>
                    </a:p>
                  </a:txBody>
                  <a:tcPr/>
                </a:tc>
                <a:extLst>
                  <a:ext uri="{0D108BD9-81ED-4DB2-BD59-A6C34878D82A}">
                    <a16:rowId xmlns:a16="http://schemas.microsoft.com/office/drawing/2014/main" xmlns="" val="1627637124"/>
                  </a:ext>
                </a:extLst>
              </a:tr>
              <a:tr h="368008">
                <a:tc>
                  <a:txBody>
                    <a:bodyPr/>
                    <a:lstStyle/>
                    <a:p>
                      <a:r>
                        <a:rPr lang="en-US" dirty="0"/>
                        <a:t>4</a:t>
                      </a:r>
                    </a:p>
                  </a:txBody>
                  <a:tcPr/>
                </a:tc>
                <a:tc>
                  <a:txBody>
                    <a:bodyPr/>
                    <a:lstStyle/>
                    <a:p>
                      <a:pPr lvl="0">
                        <a:buNone/>
                      </a:pPr>
                      <a:r>
                        <a:rPr lang="en-US" sz="1800" b="0" i="0" u="none" strike="noStrike" noProof="0" dirty="0">
                          <a:latin typeface="Tenorite"/>
                        </a:rPr>
                        <a:t>Associate</a:t>
                      </a:r>
                      <a:endParaRPr lang="en-US" dirty="0"/>
                    </a:p>
                  </a:txBody>
                  <a:tcPr/>
                </a:tc>
                <a:extLst>
                  <a:ext uri="{0D108BD9-81ED-4DB2-BD59-A6C34878D82A}">
                    <a16:rowId xmlns:a16="http://schemas.microsoft.com/office/drawing/2014/main" xmlns="" val="3017555990"/>
                  </a:ext>
                </a:extLst>
              </a:tr>
              <a:tr h="368008">
                <a:tc>
                  <a:txBody>
                    <a:bodyPr/>
                    <a:lstStyle/>
                    <a:p>
                      <a:r>
                        <a:rPr lang="en-US" dirty="0"/>
                        <a:t>5</a:t>
                      </a:r>
                    </a:p>
                  </a:txBody>
                  <a:tcPr/>
                </a:tc>
                <a:tc>
                  <a:txBody>
                    <a:bodyPr/>
                    <a:lstStyle/>
                    <a:p>
                      <a:pPr lvl="0">
                        <a:buNone/>
                      </a:pPr>
                      <a:r>
                        <a:rPr lang="en-US" sz="1800" b="0" i="0" u="none" strike="noStrike" noProof="0" dirty="0">
                          <a:latin typeface="Tenorite"/>
                        </a:rPr>
                        <a:t>Analyst</a:t>
                      </a:r>
                      <a:endParaRPr lang="en-US" dirty="0"/>
                    </a:p>
                  </a:txBody>
                  <a:tcPr/>
                </a:tc>
                <a:extLst>
                  <a:ext uri="{0D108BD9-81ED-4DB2-BD59-A6C34878D82A}">
                    <a16:rowId xmlns:a16="http://schemas.microsoft.com/office/drawing/2014/main" xmlns="" val="4166558250"/>
                  </a:ext>
                </a:extLst>
              </a:tr>
              <a:tr h="368008">
                <a:tc>
                  <a:txBody>
                    <a:bodyPr/>
                    <a:lstStyle/>
                    <a:p>
                      <a:r>
                        <a:rPr lang="en-US" dirty="0"/>
                        <a:t>6</a:t>
                      </a:r>
                    </a:p>
                  </a:txBody>
                  <a:tcPr/>
                </a:tc>
                <a:tc>
                  <a:txBody>
                    <a:bodyPr/>
                    <a:lstStyle/>
                    <a:p>
                      <a:pPr lvl="0">
                        <a:buNone/>
                      </a:pPr>
                      <a:r>
                        <a:rPr lang="en-US" sz="1800" b="0" i="0" u="none" strike="noStrike" noProof="0" dirty="0">
                          <a:latin typeface="Tenorite"/>
                        </a:rPr>
                        <a:t>Coordinator</a:t>
                      </a:r>
                      <a:endParaRPr lang="en-US" dirty="0"/>
                    </a:p>
                  </a:txBody>
                  <a:tcPr/>
                </a:tc>
                <a:extLst>
                  <a:ext uri="{0D108BD9-81ED-4DB2-BD59-A6C34878D82A}">
                    <a16:rowId xmlns:a16="http://schemas.microsoft.com/office/drawing/2014/main" xmlns="" val="3799237914"/>
                  </a:ext>
                </a:extLst>
              </a:tr>
              <a:tr h="368008">
                <a:tc>
                  <a:txBody>
                    <a:bodyPr/>
                    <a:lstStyle/>
                    <a:p>
                      <a:r>
                        <a:rPr lang="en-US" dirty="0"/>
                        <a:t>7</a:t>
                      </a:r>
                    </a:p>
                  </a:txBody>
                  <a:tcPr/>
                </a:tc>
                <a:tc>
                  <a:txBody>
                    <a:bodyPr/>
                    <a:lstStyle/>
                    <a:p>
                      <a:pPr lvl="0">
                        <a:buNone/>
                      </a:pPr>
                      <a:r>
                        <a:rPr lang="en-US" sz="1800" b="0" i="0" u="none" strike="noStrike" noProof="0" dirty="0">
                          <a:latin typeface="Tenorite"/>
                        </a:rPr>
                        <a:t>Administrator</a:t>
                      </a:r>
                      <a:endParaRPr lang="en-US" dirty="0"/>
                    </a:p>
                  </a:txBody>
                  <a:tcPr/>
                </a:tc>
                <a:extLst>
                  <a:ext uri="{0D108BD9-81ED-4DB2-BD59-A6C34878D82A}">
                    <a16:rowId xmlns:a16="http://schemas.microsoft.com/office/drawing/2014/main" xmlns="" val="1651887609"/>
                  </a:ext>
                </a:extLst>
              </a:tr>
            </a:tbl>
          </a:graphicData>
        </a:graphic>
      </p:graphicFrame>
    </p:spTree>
    <p:extLst>
      <p:ext uri="{BB962C8B-B14F-4D97-AF65-F5344CB8AC3E}">
        <p14:creationId xmlns:p14="http://schemas.microsoft.com/office/powerpoint/2010/main" xmlns="" val="46093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B1B29E87-9C2C-400B-834D-4E4BD6E944D0}"/>
              </a:ext>
            </a:extLst>
          </p:cNvPr>
          <p:cNvSpPr>
            <a:spLocks noGrp="1"/>
          </p:cNvSpPr>
          <p:nvPr>
            <p:ph type="title"/>
          </p:nvPr>
        </p:nvSpPr>
        <p:spPr>
          <a:xfrm>
            <a:off x="967740" y="685165"/>
            <a:ext cx="2737263" cy="791174"/>
          </a:xfrm>
        </p:spPr>
        <p:txBody>
          <a:bodyPr anchor="ctr">
            <a:normAutofit/>
          </a:bodyPr>
          <a:lstStyle/>
          <a:p>
            <a:r>
              <a:rPr lang="en-US" sz="2400" dirty="0"/>
              <a:t>Employee</a:t>
            </a:r>
          </a:p>
        </p:txBody>
      </p:sp>
      <p:sp>
        <p:nvSpPr>
          <p:cNvPr id="2" name="Date Placeholder 1">
            <a:extLst>
              <a:ext uri="{FF2B5EF4-FFF2-40B4-BE49-F238E27FC236}">
                <a16:creationId xmlns:a16="http://schemas.microsoft.com/office/drawing/2014/main" xmlns=""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xmlns=""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xmlns=""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graphicFrame>
        <p:nvGraphicFramePr>
          <p:cNvPr id="7" name="Table 6">
            <a:extLst>
              <a:ext uri="{FF2B5EF4-FFF2-40B4-BE49-F238E27FC236}">
                <a16:creationId xmlns:a16="http://schemas.microsoft.com/office/drawing/2014/main" xmlns="" id="{57CA9CE5-9B6F-27A3-BBCD-BDD3C4F81789}"/>
              </a:ext>
            </a:extLst>
          </p:cNvPr>
          <p:cNvGraphicFramePr>
            <a:graphicFrameLocks noGrp="1"/>
          </p:cNvGraphicFramePr>
          <p:nvPr>
            <p:extLst>
              <p:ext uri="{D42A27DB-BD31-4B8C-83A1-F6EECF244321}">
                <p14:modId xmlns:p14="http://schemas.microsoft.com/office/powerpoint/2010/main" xmlns="" val="645481359"/>
              </p:ext>
            </p:extLst>
          </p:nvPr>
        </p:nvGraphicFramePr>
        <p:xfrm>
          <a:off x="1384167" y="1588522"/>
          <a:ext cx="10362581" cy="4362313"/>
        </p:xfrm>
        <a:graphic>
          <a:graphicData uri="http://schemas.openxmlformats.org/drawingml/2006/table">
            <a:tbl>
              <a:tblPr firstRow="1" bandRow="1">
                <a:tableStyleId>{7E9639D4-E3E2-4D34-9284-5A2195B3D0D7}</a:tableStyleId>
              </a:tblPr>
              <a:tblGrid>
                <a:gridCol w="1227084">
                  <a:extLst>
                    <a:ext uri="{9D8B030D-6E8A-4147-A177-3AD203B41FA5}">
                      <a16:colId xmlns:a16="http://schemas.microsoft.com/office/drawing/2014/main" xmlns="" val="4188582903"/>
                    </a:ext>
                  </a:extLst>
                </a:gridCol>
                <a:gridCol w="1322812">
                  <a:extLst>
                    <a:ext uri="{9D8B030D-6E8A-4147-A177-3AD203B41FA5}">
                      <a16:colId xmlns:a16="http://schemas.microsoft.com/office/drawing/2014/main" xmlns="" val="1539442275"/>
                    </a:ext>
                  </a:extLst>
                </a:gridCol>
                <a:gridCol w="979390">
                  <a:extLst>
                    <a:ext uri="{9D8B030D-6E8A-4147-A177-3AD203B41FA5}">
                      <a16:colId xmlns:a16="http://schemas.microsoft.com/office/drawing/2014/main" xmlns="" val="2616163662"/>
                    </a:ext>
                  </a:extLst>
                </a:gridCol>
                <a:gridCol w="771742">
                  <a:extLst>
                    <a:ext uri="{9D8B030D-6E8A-4147-A177-3AD203B41FA5}">
                      <a16:colId xmlns:a16="http://schemas.microsoft.com/office/drawing/2014/main" xmlns="" val="592426296"/>
                    </a:ext>
                  </a:extLst>
                </a:gridCol>
                <a:gridCol w="1010259">
                  <a:extLst>
                    <a:ext uri="{9D8B030D-6E8A-4147-A177-3AD203B41FA5}">
                      <a16:colId xmlns:a16="http://schemas.microsoft.com/office/drawing/2014/main" xmlns="" val="549882878"/>
                    </a:ext>
                  </a:extLst>
                </a:gridCol>
                <a:gridCol w="1010259">
                  <a:extLst>
                    <a:ext uri="{9D8B030D-6E8A-4147-A177-3AD203B41FA5}">
                      <a16:colId xmlns:a16="http://schemas.microsoft.com/office/drawing/2014/main" xmlns="" val="1240638361"/>
                    </a:ext>
                  </a:extLst>
                </a:gridCol>
                <a:gridCol w="1010259">
                  <a:extLst>
                    <a:ext uri="{9D8B030D-6E8A-4147-A177-3AD203B41FA5}">
                      <a16:colId xmlns:a16="http://schemas.microsoft.com/office/drawing/2014/main" xmlns="" val="3302958950"/>
                    </a:ext>
                  </a:extLst>
                </a:gridCol>
                <a:gridCol w="1010259">
                  <a:extLst>
                    <a:ext uri="{9D8B030D-6E8A-4147-A177-3AD203B41FA5}">
                      <a16:colId xmlns:a16="http://schemas.microsoft.com/office/drawing/2014/main" xmlns="" val="55613356"/>
                    </a:ext>
                  </a:extLst>
                </a:gridCol>
                <a:gridCol w="1137608">
                  <a:extLst>
                    <a:ext uri="{9D8B030D-6E8A-4147-A177-3AD203B41FA5}">
                      <a16:colId xmlns:a16="http://schemas.microsoft.com/office/drawing/2014/main" xmlns="" val="1127359632"/>
                    </a:ext>
                  </a:extLst>
                </a:gridCol>
                <a:gridCol w="882909">
                  <a:extLst>
                    <a:ext uri="{9D8B030D-6E8A-4147-A177-3AD203B41FA5}">
                      <a16:colId xmlns:a16="http://schemas.microsoft.com/office/drawing/2014/main" xmlns="" val="3312287586"/>
                    </a:ext>
                  </a:extLst>
                </a:gridCol>
              </a:tblGrid>
              <a:tr h="630876">
                <a:tc>
                  <a:txBody>
                    <a:bodyPr/>
                    <a:lstStyle/>
                    <a:p>
                      <a:pPr lvl="0">
                        <a:buNone/>
                      </a:pPr>
                      <a:r>
                        <a:rPr lang="en-US" sz="1400" b="0" i="0" u="none" strike="noStrike" noProof="0" dirty="0">
                          <a:latin typeface="Tenorite"/>
                        </a:rPr>
                        <a:t>Employee id</a:t>
                      </a:r>
                      <a:endParaRPr lang="en-US" sz="1400" dirty="0" err="1"/>
                    </a:p>
                  </a:txBody>
                  <a:tcPr/>
                </a:tc>
                <a:tc>
                  <a:txBody>
                    <a:bodyPr/>
                    <a:lstStyle/>
                    <a:p>
                      <a:r>
                        <a:rPr lang="en-US" sz="1400" dirty="0"/>
                        <a:t>Name</a:t>
                      </a:r>
                    </a:p>
                  </a:txBody>
                  <a:tcPr/>
                </a:tc>
                <a:tc>
                  <a:txBody>
                    <a:bodyPr/>
                    <a:lstStyle/>
                    <a:p>
                      <a:r>
                        <a:rPr lang="en-US" sz="1400" dirty="0"/>
                        <a:t>Date of Birth</a:t>
                      </a:r>
                    </a:p>
                  </a:txBody>
                  <a:tcPr/>
                </a:tc>
                <a:tc>
                  <a:txBody>
                    <a:bodyPr/>
                    <a:lstStyle/>
                    <a:p>
                      <a:r>
                        <a:rPr lang="en-US" sz="1400" dirty="0"/>
                        <a:t>Gender</a:t>
                      </a:r>
                    </a:p>
                  </a:txBody>
                  <a:tcPr/>
                </a:tc>
                <a:tc>
                  <a:txBody>
                    <a:bodyPr/>
                    <a:lstStyle/>
                    <a:p>
                      <a:r>
                        <a:rPr lang="en-US" sz="1400" dirty="0"/>
                        <a:t>Contact No</a:t>
                      </a:r>
                    </a:p>
                  </a:txBody>
                  <a:tcPr/>
                </a:tc>
                <a:tc>
                  <a:txBody>
                    <a:bodyPr/>
                    <a:lstStyle/>
                    <a:p>
                      <a:r>
                        <a:rPr lang="en-US" sz="1400" dirty="0"/>
                        <a:t>Email</a:t>
                      </a:r>
                    </a:p>
                  </a:txBody>
                  <a:tcPr/>
                </a:tc>
                <a:tc>
                  <a:txBody>
                    <a:bodyPr/>
                    <a:lstStyle/>
                    <a:p>
                      <a:r>
                        <a:rPr lang="en-US" sz="1400" dirty="0"/>
                        <a:t>Dept. Id</a:t>
                      </a:r>
                    </a:p>
                  </a:txBody>
                  <a:tcPr/>
                </a:tc>
                <a:tc>
                  <a:txBody>
                    <a:bodyPr/>
                    <a:lstStyle/>
                    <a:p>
                      <a:r>
                        <a:rPr lang="en-US" sz="1400" dirty="0"/>
                        <a:t>Position Id</a:t>
                      </a:r>
                    </a:p>
                  </a:txBody>
                  <a:tcPr/>
                </a:tc>
                <a:tc>
                  <a:txBody>
                    <a:bodyPr/>
                    <a:lstStyle/>
                    <a:p>
                      <a:r>
                        <a:rPr lang="en-US" sz="1400" dirty="0"/>
                        <a:t>Address</a:t>
                      </a:r>
                    </a:p>
                  </a:txBody>
                  <a:tcPr/>
                </a:tc>
                <a:tc>
                  <a:txBody>
                    <a:bodyPr/>
                    <a:lstStyle/>
                    <a:p>
                      <a:endParaRPr lang="en-US"/>
                    </a:p>
                  </a:txBody>
                  <a:tcPr/>
                </a:tc>
                <a:extLst>
                  <a:ext uri="{0D108BD9-81ED-4DB2-BD59-A6C34878D82A}">
                    <a16:rowId xmlns:a16="http://schemas.microsoft.com/office/drawing/2014/main" xmlns="" val="4205563976"/>
                  </a:ext>
                </a:extLst>
              </a:tr>
              <a:tr h="522094">
                <a:tc>
                  <a:txBody>
                    <a:bodyPr/>
                    <a:lstStyle/>
                    <a:p>
                      <a:r>
                        <a:rPr lang="en-US" sz="1200" dirty="0"/>
                        <a:t>1</a:t>
                      </a:r>
                    </a:p>
                  </a:txBody>
                  <a:tcPr/>
                </a:tc>
                <a:tc>
                  <a:txBody>
                    <a:bodyPr/>
                    <a:lstStyle/>
                    <a:p>
                      <a:r>
                        <a:rPr lang="en-US" sz="1400" dirty="0"/>
                        <a:t>Nahin Shams</a:t>
                      </a:r>
                    </a:p>
                  </a:txBody>
                  <a:tcPr/>
                </a:tc>
                <a:tc>
                  <a:txBody>
                    <a:bodyPr/>
                    <a:lstStyle/>
                    <a:p>
                      <a:r>
                        <a:rPr lang="en-US" sz="1100" dirty="0"/>
                        <a:t>09-04-2001</a:t>
                      </a:r>
                    </a:p>
                  </a:txBody>
                  <a:tcPr/>
                </a:tc>
                <a:tc>
                  <a:txBody>
                    <a:bodyPr/>
                    <a:lstStyle/>
                    <a:p>
                      <a:r>
                        <a:rPr lang="en-US" sz="1200" dirty="0"/>
                        <a:t>Male</a:t>
                      </a:r>
                    </a:p>
                  </a:txBody>
                  <a:tcPr/>
                </a:tc>
                <a:tc>
                  <a:txBody>
                    <a:bodyPr/>
                    <a:lstStyle/>
                    <a:p>
                      <a:r>
                        <a:rPr lang="en-US" sz="1100" dirty="0"/>
                        <a:t>01763101993</a:t>
                      </a:r>
                    </a:p>
                  </a:txBody>
                  <a:tcPr/>
                </a:tc>
                <a:tc>
                  <a:txBody>
                    <a:bodyPr/>
                    <a:lstStyle/>
                    <a:p>
                      <a:r>
                        <a:rPr lang="en-US" sz="1050" dirty="0"/>
                        <a:t>nahin@gmail.com</a:t>
                      </a:r>
                    </a:p>
                  </a:txBody>
                  <a:tcPr/>
                </a:tc>
                <a:tc>
                  <a:txBody>
                    <a:bodyPr/>
                    <a:lstStyle/>
                    <a:p>
                      <a:pPr lvl="0">
                        <a:buNone/>
                      </a:pPr>
                      <a:r>
                        <a:rPr lang="en-US" sz="1200" b="0" i="0" u="none" strike="noStrike" noProof="0" dirty="0">
                          <a:latin typeface="Tenorite"/>
                        </a:rPr>
                        <a:t>3</a:t>
                      </a:r>
                    </a:p>
                  </a:txBody>
                  <a:tcPr/>
                </a:tc>
                <a:tc>
                  <a:txBody>
                    <a:bodyPr/>
                    <a:lstStyle/>
                    <a:p>
                      <a:r>
                        <a:rPr lang="en-US" sz="1200" dirty="0"/>
                        <a:t>5</a:t>
                      </a:r>
                    </a:p>
                  </a:txBody>
                  <a:tcPr/>
                </a:tc>
                <a:tc>
                  <a:txBody>
                    <a:bodyPr/>
                    <a:lstStyle/>
                    <a:p>
                      <a:pPr lvl="0">
                        <a:buNone/>
                      </a:pPr>
                      <a:r>
                        <a:rPr lang="en-US" sz="900" b="0" i="0" u="none" strike="noStrike" noProof="0" dirty="0">
                          <a:latin typeface="Tenorite"/>
                        </a:rPr>
                        <a:t>123,Ulipur , </a:t>
                      </a:r>
                      <a:endParaRPr lang="en-US" sz="900" dirty="0"/>
                    </a:p>
                    <a:p>
                      <a:pPr lvl="0">
                        <a:buNone/>
                      </a:pPr>
                      <a:r>
                        <a:rPr lang="en-US" sz="900" b="0" i="0" u="none" strike="noStrike" noProof="0" dirty="0">
                          <a:latin typeface="Tenorite"/>
                        </a:rPr>
                        <a:t> Kurigram</a:t>
                      </a:r>
                      <a:endParaRPr lang="en-US" sz="900" dirty="0" err="1"/>
                    </a:p>
                  </a:txBody>
                  <a:tcPr/>
                </a:tc>
                <a:tc>
                  <a:txBody>
                    <a:bodyPr/>
                    <a:lstStyle/>
                    <a:p>
                      <a:endParaRPr lang="en-US"/>
                    </a:p>
                  </a:txBody>
                  <a:tcPr/>
                </a:tc>
                <a:extLst>
                  <a:ext uri="{0D108BD9-81ED-4DB2-BD59-A6C34878D82A}">
                    <a16:rowId xmlns:a16="http://schemas.microsoft.com/office/drawing/2014/main" xmlns="" val="1508242181"/>
                  </a:ext>
                </a:extLst>
              </a:tr>
              <a:tr h="522094">
                <a:tc>
                  <a:txBody>
                    <a:bodyPr/>
                    <a:lstStyle/>
                    <a:p>
                      <a:r>
                        <a:rPr lang="en-US" sz="1200" dirty="0"/>
                        <a:t>2</a:t>
                      </a:r>
                    </a:p>
                  </a:txBody>
                  <a:tcPr/>
                </a:tc>
                <a:tc>
                  <a:txBody>
                    <a:bodyPr/>
                    <a:lstStyle/>
                    <a:p>
                      <a:r>
                        <a:rPr lang="en-US" sz="1400" dirty="0"/>
                        <a:t>Nishat Taaha</a:t>
                      </a:r>
                      <a:endParaRPr lang="en-US" dirty="0"/>
                    </a:p>
                  </a:txBody>
                  <a:tcPr/>
                </a:tc>
                <a:tc>
                  <a:txBody>
                    <a:bodyPr/>
                    <a:lstStyle/>
                    <a:p>
                      <a:r>
                        <a:rPr lang="en-US" sz="1200" dirty="0"/>
                        <a:t>5-07-2001</a:t>
                      </a:r>
                    </a:p>
                  </a:txBody>
                  <a:tcPr/>
                </a:tc>
                <a:tc>
                  <a:txBody>
                    <a:bodyPr/>
                    <a:lstStyle/>
                    <a:p>
                      <a:r>
                        <a:rPr lang="en-US" sz="1200" dirty="0"/>
                        <a:t>Female</a:t>
                      </a:r>
                    </a:p>
                  </a:txBody>
                  <a:tcPr/>
                </a:tc>
                <a:tc>
                  <a:txBody>
                    <a:bodyPr/>
                    <a:lstStyle/>
                    <a:p>
                      <a:pPr lvl="0">
                        <a:buNone/>
                      </a:pPr>
                      <a:r>
                        <a:rPr lang="en-US" sz="1100" b="0" i="0" u="none" strike="noStrike" noProof="0" dirty="0">
                          <a:solidFill>
                            <a:srgbClr val="000000"/>
                          </a:solidFill>
                          <a:latin typeface="Tenorite"/>
                        </a:rPr>
                        <a:t>01763101993</a:t>
                      </a:r>
                      <a:endParaRPr lang="en-US" sz="1100" dirty="0"/>
                    </a:p>
                  </a:txBody>
                  <a:tcPr/>
                </a:tc>
                <a:tc>
                  <a:txBody>
                    <a:bodyPr/>
                    <a:lstStyle/>
                    <a:p>
                      <a:pPr lvl="0">
                        <a:buNone/>
                      </a:pPr>
                      <a:r>
                        <a:rPr lang="en-US" sz="1050" b="0" i="0" u="none" strike="noStrike" noProof="0" dirty="0">
                          <a:solidFill>
                            <a:srgbClr val="000000"/>
                          </a:solidFill>
                          <a:latin typeface="Tenorite"/>
                        </a:rPr>
                        <a:t>taaha@gmail.com</a:t>
                      </a:r>
                      <a:endParaRPr lang="en-US" sz="1050" dirty="0"/>
                    </a:p>
                  </a:txBody>
                  <a:tcPr/>
                </a:tc>
                <a:tc>
                  <a:txBody>
                    <a:bodyPr/>
                    <a:lstStyle/>
                    <a:p>
                      <a:pPr lvl="0">
                        <a:buNone/>
                      </a:pPr>
                      <a:r>
                        <a:rPr lang="en-US" sz="1200" b="0" i="0" u="none" strike="noStrike" noProof="0" dirty="0">
                          <a:latin typeface="Tenorite"/>
                        </a:rPr>
                        <a:t>2</a:t>
                      </a:r>
                    </a:p>
                  </a:txBody>
                  <a:tcPr/>
                </a:tc>
                <a:tc>
                  <a:txBody>
                    <a:bodyPr/>
                    <a:lstStyle/>
                    <a:p>
                      <a:r>
                        <a:rPr lang="en-US" sz="1200" dirty="0"/>
                        <a:t>4</a:t>
                      </a:r>
                    </a:p>
                  </a:txBody>
                  <a:tcPr/>
                </a:tc>
                <a:tc>
                  <a:txBody>
                    <a:bodyPr/>
                    <a:lstStyle/>
                    <a:p>
                      <a:pPr lvl="0">
                        <a:buNone/>
                      </a:pPr>
                      <a:r>
                        <a:rPr lang="en-US" sz="900" b="0" i="0" u="none" strike="noStrike" noProof="0" dirty="0">
                          <a:latin typeface="Tenorite"/>
                        </a:rPr>
                        <a:t>456 Mirpur, Dhaka',</a:t>
                      </a:r>
                      <a:endParaRPr lang="en-US" sz="900" dirty="0"/>
                    </a:p>
                  </a:txBody>
                  <a:tcPr/>
                </a:tc>
                <a:tc>
                  <a:txBody>
                    <a:bodyPr/>
                    <a:lstStyle/>
                    <a:p>
                      <a:endParaRPr lang="en-US"/>
                    </a:p>
                  </a:txBody>
                  <a:tcPr/>
                </a:tc>
                <a:extLst>
                  <a:ext uri="{0D108BD9-81ED-4DB2-BD59-A6C34878D82A}">
                    <a16:rowId xmlns:a16="http://schemas.microsoft.com/office/drawing/2014/main" xmlns="" val="2780336353"/>
                  </a:ext>
                </a:extLst>
              </a:tr>
              <a:tr h="522094">
                <a:tc>
                  <a:txBody>
                    <a:bodyPr/>
                    <a:lstStyle/>
                    <a:p>
                      <a:r>
                        <a:rPr lang="en-US" sz="1200" dirty="0"/>
                        <a:t>3</a:t>
                      </a:r>
                    </a:p>
                  </a:txBody>
                  <a:tcPr/>
                </a:tc>
                <a:tc>
                  <a:txBody>
                    <a:bodyPr/>
                    <a:lstStyle/>
                    <a:p>
                      <a:r>
                        <a:rPr lang="en-US" sz="1400" dirty="0"/>
                        <a:t>Sanjukta</a:t>
                      </a:r>
                    </a:p>
                  </a:txBody>
                  <a:tcPr/>
                </a:tc>
                <a:tc>
                  <a:txBody>
                    <a:bodyPr/>
                    <a:lstStyle/>
                    <a:p>
                      <a:r>
                        <a:rPr lang="en-US" sz="1200" dirty="0"/>
                        <a:t>3-02-2001</a:t>
                      </a:r>
                    </a:p>
                  </a:txBody>
                  <a:tcPr/>
                </a:tc>
                <a:tc>
                  <a:txBody>
                    <a:bodyPr/>
                    <a:lstStyle/>
                    <a:p>
                      <a:r>
                        <a:rPr lang="en-US" sz="1200" dirty="0"/>
                        <a:t>Female</a:t>
                      </a:r>
                    </a:p>
                  </a:txBody>
                  <a:tcPr/>
                </a:tc>
                <a:tc>
                  <a:txBody>
                    <a:bodyPr/>
                    <a:lstStyle/>
                    <a:p>
                      <a:pPr lvl="0">
                        <a:buNone/>
                      </a:pPr>
                      <a:r>
                        <a:rPr lang="en-US" sz="1100" b="0" i="0" u="none" strike="noStrike" noProof="0" dirty="0">
                          <a:solidFill>
                            <a:srgbClr val="000000"/>
                          </a:solidFill>
                          <a:latin typeface="Tenorite"/>
                        </a:rPr>
                        <a:t>01763101993</a:t>
                      </a:r>
                      <a:endParaRPr lang="en-US" sz="1100" dirty="0"/>
                    </a:p>
                  </a:txBody>
                  <a:tcPr/>
                </a:tc>
                <a:tc>
                  <a:txBody>
                    <a:bodyPr/>
                    <a:lstStyle/>
                    <a:p>
                      <a:pPr lvl="0">
                        <a:buNone/>
                      </a:pPr>
                      <a:r>
                        <a:rPr lang="en-US" sz="1050" b="0" i="0" u="none" strike="noStrike" noProof="0" dirty="0">
                          <a:solidFill>
                            <a:srgbClr val="000000"/>
                          </a:solidFill>
                          <a:latin typeface="Tenorite"/>
                        </a:rPr>
                        <a:t>san@gmail.com</a:t>
                      </a:r>
                      <a:endParaRPr lang="en-US" sz="1050" dirty="0"/>
                    </a:p>
                  </a:txBody>
                  <a:tcPr/>
                </a:tc>
                <a:tc>
                  <a:txBody>
                    <a:bodyPr/>
                    <a:lstStyle/>
                    <a:p>
                      <a:pPr lvl="0">
                        <a:buNone/>
                      </a:pPr>
                      <a:r>
                        <a:rPr lang="en-US" sz="1200" b="0" i="0" u="none" strike="noStrike" noProof="0" dirty="0">
                          <a:latin typeface="Tenorite"/>
                        </a:rPr>
                        <a:t>4</a:t>
                      </a:r>
                    </a:p>
                  </a:txBody>
                  <a:tcPr/>
                </a:tc>
                <a:tc>
                  <a:txBody>
                    <a:bodyPr/>
                    <a:lstStyle/>
                    <a:p>
                      <a:r>
                        <a:rPr lang="en-US" sz="1200" dirty="0"/>
                        <a:t>6</a:t>
                      </a:r>
                    </a:p>
                  </a:txBody>
                  <a:tcPr/>
                </a:tc>
                <a:tc>
                  <a:txBody>
                    <a:bodyPr/>
                    <a:lstStyle/>
                    <a:p>
                      <a:pPr lvl="0">
                        <a:buNone/>
                      </a:pPr>
                      <a:r>
                        <a:rPr lang="en-US" sz="900" b="0" i="0" u="none" strike="noStrike" noProof="0" dirty="0">
                          <a:latin typeface="Tenorite"/>
                        </a:rPr>
                        <a:t>789 Shat Rasta, Khulna</a:t>
                      </a:r>
                      <a:endParaRPr lang="en-US" sz="900" dirty="0"/>
                    </a:p>
                  </a:txBody>
                  <a:tcPr/>
                </a:tc>
                <a:tc>
                  <a:txBody>
                    <a:bodyPr/>
                    <a:lstStyle/>
                    <a:p>
                      <a:endParaRPr lang="en-US"/>
                    </a:p>
                  </a:txBody>
                  <a:tcPr/>
                </a:tc>
                <a:extLst>
                  <a:ext uri="{0D108BD9-81ED-4DB2-BD59-A6C34878D82A}">
                    <a16:rowId xmlns:a16="http://schemas.microsoft.com/office/drawing/2014/main" xmlns="" val="1871387759"/>
                  </a:ext>
                </a:extLst>
              </a:tr>
              <a:tr h="522094">
                <a:tc>
                  <a:txBody>
                    <a:bodyPr/>
                    <a:lstStyle/>
                    <a:p>
                      <a:r>
                        <a:rPr lang="en-US" sz="1200" dirty="0"/>
                        <a:t>4</a:t>
                      </a:r>
                    </a:p>
                  </a:txBody>
                  <a:tcPr/>
                </a:tc>
                <a:tc>
                  <a:txBody>
                    <a:bodyPr/>
                    <a:lstStyle/>
                    <a:p>
                      <a:r>
                        <a:rPr lang="en-US" sz="1400" dirty="0"/>
                        <a:t>Marjan</a:t>
                      </a:r>
                    </a:p>
                  </a:txBody>
                  <a:tcPr/>
                </a:tc>
                <a:tc>
                  <a:txBody>
                    <a:bodyPr/>
                    <a:lstStyle/>
                    <a:p>
                      <a:r>
                        <a:rPr lang="en-US" sz="1200" dirty="0"/>
                        <a:t>4-05-1997</a:t>
                      </a:r>
                    </a:p>
                  </a:txBody>
                  <a:tcPr/>
                </a:tc>
                <a:tc>
                  <a:txBody>
                    <a:bodyPr/>
                    <a:lstStyle/>
                    <a:p>
                      <a:r>
                        <a:rPr lang="en-US" sz="1200" dirty="0"/>
                        <a:t>Male</a:t>
                      </a:r>
                    </a:p>
                  </a:txBody>
                  <a:tcPr/>
                </a:tc>
                <a:tc>
                  <a:txBody>
                    <a:bodyPr/>
                    <a:lstStyle/>
                    <a:p>
                      <a:pPr lvl="0">
                        <a:buNone/>
                      </a:pPr>
                      <a:r>
                        <a:rPr lang="en-US" sz="1100" b="0" i="0" u="none" strike="noStrike" noProof="0" dirty="0">
                          <a:solidFill>
                            <a:srgbClr val="000000"/>
                          </a:solidFill>
                          <a:latin typeface="Tenorite"/>
                        </a:rPr>
                        <a:t>01763101993</a:t>
                      </a:r>
                      <a:endParaRPr lang="en-US" sz="1100" dirty="0"/>
                    </a:p>
                  </a:txBody>
                  <a:tcPr/>
                </a:tc>
                <a:tc>
                  <a:txBody>
                    <a:bodyPr/>
                    <a:lstStyle/>
                    <a:p>
                      <a:pPr lvl="0">
                        <a:buNone/>
                      </a:pPr>
                      <a:r>
                        <a:rPr lang="en-US" sz="1050" b="0" i="0" u="none" strike="noStrike" noProof="0" dirty="0">
                          <a:solidFill>
                            <a:srgbClr val="000000"/>
                          </a:solidFill>
                          <a:latin typeface="Tenorite"/>
                        </a:rPr>
                        <a:t>jan@gmail.com</a:t>
                      </a:r>
                      <a:endParaRPr lang="en-US" sz="1050" dirty="0"/>
                    </a:p>
                  </a:txBody>
                  <a:tcPr/>
                </a:tc>
                <a:tc>
                  <a:txBody>
                    <a:bodyPr/>
                    <a:lstStyle/>
                    <a:p>
                      <a:pPr lvl="0">
                        <a:buNone/>
                      </a:pPr>
                      <a:r>
                        <a:rPr lang="en-US" sz="1200" b="0" i="0" u="none" strike="noStrike" noProof="0" dirty="0">
                          <a:latin typeface="Tenorite"/>
                        </a:rPr>
                        <a:t>7</a:t>
                      </a:r>
                    </a:p>
                  </a:txBody>
                  <a:tcPr/>
                </a:tc>
                <a:tc>
                  <a:txBody>
                    <a:bodyPr/>
                    <a:lstStyle/>
                    <a:p>
                      <a:r>
                        <a:rPr lang="en-US" sz="1200" dirty="0"/>
                        <a:t>2</a:t>
                      </a:r>
                    </a:p>
                  </a:txBody>
                  <a:tcPr/>
                </a:tc>
                <a:tc>
                  <a:txBody>
                    <a:bodyPr/>
                    <a:lstStyle/>
                    <a:p>
                      <a:pPr lvl="0">
                        <a:buNone/>
                      </a:pPr>
                      <a:r>
                        <a:rPr lang="en-US" sz="900" b="0" i="0" u="none" strike="noStrike" noProof="0" dirty="0">
                          <a:latin typeface="Tenorite"/>
                        </a:rPr>
                        <a:t>654,Sheorapara, Dhaka</a:t>
                      </a:r>
                      <a:endParaRPr lang="en-US" sz="900" dirty="0"/>
                    </a:p>
                  </a:txBody>
                  <a:tcPr/>
                </a:tc>
                <a:tc>
                  <a:txBody>
                    <a:bodyPr/>
                    <a:lstStyle/>
                    <a:p>
                      <a:endParaRPr lang="en-US"/>
                    </a:p>
                  </a:txBody>
                  <a:tcPr/>
                </a:tc>
                <a:extLst>
                  <a:ext uri="{0D108BD9-81ED-4DB2-BD59-A6C34878D82A}">
                    <a16:rowId xmlns:a16="http://schemas.microsoft.com/office/drawing/2014/main" xmlns="" val="3789463117"/>
                  </a:ext>
                </a:extLst>
              </a:tr>
              <a:tr h="522094">
                <a:tc>
                  <a:txBody>
                    <a:bodyPr/>
                    <a:lstStyle/>
                    <a:p>
                      <a:r>
                        <a:rPr lang="en-US" sz="1200" dirty="0"/>
                        <a:t>5</a:t>
                      </a:r>
                    </a:p>
                  </a:txBody>
                  <a:tcPr/>
                </a:tc>
                <a:tc>
                  <a:txBody>
                    <a:bodyPr/>
                    <a:lstStyle/>
                    <a:p>
                      <a:r>
                        <a:rPr lang="en-US" sz="1400" dirty="0"/>
                        <a:t>Joita</a:t>
                      </a:r>
                      <a:endParaRPr lang="en-US" dirty="0"/>
                    </a:p>
                  </a:txBody>
                  <a:tcPr/>
                </a:tc>
                <a:tc>
                  <a:txBody>
                    <a:bodyPr/>
                    <a:lstStyle/>
                    <a:p>
                      <a:r>
                        <a:rPr lang="en-US" sz="1200" dirty="0"/>
                        <a:t>18-5-2000</a:t>
                      </a:r>
                    </a:p>
                  </a:txBody>
                  <a:tcPr/>
                </a:tc>
                <a:tc>
                  <a:txBody>
                    <a:bodyPr/>
                    <a:lstStyle/>
                    <a:p>
                      <a:r>
                        <a:rPr lang="en-US" sz="1200" dirty="0"/>
                        <a:t>Female</a:t>
                      </a:r>
                    </a:p>
                  </a:txBody>
                  <a:tcPr/>
                </a:tc>
                <a:tc>
                  <a:txBody>
                    <a:bodyPr/>
                    <a:lstStyle/>
                    <a:p>
                      <a:pPr lvl="0">
                        <a:buNone/>
                      </a:pPr>
                      <a:r>
                        <a:rPr lang="en-US" sz="1100" b="0" i="0" u="none" strike="noStrike" noProof="0" dirty="0">
                          <a:solidFill>
                            <a:srgbClr val="000000"/>
                          </a:solidFill>
                          <a:latin typeface="Tenorite"/>
                        </a:rPr>
                        <a:t>01763101993</a:t>
                      </a:r>
                      <a:endParaRPr lang="en-US" sz="1100" dirty="0"/>
                    </a:p>
                  </a:txBody>
                  <a:tcPr/>
                </a:tc>
                <a:tc>
                  <a:txBody>
                    <a:bodyPr/>
                    <a:lstStyle/>
                    <a:p>
                      <a:pPr lvl="0">
                        <a:buNone/>
                      </a:pPr>
                      <a:r>
                        <a:rPr lang="en-US" sz="1050" b="0" i="0" u="none" strike="noStrike" noProof="0" dirty="0">
                          <a:solidFill>
                            <a:srgbClr val="000000"/>
                          </a:solidFill>
                          <a:latin typeface="Tenorite"/>
                        </a:rPr>
                        <a:t>joye@gmail.com</a:t>
                      </a:r>
                      <a:endParaRPr lang="en-US" sz="1050" dirty="0"/>
                    </a:p>
                  </a:txBody>
                  <a:tcPr/>
                </a:tc>
                <a:tc>
                  <a:txBody>
                    <a:bodyPr/>
                    <a:lstStyle/>
                    <a:p>
                      <a:pPr lvl="0">
                        <a:buNone/>
                      </a:pPr>
                      <a:r>
                        <a:rPr lang="en-US" sz="1200" b="0" i="0" u="none" strike="noStrike" noProof="0" dirty="0">
                          <a:latin typeface="Tenorite"/>
                        </a:rPr>
                        <a:t>6</a:t>
                      </a:r>
                    </a:p>
                  </a:txBody>
                  <a:tcPr/>
                </a:tc>
                <a:tc>
                  <a:txBody>
                    <a:bodyPr/>
                    <a:lstStyle/>
                    <a:p>
                      <a:r>
                        <a:rPr lang="en-US" sz="1200" dirty="0"/>
                        <a:t>1</a:t>
                      </a:r>
                    </a:p>
                  </a:txBody>
                  <a:tcPr/>
                </a:tc>
                <a:tc>
                  <a:txBody>
                    <a:bodyPr/>
                    <a:lstStyle/>
                    <a:p>
                      <a:pPr lvl="0">
                        <a:buNone/>
                      </a:pPr>
                      <a:r>
                        <a:rPr lang="en-US" sz="900" b="0" i="0" u="none" strike="noStrike" noProof="0" dirty="0">
                          <a:latin typeface="Tenorite"/>
                        </a:rPr>
                        <a:t>987 Uttara, Dhaka</a:t>
                      </a:r>
                      <a:endParaRPr lang="en-US" sz="900" dirty="0"/>
                    </a:p>
                  </a:txBody>
                  <a:tcPr/>
                </a:tc>
                <a:tc>
                  <a:txBody>
                    <a:bodyPr/>
                    <a:lstStyle/>
                    <a:p>
                      <a:endParaRPr lang="en-US"/>
                    </a:p>
                  </a:txBody>
                  <a:tcPr/>
                </a:tc>
                <a:extLst>
                  <a:ext uri="{0D108BD9-81ED-4DB2-BD59-A6C34878D82A}">
                    <a16:rowId xmlns:a16="http://schemas.microsoft.com/office/drawing/2014/main" xmlns="" val="2800615938"/>
                  </a:ext>
                </a:extLst>
              </a:tr>
              <a:tr h="522094">
                <a:tc>
                  <a:txBody>
                    <a:bodyPr/>
                    <a:lstStyle/>
                    <a:p>
                      <a:r>
                        <a:rPr lang="en-US" sz="1200" dirty="0"/>
                        <a:t>6</a:t>
                      </a:r>
                    </a:p>
                  </a:txBody>
                  <a:tcPr/>
                </a:tc>
                <a:tc>
                  <a:txBody>
                    <a:bodyPr/>
                    <a:lstStyle/>
                    <a:p>
                      <a:r>
                        <a:rPr lang="en-US" sz="1400" noProof="1"/>
                        <a:t>Shupto</a:t>
                      </a:r>
                      <a:endParaRPr lang="en-US" noProof="1"/>
                    </a:p>
                  </a:txBody>
                  <a:tcPr/>
                </a:tc>
                <a:tc>
                  <a:txBody>
                    <a:bodyPr/>
                    <a:lstStyle/>
                    <a:p>
                      <a:r>
                        <a:rPr lang="en-US" sz="1200" dirty="0"/>
                        <a:t>30-9-1997</a:t>
                      </a:r>
                    </a:p>
                  </a:txBody>
                  <a:tcPr/>
                </a:tc>
                <a:tc>
                  <a:txBody>
                    <a:bodyPr/>
                    <a:lstStyle/>
                    <a:p>
                      <a:r>
                        <a:rPr lang="en-US" sz="1200" dirty="0"/>
                        <a:t>Male</a:t>
                      </a:r>
                    </a:p>
                  </a:txBody>
                  <a:tcPr/>
                </a:tc>
                <a:tc>
                  <a:txBody>
                    <a:bodyPr/>
                    <a:lstStyle/>
                    <a:p>
                      <a:pPr lvl="0">
                        <a:buNone/>
                      </a:pPr>
                      <a:r>
                        <a:rPr lang="en-US" sz="1100" b="0" i="0" u="none" strike="noStrike" noProof="0" dirty="0">
                          <a:solidFill>
                            <a:srgbClr val="000000"/>
                          </a:solidFill>
                          <a:latin typeface="Tenorite"/>
                        </a:rPr>
                        <a:t>01763101993</a:t>
                      </a:r>
                      <a:endParaRPr lang="en-US" sz="1100" dirty="0"/>
                    </a:p>
                  </a:txBody>
                  <a:tcPr/>
                </a:tc>
                <a:tc>
                  <a:txBody>
                    <a:bodyPr/>
                    <a:lstStyle/>
                    <a:p>
                      <a:pPr lvl="0">
                        <a:buNone/>
                      </a:pPr>
                      <a:r>
                        <a:rPr lang="en-US" sz="1050" b="0" i="0" u="none" strike="noStrike" noProof="0" dirty="0">
                          <a:solidFill>
                            <a:srgbClr val="000000"/>
                          </a:solidFill>
                          <a:latin typeface="Tenorite"/>
                        </a:rPr>
                        <a:t>Ishq@gmail.com</a:t>
                      </a:r>
                      <a:endParaRPr lang="en-US" sz="1050" dirty="0"/>
                    </a:p>
                  </a:txBody>
                  <a:tcPr/>
                </a:tc>
                <a:tc>
                  <a:txBody>
                    <a:bodyPr/>
                    <a:lstStyle/>
                    <a:p>
                      <a:pPr lvl="0">
                        <a:buNone/>
                      </a:pPr>
                      <a:r>
                        <a:rPr lang="en-US" sz="1200" b="0" i="0" u="none" strike="noStrike" noProof="0" dirty="0">
                          <a:latin typeface="Tenorite"/>
                        </a:rPr>
                        <a:t>1</a:t>
                      </a:r>
                    </a:p>
                  </a:txBody>
                  <a:tcPr/>
                </a:tc>
                <a:tc>
                  <a:txBody>
                    <a:bodyPr/>
                    <a:lstStyle/>
                    <a:p>
                      <a:r>
                        <a:rPr lang="en-US" sz="1200" dirty="0"/>
                        <a:t>3</a:t>
                      </a:r>
                    </a:p>
                  </a:txBody>
                  <a:tcPr/>
                </a:tc>
                <a:tc>
                  <a:txBody>
                    <a:bodyPr/>
                    <a:lstStyle/>
                    <a:p>
                      <a:pPr lvl="0">
                        <a:buNone/>
                      </a:pPr>
                      <a:r>
                        <a:rPr lang="en-US" sz="900" b="0" i="0" u="none" strike="noStrike" noProof="0" dirty="0">
                          <a:latin typeface="Tenorite"/>
                        </a:rPr>
                        <a:t>852,Peshwar,  </a:t>
                      </a:r>
                      <a:endParaRPr lang="en-US" sz="900" dirty="0"/>
                    </a:p>
                    <a:p>
                      <a:pPr lvl="0">
                        <a:buNone/>
                      </a:pPr>
                      <a:r>
                        <a:rPr lang="en-US" sz="900" b="0" i="0" u="none" strike="noStrike" noProof="0" dirty="0">
                          <a:latin typeface="Tenorite"/>
                        </a:rPr>
                        <a:t>Khaibarpakhtun</a:t>
                      </a:r>
                      <a:endParaRPr lang="en-US" sz="900" dirty="0" err="1"/>
                    </a:p>
                  </a:txBody>
                  <a:tcPr/>
                </a:tc>
                <a:tc>
                  <a:txBody>
                    <a:bodyPr/>
                    <a:lstStyle/>
                    <a:p>
                      <a:endParaRPr lang="en-US"/>
                    </a:p>
                  </a:txBody>
                  <a:tcPr/>
                </a:tc>
                <a:extLst>
                  <a:ext uri="{0D108BD9-81ED-4DB2-BD59-A6C34878D82A}">
                    <a16:rowId xmlns:a16="http://schemas.microsoft.com/office/drawing/2014/main" xmlns="" val="3855233177"/>
                  </a:ext>
                </a:extLst>
              </a:tr>
              <a:tr h="598873">
                <a:tc>
                  <a:txBody>
                    <a:bodyPr/>
                    <a:lstStyle/>
                    <a:p>
                      <a:r>
                        <a:rPr lang="en-US" sz="1200" dirty="0"/>
                        <a:t>7</a:t>
                      </a:r>
                    </a:p>
                  </a:txBody>
                  <a:tcPr/>
                </a:tc>
                <a:tc>
                  <a:txBody>
                    <a:bodyPr/>
                    <a:lstStyle/>
                    <a:p>
                      <a:r>
                        <a:rPr lang="en-US" sz="1400" dirty="0"/>
                        <a:t>Emilie</a:t>
                      </a:r>
                    </a:p>
                  </a:txBody>
                  <a:tcPr/>
                </a:tc>
                <a:tc>
                  <a:txBody>
                    <a:bodyPr/>
                    <a:lstStyle/>
                    <a:p>
                      <a:r>
                        <a:rPr lang="en-US" sz="1200" dirty="0"/>
                        <a:t>07-08-1997</a:t>
                      </a:r>
                    </a:p>
                  </a:txBody>
                  <a:tcPr/>
                </a:tc>
                <a:tc>
                  <a:txBody>
                    <a:bodyPr/>
                    <a:lstStyle/>
                    <a:p>
                      <a:r>
                        <a:rPr lang="en-US" sz="1200" dirty="0"/>
                        <a:t>Female</a:t>
                      </a:r>
                    </a:p>
                  </a:txBody>
                  <a:tcPr/>
                </a:tc>
                <a:tc>
                  <a:txBody>
                    <a:bodyPr/>
                    <a:lstStyle/>
                    <a:p>
                      <a:pPr lvl="0">
                        <a:buNone/>
                      </a:pPr>
                      <a:r>
                        <a:rPr lang="en-US" sz="1100" b="0" i="0" u="none" strike="noStrike" noProof="0" dirty="0">
                          <a:solidFill>
                            <a:srgbClr val="000000"/>
                          </a:solidFill>
                          <a:latin typeface="Tenorite"/>
                        </a:rPr>
                        <a:t>01763101993</a:t>
                      </a:r>
                      <a:endParaRPr lang="en-US" sz="1100" dirty="0"/>
                    </a:p>
                  </a:txBody>
                  <a:tcPr/>
                </a:tc>
                <a:tc>
                  <a:txBody>
                    <a:bodyPr/>
                    <a:lstStyle/>
                    <a:p>
                      <a:pPr lvl="0">
                        <a:buNone/>
                      </a:pPr>
                      <a:r>
                        <a:rPr lang="en-US" sz="1050" b="0" i="0" u="none" strike="noStrike" noProof="0" dirty="0">
                          <a:solidFill>
                            <a:srgbClr val="000000"/>
                          </a:solidFill>
                          <a:latin typeface="Tenorite"/>
                        </a:rPr>
                        <a:t>emee@gmail.com</a:t>
                      </a:r>
                      <a:endParaRPr lang="en-US" sz="1050" dirty="0"/>
                    </a:p>
                  </a:txBody>
                  <a:tcPr/>
                </a:tc>
                <a:tc>
                  <a:txBody>
                    <a:bodyPr/>
                    <a:lstStyle/>
                    <a:p>
                      <a:pPr lvl="0">
                        <a:buNone/>
                      </a:pPr>
                      <a:r>
                        <a:rPr lang="en-US" sz="1200" b="0" i="0" u="none" strike="noStrike" noProof="0" dirty="0">
                          <a:latin typeface="Tenorite"/>
                        </a:rPr>
                        <a:t>5</a:t>
                      </a:r>
                    </a:p>
                  </a:txBody>
                  <a:tcPr/>
                </a:tc>
                <a:tc>
                  <a:txBody>
                    <a:bodyPr/>
                    <a:lstStyle/>
                    <a:p>
                      <a:r>
                        <a:rPr lang="en-US" sz="1200" dirty="0"/>
                        <a:t>7</a:t>
                      </a:r>
                    </a:p>
                  </a:txBody>
                  <a:tcPr/>
                </a:tc>
                <a:tc>
                  <a:txBody>
                    <a:bodyPr/>
                    <a:lstStyle/>
                    <a:p>
                      <a:pPr lvl="0">
                        <a:buNone/>
                      </a:pPr>
                      <a:r>
                        <a:rPr lang="en-US" sz="900" b="0" i="0" u="none" strike="noStrike" noProof="0" dirty="0">
                          <a:latin typeface="Tenorite"/>
                        </a:rPr>
                        <a:t>456 Dublin, Dublin',</a:t>
                      </a:r>
                      <a:endParaRPr lang="en-US" sz="900" dirty="0"/>
                    </a:p>
                  </a:txBody>
                  <a:tcPr/>
                </a:tc>
                <a:tc>
                  <a:txBody>
                    <a:bodyPr/>
                    <a:lstStyle/>
                    <a:p>
                      <a:endParaRPr lang="en-US" dirty="0"/>
                    </a:p>
                  </a:txBody>
                  <a:tcPr/>
                </a:tc>
                <a:extLst>
                  <a:ext uri="{0D108BD9-81ED-4DB2-BD59-A6C34878D82A}">
                    <a16:rowId xmlns:a16="http://schemas.microsoft.com/office/drawing/2014/main" xmlns="" val="2689672558"/>
                  </a:ext>
                </a:extLst>
              </a:tr>
            </a:tbl>
          </a:graphicData>
        </a:graphic>
      </p:graphicFrame>
    </p:spTree>
    <p:extLst>
      <p:ext uri="{BB962C8B-B14F-4D97-AF65-F5344CB8AC3E}">
        <p14:creationId xmlns:p14="http://schemas.microsoft.com/office/powerpoint/2010/main" xmlns="" val="566997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72A61-F1B3-A165-E51F-291A9D693B30}"/>
              </a:ext>
            </a:extLst>
          </p:cNvPr>
          <p:cNvSpPr>
            <a:spLocks noGrp="1"/>
          </p:cNvSpPr>
          <p:nvPr>
            <p:ph type="title"/>
          </p:nvPr>
        </p:nvSpPr>
        <p:spPr>
          <a:xfrm>
            <a:off x="534884" y="1031628"/>
            <a:ext cx="2648198" cy="840654"/>
          </a:xfrm>
        </p:spPr>
        <p:txBody>
          <a:bodyPr/>
          <a:lstStyle/>
          <a:p>
            <a:r>
              <a:rPr lang="en-US" sz="2000" dirty="0"/>
              <a:t>Salary</a:t>
            </a:r>
          </a:p>
        </p:txBody>
      </p:sp>
      <p:sp>
        <p:nvSpPr>
          <p:cNvPr id="3" name="Date Placeholder 2">
            <a:extLst>
              <a:ext uri="{FF2B5EF4-FFF2-40B4-BE49-F238E27FC236}">
                <a16:creationId xmlns:a16="http://schemas.microsoft.com/office/drawing/2014/main" xmlns="" id="{2553BEFE-D5CE-6AD9-8E6F-690DA0231E0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xmlns="" id="{A8502C85-7175-E2CC-F3D1-B259813D16C4}"/>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xmlns="" id="{42D8FA59-0706-50D9-7209-24B21DA68870}"/>
              </a:ext>
            </a:extLst>
          </p:cNvPr>
          <p:cNvSpPr>
            <a:spLocks noGrp="1"/>
          </p:cNvSpPr>
          <p:nvPr>
            <p:ph type="sldNum" sz="quarter" idx="12"/>
          </p:nvPr>
        </p:nvSpPr>
        <p:spPr/>
        <p:txBody>
          <a:bodyPr/>
          <a:lstStyle/>
          <a:p>
            <a:fld id="{B5CEABB6-07DC-46E8-9B57-56EC44A396E5}" type="slidenum">
              <a:rPr lang="en-US" smtClean="0"/>
              <a:pPr/>
              <a:t>9</a:t>
            </a:fld>
            <a:endParaRPr lang="en-US" dirty="0"/>
          </a:p>
        </p:txBody>
      </p:sp>
      <p:graphicFrame>
        <p:nvGraphicFramePr>
          <p:cNvPr id="7" name="Table 6">
            <a:extLst>
              <a:ext uri="{FF2B5EF4-FFF2-40B4-BE49-F238E27FC236}">
                <a16:creationId xmlns:a16="http://schemas.microsoft.com/office/drawing/2014/main" xmlns="" id="{88773003-D565-DE71-16BB-22DDADD6A31E}"/>
              </a:ext>
            </a:extLst>
          </p:cNvPr>
          <p:cNvGraphicFramePr>
            <a:graphicFrameLocks noGrp="1"/>
          </p:cNvGraphicFramePr>
          <p:nvPr>
            <p:extLst>
              <p:ext uri="{D42A27DB-BD31-4B8C-83A1-F6EECF244321}">
                <p14:modId xmlns:p14="http://schemas.microsoft.com/office/powerpoint/2010/main" xmlns="" val="2075336782"/>
              </p:ext>
            </p:extLst>
          </p:nvPr>
        </p:nvGraphicFramePr>
        <p:xfrm>
          <a:off x="841169" y="1909947"/>
          <a:ext cx="4160704" cy="2103120"/>
        </p:xfrm>
        <a:graphic>
          <a:graphicData uri="http://schemas.openxmlformats.org/drawingml/2006/table">
            <a:tbl>
              <a:tblPr firstRow="1" bandRow="1">
                <a:tableStyleId>{7E9639D4-E3E2-4D34-9284-5A2195B3D0D7}</a:tableStyleId>
              </a:tblPr>
              <a:tblGrid>
                <a:gridCol w="1040176">
                  <a:extLst>
                    <a:ext uri="{9D8B030D-6E8A-4147-A177-3AD203B41FA5}">
                      <a16:colId xmlns:a16="http://schemas.microsoft.com/office/drawing/2014/main" xmlns="" val="3602733807"/>
                    </a:ext>
                  </a:extLst>
                </a:gridCol>
                <a:gridCol w="1040176">
                  <a:extLst>
                    <a:ext uri="{9D8B030D-6E8A-4147-A177-3AD203B41FA5}">
                      <a16:colId xmlns:a16="http://schemas.microsoft.com/office/drawing/2014/main" xmlns="" val="2095711615"/>
                    </a:ext>
                  </a:extLst>
                </a:gridCol>
                <a:gridCol w="1040176">
                  <a:extLst>
                    <a:ext uri="{9D8B030D-6E8A-4147-A177-3AD203B41FA5}">
                      <a16:colId xmlns:a16="http://schemas.microsoft.com/office/drawing/2014/main" xmlns="" val="1235040079"/>
                    </a:ext>
                  </a:extLst>
                </a:gridCol>
                <a:gridCol w="1040176">
                  <a:extLst>
                    <a:ext uri="{9D8B030D-6E8A-4147-A177-3AD203B41FA5}">
                      <a16:colId xmlns:a16="http://schemas.microsoft.com/office/drawing/2014/main" xmlns="" val="58951598"/>
                    </a:ext>
                  </a:extLst>
                </a:gridCol>
              </a:tblGrid>
              <a:tr h="358733">
                <a:tc>
                  <a:txBody>
                    <a:bodyPr/>
                    <a:lstStyle/>
                    <a:p>
                      <a:pPr lvl="0">
                        <a:buNone/>
                      </a:pPr>
                      <a:r>
                        <a:rPr lang="en-US" sz="1800" b="0" i="0" u="none" strike="noStrike" noProof="0" dirty="0">
                          <a:latin typeface="Tenorite"/>
                        </a:rPr>
                        <a:t>Salary id</a:t>
                      </a:r>
                      <a:endParaRPr lang="en-US" dirty="0"/>
                    </a:p>
                  </a:txBody>
                  <a:tcPr/>
                </a:tc>
                <a:tc>
                  <a:txBody>
                    <a:bodyPr/>
                    <a:lstStyle/>
                    <a:p>
                      <a:pPr lvl="0">
                        <a:buNone/>
                      </a:pPr>
                      <a:r>
                        <a:rPr lang="en-US" sz="1800" b="0" i="0" u="none" strike="noStrike" noProof="0" dirty="0">
                          <a:latin typeface="Tenorite"/>
                        </a:rPr>
                        <a:t>Employee id</a:t>
                      </a:r>
                      <a:endParaRPr lang="en-US" dirty="0"/>
                    </a:p>
                  </a:txBody>
                  <a:tcPr/>
                </a:tc>
                <a:tc>
                  <a:txBody>
                    <a:bodyPr/>
                    <a:lstStyle/>
                    <a:p>
                      <a:pPr lvl="0">
                        <a:buNone/>
                      </a:pPr>
                      <a:r>
                        <a:rPr lang="en-US" sz="1800" b="0" i="0" u="none" strike="noStrike" noProof="0" dirty="0">
                          <a:latin typeface="Tenorite"/>
                        </a:rPr>
                        <a:t>Salary amount</a:t>
                      </a:r>
                      <a:endParaRPr lang="en-US" dirty="0"/>
                    </a:p>
                  </a:txBody>
                  <a:tcPr/>
                </a:tc>
                <a:tc>
                  <a:txBody>
                    <a:bodyPr/>
                    <a:lstStyle/>
                    <a:p>
                      <a:pPr lvl="0">
                        <a:buNone/>
                      </a:pPr>
                      <a:r>
                        <a:rPr lang="en-US" sz="1800" b="0" i="0" u="none" strike="noStrike" noProof="0" dirty="0">
                          <a:latin typeface="Tenorite"/>
                        </a:rPr>
                        <a:t>Effective date</a:t>
                      </a:r>
                      <a:endParaRPr lang="en-US" dirty="0"/>
                    </a:p>
                  </a:txBody>
                  <a:tcPr/>
                </a:tc>
                <a:extLst>
                  <a:ext uri="{0D108BD9-81ED-4DB2-BD59-A6C34878D82A}">
                    <a16:rowId xmlns:a16="http://schemas.microsoft.com/office/drawing/2014/main" xmlns="" val="3718825492"/>
                  </a:ext>
                </a:extLst>
              </a:tr>
              <a:tr h="353770">
                <a:tc>
                  <a:txBody>
                    <a:bodyPr/>
                    <a:lstStyle/>
                    <a:p>
                      <a:r>
                        <a:rPr lang="en-US" dirty="0"/>
                        <a:t>1</a:t>
                      </a:r>
                    </a:p>
                  </a:txBody>
                  <a:tcPr/>
                </a:tc>
                <a:tc>
                  <a:txBody>
                    <a:bodyPr/>
                    <a:lstStyle/>
                    <a:p>
                      <a:r>
                        <a:rPr lang="en-US" dirty="0"/>
                        <a:t>3</a:t>
                      </a:r>
                    </a:p>
                  </a:txBody>
                  <a:tcPr/>
                </a:tc>
                <a:tc>
                  <a:txBody>
                    <a:bodyPr/>
                    <a:lstStyle/>
                    <a:p>
                      <a:r>
                        <a:rPr lang="en-US" dirty="0"/>
                        <a:t>60000</a:t>
                      </a:r>
                    </a:p>
                  </a:txBody>
                  <a:tcPr/>
                </a:tc>
                <a:tc>
                  <a:txBody>
                    <a:bodyPr/>
                    <a:lstStyle/>
                    <a:p>
                      <a:r>
                        <a:rPr lang="en-US" sz="1400" dirty="0"/>
                        <a:t>05-01-24</a:t>
                      </a:r>
                    </a:p>
                  </a:txBody>
                  <a:tcPr/>
                </a:tc>
                <a:extLst>
                  <a:ext uri="{0D108BD9-81ED-4DB2-BD59-A6C34878D82A}">
                    <a16:rowId xmlns:a16="http://schemas.microsoft.com/office/drawing/2014/main" xmlns="" val="1112707825"/>
                  </a:ext>
                </a:extLst>
              </a:tr>
              <a:tr h="353770">
                <a:tc>
                  <a:txBody>
                    <a:bodyPr/>
                    <a:lstStyle/>
                    <a:p>
                      <a:r>
                        <a:rPr lang="en-US" dirty="0"/>
                        <a:t>2</a:t>
                      </a:r>
                    </a:p>
                  </a:txBody>
                  <a:tcPr/>
                </a:tc>
                <a:tc>
                  <a:txBody>
                    <a:bodyPr/>
                    <a:lstStyle/>
                    <a:p>
                      <a:r>
                        <a:rPr lang="en-US" dirty="0"/>
                        <a:t>4</a:t>
                      </a:r>
                    </a:p>
                  </a:txBody>
                  <a:tcPr/>
                </a:tc>
                <a:tc>
                  <a:txBody>
                    <a:bodyPr/>
                    <a:lstStyle/>
                    <a:p>
                      <a:r>
                        <a:rPr lang="en-US" dirty="0"/>
                        <a:t>50000</a:t>
                      </a:r>
                    </a:p>
                  </a:txBody>
                  <a:tcPr/>
                </a:tc>
                <a:tc>
                  <a:txBody>
                    <a:bodyPr/>
                    <a:lstStyle/>
                    <a:p>
                      <a:pPr lvl="0">
                        <a:buNone/>
                      </a:pPr>
                      <a:r>
                        <a:rPr lang="en-US" sz="1400" b="0" i="0" u="none" strike="noStrike" noProof="0" dirty="0">
                          <a:solidFill>
                            <a:srgbClr val="000000"/>
                          </a:solidFill>
                          <a:latin typeface="Tenorite"/>
                        </a:rPr>
                        <a:t>05-01-24</a:t>
                      </a:r>
                      <a:endParaRPr lang="en-US" sz="1400" dirty="0"/>
                    </a:p>
                  </a:txBody>
                  <a:tcPr/>
                </a:tc>
                <a:extLst>
                  <a:ext uri="{0D108BD9-81ED-4DB2-BD59-A6C34878D82A}">
                    <a16:rowId xmlns:a16="http://schemas.microsoft.com/office/drawing/2014/main" xmlns="" val="3963880300"/>
                  </a:ext>
                </a:extLst>
              </a:tr>
              <a:tr h="353770">
                <a:tc>
                  <a:txBody>
                    <a:bodyPr/>
                    <a:lstStyle/>
                    <a:p>
                      <a:r>
                        <a:rPr lang="en-US" dirty="0"/>
                        <a:t>3</a:t>
                      </a:r>
                    </a:p>
                  </a:txBody>
                  <a:tcPr/>
                </a:tc>
                <a:tc>
                  <a:txBody>
                    <a:bodyPr/>
                    <a:lstStyle/>
                    <a:p>
                      <a:r>
                        <a:rPr lang="en-US" dirty="0"/>
                        <a:t>2</a:t>
                      </a:r>
                    </a:p>
                  </a:txBody>
                  <a:tcPr/>
                </a:tc>
                <a:tc>
                  <a:txBody>
                    <a:bodyPr/>
                    <a:lstStyle/>
                    <a:p>
                      <a:r>
                        <a:rPr lang="en-US" dirty="0"/>
                        <a:t>45000</a:t>
                      </a:r>
                    </a:p>
                  </a:txBody>
                  <a:tcPr/>
                </a:tc>
                <a:tc>
                  <a:txBody>
                    <a:bodyPr/>
                    <a:lstStyle/>
                    <a:p>
                      <a:pPr lvl="0">
                        <a:buNone/>
                      </a:pPr>
                      <a:r>
                        <a:rPr lang="en-US" sz="1400" b="0" i="0" u="none" strike="noStrike" noProof="0" dirty="0">
                          <a:solidFill>
                            <a:srgbClr val="000000"/>
                          </a:solidFill>
                          <a:latin typeface="Tenorite"/>
                        </a:rPr>
                        <a:t>05-01-24</a:t>
                      </a:r>
                      <a:endParaRPr lang="en-US" sz="1400" dirty="0"/>
                    </a:p>
                  </a:txBody>
                  <a:tcPr/>
                </a:tc>
                <a:extLst>
                  <a:ext uri="{0D108BD9-81ED-4DB2-BD59-A6C34878D82A}">
                    <a16:rowId xmlns:a16="http://schemas.microsoft.com/office/drawing/2014/main" xmlns="" val="2456992303"/>
                  </a:ext>
                </a:extLst>
              </a:tr>
              <a:tr h="353770">
                <a:tc>
                  <a:txBody>
                    <a:bodyPr/>
                    <a:lstStyle/>
                    <a:p>
                      <a:r>
                        <a:rPr lang="en-US" dirty="0"/>
                        <a:t>4</a:t>
                      </a:r>
                    </a:p>
                  </a:txBody>
                  <a:tcPr/>
                </a:tc>
                <a:tc>
                  <a:txBody>
                    <a:bodyPr/>
                    <a:lstStyle/>
                    <a:p>
                      <a:r>
                        <a:rPr lang="en-US" dirty="0"/>
                        <a:t>1</a:t>
                      </a:r>
                    </a:p>
                  </a:txBody>
                  <a:tcPr/>
                </a:tc>
                <a:tc>
                  <a:txBody>
                    <a:bodyPr/>
                    <a:lstStyle/>
                    <a:p>
                      <a:r>
                        <a:rPr lang="en-US" dirty="0"/>
                        <a:t>38000</a:t>
                      </a:r>
                    </a:p>
                  </a:txBody>
                  <a:tcPr/>
                </a:tc>
                <a:tc>
                  <a:txBody>
                    <a:bodyPr/>
                    <a:lstStyle/>
                    <a:p>
                      <a:pPr lvl="0">
                        <a:buNone/>
                      </a:pPr>
                      <a:r>
                        <a:rPr lang="en-US" sz="1400" b="0" i="0" u="none" strike="noStrike" noProof="0" dirty="0">
                          <a:solidFill>
                            <a:srgbClr val="000000"/>
                          </a:solidFill>
                          <a:latin typeface="Tenorite"/>
                        </a:rPr>
                        <a:t>05-01-24</a:t>
                      </a:r>
                      <a:endParaRPr lang="en-US" sz="1400" dirty="0"/>
                    </a:p>
                  </a:txBody>
                  <a:tcPr/>
                </a:tc>
                <a:extLst>
                  <a:ext uri="{0D108BD9-81ED-4DB2-BD59-A6C34878D82A}">
                    <a16:rowId xmlns:a16="http://schemas.microsoft.com/office/drawing/2014/main" xmlns="" val="754135936"/>
                  </a:ext>
                </a:extLst>
              </a:tr>
            </a:tbl>
          </a:graphicData>
        </a:graphic>
      </p:graphicFrame>
      <p:sp>
        <p:nvSpPr>
          <p:cNvPr id="9" name="Title 1">
            <a:extLst>
              <a:ext uri="{FF2B5EF4-FFF2-40B4-BE49-F238E27FC236}">
                <a16:creationId xmlns:a16="http://schemas.microsoft.com/office/drawing/2014/main" xmlns="" id="{DE7FE045-E5B8-C5C6-78D7-DD753D2A27A9}"/>
              </a:ext>
            </a:extLst>
          </p:cNvPr>
          <p:cNvSpPr txBox="1">
            <a:spLocks/>
          </p:cNvSpPr>
          <p:nvPr/>
        </p:nvSpPr>
        <p:spPr>
          <a:xfrm>
            <a:off x="4989022" y="3085466"/>
            <a:ext cx="2648198" cy="84065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dirty="0"/>
              <a:t>Leave</a:t>
            </a:r>
          </a:p>
        </p:txBody>
      </p:sp>
      <p:graphicFrame>
        <p:nvGraphicFramePr>
          <p:cNvPr id="11" name="Table 10">
            <a:extLst>
              <a:ext uri="{FF2B5EF4-FFF2-40B4-BE49-F238E27FC236}">
                <a16:creationId xmlns:a16="http://schemas.microsoft.com/office/drawing/2014/main" xmlns="" id="{F3E8C1B7-B99E-C126-6E9D-649383AEF3DB}"/>
              </a:ext>
            </a:extLst>
          </p:cNvPr>
          <p:cNvGraphicFramePr>
            <a:graphicFrameLocks noGrp="1"/>
          </p:cNvGraphicFramePr>
          <p:nvPr>
            <p:extLst>
              <p:ext uri="{D42A27DB-BD31-4B8C-83A1-F6EECF244321}">
                <p14:modId xmlns:p14="http://schemas.microsoft.com/office/powerpoint/2010/main" xmlns="" val="2917400116"/>
              </p:ext>
            </p:extLst>
          </p:nvPr>
        </p:nvGraphicFramePr>
        <p:xfrm>
          <a:off x="5053643" y="3881212"/>
          <a:ext cx="7030457" cy="2353260"/>
        </p:xfrm>
        <a:graphic>
          <a:graphicData uri="http://schemas.openxmlformats.org/drawingml/2006/table">
            <a:tbl>
              <a:tblPr firstRow="1" bandRow="1">
                <a:tableStyleId>{7E9639D4-E3E2-4D34-9284-5A2195B3D0D7}</a:tableStyleId>
              </a:tblPr>
              <a:tblGrid>
                <a:gridCol w="1004351">
                  <a:extLst>
                    <a:ext uri="{9D8B030D-6E8A-4147-A177-3AD203B41FA5}">
                      <a16:colId xmlns:a16="http://schemas.microsoft.com/office/drawing/2014/main" xmlns="" val="3841706110"/>
                    </a:ext>
                  </a:extLst>
                </a:gridCol>
                <a:gridCol w="1004351">
                  <a:extLst>
                    <a:ext uri="{9D8B030D-6E8A-4147-A177-3AD203B41FA5}">
                      <a16:colId xmlns:a16="http://schemas.microsoft.com/office/drawing/2014/main" xmlns="" val="2196506352"/>
                    </a:ext>
                  </a:extLst>
                </a:gridCol>
                <a:gridCol w="1004351">
                  <a:extLst>
                    <a:ext uri="{9D8B030D-6E8A-4147-A177-3AD203B41FA5}">
                      <a16:colId xmlns:a16="http://schemas.microsoft.com/office/drawing/2014/main" xmlns="" val="1686883260"/>
                    </a:ext>
                  </a:extLst>
                </a:gridCol>
                <a:gridCol w="1004351">
                  <a:extLst>
                    <a:ext uri="{9D8B030D-6E8A-4147-A177-3AD203B41FA5}">
                      <a16:colId xmlns:a16="http://schemas.microsoft.com/office/drawing/2014/main" xmlns="" val="2741303221"/>
                    </a:ext>
                  </a:extLst>
                </a:gridCol>
                <a:gridCol w="1004351">
                  <a:extLst>
                    <a:ext uri="{9D8B030D-6E8A-4147-A177-3AD203B41FA5}">
                      <a16:colId xmlns:a16="http://schemas.microsoft.com/office/drawing/2014/main" xmlns="" val="2142378982"/>
                    </a:ext>
                  </a:extLst>
                </a:gridCol>
                <a:gridCol w="1004351">
                  <a:extLst>
                    <a:ext uri="{9D8B030D-6E8A-4147-A177-3AD203B41FA5}">
                      <a16:colId xmlns:a16="http://schemas.microsoft.com/office/drawing/2014/main" xmlns="" val="629430559"/>
                    </a:ext>
                  </a:extLst>
                </a:gridCol>
                <a:gridCol w="1004351">
                  <a:extLst>
                    <a:ext uri="{9D8B030D-6E8A-4147-A177-3AD203B41FA5}">
                      <a16:colId xmlns:a16="http://schemas.microsoft.com/office/drawing/2014/main" xmlns="" val="2958708737"/>
                    </a:ext>
                  </a:extLst>
                </a:gridCol>
              </a:tblGrid>
              <a:tr h="398340">
                <a:tc>
                  <a:txBody>
                    <a:bodyPr/>
                    <a:lstStyle/>
                    <a:p>
                      <a:pPr lvl="0">
                        <a:buNone/>
                      </a:pPr>
                      <a:r>
                        <a:rPr lang="en-US" sz="1800" b="0" i="0" u="none" strike="noStrike" noProof="0" dirty="0">
                          <a:latin typeface="Tenorite"/>
                        </a:rPr>
                        <a:t>Leave id</a:t>
                      </a:r>
                      <a:endParaRPr lang="en-US" dirty="0"/>
                    </a:p>
                  </a:txBody>
                  <a:tcPr/>
                </a:tc>
                <a:tc>
                  <a:txBody>
                    <a:bodyPr/>
                    <a:lstStyle/>
                    <a:p>
                      <a:pPr lvl="0">
                        <a:buNone/>
                      </a:pPr>
                      <a:r>
                        <a:rPr lang="en-US" sz="1800" b="0" i="0" u="none" strike="noStrike" noProof="0" dirty="0">
                          <a:latin typeface="Tenorite"/>
                        </a:rPr>
                        <a:t>Employee id</a:t>
                      </a:r>
                      <a:endParaRPr lang="en-US" dirty="0"/>
                    </a:p>
                  </a:txBody>
                  <a:tcPr/>
                </a:tc>
                <a:tc>
                  <a:txBody>
                    <a:bodyPr/>
                    <a:lstStyle/>
                    <a:p>
                      <a:pPr lvl="0">
                        <a:buNone/>
                      </a:pPr>
                      <a:r>
                        <a:rPr lang="en-US" sz="1800" b="0" i="0" u="none" strike="noStrike" noProof="0" dirty="0">
                          <a:latin typeface="Tenorite"/>
                        </a:rPr>
                        <a:t>Leave type</a:t>
                      </a:r>
                      <a:endParaRPr lang="en-US" dirty="0"/>
                    </a:p>
                  </a:txBody>
                  <a:tcPr/>
                </a:tc>
                <a:tc>
                  <a:txBody>
                    <a:bodyPr/>
                    <a:lstStyle/>
                    <a:p>
                      <a:pPr lvl="0">
                        <a:buNone/>
                      </a:pPr>
                      <a:r>
                        <a:rPr lang="en-US" sz="1800" b="0" i="0" u="none" strike="noStrike" noProof="0" dirty="0">
                          <a:latin typeface="Tenorite"/>
                        </a:rPr>
                        <a:t>Start date</a:t>
                      </a:r>
                      <a:endParaRPr lang="en-US" dirty="0"/>
                    </a:p>
                  </a:txBody>
                  <a:tcPr/>
                </a:tc>
                <a:tc>
                  <a:txBody>
                    <a:bodyPr/>
                    <a:lstStyle/>
                    <a:p>
                      <a:pPr lvl="0">
                        <a:buNone/>
                      </a:pPr>
                      <a:r>
                        <a:rPr lang="en-US" sz="1800" b="0" i="0" u="none" strike="noStrike" noProof="0" dirty="0">
                          <a:latin typeface="Tenorite"/>
                        </a:rPr>
                        <a:t>End date</a:t>
                      </a:r>
                      <a:endParaRPr lang="en-US" dirty="0"/>
                    </a:p>
                  </a:txBody>
                  <a:tcPr/>
                </a:tc>
                <a:tc>
                  <a:txBody>
                    <a:bodyPr/>
                    <a:lstStyle/>
                    <a:p>
                      <a:pPr lvl="0">
                        <a:buNone/>
                      </a:pPr>
                      <a:r>
                        <a:rPr lang="en-US" sz="1800" b="0" i="0" u="none" strike="noStrike" noProof="0" dirty="0">
                          <a:latin typeface="Tenorite"/>
                        </a:rPr>
                        <a:t>Reason</a:t>
                      </a:r>
                      <a:endParaRPr lang="en-US" dirty="0"/>
                    </a:p>
                  </a:txBody>
                  <a:tcPr/>
                </a:tc>
                <a:tc>
                  <a:txBody>
                    <a:bodyPr/>
                    <a:lstStyle/>
                    <a:p>
                      <a:pPr lvl="0">
                        <a:buNone/>
                      </a:pPr>
                      <a:r>
                        <a:rPr lang="en-US" sz="1800" b="0" i="0" u="none" strike="noStrike" noProof="0" dirty="0">
                          <a:latin typeface="Tenorite"/>
                        </a:rPr>
                        <a:t>status</a:t>
                      </a:r>
                      <a:endParaRPr lang="en-US" dirty="0"/>
                    </a:p>
                  </a:txBody>
                  <a:tcPr/>
                </a:tc>
                <a:extLst>
                  <a:ext uri="{0D108BD9-81ED-4DB2-BD59-A6C34878D82A}">
                    <a16:rowId xmlns:a16="http://schemas.microsoft.com/office/drawing/2014/main" xmlns="" val="3172771531"/>
                  </a:ext>
                </a:extLst>
              </a:tr>
              <a:tr h="398340">
                <a:tc>
                  <a:txBody>
                    <a:bodyPr/>
                    <a:lstStyle/>
                    <a:p>
                      <a:r>
                        <a:rPr lang="en-US" dirty="0"/>
                        <a:t>1</a:t>
                      </a:r>
                    </a:p>
                  </a:txBody>
                  <a:tcPr/>
                </a:tc>
                <a:tc>
                  <a:txBody>
                    <a:bodyPr/>
                    <a:lstStyle/>
                    <a:p>
                      <a:r>
                        <a:rPr lang="en-US" dirty="0"/>
                        <a:t>3</a:t>
                      </a:r>
                    </a:p>
                  </a:txBody>
                  <a:tcPr/>
                </a:tc>
                <a:tc>
                  <a:txBody>
                    <a:bodyPr/>
                    <a:lstStyle/>
                    <a:p>
                      <a:pPr lvl="0">
                        <a:buNone/>
                      </a:pPr>
                      <a:r>
                        <a:rPr lang="en-US" sz="1400" b="0" i="0" u="none" strike="noStrike" noProof="0" dirty="0">
                          <a:latin typeface="Tenorite"/>
                        </a:rPr>
                        <a:t>Sick</a:t>
                      </a:r>
                      <a:endParaRPr lang="en-US" sz="1400"/>
                    </a:p>
                  </a:txBody>
                  <a:tcPr/>
                </a:tc>
                <a:tc>
                  <a:txBody>
                    <a:bodyPr/>
                    <a:lstStyle/>
                    <a:p>
                      <a:pPr lvl="0">
                        <a:buNone/>
                      </a:pPr>
                      <a:r>
                        <a:rPr lang="en-US" sz="1200" b="0" i="0" u="none" strike="noStrike" noProof="0" dirty="0">
                          <a:latin typeface="Tenorite"/>
                        </a:rPr>
                        <a:t>023-07-15</a:t>
                      </a:r>
                      <a:endParaRPr lang="en-US" sz="1200" dirty="0"/>
                    </a:p>
                  </a:txBody>
                  <a:tcPr/>
                </a:tc>
                <a:tc>
                  <a:txBody>
                    <a:bodyPr/>
                    <a:lstStyle/>
                    <a:p>
                      <a:pPr lvl="0">
                        <a:buNone/>
                      </a:pPr>
                      <a:r>
                        <a:rPr lang="en-US" sz="1200" b="0" i="0" u="none" strike="noStrike" noProof="0" dirty="0">
                          <a:latin typeface="Tenorite"/>
                        </a:rPr>
                        <a:t>023-07-15</a:t>
                      </a:r>
                      <a:endParaRPr lang="en-US" sz="1200"/>
                    </a:p>
                  </a:txBody>
                  <a:tcPr/>
                </a:tc>
                <a:tc>
                  <a:txBody>
                    <a:bodyPr/>
                    <a:lstStyle/>
                    <a:p>
                      <a:pPr lvl="0">
                        <a:buNone/>
                      </a:pPr>
                      <a:r>
                        <a:rPr lang="en-US" sz="1400" b="0" i="0" u="none" strike="noStrike" noProof="0" dirty="0">
                          <a:latin typeface="Tenorite"/>
                        </a:rPr>
                        <a:t>Flu</a:t>
                      </a:r>
                      <a:endParaRPr lang="en-US" sz="1400"/>
                    </a:p>
                  </a:txBody>
                  <a:tcPr/>
                </a:tc>
                <a:tc>
                  <a:txBody>
                    <a:bodyPr/>
                    <a:lstStyle/>
                    <a:p>
                      <a:pPr lvl="0">
                        <a:buNone/>
                      </a:pPr>
                      <a:r>
                        <a:rPr lang="en-US" sz="1400" b="0" i="0" u="none" strike="noStrike" noProof="0" dirty="0">
                          <a:latin typeface="Tenorite"/>
                        </a:rPr>
                        <a:t>Pending</a:t>
                      </a:r>
                      <a:endParaRPr lang="en-US" sz="1400"/>
                    </a:p>
                  </a:txBody>
                  <a:tcPr/>
                </a:tc>
                <a:extLst>
                  <a:ext uri="{0D108BD9-81ED-4DB2-BD59-A6C34878D82A}">
                    <a16:rowId xmlns:a16="http://schemas.microsoft.com/office/drawing/2014/main" xmlns="" val="2814750784"/>
                  </a:ext>
                </a:extLst>
              </a:tr>
              <a:tr h="398340">
                <a:tc>
                  <a:txBody>
                    <a:bodyPr/>
                    <a:lstStyle/>
                    <a:p>
                      <a:r>
                        <a:rPr lang="en-US" dirty="0"/>
                        <a:t>2</a:t>
                      </a:r>
                    </a:p>
                  </a:txBody>
                  <a:tcPr/>
                </a:tc>
                <a:tc>
                  <a:txBody>
                    <a:bodyPr/>
                    <a:lstStyle/>
                    <a:p>
                      <a:r>
                        <a:rPr lang="en-US" dirty="0"/>
                        <a:t>5</a:t>
                      </a:r>
                    </a:p>
                  </a:txBody>
                  <a:tcPr/>
                </a:tc>
                <a:tc>
                  <a:txBody>
                    <a:bodyPr/>
                    <a:lstStyle/>
                    <a:p>
                      <a:pPr lvl="0">
                        <a:buNone/>
                      </a:pPr>
                      <a:r>
                        <a:rPr lang="en-US" sz="1400" b="0" i="0" u="none" strike="noStrike" noProof="0" dirty="0">
                          <a:latin typeface="Tenorite"/>
                        </a:rPr>
                        <a:t>Marriage</a:t>
                      </a:r>
                      <a:endParaRPr lang="en-US" sz="1400" dirty="0"/>
                    </a:p>
                  </a:txBody>
                  <a:tcPr/>
                </a:tc>
                <a:tc>
                  <a:txBody>
                    <a:bodyPr/>
                    <a:lstStyle/>
                    <a:p>
                      <a:pPr lvl="0">
                        <a:buNone/>
                      </a:pPr>
                      <a:r>
                        <a:rPr lang="en-US" sz="1200" b="0" i="0" u="none" strike="noStrike" noProof="0" dirty="0">
                          <a:latin typeface="Tenorite"/>
                        </a:rPr>
                        <a:t>023-07-15</a:t>
                      </a:r>
                      <a:endParaRPr lang="en-US" sz="1200" dirty="0"/>
                    </a:p>
                  </a:txBody>
                  <a:tcPr/>
                </a:tc>
                <a:tc>
                  <a:txBody>
                    <a:bodyPr/>
                    <a:lstStyle/>
                    <a:p>
                      <a:pPr lvl="0">
                        <a:buNone/>
                      </a:pPr>
                      <a:r>
                        <a:rPr lang="en-US" sz="1200" b="0" i="0" u="none" strike="noStrike" noProof="0" dirty="0">
                          <a:latin typeface="Tenorite"/>
                        </a:rPr>
                        <a:t>023-07-15</a:t>
                      </a:r>
                      <a:endParaRPr lang="en-US" sz="1200"/>
                    </a:p>
                  </a:txBody>
                  <a:tcPr/>
                </a:tc>
                <a:tc>
                  <a:txBody>
                    <a:bodyPr/>
                    <a:lstStyle/>
                    <a:p>
                      <a:r>
                        <a:rPr lang="en-US" sz="1400" dirty="0"/>
                        <a:t>Marriage</a:t>
                      </a:r>
                      <a:endParaRPr lang="en-US" sz="1400" dirty="0" err="1"/>
                    </a:p>
                  </a:txBody>
                  <a:tcPr/>
                </a:tc>
                <a:tc>
                  <a:txBody>
                    <a:bodyPr/>
                    <a:lstStyle/>
                    <a:p>
                      <a:pPr lvl="0">
                        <a:buNone/>
                      </a:pPr>
                      <a:r>
                        <a:rPr lang="en-US" sz="1400" b="0" i="0" u="none" strike="noStrike" noProof="0" dirty="0">
                          <a:latin typeface="Tenorite"/>
                        </a:rPr>
                        <a:t>Approved</a:t>
                      </a:r>
                      <a:endParaRPr lang="en-US" sz="1400"/>
                    </a:p>
                  </a:txBody>
                  <a:tcPr/>
                </a:tc>
                <a:extLst>
                  <a:ext uri="{0D108BD9-81ED-4DB2-BD59-A6C34878D82A}">
                    <a16:rowId xmlns:a16="http://schemas.microsoft.com/office/drawing/2014/main" xmlns="" val="1143065793"/>
                  </a:ext>
                </a:extLst>
              </a:tr>
              <a:tr h="398340">
                <a:tc>
                  <a:txBody>
                    <a:bodyPr/>
                    <a:lstStyle/>
                    <a:p>
                      <a:r>
                        <a:rPr lang="en-US" dirty="0"/>
                        <a:t>3</a:t>
                      </a:r>
                    </a:p>
                  </a:txBody>
                  <a:tcPr/>
                </a:tc>
                <a:tc>
                  <a:txBody>
                    <a:bodyPr/>
                    <a:lstStyle/>
                    <a:p>
                      <a:r>
                        <a:rPr lang="en-US" dirty="0"/>
                        <a:t>4</a:t>
                      </a:r>
                    </a:p>
                  </a:txBody>
                  <a:tcPr/>
                </a:tc>
                <a:tc>
                  <a:txBody>
                    <a:bodyPr/>
                    <a:lstStyle/>
                    <a:p>
                      <a:pPr lvl="0">
                        <a:buNone/>
                      </a:pPr>
                      <a:r>
                        <a:rPr lang="en-US" sz="1400" b="0" i="0" u="none" strike="noStrike" noProof="0" dirty="0">
                          <a:latin typeface="Tenorite"/>
                        </a:rPr>
                        <a:t>Sick</a:t>
                      </a:r>
                      <a:endParaRPr lang="en-US" sz="1400"/>
                    </a:p>
                  </a:txBody>
                  <a:tcPr/>
                </a:tc>
                <a:tc>
                  <a:txBody>
                    <a:bodyPr/>
                    <a:lstStyle/>
                    <a:p>
                      <a:pPr lvl="0">
                        <a:buNone/>
                      </a:pPr>
                      <a:r>
                        <a:rPr lang="en-US" sz="1200" b="0" i="0" u="none" strike="noStrike" noProof="0" dirty="0">
                          <a:latin typeface="Tenorite"/>
                        </a:rPr>
                        <a:t>023-07-15</a:t>
                      </a:r>
                      <a:endParaRPr lang="en-US" sz="1200" dirty="0"/>
                    </a:p>
                  </a:txBody>
                  <a:tcPr/>
                </a:tc>
                <a:tc>
                  <a:txBody>
                    <a:bodyPr/>
                    <a:lstStyle/>
                    <a:p>
                      <a:pPr lvl="0">
                        <a:buNone/>
                      </a:pPr>
                      <a:r>
                        <a:rPr lang="en-US" sz="1200" b="0" i="0" u="none" strike="noStrike" noProof="0" dirty="0">
                          <a:latin typeface="Tenorite"/>
                        </a:rPr>
                        <a:t>023-07-15</a:t>
                      </a:r>
                      <a:endParaRPr lang="en-US" sz="1200"/>
                    </a:p>
                  </a:txBody>
                  <a:tcPr/>
                </a:tc>
                <a:tc>
                  <a:txBody>
                    <a:bodyPr/>
                    <a:lstStyle/>
                    <a:p>
                      <a:pPr lvl="0">
                        <a:buNone/>
                      </a:pPr>
                      <a:r>
                        <a:rPr lang="en-US" sz="1400" b="0" i="0" u="none" strike="noStrike" noProof="0" dirty="0">
                          <a:latin typeface="Tenorite"/>
                        </a:rPr>
                        <a:t>Fever</a:t>
                      </a:r>
                      <a:endParaRPr lang="en-US" sz="1400"/>
                    </a:p>
                  </a:txBody>
                  <a:tcPr/>
                </a:tc>
                <a:tc>
                  <a:txBody>
                    <a:bodyPr/>
                    <a:lstStyle/>
                    <a:p>
                      <a:pPr lvl="0">
                        <a:buNone/>
                      </a:pPr>
                      <a:r>
                        <a:rPr lang="en-US" sz="1400" b="0" i="0" u="none" strike="noStrike" noProof="0" dirty="0">
                          <a:solidFill>
                            <a:srgbClr val="000000"/>
                          </a:solidFill>
                          <a:latin typeface="Tenorite"/>
                        </a:rPr>
                        <a:t>Pending</a:t>
                      </a:r>
                      <a:endParaRPr lang="en-US" sz="1400" dirty="0"/>
                    </a:p>
                  </a:txBody>
                  <a:tcPr/>
                </a:tc>
                <a:extLst>
                  <a:ext uri="{0D108BD9-81ED-4DB2-BD59-A6C34878D82A}">
                    <a16:rowId xmlns:a16="http://schemas.microsoft.com/office/drawing/2014/main" xmlns="" val="2558399522"/>
                  </a:ext>
                </a:extLst>
              </a:tr>
              <a:tr h="398340">
                <a:tc>
                  <a:txBody>
                    <a:bodyPr/>
                    <a:lstStyle/>
                    <a:p>
                      <a:r>
                        <a:rPr lang="en-US" dirty="0"/>
                        <a:t>4</a:t>
                      </a:r>
                    </a:p>
                  </a:txBody>
                  <a:tcPr/>
                </a:tc>
                <a:tc>
                  <a:txBody>
                    <a:bodyPr/>
                    <a:lstStyle/>
                    <a:p>
                      <a:r>
                        <a:rPr lang="en-US" dirty="0"/>
                        <a:t>1</a:t>
                      </a:r>
                    </a:p>
                  </a:txBody>
                  <a:tcPr/>
                </a:tc>
                <a:tc>
                  <a:txBody>
                    <a:bodyPr/>
                    <a:lstStyle/>
                    <a:p>
                      <a:pPr lvl="0">
                        <a:buNone/>
                      </a:pPr>
                      <a:r>
                        <a:rPr lang="en-US" sz="1400" b="0" i="0" u="none" strike="noStrike" noProof="0" dirty="0">
                          <a:latin typeface="Tenorite"/>
                        </a:rPr>
                        <a:t>Vacation</a:t>
                      </a:r>
                      <a:endParaRPr lang="en-US" sz="1400"/>
                    </a:p>
                  </a:txBody>
                  <a:tcPr/>
                </a:tc>
                <a:tc>
                  <a:txBody>
                    <a:bodyPr/>
                    <a:lstStyle/>
                    <a:p>
                      <a:pPr lvl="0">
                        <a:buNone/>
                      </a:pPr>
                      <a:r>
                        <a:rPr lang="en-US" sz="1200" b="0" i="0" u="none" strike="noStrike" noProof="0" dirty="0">
                          <a:latin typeface="Tenorite"/>
                        </a:rPr>
                        <a:t>023-07-15</a:t>
                      </a:r>
                      <a:endParaRPr lang="en-US" sz="1200" dirty="0"/>
                    </a:p>
                  </a:txBody>
                  <a:tcPr/>
                </a:tc>
                <a:tc>
                  <a:txBody>
                    <a:bodyPr/>
                    <a:lstStyle/>
                    <a:p>
                      <a:pPr lvl="0">
                        <a:buNone/>
                      </a:pPr>
                      <a:r>
                        <a:rPr lang="en-US" sz="1200" b="0" i="0" u="none" strike="noStrike" noProof="0" dirty="0">
                          <a:latin typeface="Tenorite"/>
                        </a:rPr>
                        <a:t>023-07-15</a:t>
                      </a:r>
                      <a:endParaRPr lang="en-US" sz="1200"/>
                    </a:p>
                  </a:txBody>
                  <a:tcPr/>
                </a:tc>
                <a:tc>
                  <a:txBody>
                    <a:bodyPr/>
                    <a:lstStyle/>
                    <a:p>
                      <a:pPr lvl="0">
                        <a:buNone/>
                      </a:pPr>
                      <a:r>
                        <a:rPr lang="en-US" sz="1400" b="0" i="0" u="none" strike="noStrike" noProof="0" dirty="0">
                          <a:latin typeface="Tenorite"/>
                        </a:rPr>
                        <a:t>Family reunion</a:t>
                      </a:r>
                      <a:endParaRPr lang="en-US" sz="1400"/>
                    </a:p>
                  </a:txBody>
                  <a:tcPr/>
                </a:tc>
                <a:tc>
                  <a:txBody>
                    <a:bodyPr/>
                    <a:lstStyle/>
                    <a:p>
                      <a:r>
                        <a:rPr lang="en-US" sz="1400" dirty="0"/>
                        <a:t>Approved</a:t>
                      </a:r>
                      <a:endParaRPr lang="en-US" sz="1400" dirty="0" err="1"/>
                    </a:p>
                  </a:txBody>
                  <a:tcPr/>
                </a:tc>
                <a:extLst>
                  <a:ext uri="{0D108BD9-81ED-4DB2-BD59-A6C34878D82A}">
                    <a16:rowId xmlns:a16="http://schemas.microsoft.com/office/drawing/2014/main" xmlns="" val="837521640"/>
                  </a:ext>
                </a:extLst>
              </a:tr>
            </a:tbl>
          </a:graphicData>
        </a:graphic>
      </p:graphicFrame>
    </p:spTree>
    <p:extLst>
      <p:ext uri="{BB962C8B-B14F-4D97-AF65-F5344CB8AC3E}">
        <p14:creationId xmlns:p14="http://schemas.microsoft.com/office/powerpoint/2010/main" xmlns="" val="131254960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5ABCA3-2984-4C89-9460-81718D633ECA}">
  <ds:schemaRefs>
    <ds:schemaRef ds:uri="http://schemas.microsoft.com/sharepoint/v3/contenttype/forms"/>
  </ds:schemaRefs>
</ds:datastoreItem>
</file>

<file path=customXml/itemProps2.xml><?xml version="1.0" encoding="utf-8"?>
<ds:datastoreItem xmlns:ds="http://schemas.openxmlformats.org/officeDocument/2006/customXml" ds:itemID="{DCFE3C65-29EB-4E60-850B-7BD594E374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6F37A69-22DE-493E-8552-03285CA5D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Paper</Template>
  <TotalTime>53</TotalTime>
  <Words>330</Words>
  <Application>Microsoft Office PowerPoint</Application>
  <PresentationFormat>Custom</PresentationFormat>
  <Paragraphs>236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Monoline</vt:lpstr>
      <vt:lpstr>Human Resource management system  </vt:lpstr>
      <vt:lpstr>Overview</vt:lpstr>
      <vt:lpstr>H-R Management System</vt:lpstr>
      <vt:lpstr>E-R diagram</vt:lpstr>
      <vt:lpstr>Slide 5</vt:lpstr>
      <vt:lpstr>Tables and  entity relationship model</vt:lpstr>
      <vt:lpstr>Department</vt:lpstr>
      <vt:lpstr>Employee</vt:lpstr>
      <vt:lpstr>Salary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User</cp:lastModifiedBy>
  <cp:revision>633</cp:revision>
  <dcterms:created xsi:type="dcterms:W3CDTF">2023-11-11T14:06:13Z</dcterms:created>
  <dcterms:modified xsi:type="dcterms:W3CDTF">2023-11-11T20:51:26Z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