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Open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D90CA5F-90C1-4B1C-93E3-9112BC5192B9}">
  <a:tblStyle styleId="{FD90CA5F-90C1-4B1C-93E3-9112BC5192B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OpenSans-bold.fntdata"/><Relationship Id="rId12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OpenSans-boldItalic.fntdata"/><Relationship Id="rId14" Type="http://schemas.openxmlformats.org/officeDocument/2006/relationships/font" Target="fonts/OpenSans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64a5511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64a5511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64a55119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g2664a55119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64a55119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2664a55119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664a551197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2664a55119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tiny.cc/cse221_resources_NSB" TargetMode="External"/><Relationship Id="rId4" Type="http://schemas.openxmlformats.org/officeDocument/2006/relationships/hyperlink" Target="http://tiny.cc/cse221_slack_joi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Nahian Salsabil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Faculty Name:</a:t>
            </a:r>
            <a:r>
              <a:rPr lang="en"/>
              <a:t> Nahian Salsabil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Room No:</a:t>
            </a:r>
            <a:r>
              <a:rPr lang="en"/>
              <a:t> </a:t>
            </a:r>
            <a:r>
              <a:rPr b="1" lang="en">
                <a:solidFill>
                  <a:srgbClr val="38761D"/>
                </a:solidFill>
              </a:rPr>
              <a:t>4K71</a:t>
            </a:r>
            <a:endParaRPr b="1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Consultation:</a:t>
            </a:r>
            <a:r>
              <a:rPr lang="en"/>
              <a:t> Sun - Wed: 11am - 12:20pm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Email:</a:t>
            </a:r>
            <a:r>
              <a:rPr lang="en"/>
              <a:t> nahian.salsabil@bracu.ac.bd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Resources: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tiny.cc/cse221_resources_NSB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Slack link: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http://tiny.cc/cse221_slack_join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None/>
            </a:pPr>
            <a:r>
              <a:rPr lang="en"/>
              <a:t>What will we learn in this course?*</a:t>
            </a:r>
            <a:endParaRPr/>
          </a:p>
        </p:txBody>
      </p:sp>
      <p:graphicFrame>
        <p:nvGraphicFramePr>
          <p:cNvPr id="67" name="Google Shape;67;p15"/>
          <p:cNvGraphicFramePr/>
          <p:nvPr/>
        </p:nvGraphicFramePr>
        <p:xfrm>
          <a:off x="417950" y="114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{FD90CA5F-90C1-4B1C-93E3-9112BC5192B9}</a:tableStyleId>
              </a:tblPr>
              <a:tblGrid>
                <a:gridCol w="4502125"/>
              </a:tblGrid>
              <a:tr h="34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1. Intro to time complexity, RAM Model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2. Asymptotic Time Complexity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1. Time complexity (contd.)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2. Recursion brush up: base case, branching, stack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6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1. Searching Linear / Binary / Ternary Search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self study: n^2 sorting algo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2. Merge Sort, Quick Sort, Count sort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3. Divide and conquer: Count inversion (from merge sort), karatsuba, max sum subarray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1. DnC (contd.)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2. Heap data structure and heap sort (discussed in lab, included in theory mid)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3. Recursive time complexity, Master theorem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1. Graph basics (Adjacency List , Matrix , Space complexity and Time complexity, Symmetricity property , Dense graph , Sparse graph , Indegree, Outdegree 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1. BFS , DFS, and applications: cycle detection, bipartite/bicolorable graph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2. Edge classification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Mid Exam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8" name="Google Shape;68;p15"/>
          <p:cNvGraphicFramePr/>
          <p:nvPr/>
        </p:nvGraphicFramePr>
        <p:xfrm>
          <a:off x="5283475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{FD90CA5F-90C1-4B1C-93E3-9112BC5192B9}</a:tableStyleId>
              </a:tblPr>
              <a:tblGrid>
                <a:gridCol w="36278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1.DAG, Topological sort, Strongly Connected Components (Kosaraju, Tarjan)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2.Shortest path Dijkstra, Negative cycle: Bellman-Ford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MST: Prim's, Kruskal's (+DSU)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1. Introduction to greedy, time scheduling interval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2. Fractional knapsack,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3. Huffman encoding decoding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1. DP Basics, Knapsack 0/1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2. LCS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3. Coin Change (how many ways, minimum no. of coins)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4. Recursive and iterative DP formulation, comparison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 vs NP</a:t>
                      </a:r>
                      <a:endParaRPr sz="10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Final Exam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69" name="Google Shape;69;p15"/>
          <p:cNvSpPr txBox="1"/>
          <p:nvPr/>
        </p:nvSpPr>
        <p:spPr>
          <a:xfrm>
            <a:off x="417950" y="4694575"/>
            <a:ext cx="7721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n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* This is a tentative outline and can change over the course of this semester</a:t>
            </a:r>
            <a:endParaRPr b="0" i="1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None/>
            </a:pPr>
            <a:r>
              <a:rPr lang="en"/>
              <a:t>Marks Distribution*</a:t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417950" y="4694575"/>
            <a:ext cx="7721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n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* This is tentative and can change over the course of this semester</a:t>
            </a:r>
            <a:endParaRPr b="0" i="1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0600" y="1432163"/>
            <a:ext cx="6648450" cy="28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None/>
            </a:pPr>
            <a:r>
              <a:rPr lang="en"/>
              <a:t>Reference Books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430525"/>
            <a:ext cx="8839204" cy="2412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