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Nunito"/>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87F0D1-46D0-4EEC-A63E-924A10CA611F}">
  <a:tblStyle styleId="{DB87F0D1-46D0-4EEC-A63E-924A10CA611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Nunito-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italic.fntdata"/><Relationship Id="rId47" Type="http://schemas.openxmlformats.org/officeDocument/2006/relationships/font" Target="fonts/Nunito-bold.fntdata"/><Relationship Id="rId49"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c739ff27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6c739ff27a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c739ff27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6c739ff27a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c739ff27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6c739ff27a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c739ff27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6c739ff27a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c739ff27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6c739ff27a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c739ff27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6c739ff27a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c739ff27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6c739ff27a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c739ff27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6c739ff27a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c739ff27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6c739ff27a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c739ff27a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c739ff27a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c739ff27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26c739ff27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c739ff27a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c739ff27a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c739ff27a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c739ff27a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c739ff27a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c739ff27a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c739ff27a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6c739ff27a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c739ff27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6c739ff27a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c739ff27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6c739ff27a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c739ff27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6c739ff27a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c739ff27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6c739ff27a_0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c739ff27a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6c739ff27a_0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c739ff27a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6c739ff27a_0_7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c739ff2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26c739ff27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c739ff27a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6c739ff27a_0_7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c739ff27a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6c739ff27a_0_7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c739ff27a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6c739ff27a_0_7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c739ff27a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6c739ff27a_0_8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6c739ff27a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26c739ff27a_0_8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6c739ff27a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26c739ff27a_0_8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6c739ff27a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6c739ff27a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6c739ff27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26c739ff27a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6c739ff27a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26c739ff27a_0_6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6c739ff27a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26c739ff27a_0_4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c739ff27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6c739ff27a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c739ff27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26c739ff27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c739ff27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26c739ff27a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c739ff27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26c739ff27a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c739ff27a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6c739ff27a_0_5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c739ff27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6c739ff27a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Shortest Path Algorithms</a:t>
            </a:r>
            <a:endParaRPr/>
          </a:p>
          <a:p>
            <a:pPr indent="0" lvl="0" marL="0" rtl="0" algn="ctr">
              <a:spcBef>
                <a:spcPts val="0"/>
              </a:spcBef>
              <a:spcAft>
                <a:spcPts val="0"/>
              </a:spcAft>
              <a:buNone/>
            </a:pPr>
            <a:r>
              <a:rPr lang="en" sz="2400"/>
              <a:t>Dijkstra, Bellman-Ford</a:t>
            </a:r>
            <a:endParaRPr sz="24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Nahian Salsabil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119" name="Google Shape;119;p22"/>
          <p:cNvPicPr preferRelativeResize="0"/>
          <p:nvPr/>
        </p:nvPicPr>
        <p:blipFill>
          <a:blip r:embed="rId4">
            <a:alphaModFix/>
          </a:blip>
          <a:stretch>
            <a:fillRect/>
          </a:stretch>
        </p:blipFill>
        <p:spPr>
          <a:xfrm>
            <a:off x="6158831" y="1302325"/>
            <a:ext cx="2422719" cy="33260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125" name="Google Shape;125;p23"/>
          <p:cNvPicPr preferRelativeResize="0"/>
          <p:nvPr/>
        </p:nvPicPr>
        <p:blipFill>
          <a:blip r:embed="rId4">
            <a:alphaModFix/>
          </a:blip>
          <a:stretch>
            <a:fillRect/>
          </a:stretch>
        </p:blipFill>
        <p:spPr>
          <a:xfrm>
            <a:off x="6158831" y="1302325"/>
            <a:ext cx="2422719" cy="33260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131" name="Google Shape;131;p24"/>
          <p:cNvPicPr preferRelativeResize="0"/>
          <p:nvPr/>
        </p:nvPicPr>
        <p:blipFill>
          <a:blip r:embed="rId4">
            <a:alphaModFix/>
          </a:blip>
          <a:stretch>
            <a:fillRect/>
          </a:stretch>
        </p:blipFill>
        <p:spPr>
          <a:xfrm>
            <a:off x="6158831" y="1302325"/>
            <a:ext cx="2422719" cy="33260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5"/>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137" name="Google Shape;137;p25"/>
          <p:cNvPicPr preferRelativeResize="0"/>
          <p:nvPr/>
        </p:nvPicPr>
        <p:blipFill>
          <a:blip r:embed="rId4">
            <a:alphaModFix/>
          </a:blip>
          <a:stretch>
            <a:fillRect/>
          </a:stretch>
        </p:blipFill>
        <p:spPr>
          <a:xfrm>
            <a:off x="6158831" y="1302325"/>
            <a:ext cx="2422719" cy="33260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6"/>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143" name="Google Shape;143;p26"/>
          <p:cNvPicPr preferRelativeResize="0"/>
          <p:nvPr/>
        </p:nvPicPr>
        <p:blipFill>
          <a:blip r:embed="rId4">
            <a:alphaModFix/>
          </a:blip>
          <a:stretch>
            <a:fillRect/>
          </a:stretch>
        </p:blipFill>
        <p:spPr>
          <a:xfrm>
            <a:off x="6158831" y="1302325"/>
            <a:ext cx="2422719" cy="33260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7"/>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149" name="Google Shape;149;p27"/>
          <p:cNvPicPr preferRelativeResize="0"/>
          <p:nvPr/>
        </p:nvPicPr>
        <p:blipFill>
          <a:blip r:embed="rId4">
            <a:alphaModFix/>
          </a:blip>
          <a:stretch>
            <a:fillRect/>
          </a:stretch>
        </p:blipFill>
        <p:spPr>
          <a:xfrm>
            <a:off x="6158831" y="1302325"/>
            <a:ext cx="2422719" cy="33260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8"/>
          <p:cNvPicPr preferRelativeResize="0"/>
          <p:nvPr/>
        </p:nvPicPr>
        <p:blipFill rotWithShape="1">
          <a:blip r:embed="rId3">
            <a:alphaModFix/>
          </a:blip>
          <a:srcRect b="0" l="0" r="0" t="0"/>
          <a:stretch/>
        </p:blipFill>
        <p:spPr>
          <a:xfrm>
            <a:off x="1439963" y="93000"/>
            <a:ext cx="6264081" cy="48386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9"/>
          <p:cNvPicPr preferRelativeResize="0"/>
          <p:nvPr/>
        </p:nvPicPr>
        <p:blipFill rotWithShape="1">
          <a:blip r:embed="rId3">
            <a:alphaModFix/>
          </a:blip>
          <a:srcRect b="0" l="0" r="0" t="0"/>
          <a:stretch/>
        </p:blipFill>
        <p:spPr>
          <a:xfrm>
            <a:off x="1439963" y="81125"/>
            <a:ext cx="6264081" cy="48386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nvSpPr>
        <p:spPr>
          <a:xfrm>
            <a:off x="249450" y="1080975"/>
            <a:ext cx="6083100" cy="2770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graph =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    'A': {'B': 1, 'C': 4},</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    'B': {'A': 1, 'C': 2, 'D': 5},</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    'C': {'A': 4, 'B': 2, 'D': 1},</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    'D': {'B': 5, 'C': 1}</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start_vertex = 'A'</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result = dijkstra(graph, start_vertex)</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print(result)</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 Output: {'A': 0, 'B': 1, 'C': 3, 'D': 4}</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65" name="Google Shape;165;p30"/>
          <p:cNvSpPr txBox="1"/>
          <p:nvPr/>
        </p:nvSpPr>
        <p:spPr>
          <a:xfrm>
            <a:off x="249450" y="392000"/>
            <a:ext cx="560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Example usage of Dijkstra's algorithm: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 of Dijkstra</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Might fail to find minimum distance in case of negative weights.</a:t>
            </a:r>
            <a:endParaRPr/>
          </a:p>
          <a:p>
            <a:pPr indent="0" lvl="0" marL="0" rtl="0" algn="l">
              <a:spcBef>
                <a:spcPts val="1200"/>
              </a:spcBef>
              <a:spcAft>
                <a:spcPts val="0"/>
              </a:spcAft>
              <a:buNone/>
            </a:pPr>
            <a:r>
              <a:rPr b="1" lang="en"/>
              <a:t>Example:</a:t>
            </a:r>
            <a:endParaRPr b="1"/>
          </a:p>
          <a:p>
            <a:pPr indent="0" lvl="0" marL="0" rtl="0" algn="l">
              <a:spcBef>
                <a:spcPts val="1200"/>
              </a:spcBef>
              <a:spcAft>
                <a:spcPts val="1200"/>
              </a:spcAft>
              <a:buNone/>
            </a:pPr>
            <a:r>
              <a:t/>
            </a:r>
            <a:endParaRPr b="1"/>
          </a:p>
        </p:txBody>
      </p:sp>
      <p:pic>
        <p:nvPicPr>
          <p:cNvPr id="172" name="Google Shape;172;p31"/>
          <p:cNvPicPr preferRelativeResize="0"/>
          <p:nvPr/>
        </p:nvPicPr>
        <p:blipFill>
          <a:blip r:embed="rId3">
            <a:alphaModFix/>
          </a:blip>
          <a:stretch>
            <a:fillRect/>
          </a:stretch>
        </p:blipFill>
        <p:spPr>
          <a:xfrm>
            <a:off x="2200300" y="1752950"/>
            <a:ext cx="2979850" cy="2929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50000"/>
              <a:buNone/>
            </a:pPr>
            <a:r>
              <a:rPr lang="en"/>
              <a:t>Weighted Graph</a:t>
            </a:r>
            <a:endParaRPr/>
          </a:p>
        </p:txBody>
      </p:sp>
      <p:pic>
        <p:nvPicPr>
          <p:cNvPr id="61" name="Google Shape;61;p14"/>
          <p:cNvPicPr preferRelativeResize="0"/>
          <p:nvPr/>
        </p:nvPicPr>
        <p:blipFill rotWithShape="1">
          <a:blip r:embed="rId3">
            <a:alphaModFix/>
          </a:blip>
          <a:srcRect b="0" l="0" r="0" t="0"/>
          <a:stretch/>
        </p:blipFill>
        <p:spPr>
          <a:xfrm>
            <a:off x="924525" y="1252125"/>
            <a:ext cx="6810375" cy="3371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Might fail to find minimum distance in case of negative weights.</a:t>
            </a:r>
            <a:endParaRPr/>
          </a:p>
          <a:p>
            <a:pPr indent="0" lvl="0" marL="0" rtl="0" algn="l">
              <a:spcBef>
                <a:spcPts val="1200"/>
              </a:spcBef>
              <a:spcAft>
                <a:spcPts val="0"/>
              </a:spcAft>
              <a:buNone/>
            </a:pPr>
            <a:r>
              <a:rPr b="1" lang="en"/>
              <a:t>Example:</a:t>
            </a:r>
            <a:endParaRPr b="1"/>
          </a:p>
          <a:p>
            <a:pPr indent="0" lvl="0" marL="0" rtl="0" algn="l">
              <a:spcBef>
                <a:spcPts val="1200"/>
              </a:spcBef>
              <a:spcAft>
                <a:spcPts val="1200"/>
              </a:spcAft>
              <a:buNone/>
            </a:pPr>
            <a:r>
              <a:t/>
            </a:r>
            <a:endParaRPr b="1"/>
          </a:p>
        </p:txBody>
      </p:sp>
      <p:pic>
        <p:nvPicPr>
          <p:cNvPr id="178" name="Google Shape;178;p32"/>
          <p:cNvPicPr preferRelativeResize="0"/>
          <p:nvPr/>
        </p:nvPicPr>
        <p:blipFill>
          <a:blip r:embed="rId3">
            <a:alphaModFix/>
          </a:blip>
          <a:stretch>
            <a:fillRect/>
          </a:stretch>
        </p:blipFill>
        <p:spPr>
          <a:xfrm>
            <a:off x="2308350" y="1763225"/>
            <a:ext cx="3023350" cy="2923400"/>
          </a:xfrm>
          <a:prstGeom prst="rect">
            <a:avLst/>
          </a:prstGeom>
          <a:noFill/>
          <a:ln>
            <a:noFill/>
          </a:ln>
        </p:spPr>
      </p:pic>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 of Dijkstra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idx="1" type="body"/>
          </p:nvPr>
        </p:nvSpPr>
        <p:spPr>
          <a:xfrm>
            <a:off x="311700" y="1152475"/>
            <a:ext cx="8520600" cy="394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Might fail to find minimum distance in case of negative weights.</a:t>
            </a:r>
            <a:endParaRPr/>
          </a:p>
          <a:p>
            <a:pPr indent="0" lvl="0" marL="0" rtl="0" algn="l">
              <a:spcBef>
                <a:spcPts val="1200"/>
              </a:spcBef>
              <a:spcAft>
                <a:spcPts val="0"/>
              </a:spcAft>
              <a:buNone/>
            </a:pPr>
            <a:r>
              <a:rPr b="1" lang="en"/>
              <a:t>Example:</a:t>
            </a:r>
            <a:endParaRPr b="1"/>
          </a:p>
          <a:p>
            <a:pPr indent="0" lvl="0" marL="0" rtl="0" algn="l">
              <a:spcBef>
                <a:spcPts val="1200"/>
              </a:spcBef>
              <a:spcAft>
                <a:spcPts val="1200"/>
              </a:spcAft>
              <a:buNone/>
            </a:pPr>
            <a:r>
              <a:t/>
            </a:r>
            <a:endParaRPr b="1"/>
          </a:p>
        </p:txBody>
      </p:sp>
      <p:pic>
        <p:nvPicPr>
          <p:cNvPr id="185" name="Google Shape;185;p33"/>
          <p:cNvPicPr preferRelativeResize="0"/>
          <p:nvPr/>
        </p:nvPicPr>
        <p:blipFill>
          <a:blip r:embed="rId3">
            <a:alphaModFix/>
          </a:blip>
          <a:stretch>
            <a:fillRect/>
          </a:stretch>
        </p:blipFill>
        <p:spPr>
          <a:xfrm>
            <a:off x="2420100" y="1745625"/>
            <a:ext cx="2864100" cy="2927400"/>
          </a:xfrm>
          <a:prstGeom prst="rect">
            <a:avLst/>
          </a:prstGeom>
          <a:noFill/>
          <a:ln>
            <a:noFill/>
          </a:ln>
        </p:spPr>
      </p:pic>
      <p:sp>
        <p:nvSpPr>
          <p:cNvPr id="186" name="Google Shape;186;p33"/>
          <p:cNvSpPr/>
          <p:nvPr/>
        </p:nvSpPr>
        <p:spPr>
          <a:xfrm rot="10800000">
            <a:off x="3941075" y="4341025"/>
            <a:ext cx="1542300" cy="5727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33"/>
          <p:cNvSpPr txBox="1"/>
          <p:nvPr/>
        </p:nvSpPr>
        <p:spPr>
          <a:xfrm>
            <a:off x="5777375" y="2571750"/>
            <a:ext cx="2487000" cy="21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Dijkstra will not relax this edge because vertex 3 is already visited. But if it is checked, the distance of vertex 3 should become 7-3 = 4. So dijkstra cannot give correct answer in this case.</a:t>
            </a:r>
            <a:endParaRPr sz="1600">
              <a:solidFill>
                <a:schemeClr val="dk2"/>
              </a:solidFill>
            </a:endParaRPr>
          </a:p>
        </p:txBody>
      </p:sp>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 of Dijkstra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idx="1" type="body"/>
          </p:nvPr>
        </p:nvSpPr>
        <p:spPr>
          <a:xfrm>
            <a:off x="311700" y="1152475"/>
            <a:ext cx="8520600" cy="394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Might fail to find minimum distance in case of negative weights.</a:t>
            </a:r>
            <a:endParaRPr/>
          </a:p>
          <a:p>
            <a:pPr indent="0" lvl="0" marL="0" rtl="0" algn="l">
              <a:spcBef>
                <a:spcPts val="1200"/>
              </a:spcBef>
              <a:spcAft>
                <a:spcPts val="1200"/>
              </a:spcAft>
              <a:buNone/>
            </a:pPr>
            <a:r>
              <a:t/>
            </a:r>
            <a:endParaRPr b="1"/>
          </a:p>
        </p:txBody>
      </p:sp>
      <p:sp>
        <p:nvSpPr>
          <p:cNvPr id="194" name="Google Shape;194;p34"/>
          <p:cNvSpPr txBox="1"/>
          <p:nvPr/>
        </p:nvSpPr>
        <p:spPr>
          <a:xfrm>
            <a:off x="1266800" y="2194875"/>
            <a:ext cx="5883300" cy="15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So, Dijkstra may or may not give the correct result for negative edge weights.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 sz="1800">
                <a:solidFill>
                  <a:schemeClr val="dk2"/>
                </a:solidFill>
              </a:rPr>
              <a:t>Solution: Bellman Ford</a:t>
            </a:r>
            <a:endParaRPr b="1" sz="1800">
              <a:solidFill>
                <a:schemeClr val="dk2"/>
              </a:solidFill>
            </a:endParaRPr>
          </a:p>
        </p:txBody>
      </p:sp>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 of Dijkstra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5"/>
          <p:cNvPicPr preferRelativeResize="0"/>
          <p:nvPr/>
        </p:nvPicPr>
        <p:blipFill rotWithShape="1">
          <a:blip r:embed="rId3">
            <a:alphaModFix/>
          </a:blip>
          <a:srcRect b="9614" l="0" r="0" t="8905"/>
          <a:stretch/>
        </p:blipFill>
        <p:spPr>
          <a:xfrm>
            <a:off x="929588" y="145025"/>
            <a:ext cx="7284823" cy="4585200"/>
          </a:xfrm>
          <a:prstGeom prst="rect">
            <a:avLst/>
          </a:prstGeom>
          <a:noFill/>
          <a:ln>
            <a:noFill/>
          </a:ln>
        </p:spPr>
      </p:pic>
      <p:pic>
        <p:nvPicPr>
          <p:cNvPr id="201" name="Google Shape;201;p35"/>
          <p:cNvPicPr preferRelativeResize="0"/>
          <p:nvPr/>
        </p:nvPicPr>
        <p:blipFill rotWithShape="1">
          <a:blip r:embed="rId4">
            <a:alphaModFix/>
          </a:blip>
          <a:srcRect b="22591" l="0" r="0" t="4202"/>
          <a:stretch/>
        </p:blipFill>
        <p:spPr>
          <a:xfrm>
            <a:off x="5094900" y="679550"/>
            <a:ext cx="2532499" cy="2977250"/>
          </a:xfrm>
          <a:prstGeom prst="rect">
            <a:avLst/>
          </a:prstGeom>
          <a:noFill/>
          <a:ln>
            <a:noFill/>
          </a:ln>
        </p:spPr>
      </p:pic>
      <p:sp>
        <p:nvSpPr>
          <p:cNvPr id="202" name="Google Shape;202;p35"/>
          <p:cNvSpPr/>
          <p:nvPr/>
        </p:nvSpPr>
        <p:spPr>
          <a:xfrm>
            <a:off x="4823925" y="1748650"/>
            <a:ext cx="142500" cy="486900"/>
          </a:xfrm>
          <a:prstGeom prst="rightBrace">
            <a:avLst>
              <a:gd fmla="val 5000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6"/>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208" name="Google Shape;208;p36"/>
          <p:cNvPicPr preferRelativeResize="0"/>
          <p:nvPr/>
        </p:nvPicPr>
        <p:blipFill rotWithShape="1">
          <a:blip r:embed="rId4">
            <a:alphaModFix/>
          </a:blip>
          <a:srcRect b="0" l="0" r="0" t="0"/>
          <a:stretch/>
        </p:blipFill>
        <p:spPr>
          <a:xfrm>
            <a:off x="5642348" y="1138325"/>
            <a:ext cx="3133576" cy="240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7"/>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214" name="Google Shape;214;p37"/>
          <p:cNvPicPr preferRelativeResize="0"/>
          <p:nvPr/>
        </p:nvPicPr>
        <p:blipFill rotWithShape="1">
          <a:blip r:embed="rId4">
            <a:alphaModFix/>
          </a:blip>
          <a:srcRect b="0" l="0" r="0" t="0"/>
          <a:stretch/>
        </p:blipFill>
        <p:spPr>
          <a:xfrm>
            <a:off x="5642348" y="1138325"/>
            <a:ext cx="3133576" cy="2404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8"/>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220" name="Google Shape;220;p38"/>
          <p:cNvPicPr preferRelativeResize="0"/>
          <p:nvPr/>
        </p:nvPicPr>
        <p:blipFill rotWithShape="1">
          <a:blip r:embed="rId4">
            <a:alphaModFix/>
          </a:blip>
          <a:srcRect b="0" l="0" r="0" t="0"/>
          <a:stretch/>
        </p:blipFill>
        <p:spPr>
          <a:xfrm>
            <a:off x="5642348" y="1138325"/>
            <a:ext cx="3133576" cy="2404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9"/>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226" name="Google Shape;226;p39"/>
          <p:cNvPicPr preferRelativeResize="0"/>
          <p:nvPr/>
        </p:nvPicPr>
        <p:blipFill rotWithShape="1">
          <a:blip r:embed="rId4">
            <a:alphaModFix/>
          </a:blip>
          <a:srcRect b="0" l="0" r="0" t="0"/>
          <a:stretch/>
        </p:blipFill>
        <p:spPr>
          <a:xfrm>
            <a:off x="5642348" y="1138325"/>
            <a:ext cx="3133576" cy="2404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40"/>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232" name="Google Shape;232;p40"/>
          <p:cNvPicPr preferRelativeResize="0"/>
          <p:nvPr/>
        </p:nvPicPr>
        <p:blipFill rotWithShape="1">
          <a:blip r:embed="rId4">
            <a:alphaModFix/>
          </a:blip>
          <a:srcRect b="0" l="0" r="0" t="0"/>
          <a:stretch/>
        </p:blipFill>
        <p:spPr>
          <a:xfrm>
            <a:off x="5642348" y="1138325"/>
            <a:ext cx="3133576" cy="2404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50000"/>
              <a:buNone/>
            </a:pPr>
            <a:r>
              <a:rPr lang="en"/>
              <a:t>Limitation of Bellman Ford Algorithm</a:t>
            </a:r>
            <a:endParaRPr/>
          </a:p>
        </p:txBody>
      </p:sp>
      <p:sp>
        <p:nvSpPr>
          <p:cNvPr id="238" name="Google Shape;238;p41"/>
          <p:cNvSpPr txBox="1"/>
          <p:nvPr/>
        </p:nvSpPr>
        <p:spPr>
          <a:xfrm>
            <a:off x="482350" y="1143000"/>
            <a:ext cx="7746600" cy="2043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Cannot find shortest path for negative weight cycle.</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After passing |V| - 1 times, there will still be some vertex, for which we did not yet reach the minimum distance. If we continue to run the algorithm again and again, it will keep decreasing. So, there will be no shortest path.</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50000"/>
              <a:buNone/>
            </a:pPr>
            <a:r>
              <a:rPr lang="en"/>
              <a:t>Weighted Graph and Shortest Path</a:t>
            </a:r>
            <a:endParaRPr/>
          </a:p>
        </p:txBody>
      </p:sp>
      <p:pic>
        <p:nvPicPr>
          <p:cNvPr id="67" name="Google Shape;67;p15"/>
          <p:cNvPicPr preferRelativeResize="0"/>
          <p:nvPr/>
        </p:nvPicPr>
        <p:blipFill rotWithShape="1">
          <a:blip r:embed="rId3">
            <a:alphaModFix/>
          </a:blip>
          <a:srcRect b="29755" l="0" r="0" t="0"/>
          <a:stretch/>
        </p:blipFill>
        <p:spPr>
          <a:xfrm>
            <a:off x="615675" y="1301850"/>
            <a:ext cx="4053875" cy="3345200"/>
          </a:xfrm>
          <a:prstGeom prst="rect">
            <a:avLst/>
          </a:prstGeom>
          <a:noFill/>
          <a:ln>
            <a:noFill/>
          </a:ln>
        </p:spPr>
      </p:pic>
      <p:pic>
        <p:nvPicPr>
          <p:cNvPr id="68" name="Google Shape;68;p15"/>
          <p:cNvPicPr preferRelativeResize="0"/>
          <p:nvPr/>
        </p:nvPicPr>
        <p:blipFill rotWithShape="1">
          <a:blip r:embed="rId3">
            <a:alphaModFix/>
          </a:blip>
          <a:srcRect b="0" l="0" r="0" t="67375"/>
          <a:stretch/>
        </p:blipFill>
        <p:spPr>
          <a:xfrm>
            <a:off x="4778425" y="1950575"/>
            <a:ext cx="4053875" cy="15536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50000"/>
              <a:buNone/>
            </a:pPr>
            <a:r>
              <a:rPr lang="en"/>
              <a:t>Negative Weight Cycle</a:t>
            </a:r>
            <a:endParaRPr/>
          </a:p>
        </p:txBody>
      </p:sp>
      <p:pic>
        <p:nvPicPr>
          <p:cNvPr id="244" name="Google Shape;244;p42"/>
          <p:cNvPicPr preferRelativeResize="0"/>
          <p:nvPr/>
        </p:nvPicPr>
        <p:blipFill rotWithShape="1">
          <a:blip r:embed="rId3">
            <a:alphaModFix/>
          </a:blip>
          <a:srcRect b="0" l="0" r="0" t="0"/>
          <a:stretch/>
        </p:blipFill>
        <p:spPr>
          <a:xfrm>
            <a:off x="3771100" y="2038200"/>
            <a:ext cx="4834898" cy="2790601"/>
          </a:xfrm>
          <a:prstGeom prst="rect">
            <a:avLst/>
          </a:prstGeom>
          <a:noFill/>
          <a:ln>
            <a:noFill/>
          </a:ln>
        </p:spPr>
      </p:pic>
      <p:sp>
        <p:nvSpPr>
          <p:cNvPr id="245" name="Google Shape;245;p42"/>
          <p:cNvSpPr txBox="1"/>
          <p:nvPr/>
        </p:nvSpPr>
        <p:spPr>
          <a:xfrm>
            <a:off x="619650" y="1113700"/>
            <a:ext cx="4919400" cy="10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If there is a cycle for which the total weight is negative, then Bellman Ford cannot find the shortest path.</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50000"/>
              <a:buNone/>
            </a:pPr>
            <a:r>
              <a:rPr lang="en"/>
              <a:t>Negative Weight Cycle</a:t>
            </a:r>
            <a:endParaRPr/>
          </a:p>
        </p:txBody>
      </p:sp>
      <p:sp>
        <p:nvSpPr>
          <p:cNvPr id="251" name="Google Shape;251;p43"/>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3"/>
          <p:cNvSpPr/>
          <p:nvPr/>
        </p:nvSpPr>
        <p:spPr>
          <a:xfrm>
            <a:off x="36578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43"/>
          <p:cNvSpPr/>
          <p:nvPr/>
        </p:nvSpPr>
        <p:spPr>
          <a:xfrm>
            <a:off x="2384750"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43"/>
          <p:cNvSpPr/>
          <p:nvPr/>
        </p:nvSpPr>
        <p:spPr>
          <a:xfrm>
            <a:off x="4663475"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3"/>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6" name="Google Shape;256;p43"/>
          <p:cNvCxnSpPr>
            <a:stCxn id="251" idx="6"/>
            <a:endCxn id="252" idx="2"/>
          </p:cNvCxnSpPr>
          <p:nvPr/>
        </p:nvCxnSpPr>
        <p:spPr>
          <a:xfrm>
            <a:off x="2258275" y="3375950"/>
            <a:ext cx="1399500" cy="0"/>
          </a:xfrm>
          <a:prstGeom prst="straightConnector1">
            <a:avLst/>
          </a:prstGeom>
          <a:noFill/>
          <a:ln cap="flat" cmpd="sng" w="19050">
            <a:solidFill>
              <a:schemeClr val="dk1"/>
            </a:solidFill>
            <a:prstDash val="solid"/>
            <a:round/>
            <a:headEnd len="sm" w="sm" type="none"/>
            <a:tailEnd len="med" w="med" type="triangle"/>
          </a:ln>
        </p:spPr>
      </p:cxnSp>
      <p:cxnSp>
        <p:nvCxnSpPr>
          <p:cNvPr id="257" name="Google Shape;257;p43"/>
          <p:cNvCxnSpPr>
            <a:stCxn id="252" idx="0"/>
            <a:endCxn id="253" idx="5"/>
          </p:cNvCxnSpPr>
          <p:nvPr/>
        </p:nvCxnSpPr>
        <p:spPr>
          <a:xfrm rot="10800000">
            <a:off x="2973050" y="2264600"/>
            <a:ext cx="1029300" cy="778800"/>
          </a:xfrm>
          <a:prstGeom prst="straightConnector1">
            <a:avLst/>
          </a:prstGeom>
          <a:noFill/>
          <a:ln cap="flat" cmpd="sng" w="19050">
            <a:solidFill>
              <a:schemeClr val="dk1"/>
            </a:solidFill>
            <a:prstDash val="solid"/>
            <a:round/>
            <a:headEnd len="sm" w="sm" type="none"/>
            <a:tailEnd len="med" w="med" type="triangle"/>
          </a:ln>
        </p:spPr>
      </p:cxnSp>
      <p:cxnSp>
        <p:nvCxnSpPr>
          <p:cNvPr id="258" name="Google Shape;258;p43"/>
          <p:cNvCxnSpPr>
            <a:endCxn id="254" idx="2"/>
          </p:cNvCxnSpPr>
          <p:nvPr/>
        </p:nvCxnSpPr>
        <p:spPr>
          <a:xfrm>
            <a:off x="3073775" y="2029600"/>
            <a:ext cx="1589700" cy="0"/>
          </a:xfrm>
          <a:prstGeom prst="straightConnector1">
            <a:avLst/>
          </a:prstGeom>
          <a:noFill/>
          <a:ln cap="flat" cmpd="sng" w="19050">
            <a:solidFill>
              <a:schemeClr val="dk1"/>
            </a:solidFill>
            <a:prstDash val="solid"/>
            <a:round/>
            <a:headEnd len="sm" w="sm" type="none"/>
            <a:tailEnd len="med" w="med" type="triangle"/>
          </a:ln>
        </p:spPr>
      </p:cxnSp>
      <p:cxnSp>
        <p:nvCxnSpPr>
          <p:cNvPr id="259" name="Google Shape;259;p43"/>
          <p:cNvCxnSpPr>
            <a:endCxn id="252" idx="7"/>
          </p:cNvCxnSpPr>
          <p:nvPr/>
        </p:nvCxnSpPr>
        <p:spPr>
          <a:xfrm flipH="1">
            <a:off x="4245984" y="2362002"/>
            <a:ext cx="728400" cy="778800"/>
          </a:xfrm>
          <a:prstGeom prst="straightConnector1">
            <a:avLst/>
          </a:prstGeom>
          <a:noFill/>
          <a:ln cap="flat" cmpd="sng" w="19050">
            <a:solidFill>
              <a:schemeClr val="dk1"/>
            </a:solidFill>
            <a:prstDash val="solid"/>
            <a:round/>
            <a:headEnd len="sm" w="sm" type="none"/>
            <a:tailEnd len="med" w="med" type="triangle"/>
          </a:ln>
        </p:spPr>
      </p:cxnSp>
      <p:cxnSp>
        <p:nvCxnSpPr>
          <p:cNvPr id="260" name="Google Shape;260;p43"/>
          <p:cNvCxnSpPr>
            <a:stCxn id="252" idx="6"/>
            <a:endCxn id="255" idx="2"/>
          </p:cNvCxnSpPr>
          <p:nvPr/>
        </p:nvCxnSpPr>
        <p:spPr>
          <a:xfrm>
            <a:off x="4346900" y="3375950"/>
            <a:ext cx="1573800" cy="0"/>
          </a:xfrm>
          <a:prstGeom prst="straightConnector1">
            <a:avLst/>
          </a:prstGeom>
          <a:noFill/>
          <a:ln cap="flat" cmpd="sng" w="19050">
            <a:solidFill>
              <a:schemeClr val="dk1"/>
            </a:solidFill>
            <a:prstDash val="solid"/>
            <a:round/>
            <a:headEnd len="sm" w="sm" type="none"/>
            <a:tailEnd len="med" w="med" type="triangle"/>
          </a:ln>
        </p:spPr>
      </p:cxnSp>
      <p:sp>
        <p:nvSpPr>
          <p:cNvPr id="261" name="Google Shape;261;p43"/>
          <p:cNvSpPr txBox="1"/>
          <p:nvPr/>
        </p:nvSpPr>
        <p:spPr>
          <a:xfrm>
            <a:off x="26262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262" name="Google Shape;262;p43"/>
          <p:cNvSpPr txBox="1"/>
          <p:nvPr/>
        </p:nvSpPr>
        <p:spPr>
          <a:xfrm>
            <a:off x="49099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263" name="Google Shape;263;p43"/>
          <p:cNvSpPr txBox="1"/>
          <p:nvPr/>
        </p:nvSpPr>
        <p:spPr>
          <a:xfrm>
            <a:off x="548300" y="1150900"/>
            <a:ext cx="5618100" cy="546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 sz="1400" u="none" cap="none" strike="noStrike">
                <a:solidFill>
                  <a:srgbClr val="000000"/>
                </a:solidFill>
                <a:latin typeface="Open Sans"/>
                <a:ea typeface="Open Sans"/>
                <a:cs typeface="Open Sans"/>
                <a:sym typeface="Open Sans"/>
              </a:rPr>
              <a:t>Suppose the graph has vertices like these</a:t>
            </a:r>
            <a:endParaRPr b="1" i="0" sz="1400" u="none" cap="none" strike="noStrike">
              <a:solidFill>
                <a:srgbClr val="000000"/>
              </a:solidFill>
              <a:latin typeface="Open Sans"/>
              <a:ea typeface="Open Sans"/>
              <a:cs typeface="Open Sans"/>
              <a:sym typeface="Open Sans"/>
            </a:endParaRPr>
          </a:p>
        </p:txBody>
      </p:sp>
      <p:sp>
        <p:nvSpPr>
          <p:cNvPr id="264" name="Google Shape;264;p43"/>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265" name="Google Shape;265;p43"/>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266" name="Google Shape;266;p43"/>
          <p:cNvSpPr txBox="1"/>
          <p:nvPr/>
        </p:nvSpPr>
        <p:spPr>
          <a:xfrm>
            <a:off x="4737663" y="26553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267" name="Google Shape;267;p43"/>
          <p:cNvSpPr txBox="1"/>
          <p:nvPr/>
        </p:nvSpPr>
        <p:spPr>
          <a:xfrm>
            <a:off x="3644850" y="16021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268" name="Google Shape;268;p43"/>
          <p:cNvSpPr txBox="1"/>
          <p:nvPr/>
        </p:nvSpPr>
        <p:spPr>
          <a:xfrm>
            <a:off x="2973038" y="25717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50000"/>
              <a:buNone/>
            </a:pPr>
            <a:r>
              <a:rPr lang="en"/>
              <a:t>Negative Weight Cycle</a:t>
            </a:r>
            <a:endParaRPr/>
          </a:p>
        </p:txBody>
      </p:sp>
      <p:sp>
        <p:nvSpPr>
          <p:cNvPr id="274" name="Google Shape;274;p44"/>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4"/>
          <p:cNvSpPr/>
          <p:nvPr/>
        </p:nvSpPr>
        <p:spPr>
          <a:xfrm>
            <a:off x="36578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4"/>
          <p:cNvSpPr/>
          <p:nvPr/>
        </p:nvSpPr>
        <p:spPr>
          <a:xfrm>
            <a:off x="2384750"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4"/>
          <p:cNvSpPr/>
          <p:nvPr/>
        </p:nvSpPr>
        <p:spPr>
          <a:xfrm>
            <a:off x="4663475"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4"/>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9" name="Google Shape;279;p44"/>
          <p:cNvCxnSpPr>
            <a:stCxn id="274" idx="6"/>
            <a:endCxn id="275" idx="2"/>
          </p:cNvCxnSpPr>
          <p:nvPr/>
        </p:nvCxnSpPr>
        <p:spPr>
          <a:xfrm>
            <a:off x="2258275" y="3375950"/>
            <a:ext cx="1399500" cy="0"/>
          </a:xfrm>
          <a:prstGeom prst="straightConnector1">
            <a:avLst/>
          </a:prstGeom>
          <a:noFill/>
          <a:ln cap="flat" cmpd="sng" w="19050">
            <a:solidFill>
              <a:schemeClr val="dk1"/>
            </a:solidFill>
            <a:prstDash val="solid"/>
            <a:round/>
            <a:headEnd len="sm" w="sm" type="none"/>
            <a:tailEnd len="med" w="med" type="triangle"/>
          </a:ln>
        </p:spPr>
      </p:cxnSp>
      <p:cxnSp>
        <p:nvCxnSpPr>
          <p:cNvPr id="280" name="Google Shape;280;p44"/>
          <p:cNvCxnSpPr>
            <a:stCxn id="275" idx="0"/>
            <a:endCxn id="276" idx="5"/>
          </p:cNvCxnSpPr>
          <p:nvPr/>
        </p:nvCxnSpPr>
        <p:spPr>
          <a:xfrm rot="10800000">
            <a:off x="2973050" y="2264600"/>
            <a:ext cx="1029300" cy="778800"/>
          </a:xfrm>
          <a:prstGeom prst="straightConnector1">
            <a:avLst/>
          </a:prstGeom>
          <a:noFill/>
          <a:ln cap="flat" cmpd="sng" w="19050">
            <a:solidFill>
              <a:schemeClr val="dk1"/>
            </a:solidFill>
            <a:prstDash val="solid"/>
            <a:round/>
            <a:headEnd len="sm" w="sm" type="none"/>
            <a:tailEnd len="med" w="med" type="triangle"/>
          </a:ln>
        </p:spPr>
      </p:cxnSp>
      <p:cxnSp>
        <p:nvCxnSpPr>
          <p:cNvPr id="281" name="Google Shape;281;p44"/>
          <p:cNvCxnSpPr>
            <a:endCxn id="277" idx="2"/>
          </p:cNvCxnSpPr>
          <p:nvPr/>
        </p:nvCxnSpPr>
        <p:spPr>
          <a:xfrm>
            <a:off x="3073775" y="2029600"/>
            <a:ext cx="1589700" cy="0"/>
          </a:xfrm>
          <a:prstGeom prst="straightConnector1">
            <a:avLst/>
          </a:prstGeom>
          <a:noFill/>
          <a:ln cap="flat" cmpd="sng" w="19050">
            <a:solidFill>
              <a:schemeClr val="dk1"/>
            </a:solidFill>
            <a:prstDash val="solid"/>
            <a:round/>
            <a:headEnd len="sm" w="sm" type="none"/>
            <a:tailEnd len="med" w="med" type="triangle"/>
          </a:ln>
        </p:spPr>
      </p:cxnSp>
      <p:cxnSp>
        <p:nvCxnSpPr>
          <p:cNvPr id="282" name="Google Shape;282;p44"/>
          <p:cNvCxnSpPr>
            <a:endCxn id="275" idx="7"/>
          </p:cNvCxnSpPr>
          <p:nvPr/>
        </p:nvCxnSpPr>
        <p:spPr>
          <a:xfrm flipH="1">
            <a:off x="4245984" y="2362002"/>
            <a:ext cx="728400" cy="778800"/>
          </a:xfrm>
          <a:prstGeom prst="straightConnector1">
            <a:avLst/>
          </a:prstGeom>
          <a:noFill/>
          <a:ln cap="flat" cmpd="sng" w="19050">
            <a:solidFill>
              <a:schemeClr val="dk1"/>
            </a:solidFill>
            <a:prstDash val="solid"/>
            <a:round/>
            <a:headEnd len="sm" w="sm" type="none"/>
            <a:tailEnd len="med" w="med" type="triangle"/>
          </a:ln>
        </p:spPr>
      </p:cxnSp>
      <p:cxnSp>
        <p:nvCxnSpPr>
          <p:cNvPr id="283" name="Google Shape;283;p44"/>
          <p:cNvCxnSpPr>
            <a:stCxn id="275" idx="6"/>
            <a:endCxn id="278" idx="2"/>
          </p:cNvCxnSpPr>
          <p:nvPr/>
        </p:nvCxnSpPr>
        <p:spPr>
          <a:xfrm>
            <a:off x="4346900" y="3375950"/>
            <a:ext cx="1573800" cy="0"/>
          </a:xfrm>
          <a:prstGeom prst="straightConnector1">
            <a:avLst/>
          </a:prstGeom>
          <a:noFill/>
          <a:ln cap="flat" cmpd="sng" w="19050">
            <a:solidFill>
              <a:schemeClr val="dk1"/>
            </a:solidFill>
            <a:prstDash val="solid"/>
            <a:round/>
            <a:headEnd len="sm" w="sm" type="none"/>
            <a:tailEnd len="med" w="med" type="triangle"/>
          </a:ln>
        </p:spPr>
      </p:cxnSp>
      <p:sp>
        <p:nvSpPr>
          <p:cNvPr id="284" name="Google Shape;284;p44"/>
          <p:cNvSpPr txBox="1"/>
          <p:nvPr/>
        </p:nvSpPr>
        <p:spPr>
          <a:xfrm>
            <a:off x="26262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285" name="Google Shape;285;p44"/>
          <p:cNvSpPr txBox="1"/>
          <p:nvPr/>
        </p:nvSpPr>
        <p:spPr>
          <a:xfrm>
            <a:off x="49099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286" name="Google Shape;286;p44"/>
          <p:cNvSpPr txBox="1"/>
          <p:nvPr/>
        </p:nvSpPr>
        <p:spPr>
          <a:xfrm>
            <a:off x="548300" y="1150900"/>
            <a:ext cx="5618100" cy="546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 sz="1400" u="none" cap="none" strike="noStrike">
                <a:solidFill>
                  <a:srgbClr val="000000"/>
                </a:solidFill>
                <a:latin typeface="Open Sans"/>
                <a:ea typeface="Open Sans"/>
                <a:cs typeface="Open Sans"/>
                <a:sym typeface="Open Sans"/>
              </a:rPr>
              <a:t>Suppose the graph has more vertices like these</a:t>
            </a:r>
            <a:endParaRPr b="1" i="0" sz="1400" u="none" cap="none" strike="noStrike">
              <a:solidFill>
                <a:srgbClr val="000000"/>
              </a:solidFill>
              <a:latin typeface="Open Sans"/>
              <a:ea typeface="Open Sans"/>
              <a:cs typeface="Open Sans"/>
              <a:sym typeface="Open Sans"/>
            </a:endParaRPr>
          </a:p>
        </p:txBody>
      </p:sp>
      <p:sp>
        <p:nvSpPr>
          <p:cNvPr id="287" name="Google Shape;287;p44"/>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288" name="Google Shape;288;p44"/>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289" name="Google Shape;289;p44"/>
          <p:cNvSpPr txBox="1"/>
          <p:nvPr/>
        </p:nvSpPr>
        <p:spPr>
          <a:xfrm>
            <a:off x="4737663" y="26553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290" name="Google Shape;290;p44"/>
          <p:cNvSpPr txBox="1"/>
          <p:nvPr/>
        </p:nvSpPr>
        <p:spPr>
          <a:xfrm>
            <a:off x="3644850" y="16021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291" name="Google Shape;291;p44"/>
          <p:cNvSpPr txBox="1"/>
          <p:nvPr/>
        </p:nvSpPr>
        <p:spPr>
          <a:xfrm>
            <a:off x="2973038" y="25717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cxnSp>
        <p:nvCxnSpPr>
          <p:cNvPr id="292" name="Google Shape;292;p44"/>
          <p:cNvCxnSpPr/>
          <p:nvPr/>
        </p:nvCxnSpPr>
        <p:spPr>
          <a:xfrm>
            <a:off x="4346900" y="3375950"/>
            <a:ext cx="1573800" cy="0"/>
          </a:xfrm>
          <a:prstGeom prst="straightConnector1">
            <a:avLst/>
          </a:prstGeom>
          <a:noFill/>
          <a:ln cap="flat" cmpd="sng" w="38100">
            <a:solidFill>
              <a:srgbClr val="0000FF"/>
            </a:solidFill>
            <a:prstDash val="solid"/>
            <a:round/>
            <a:headEnd len="sm" w="sm" type="none"/>
            <a:tailEnd len="med" w="med" type="triangle"/>
          </a:ln>
        </p:spPr>
      </p:cxnSp>
      <p:sp>
        <p:nvSpPr>
          <p:cNvPr id="293" name="Google Shape;293;p44"/>
          <p:cNvSpPr txBox="1"/>
          <p:nvPr/>
        </p:nvSpPr>
        <p:spPr>
          <a:xfrm>
            <a:off x="26262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294" name="Google Shape;294;p44"/>
          <p:cNvSpPr txBox="1"/>
          <p:nvPr/>
        </p:nvSpPr>
        <p:spPr>
          <a:xfrm>
            <a:off x="820825" y="4124400"/>
            <a:ext cx="4335600" cy="475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 sz="1400" u="none" cap="none" strike="noStrike">
                <a:solidFill>
                  <a:srgbClr val="000000"/>
                </a:solidFill>
                <a:latin typeface="Open Sans"/>
                <a:ea typeface="Open Sans"/>
                <a:cs typeface="Open Sans"/>
                <a:sym typeface="Open Sans"/>
              </a:rPr>
              <a:t>Distance = 1+3 =4</a:t>
            </a:r>
            <a:endParaRPr b="1" i="0" sz="1400" u="none" cap="none" strike="noStrike">
              <a:solidFill>
                <a:srgbClr val="000000"/>
              </a:solidFill>
              <a:latin typeface="Open Sans"/>
              <a:ea typeface="Open Sans"/>
              <a:cs typeface="Open Sans"/>
              <a:sym typeface="Open Sans"/>
            </a:endParaRPr>
          </a:p>
        </p:txBody>
      </p:sp>
      <p:cxnSp>
        <p:nvCxnSpPr>
          <p:cNvPr id="295" name="Google Shape;295;p44"/>
          <p:cNvCxnSpPr/>
          <p:nvPr/>
        </p:nvCxnSpPr>
        <p:spPr>
          <a:xfrm>
            <a:off x="2258275" y="3375950"/>
            <a:ext cx="1399500" cy="0"/>
          </a:xfrm>
          <a:prstGeom prst="straightConnector1">
            <a:avLst/>
          </a:prstGeom>
          <a:noFill/>
          <a:ln cap="flat" cmpd="sng" w="38100">
            <a:solidFill>
              <a:srgbClr val="0000FF"/>
            </a:solidFill>
            <a:prstDash val="solid"/>
            <a:round/>
            <a:headEnd len="sm" w="sm" type="none"/>
            <a:tailEnd len="med" w="med" type="triangle"/>
          </a:ln>
        </p:spPr>
      </p:cxnSp>
      <p:graphicFrame>
        <p:nvGraphicFramePr>
          <p:cNvPr id="296" name="Google Shape;296;p44"/>
          <p:cNvGraphicFramePr/>
          <p:nvPr/>
        </p:nvGraphicFramePr>
        <p:xfrm>
          <a:off x="7077150" y="1043050"/>
          <a:ext cx="3000000" cy="3000000"/>
        </p:xfrm>
        <a:graphic>
          <a:graphicData uri="http://schemas.openxmlformats.org/drawingml/2006/table">
            <a:tbl>
              <a:tblPr>
                <a:noFill/>
                <a:tableStyleId>{DB87F0D1-46D0-4EEC-A63E-924A10CA611F}</a:tableStyleId>
              </a:tblPr>
              <a:tblGrid>
                <a:gridCol w="911175"/>
                <a:gridCol w="911175"/>
              </a:tblGrid>
              <a:tr h="6107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path</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distance</a:t>
                      </a:r>
                      <a:endParaRPr b="1" sz="1400" u="none" cap="none" strike="noStrike"/>
                    </a:p>
                  </a:txBody>
                  <a:tcPr marT="91425" marB="91425" marR="91425" marL="91425"/>
                </a:tc>
              </a:tr>
              <a:tr h="610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50000"/>
              <a:buNone/>
            </a:pPr>
            <a:r>
              <a:rPr lang="en"/>
              <a:t>Negative Weight Cycle</a:t>
            </a:r>
            <a:endParaRPr/>
          </a:p>
        </p:txBody>
      </p:sp>
      <p:sp>
        <p:nvSpPr>
          <p:cNvPr id="302" name="Google Shape;302;p45"/>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5"/>
          <p:cNvSpPr/>
          <p:nvPr/>
        </p:nvSpPr>
        <p:spPr>
          <a:xfrm>
            <a:off x="36578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5"/>
          <p:cNvSpPr/>
          <p:nvPr/>
        </p:nvSpPr>
        <p:spPr>
          <a:xfrm>
            <a:off x="2384750"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5"/>
          <p:cNvSpPr/>
          <p:nvPr/>
        </p:nvSpPr>
        <p:spPr>
          <a:xfrm>
            <a:off x="4663475"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5"/>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7" name="Google Shape;307;p45"/>
          <p:cNvCxnSpPr>
            <a:endCxn id="305" idx="2"/>
          </p:cNvCxnSpPr>
          <p:nvPr/>
        </p:nvCxnSpPr>
        <p:spPr>
          <a:xfrm>
            <a:off x="3073775" y="2029600"/>
            <a:ext cx="1589700" cy="0"/>
          </a:xfrm>
          <a:prstGeom prst="straightConnector1">
            <a:avLst/>
          </a:prstGeom>
          <a:noFill/>
          <a:ln cap="flat" cmpd="sng" w="38100">
            <a:solidFill>
              <a:srgbClr val="0000FF"/>
            </a:solidFill>
            <a:prstDash val="solid"/>
            <a:round/>
            <a:headEnd len="sm" w="sm" type="none"/>
            <a:tailEnd len="med" w="med" type="triangle"/>
          </a:ln>
        </p:spPr>
      </p:cxnSp>
      <p:cxnSp>
        <p:nvCxnSpPr>
          <p:cNvPr id="308" name="Google Shape;308;p45"/>
          <p:cNvCxnSpPr>
            <a:endCxn id="303" idx="7"/>
          </p:cNvCxnSpPr>
          <p:nvPr/>
        </p:nvCxnSpPr>
        <p:spPr>
          <a:xfrm flipH="1">
            <a:off x="4245984" y="2362002"/>
            <a:ext cx="728400" cy="778800"/>
          </a:xfrm>
          <a:prstGeom prst="straightConnector1">
            <a:avLst/>
          </a:prstGeom>
          <a:noFill/>
          <a:ln cap="flat" cmpd="sng" w="38100">
            <a:solidFill>
              <a:srgbClr val="0000FF"/>
            </a:solidFill>
            <a:prstDash val="solid"/>
            <a:round/>
            <a:headEnd len="sm" w="sm" type="none"/>
            <a:tailEnd len="med" w="med" type="triangle"/>
          </a:ln>
        </p:spPr>
      </p:cxnSp>
      <p:cxnSp>
        <p:nvCxnSpPr>
          <p:cNvPr id="309" name="Google Shape;309;p45"/>
          <p:cNvCxnSpPr>
            <a:stCxn id="303" idx="6"/>
            <a:endCxn id="306" idx="2"/>
          </p:cNvCxnSpPr>
          <p:nvPr/>
        </p:nvCxnSpPr>
        <p:spPr>
          <a:xfrm>
            <a:off x="4346900" y="3375950"/>
            <a:ext cx="1573800" cy="0"/>
          </a:xfrm>
          <a:prstGeom prst="straightConnector1">
            <a:avLst/>
          </a:prstGeom>
          <a:noFill/>
          <a:ln cap="flat" cmpd="sng" w="38100">
            <a:solidFill>
              <a:srgbClr val="0000FF"/>
            </a:solidFill>
            <a:prstDash val="solid"/>
            <a:round/>
            <a:headEnd len="sm" w="sm" type="none"/>
            <a:tailEnd len="med" w="med" type="triangle"/>
          </a:ln>
        </p:spPr>
      </p:cxnSp>
      <p:sp>
        <p:nvSpPr>
          <p:cNvPr id="310" name="Google Shape;310;p45"/>
          <p:cNvSpPr txBox="1"/>
          <p:nvPr/>
        </p:nvSpPr>
        <p:spPr>
          <a:xfrm>
            <a:off x="26262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311" name="Google Shape;311;p45"/>
          <p:cNvSpPr txBox="1"/>
          <p:nvPr/>
        </p:nvSpPr>
        <p:spPr>
          <a:xfrm>
            <a:off x="49099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312" name="Google Shape;312;p45"/>
          <p:cNvSpPr txBox="1"/>
          <p:nvPr/>
        </p:nvSpPr>
        <p:spPr>
          <a:xfrm>
            <a:off x="548300" y="1150900"/>
            <a:ext cx="5618100" cy="546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 sz="1400" u="none" cap="none" strike="noStrike">
                <a:solidFill>
                  <a:srgbClr val="000000"/>
                </a:solidFill>
                <a:latin typeface="Open Sans"/>
                <a:ea typeface="Open Sans"/>
                <a:cs typeface="Open Sans"/>
                <a:sym typeface="Open Sans"/>
              </a:rPr>
              <a:t>Suppose the graph has more vertices like these</a:t>
            </a:r>
            <a:endParaRPr b="1" i="0" sz="1400" u="none" cap="none" strike="noStrike">
              <a:solidFill>
                <a:srgbClr val="000000"/>
              </a:solidFill>
              <a:latin typeface="Open Sans"/>
              <a:ea typeface="Open Sans"/>
              <a:cs typeface="Open Sans"/>
              <a:sym typeface="Open Sans"/>
            </a:endParaRPr>
          </a:p>
        </p:txBody>
      </p:sp>
      <p:sp>
        <p:nvSpPr>
          <p:cNvPr id="313" name="Google Shape;313;p45"/>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314" name="Google Shape;314;p45"/>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315" name="Google Shape;315;p45"/>
          <p:cNvSpPr txBox="1"/>
          <p:nvPr/>
        </p:nvSpPr>
        <p:spPr>
          <a:xfrm>
            <a:off x="4737663" y="26553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316" name="Google Shape;316;p45"/>
          <p:cNvSpPr txBox="1"/>
          <p:nvPr/>
        </p:nvSpPr>
        <p:spPr>
          <a:xfrm>
            <a:off x="3644850" y="16021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317" name="Google Shape;317;p45"/>
          <p:cNvSpPr txBox="1"/>
          <p:nvPr/>
        </p:nvSpPr>
        <p:spPr>
          <a:xfrm>
            <a:off x="2973038" y="25717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sp>
        <p:nvSpPr>
          <p:cNvPr id="318" name="Google Shape;318;p45"/>
          <p:cNvSpPr txBox="1"/>
          <p:nvPr/>
        </p:nvSpPr>
        <p:spPr>
          <a:xfrm>
            <a:off x="26262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319" name="Google Shape;319;p45"/>
          <p:cNvSpPr txBox="1"/>
          <p:nvPr/>
        </p:nvSpPr>
        <p:spPr>
          <a:xfrm>
            <a:off x="820825" y="4124400"/>
            <a:ext cx="4335600" cy="475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 sz="1400" u="none" cap="none" strike="noStrike">
                <a:solidFill>
                  <a:srgbClr val="000000"/>
                </a:solidFill>
                <a:latin typeface="Open Sans"/>
                <a:ea typeface="Open Sans"/>
                <a:cs typeface="Open Sans"/>
                <a:sym typeface="Open Sans"/>
              </a:rPr>
              <a:t>Distance = 1-6+3+2+3 = 3</a:t>
            </a:r>
            <a:endParaRPr b="1" i="0" sz="1400" u="none" cap="none" strike="noStrike">
              <a:solidFill>
                <a:srgbClr val="000000"/>
              </a:solidFill>
              <a:latin typeface="Open Sans"/>
              <a:ea typeface="Open Sans"/>
              <a:cs typeface="Open Sans"/>
              <a:sym typeface="Open Sans"/>
            </a:endParaRPr>
          </a:p>
        </p:txBody>
      </p:sp>
      <p:cxnSp>
        <p:nvCxnSpPr>
          <p:cNvPr id="320" name="Google Shape;320;p45"/>
          <p:cNvCxnSpPr/>
          <p:nvPr/>
        </p:nvCxnSpPr>
        <p:spPr>
          <a:xfrm>
            <a:off x="2288875" y="3375950"/>
            <a:ext cx="1399500" cy="0"/>
          </a:xfrm>
          <a:prstGeom prst="straightConnector1">
            <a:avLst/>
          </a:prstGeom>
          <a:noFill/>
          <a:ln cap="flat" cmpd="sng" w="38100">
            <a:solidFill>
              <a:srgbClr val="0000FF"/>
            </a:solidFill>
            <a:prstDash val="solid"/>
            <a:round/>
            <a:headEnd len="sm" w="sm" type="none"/>
            <a:tailEnd len="med" w="med" type="triangle"/>
          </a:ln>
        </p:spPr>
      </p:cxnSp>
      <p:cxnSp>
        <p:nvCxnSpPr>
          <p:cNvPr id="321" name="Google Shape;321;p45"/>
          <p:cNvCxnSpPr>
            <a:stCxn id="303" idx="0"/>
          </p:cNvCxnSpPr>
          <p:nvPr/>
        </p:nvCxnSpPr>
        <p:spPr>
          <a:xfrm rot="10800000">
            <a:off x="2973050" y="2246300"/>
            <a:ext cx="1029300" cy="797100"/>
          </a:xfrm>
          <a:prstGeom prst="straightConnector1">
            <a:avLst/>
          </a:prstGeom>
          <a:noFill/>
          <a:ln cap="flat" cmpd="sng" w="38100">
            <a:solidFill>
              <a:srgbClr val="0000FF"/>
            </a:solidFill>
            <a:prstDash val="solid"/>
            <a:round/>
            <a:headEnd len="sm" w="sm" type="none"/>
            <a:tailEnd len="med" w="med" type="triangle"/>
          </a:ln>
        </p:spPr>
      </p:cxnSp>
      <p:graphicFrame>
        <p:nvGraphicFramePr>
          <p:cNvPr id="322" name="Google Shape;322;p45"/>
          <p:cNvGraphicFramePr/>
          <p:nvPr/>
        </p:nvGraphicFramePr>
        <p:xfrm>
          <a:off x="7077150" y="1043050"/>
          <a:ext cx="3000000" cy="3000000"/>
        </p:xfrm>
        <a:graphic>
          <a:graphicData uri="http://schemas.openxmlformats.org/drawingml/2006/table">
            <a:tbl>
              <a:tblPr>
                <a:noFill/>
                <a:tableStyleId>{DB87F0D1-46D0-4EEC-A63E-924A10CA611F}</a:tableStyleId>
              </a:tblPr>
              <a:tblGrid>
                <a:gridCol w="911175"/>
                <a:gridCol w="911175"/>
              </a:tblGrid>
              <a:tr h="6107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path</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distance</a:t>
                      </a:r>
                      <a:endParaRPr b="1" sz="1400" u="none" cap="none" strike="noStrike"/>
                    </a:p>
                  </a:txBody>
                  <a:tcPr marT="91425" marB="91425" marR="91425" marL="91425"/>
                </a:tc>
              </a:tr>
              <a:tr h="610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r>
              <a:tr h="610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50000"/>
              <a:buNone/>
            </a:pPr>
            <a:r>
              <a:rPr lang="en"/>
              <a:t>Negative Weight Cycle</a:t>
            </a:r>
            <a:endParaRPr/>
          </a:p>
        </p:txBody>
      </p:sp>
      <p:sp>
        <p:nvSpPr>
          <p:cNvPr id="328" name="Google Shape;328;p46"/>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6"/>
          <p:cNvSpPr/>
          <p:nvPr/>
        </p:nvSpPr>
        <p:spPr>
          <a:xfrm>
            <a:off x="36578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6"/>
          <p:cNvSpPr/>
          <p:nvPr/>
        </p:nvSpPr>
        <p:spPr>
          <a:xfrm>
            <a:off x="2384750"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6"/>
          <p:cNvSpPr/>
          <p:nvPr/>
        </p:nvSpPr>
        <p:spPr>
          <a:xfrm>
            <a:off x="4663475"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6"/>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3" name="Google Shape;333;p46"/>
          <p:cNvCxnSpPr>
            <a:endCxn id="331" idx="2"/>
          </p:cNvCxnSpPr>
          <p:nvPr/>
        </p:nvCxnSpPr>
        <p:spPr>
          <a:xfrm>
            <a:off x="3073775" y="2029600"/>
            <a:ext cx="1589700" cy="0"/>
          </a:xfrm>
          <a:prstGeom prst="straightConnector1">
            <a:avLst/>
          </a:prstGeom>
          <a:noFill/>
          <a:ln cap="flat" cmpd="sng" w="38100">
            <a:solidFill>
              <a:srgbClr val="0000FF"/>
            </a:solidFill>
            <a:prstDash val="solid"/>
            <a:round/>
            <a:headEnd len="sm" w="sm" type="none"/>
            <a:tailEnd len="med" w="med" type="triangle"/>
          </a:ln>
        </p:spPr>
      </p:cxnSp>
      <p:cxnSp>
        <p:nvCxnSpPr>
          <p:cNvPr id="334" name="Google Shape;334;p46"/>
          <p:cNvCxnSpPr>
            <a:endCxn id="329" idx="7"/>
          </p:cNvCxnSpPr>
          <p:nvPr/>
        </p:nvCxnSpPr>
        <p:spPr>
          <a:xfrm flipH="1">
            <a:off x="4245984" y="2362002"/>
            <a:ext cx="728400" cy="778800"/>
          </a:xfrm>
          <a:prstGeom prst="straightConnector1">
            <a:avLst/>
          </a:prstGeom>
          <a:noFill/>
          <a:ln cap="flat" cmpd="sng" w="38100">
            <a:solidFill>
              <a:srgbClr val="0000FF"/>
            </a:solidFill>
            <a:prstDash val="solid"/>
            <a:round/>
            <a:headEnd len="sm" w="sm" type="none"/>
            <a:tailEnd len="med" w="med" type="triangle"/>
          </a:ln>
        </p:spPr>
      </p:cxnSp>
      <p:sp>
        <p:nvSpPr>
          <p:cNvPr id="335" name="Google Shape;335;p46"/>
          <p:cNvSpPr txBox="1"/>
          <p:nvPr/>
        </p:nvSpPr>
        <p:spPr>
          <a:xfrm>
            <a:off x="26262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336" name="Google Shape;336;p46"/>
          <p:cNvSpPr txBox="1"/>
          <p:nvPr/>
        </p:nvSpPr>
        <p:spPr>
          <a:xfrm>
            <a:off x="49099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337" name="Google Shape;337;p46"/>
          <p:cNvSpPr txBox="1"/>
          <p:nvPr/>
        </p:nvSpPr>
        <p:spPr>
          <a:xfrm>
            <a:off x="548300" y="1150900"/>
            <a:ext cx="5618100" cy="546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 sz="1400" u="none" cap="none" strike="noStrike">
                <a:solidFill>
                  <a:srgbClr val="000000"/>
                </a:solidFill>
                <a:latin typeface="Open Sans"/>
                <a:ea typeface="Open Sans"/>
                <a:cs typeface="Open Sans"/>
                <a:sym typeface="Open Sans"/>
              </a:rPr>
              <a:t>Suppose the graph has more vertices like these</a:t>
            </a:r>
            <a:endParaRPr b="1" i="0" sz="1400" u="none" cap="none" strike="noStrike">
              <a:solidFill>
                <a:srgbClr val="000000"/>
              </a:solidFill>
              <a:latin typeface="Open Sans"/>
              <a:ea typeface="Open Sans"/>
              <a:cs typeface="Open Sans"/>
              <a:sym typeface="Open Sans"/>
            </a:endParaRPr>
          </a:p>
        </p:txBody>
      </p:sp>
      <p:sp>
        <p:nvSpPr>
          <p:cNvPr id="338" name="Google Shape;338;p46"/>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339" name="Google Shape;339;p46"/>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340" name="Google Shape;340;p46"/>
          <p:cNvSpPr txBox="1"/>
          <p:nvPr/>
        </p:nvSpPr>
        <p:spPr>
          <a:xfrm>
            <a:off x="4737663" y="26553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341" name="Google Shape;341;p46"/>
          <p:cNvSpPr txBox="1"/>
          <p:nvPr/>
        </p:nvSpPr>
        <p:spPr>
          <a:xfrm>
            <a:off x="3644850" y="16021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342" name="Google Shape;342;p46"/>
          <p:cNvSpPr txBox="1"/>
          <p:nvPr/>
        </p:nvSpPr>
        <p:spPr>
          <a:xfrm>
            <a:off x="2973038" y="25717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sp>
        <p:nvSpPr>
          <p:cNvPr id="343" name="Google Shape;343;p46"/>
          <p:cNvSpPr txBox="1"/>
          <p:nvPr/>
        </p:nvSpPr>
        <p:spPr>
          <a:xfrm>
            <a:off x="26262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344" name="Google Shape;344;p46"/>
          <p:cNvSpPr txBox="1"/>
          <p:nvPr/>
        </p:nvSpPr>
        <p:spPr>
          <a:xfrm>
            <a:off x="820825" y="4124400"/>
            <a:ext cx="4335600" cy="475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 sz="1400" u="none" cap="none" strike="noStrike">
                <a:solidFill>
                  <a:srgbClr val="000000"/>
                </a:solidFill>
                <a:latin typeface="Open Sans"/>
                <a:ea typeface="Open Sans"/>
                <a:cs typeface="Open Sans"/>
                <a:sym typeface="Open Sans"/>
              </a:rPr>
              <a:t>Distance = 1-6+3+2</a:t>
            </a:r>
            <a:r>
              <a:rPr b="1" i="0" lang="en" sz="1400" u="none" cap="none" strike="noStrike">
                <a:solidFill>
                  <a:schemeClr val="dk1"/>
                </a:solidFill>
                <a:latin typeface="Open Sans"/>
                <a:ea typeface="Open Sans"/>
                <a:cs typeface="Open Sans"/>
                <a:sym typeface="Open Sans"/>
              </a:rPr>
              <a:t>-6+3+2</a:t>
            </a:r>
            <a:r>
              <a:rPr b="1" i="0" lang="en" sz="1400" u="none" cap="none" strike="noStrike">
                <a:solidFill>
                  <a:srgbClr val="000000"/>
                </a:solidFill>
                <a:latin typeface="Open Sans"/>
                <a:ea typeface="Open Sans"/>
                <a:cs typeface="Open Sans"/>
                <a:sym typeface="Open Sans"/>
              </a:rPr>
              <a:t>+3 = 2</a:t>
            </a:r>
            <a:endParaRPr b="1" i="0" sz="1400" u="none" cap="none" strike="noStrike">
              <a:solidFill>
                <a:srgbClr val="000000"/>
              </a:solidFill>
              <a:latin typeface="Open Sans"/>
              <a:ea typeface="Open Sans"/>
              <a:cs typeface="Open Sans"/>
              <a:sym typeface="Open Sans"/>
            </a:endParaRPr>
          </a:p>
        </p:txBody>
      </p:sp>
      <p:cxnSp>
        <p:nvCxnSpPr>
          <p:cNvPr id="345" name="Google Shape;345;p46"/>
          <p:cNvCxnSpPr/>
          <p:nvPr/>
        </p:nvCxnSpPr>
        <p:spPr>
          <a:xfrm>
            <a:off x="2288875" y="3375950"/>
            <a:ext cx="1399500" cy="0"/>
          </a:xfrm>
          <a:prstGeom prst="straightConnector1">
            <a:avLst/>
          </a:prstGeom>
          <a:noFill/>
          <a:ln cap="flat" cmpd="sng" w="38100">
            <a:solidFill>
              <a:srgbClr val="0000FF"/>
            </a:solidFill>
            <a:prstDash val="solid"/>
            <a:round/>
            <a:headEnd len="sm" w="sm" type="none"/>
            <a:tailEnd len="med" w="med" type="triangle"/>
          </a:ln>
        </p:spPr>
      </p:cxnSp>
      <p:cxnSp>
        <p:nvCxnSpPr>
          <p:cNvPr id="346" name="Google Shape;346;p46"/>
          <p:cNvCxnSpPr>
            <a:stCxn id="329" idx="0"/>
          </p:cNvCxnSpPr>
          <p:nvPr/>
        </p:nvCxnSpPr>
        <p:spPr>
          <a:xfrm rot="10800000">
            <a:off x="2973050" y="2246300"/>
            <a:ext cx="1029300" cy="797100"/>
          </a:xfrm>
          <a:prstGeom prst="straightConnector1">
            <a:avLst/>
          </a:prstGeom>
          <a:noFill/>
          <a:ln cap="flat" cmpd="sng" w="38100">
            <a:solidFill>
              <a:srgbClr val="0000FF"/>
            </a:solidFill>
            <a:prstDash val="solid"/>
            <a:round/>
            <a:headEnd len="sm" w="sm" type="none"/>
            <a:tailEnd len="med" w="med" type="triangle"/>
          </a:ln>
        </p:spPr>
      </p:cxnSp>
      <p:graphicFrame>
        <p:nvGraphicFramePr>
          <p:cNvPr id="347" name="Google Shape;347;p46"/>
          <p:cNvGraphicFramePr/>
          <p:nvPr/>
        </p:nvGraphicFramePr>
        <p:xfrm>
          <a:off x="7077150" y="1043050"/>
          <a:ext cx="3000000" cy="3000000"/>
        </p:xfrm>
        <a:graphic>
          <a:graphicData uri="http://schemas.openxmlformats.org/drawingml/2006/table">
            <a:tbl>
              <a:tblPr>
                <a:noFill/>
                <a:tableStyleId>{DB87F0D1-46D0-4EEC-A63E-924A10CA611F}</a:tableStyleId>
              </a:tblPr>
              <a:tblGrid>
                <a:gridCol w="911175"/>
                <a:gridCol w="911175"/>
              </a:tblGrid>
              <a:tr h="6107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path</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distance</a:t>
                      </a:r>
                      <a:endParaRPr b="1" sz="1400" u="none" cap="none" strike="noStrike"/>
                    </a:p>
                  </a:txBody>
                  <a:tcPr marT="91425" marB="91425" marR="91425" marL="91425"/>
                </a:tc>
              </a:tr>
              <a:tr h="610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r>
              <a:tr h="610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r>
              <a:tr h="610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r>
            </a:tbl>
          </a:graphicData>
        </a:graphic>
      </p:graphicFrame>
      <p:cxnSp>
        <p:nvCxnSpPr>
          <p:cNvPr id="348" name="Google Shape;348;p46"/>
          <p:cNvCxnSpPr>
            <a:stCxn id="329" idx="1"/>
            <a:endCxn id="330" idx="4"/>
          </p:cNvCxnSpPr>
          <p:nvPr/>
        </p:nvCxnSpPr>
        <p:spPr>
          <a:xfrm rot="10800000">
            <a:off x="2729416" y="2362002"/>
            <a:ext cx="1029300" cy="778800"/>
          </a:xfrm>
          <a:prstGeom prst="straightConnector1">
            <a:avLst/>
          </a:prstGeom>
          <a:noFill/>
          <a:ln cap="flat" cmpd="sng" w="28575">
            <a:solidFill>
              <a:srgbClr val="980000"/>
            </a:solidFill>
            <a:prstDash val="solid"/>
            <a:round/>
            <a:headEnd len="sm" w="sm" type="none"/>
            <a:tailEnd len="med" w="med" type="triangle"/>
          </a:ln>
        </p:spPr>
      </p:cxnSp>
      <p:cxnSp>
        <p:nvCxnSpPr>
          <p:cNvPr id="349" name="Google Shape;349;p46"/>
          <p:cNvCxnSpPr/>
          <p:nvPr/>
        </p:nvCxnSpPr>
        <p:spPr>
          <a:xfrm>
            <a:off x="2804525" y="1714613"/>
            <a:ext cx="2090700" cy="45900"/>
          </a:xfrm>
          <a:prstGeom prst="straightConnector1">
            <a:avLst/>
          </a:prstGeom>
          <a:noFill/>
          <a:ln cap="flat" cmpd="sng" w="28575">
            <a:solidFill>
              <a:srgbClr val="980000"/>
            </a:solidFill>
            <a:prstDash val="solid"/>
            <a:round/>
            <a:headEnd len="sm" w="sm" type="none"/>
            <a:tailEnd len="med" w="med" type="triangle"/>
          </a:ln>
        </p:spPr>
      </p:cxnSp>
      <p:cxnSp>
        <p:nvCxnSpPr>
          <p:cNvPr id="350" name="Google Shape;350;p46"/>
          <p:cNvCxnSpPr>
            <a:stCxn id="331" idx="5"/>
            <a:endCxn id="329" idx="6"/>
          </p:cNvCxnSpPr>
          <p:nvPr/>
        </p:nvCxnSpPr>
        <p:spPr>
          <a:xfrm flipH="1">
            <a:off x="4346859" y="2264748"/>
            <a:ext cx="904800" cy="1111200"/>
          </a:xfrm>
          <a:prstGeom prst="straightConnector1">
            <a:avLst/>
          </a:prstGeom>
          <a:noFill/>
          <a:ln cap="flat" cmpd="sng" w="28575">
            <a:solidFill>
              <a:srgbClr val="980000"/>
            </a:solidFill>
            <a:prstDash val="solid"/>
            <a:round/>
            <a:headEnd len="sm" w="sm" type="none"/>
            <a:tailEnd len="med" w="med" type="triangle"/>
          </a:ln>
        </p:spPr>
      </p:cxnSp>
      <p:cxnSp>
        <p:nvCxnSpPr>
          <p:cNvPr id="351" name="Google Shape;351;p46"/>
          <p:cNvCxnSpPr>
            <a:endCxn id="339" idx="2"/>
          </p:cNvCxnSpPr>
          <p:nvPr/>
        </p:nvCxnSpPr>
        <p:spPr>
          <a:xfrm>
            <a:off x="4308400" y="3375950"/>
            <a:ext cx="1612200" cy="0"/>
          </a:xfrm>
          <a:prstGeom prst="straightConnector1">
            <a:avLst/>
          </a:prstGeom>
          <a:noFill/>
          <a:ln cap="flat" cmpd="sng" w="38100">
            <a:solidFill>
              <a:srgbClr val="0000FF"/>
            </a:solidFill>
            <a:prstDash val="solid"/>
            <a:round/>
            <a:headEnd len="sm" w="sm" type="none"/>
            <a:tailEnd len="med" w="med" type="triangle"/>
          </a:ln>
        </p:spPr>
      </p:cxnSp>
      <p:sp>
        <p:nvSpPr>
          <p:cNvPr id="352" name="Google Shape;352;p46"/>
          <p:cNvSpPr txBox="1"/>
          <p:nvPr/>
        </p:nvSpPr>
        <p:spPr>
          <a:xfrm>
            <a:off x="6439425" y="3969975"/>
            <a:ext cx="2447100" cy="57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Will keep going reducing the distance, therefore shortest path cannot be found</a:t>
            </a:r>
            <a:endParaRPr b="1" i="0" sz="1400" u="none" cap="none" strike="noStrike">
              <a:solidFill>
                <a:srgbClr val="000000"/>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50000"/>
              <a:buNone/>
            </a:pPr>
            <a:r>
              <a:rPr lang="en"/>
              <a:t>Negative Weight Cycle</a:t>
            </a:r>
            <a:endParaRPr/>
          </a:p>
        </p:txBody>
      </p:sp>
      <p:sp>
        <p:nvSpPr>
          <p:cNvPr id="358" name="Google Shape;358;p47"/>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7"/>
          <p:cNvSpPr/>
          <p:nvPr/>
        </p:nvSpPr>
        <p:spPr>
          <a:xfrm>
            <a:off x="36578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7"/>
          <p:cNvSpPr/>
          <p:nvPr/>
        </p:nvSpPr>
        <p:spPr>
          <a:xfrm>
            <a:off x="2384750"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7"/>
          <p:cNvSpPr/>
          <p:nvPr/>
        </p:nvSpPr>
        <p:spPr>
          <a:xfrm>
            <a:off x="4663475"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7"/>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3" name="Google Shape;363;p47"/>
          <p:cNvCxnSpPr>
            <a:stCxn id="358" idx="6"/>
            <a:endCxn id="359" idx="2"/>
          </p:cNvCxnSpPr>
          <p:nvPr/>
        </p:nvCxnSpPr>
        <p:spPr>
          <a:xfrm>
            <a:off x="2258275" y="3375950"/>
            <a:ext cx="1399500" cy="0"/>
          </a:xfrm>
          <a:prstGeom prst="straightConnector1">
            <a:avLst/>
          </a:prstGeom>
          <a:noFill/>
          <a:ln cap="flat" cmpd="sng" w="19050">
            <a:solidFill>
              <a:schemeClr val="dk1"/>
            </a:solidFill>
            <a:prstDash val="solid"/>
            <a:round/>
            <a:headEnd len="sm" w="sm" type="none"/>
            <a:tailEnd len="med" w="med" type="triangle"/>
          </a:ln>
        </p:spPr>
      </p:cxnSp>
      <p:cxnSp>
        <p:nvCxnSpPr>
          <p:cNvPr id="364" name="Google Shape;364;p47"/>
          <p:cNvCxnSpPr>
            <a:stCxn id="359" idx="0"/>
            <a:endCxn id="360" idx="5"/>
          </p:cNvCxnSpPr>
          <p:nvPr/>
        </p:nvCxnSpPr>
        <p:spPr>
          <a:xfrm rot="10800000">
            <a:off x="2973050" y="2264600"/>
            <a:ext cx="1029300" cy="778800"/>
          </a:xfrm>
          <a:prstGeom prst="straightConnector1">
            <a:avLst/>
          </a:prstGeom>
          <a:noFill/>
          <a:ln cap="flat" cmpd="sng" w="19050">
            <a:solidFill>
              <a:schemeClr val="dk1"/>
            </a:solidFill>
            <a:prstDash val="solid"/>
            <a:round/>
            <a:headEnd len="sm" w="sm" type="none"/>
            <a:tailEnd len="med" w="med" type="triangle"/>
          </a:ln>
        </p:spPr>
      </p:cxnSp>
      <p:cxnSp>
        <p:nvCxnSpPr>
          <p:cNvPr id="365" name="Google Shape;365;p47"/>
          <p:cNvCxnSpPr>
            <a:endCxn id="361" idx="2"/>
          </p:cNvCxnSpPr>
          <p:nvPr/>
        </p:nvCxnSpPr>
        <p:spPr>
          <a:xfrm>
            <a:off x="3073775" y="2029600"/>
            <a:ext cx="1589700" cy="0"/>
          </a:xfrm>
          <a:prstGeom prst="straightConnector1">
            <a:avLst/>
          </a:prstGeom>
          <a:noFill/>
          <a:ln cap="flat" cmpd="sng" w="19050">
            <a:solidFill>
              <a:schemeClr val="dk1"/>
            </a:solidFill>
            <a:prstDash val="solid"/>
            <a:round/>
            <a:headEnd len="sm" w="sm" type="none"/>
            <a:tailEnd len="med" w="med" type="triangle"/>
          </a:ln>
        </p:spPr>
      </p:cxnSp>
      <p:cxnSp>
        <p:nvCxnSpPr>
          <p:cNvPr id="366" name="Google Shape;366;p47"/>
          <p:cNvCxnSpPr>
            <a:endCxn id="359" idx="7"/>
          </p:cNvCxnSpPr>
          <p:nvPr/>
        </p:nvCxnSpPr>
        <p:spPr>
          <a:xfrm flipH="1">
            <a:off x="4245984" y="2362002"/>
            <a:ext cx="728400" cy="778800"/>
          </a:xfrm>
          <a:prstGeom prst="straightConnector1">
            <a:avLst/>
          </a:prstGeom>
          <a:noFill/>
          <a:ln cap="flat" cmpd="sng" w="19050">
            <a:solidFill>
              <a:schemeClr val="dk1"/>
            </a:solidFill>
            <a:prstDash val="solid"/>
            <a:round/>
            <a:headEnd len="sm" w="sm" type="none"/>
            <a:tailEnd len="med" w="med" type="triangle"/>
          </a:ln>
        </p:spPr>
      </p:cxnSp>
      <p:cxnSp>
        <p:nvCxnSpPr>
          <p:cNvPr id="367" name="Google Shape;367;p47"/>
          <p:cNvCxnSpPr>
            <a:stCxn id="359" idx="6"/>
            <a:endCxn id="362" idx="2"/>
          </p:cNvCxnSpPr>
          <p:nvPr/>
        </p:nvCxnSpPr>
        <p:spPr>
          <a:xfrm>
            <a:off x="4346900" y="3375950"/>
            <a:ext cx="1573800" cy="0"/>
          </a:xfrm>
          <a:prstGeom prst="straightConnector1">
            <a:avLst/>
          </a:prstGeom>
          <a:noFill/>
          <a:ln cap="flat" cmpd="sng" w="19050">
            <a:solidFill>
              <a:schemeClr val="dk1"/>
            </a:solidFill>
            <a:prstDash val="solid"/>
            <a:round/>
            <a:headEnd len="sm" w="sm" type="none"/>
            <a:tailEnd len="med" w="med" type="triangle"/>
          </a:ln>
        </p:spPr>
      </p:cxnSp>
      <p:sp>
        <p:nvSpPr>
          <p:cNvPr id="368" name="Google Shape;368;p47"/>
          <p:cNvSpPr txBox="1"/>
          <p:nvPr/>
        </p:nvSpPr>
        <p:spPr>
          <a:xfrm>
            <a:off x="26262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369" name="Google Shape;369;p47"/>
          <p:cNvSpPr txBox="1"/>
          <p:nvPr/>
        </p:nvSpPr>
        <p:spPr>
          <a:xfrm>
            <a:off x="49099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370" name="Google Shape;370;p47"/>
          <p:cNvSpPr txBox="1"/>
          <p:nvPr/>
        </p:nvSpPr>
        <p:spPr>
          <a:xfrm>
            <a:off x="548300" y="1150900"/>
            <a:ext cx="5618100" cy="546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 sz="1400" u="none" cap="none" strike="noStrike">
                <a:solidFill>
                  <a:srgbClr val="000000"/>
                </a:solidFill>
                <a:latin typeface="Open Sans"/>
                <a:ea typeface="Open Sans"/>
                <a:cs typeface="Open Sans"/>
                <a:sym typeface="Open Sans"/>
              </a:rPr>
              <a:t>Suppose the graph has more vertices like these</a:t>
            </a:r>
            <a:endParaRPr b="1" i="0" sz="1400" u="none" cap="none" strike="noStrike">
              <a:solidFill>
                <a:srgbClr val="000000"/>
              </a:solidFill>
              <a:latin typeface="Open Sans"/>
              <a:ea typeface="Open Sans"/>
              <a:cs typeface="Open Sans"/>
              <a:sym typeface="Open Sans"/>
            </a:endParaRPr>
          </a:p>
        </p:txBody>
      </p:sp>
      <p:sp>
        <p:nvSpPr>
          <p:cNvPr id="371" name="Google Shape;371;p47"/>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372" name="Google Shape;372;p47"/>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373" name="Google Shape;373;p47"/>
          <p:cNvSpPr txBox="1"/>
          <p:nvPr/>
        </p:nvSpPr>
        <p:spPr>
          <a:xfrm>
            <a:off x="4737663" y="26553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374" name="Google Shape;374;p47"/>
          <p:cNvSpPr txBox="1"/>
          <p:nvPr/>
        </p:nvSpPr>
        <p:spPr>
          <a:xfrm>
            <a:off x="3644850" y="16021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375" name="Google Shape;375;p47"/>
          <p:cNvSpPr txBox="1"/>
          <p:nvPr/>
        </p:nvSpPr>
        <p:spPr>
          <a:xfrm>
            <a:off x="2973038" y="25717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sp>
        <p:nvSpPr>
          <p:cNvPr id="376" name="Google Shape;376;p47"/>
          <p:cNvSpPr/>
          <p:nvPr/>
        </p:nvSpPr>
        <p:spPr>
          <a:xfrm>
            <a:off x="2168775" y="1417225"/>
            <a:ext cx="3516900" cy="2334300"/>
          </a:xfrm>
          <a:prstGeom prst="ellipse">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47"/>
          <p:cNvSpPr txBox="1"/>
          <p:nvPr/>
        </p:nvSpPr>
        <p:spPr>
          <a:xfrm>
            <a:off x="6013700" y="1102300"/>
            <a:ext cx="3052500" cy="17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rPr>
              <a:t>There is a cycle here and for this cycle the total weight is </a:t>
            </a:r>
            <a:endParaRPr sz="1700">
              <a:solidFill>
                <a:schemeClr val="dk2"/>
              </a:solidFill>
            </a:endParaRPr>
          </a:p>
          <a:p>
            <a:pPr indent="0" lvl="0" marL="0" rtl="0" algn="l">
              <a:spcBef>
                <a:spcPts val="0"/>
              </a:spcBef>
              <a:spcAft>
                <a:spcPts val="0"/>
              </a:spcAft>
              <a:buNone/>
            </a:pPr>
            <a:r>
              <a:rPr lang="en" sz="1700">
                <a:solidFill>
                  <a:schemeClr val="dk2"/>
                </a:solidFill>
              </a:rPr>
              <a:t>3 + 2 - 6 = -1. Since the total weight is negative, it will form a negative weight cycle and there will be no shortest path.</a:t>
            </a:r>
            <a:endParaRPr sz="17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48"/>
          <p:cNvPicPr preferRelativeResize="0"/>
          <p:nvPr/>
        </p:nvPicPr>
        <p:blipFill rotWithShape="1">
          <a:blip r:embed="rId3">
            <a:alphaModFix/>
          </a:blip>
          <a:srcRect b="0" l="0" r="0" t="0"/>
          <a:stretch/>
        </p:blipFill>
        <p:spPr>
          <a:xfrm>
            <a:off x="1183400" y="1369750"/>
            <a:ext cx="3841174" cy="2946850"/>
          </a:xfrm>
          <a:prstGeom prst="rect">
            <a:avLst/>
          </a:prstGeom>
          <a:noFill/>
          <a:ln>
            <a:noFill/>
          </a:ln>
        </p:spPr>
      </p:pic>
      <p:sp>
        <p:nvSpPr>
          <p:cNvPr id="383" name="Google Shape;383;p48"/>
          <p:cNvSpPr/>
          <p:nvPr/>
        </p:nvSpPr>
        <p:spPr>
          <a:xfrm>
            <a:off x="5047200" y="3383701"/>
            <a:ext cx="290375" cy="821800"/>
          </a:xfrm>
          <a:custGeom>
            <a:rect b="b" l="l" r="r" t="t"/>
            <a:pathLst>
              <a:path extrusionOk="0" h="32872" w="11615">
                <a:moveTo>
                  <a:pt x="0" y="54"/>
                </a:moveTo>
                <a:cubicBezTo>
                  <a:pt x="2969" y="350"/>
                  <a:pt x="7138" y="-755"/>
                  <a:pt x="8792" y="1728"/>
                </a:cubicBezTo>
                <a:cubicBezTo>
                  <a:pt x="12669" y="7545"/>
                  <a:pt x="10048" y="15671"/>
                  <a:pt x="10048" y="22662"/>
                </a:cubicBezTo>
                <a:cubicBezTo>
                  <a:pt x="10048" y="25875"/>
                  <a:pt x="13141" y="30510"/>
                  <a:pt x="10467" y="32292"/>
                </a:cubicBezTo>
                <a:cubicBezTo>
                  <a:pt x="8025" y="33919"/>
                  <a:pt x="4299" y="31398"/>
                  <a:pt x="1675" y="32711"/>
                </a:cubicBezTo>
              </a:path>
            </a:pathLst>
          </a:custGeom>
          <a:noFill/>
          <a:ln cap="flat" cmpd="sng" w="9525">
            <a:solidFill>
              <a:schemeClr val="dk2"/>
            </a:solidFill>
            <a:prstDash val="solid"/>
            <a:round/>
            <a:headEnd len="med" w="med" type="none"/>
            <a:tailEnd len="med" w="med" type="none"/>
          </a:ln>
        </p:spPr>
      </p:sp>
      <p:sp>
        <p:nvSpPr>
          <p:cNvPr id="384" name="Google Shape;384;p48"/>
          <p:cNvSpPr txBox="1"/>
          <p:nvPr/>
        </p:nvSpPr>
        <p:spPr>
          <a:xfrm>
            <a:off x="5591475" y="2861600"/>
            <a:ext cx="2742300" cy="14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This additional checking finds out if there is any negative weight cycle and in this case, there will be no solution.</a:t>
            </a:r>
            <a:endParaRPr sz="1800">
              <a:solidFill>
                <a:schemeClr val="dk2"/>
              </a:solidFill>
            </a:endParaRPr>
          </a:p>
        </p:txBody>
      </p:sp>
      <p:sp>
        <p:nvSpPr>
          <p:cNvPr id="385" name="Google Shape;385;p4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50000"/>
              <a:buNone/>
            </a:pPr>
            <a:r>
              <a:rPr lang="en"/>
              <a:t>Limitation of Bellman Ford Algorithm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49"/>
          <p:cNvPicPr preferRelativeResize="0"/>
          <p:nvPr/>
        </p:nvPicPr>
        <p:blipFill rotWithShape="1">
          <a:blip r:embed="rId3">
            <a:alphaModFix/>
          </a:blip>
          <a:srcRect b="0" l="0" r="0" t="0"/>
          <a:stretch/>
        </p:blipFill>
        <p:spPr>
          <a:xfrm>
            <a:off x="152400" y="152400"/>
            <a:ext cx="8839197" cy="439645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50000"/>
              <a:buNone/>
            </a:pPr>
            <a:r>
              <a:rPr lang="en"/>
              <a:t>Time Complexity of Bellman Ford</a:t>
            </a:r>
            <a:endParaRPr/>
          </a:p>
        </p:txBody>
      </p:sp>
      <p:sp>
        <p:nvSpPr>
          <p:cNvPr id="396" name="Google Shape;396;p50"/>
          <p:cNvSpPr txBox="1"/>
          <p:nvPr/>
        </p:nvSpPr>
        <p:spPr>
          <a:xfrm>
            <a:off x="482350" y="1143000"/>
            <a:ext cx="7746600" cy="20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Relax |E| edges for |V| - 1 times. So time complexity is O(|E|*(|V|-1)) = O(|E||V|) = O(n</a:t>
            </a:r>
            <a:r>
              <a:rPr baseline="30000" lang="en" sz="1800">
                <a:solidFill>
                  <a:schemeClr val="dk2"/>
                </a:solidFill>
              </a:rPr>
              <a:t>2</a:t>
            </a:r>
            <a:r>
              <a:rPr lang="en" sz="1800">
                <a:solidFill>
                  <a:schemeClr val="dk2"/>
                </a:solidFill>
              </a:rPr>
              <a:t>).</a:t>
            </a:r>
            <a:endParaRPr sz="1800">
              <a:solidFill>
                <a:schemeClr val="dk2"/>
              </a:solidFill>
            </a:endParaRPr>
          </a:p>
          <a:p>
            <a:pPr indent="0" lvl="0" marL="0" rtl="0" algn="l">
              <a:spcBef>
                <a:spcPts val="0"/>
              </a:spcBef>
              <a:spcAft>
                <a:spcPts val="0"/>
              </a:spcAft>
              <a:buNone/>
            </a:pPr>
            <a:r>
              <a:rPr lang="en" sz="1800">
                <a:solidFill>
                  <a:schemeClr val="dk2"/>
                </a:solidFill>
              </a:rPr>
              <a:t>If the graph is dense that means, if there are edges between all pairs of vertices, then |E| = n*(n-1)/2. SO the time complexity becomes O(n</a:t>
            </a:r>
            <a:r>
              <a:rPr baseline="30000" lang="en" sz="1800">
                <a:solidFill>
                  <a:schemeClr val="dk2"/>
                </a:solidFill>
              </a:rPr>
              <a:t>3</a:t>
            </a:r>
            <a:r>
              <a:rPr lang="en" sz="1800">
                <a:solidFill>
                  <a:schemeClr val="dk2"/>
                </a:solidFill>
              </a:rPr>
              <a:t>).</a:t>
            </a:r>
            <a:endParaRPr sz="1800">
              <a:solidFill>
                <a:schemeClr val="dk2"/>
              </a:solidFill>
            </a:endParaRPr>
          </a:p>
          <a:p>
            <a:pPr indent="0" lvl="0" marL="0" rtl="0" algn="l">
              <a:spcBef>
                <a:spcPts val="0"/>
              </a:spcBef>
              <a:spcAft>
                <a:spcPts val="0"/>
              </a:spcAft>
              <a:buNone/>
            </a:pPr>
            <a:r>
              <a:rPr lang="en" sz="1800">
                <a:solidFill>
                  <a:schemeClr val="dk2"/>
                </a:solidFill>
              </a:rPr>
              <a:t>Thus Bellman-Ford takes more time than dijkstra but it ensures the correct result.</a:t>
            </a:r>
            <a:endParaRPr sz="18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1"/>
          <p:cNvSpPr txBox="1"/>
          <p:nvPr/>
        </p:nvSpPr>
        <p:spPr>
          <a:xfrm>
            <a:off x="558275" y="1057225"/>
            <a:ext cx="5584200" cy="2770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graph =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    'A': {'B': 1, 'C': 4},</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    'B': {'C': 2, 'D': 5},</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    'C': {'D': 1},</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    'D': {'B': -10}</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start_vertex = 'A'</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result = bellman_ford(graph, start_vertex)</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print(result)</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 Output: {'A': 0, 'B': -9, 'C': -8, 'D': -7}</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402" name="Google Shape;402;p51"/>
          <p:cNvSpPr txBox="1"/>
          <p:nvPr/>
        </p:nvSpPr>
        <p:spPr>
          <a:xfrm>
            <a:off x="178175" y="427650"/>
            <a:ext cx="5310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Example usage of Bellman-Ford algorithm: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50000"/>
              <a:buNone/>
            </a:pPr>
            <a:r>
              <a:rPr lang="en"/>
              <a:t>Shortest Path Problem</a:t>
            </a:r>
            <a:endParaRPr/>
          </a:p>
        </p:txBody>
      </p:sp>
      <p:pic>
        <p:nvPicPr>
          <p:cNvPr id="74" name="Google Shape;74;p16"/>
          <p:cNvPicPr preferRelativeResize="0"/>
          <p:nvPr/>
        </p:nvPicPr>
        <p:blipFill rotWithShape="1">
          <a:blip r:embed="rId3">
            <a:alphaModFix/>
          </a:blip>
          <a:srcRect b="0" l="0" r="0" t="0"/>
          <a:stretch/>
        </p:blipFill>
        <p:spPr>
          <a:xfrm>
            <a:off x="152400" y="1299625"/>
            <a:ext cx="5594821" cy="587825"/>
          </a:xfrm>
          <a:prstGeom prst="rect">
            <a:avLst/>
          </a:prstGeom>
          <a:noFill/>
          <a:ln>
            <a:noFill/>
          </a:ln>
        </p:spPr>
      </p:pic>
      <p:pic>
        <p:nvPicPr>
          <p:cNvPr id="75" name="Google Shape;75;p16"/>
          <p:cNvPicPr preferRelativeResize="0"/>
          <p:nvPr/>
        </p:nvPicPr>
        <p:blipFill rotWithShape="1">
          <a:blip r:embed="rId4">
            <a:alphaModFix/>
          </a:blip>
          <a:srcRect b="0" l="0" r="0" t="0"/>
          <a:stretch/>
        </p:blipFill>
        <p:spPr>
          <a:xfrm>
            <a:off x="378100" y="1887450"/>
            <a:ext cx="5509649" cy="3080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50000"/>
              <a:buNone/>
            </a:pPr>
            <a:r>
              <a:rPr lang="en"/>
              <a:t>Single-Source Shortest Path Problem</a:t>
            </a:r>
            <a:endParaRPr/>
          </a:p>
        </p:txBody>
      </p:sp>
      <p:pic>
        <p:nvPicPr>
          <p:cNvPr id="81" name="Google Shape;81;p17"/>
          <p:cNvPicPr preferRelativeResize="0"/>
          <p:nvPr/>
        </p:nvPicPr>
        <p:blipFill rotWithShape="1">
          <a:blip r:embed="rId3">
            <a:alphaModFix/>
          </a:blip>
          <a:srcRect b="0" l="0" r="0" t="0"/>
          <a:stretch/>
        </p:blipFill>
        <p:spPr>
          <a:xfrm>
            <a:off x="152400" y="1299625"/>
            <a:ext cx="8839198" cy="2921216"/>
          </a:xfrm>
          <a:prstGeom prst="rect">
            <a:avLst/>
          </a:prstGeom>
          <a:noFill/>
          <a:ln>
            <a:noFill/>
          </a:ln>
        </p:spPr>
      </p:pic>
      <p:pic>
        <p:nvPicPr>
          <p:cNvPr id="82" name="Google Shape;82;p17"/>
          <p:cNvPicPr preferRelativeResize="0"/>
          <p:nvPr/>
        </p:nvPicPr>
        <p:blipFill rotWithShape="1">
          <a:blip r:embed="rId4">
            <a:alphaModFix/>
          </a:blip>
          <a:srcRect b="0" l="0" r="0" t="0"/>
          <a:stretch/>
        </p:blipFill>
        <p:spPr>
          <a:xfrm>
            <a:off x="6699225" y="382575"/>
            <a:ext cx="2292375" cy="1888725"/>
          </a:xfrm>
          <a:prstGeom prst="rect">
            <a:avLst/>
          </a:prstGeom>
          <a:noFill/>
          <a:ln>
            <a:noFill/>
          </a:ln>
        </p:spPr>
      </p:pic>
      <p:cxnSp>
        <p:nvCxnSpPr>
          <p:cNvPr id="83" name="Google Shape;83;p17"/>
          <p:cNvCxnSpPr/>
          <p:nvPr/>
        </p:nvCxnSpPr>
        <p:spPr>
          <a:xfrm flipH="1" rot="10800000">
            <a:off x="5940550" y="2734450"/>
            <a:ext cx="2494500" cy="12000"/>
          </a:xfrm>
          <a:prstGeom prst="straightConnector1">
            <a:avLst/>
          </a:prstGeom>
          <a:noFill/>
          <a:ln cap="flat" cmpd="sng" w="28575">
            <a:solidFill>
              <a:srgbClr val="0000FF"/>
            </a:solidFill>
            <a:prstDash val="solid"/>
            <a:round/>
            <a:headEnd len="sm" w="sm" type="none"/>
            <a:tailEnd len="sm" w="sm" type="none"/>
          </a:ln>
        </p:spPr>
      </p:cxnSp>
      <p:sp>
        <p:nvSpPr>
          <p:cNvPr id="84" name="Google Shape;84;p17"/>
          <p:cNvSpPr/>
          <p:nvPr/>
        </p:nvSpPr>
        <p:spPr>
          <a:xfrm rot="-537436">
            <a:off x="8494508" y="1629842"/>
            <a:ext cx="480913" cy="1116579"/>
          </a:xfrm>
          <a:custGeom>
            <a:rect b="b" l="l" r="r" t="t"/>
            <a:pathLst>
              <a:path extrusionOk="0" h="59483" w="39670">
                <a:moveTo>
                  <a:pt x="0" y="58919"/>
                </a:moveTo>
                <a:cubicBezTo>
                  <a:pt x="5623" y="58444"/>
                  <a:pt x="27242" y="61770"/>
                  <a:pt x="33736" y="56068"/>
                </a:cubicBezTo>
                <a:cubicBezTo>
                  <a:pt x="40230" y="50366"/>
                  <a:pt x="40229" y="34053"/>
                  <a:pt x="38962" y="24708"/>
                </a:cubicBezTo>
                <a:cubicBezTo>
                  <a:pt x="37695" y="15363"/>
                  <a:pt x="28271" y="4118"/>
                  <a:pt x="26133" y="0"/>
                </a:cubicBezTo>
              </a:path>
            </a:pathLst>
          </a:cu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rotWithShape="1">
          <a:blip r:embed="rId3">
            <a:alphaModFix/>
          </a:blip>
          <a:srcRect b="0" l="0" r="0" t="0"/>
          <a:stretch/>
        </p:blipFill>
        <p:spPr>
          <a:xfrm>
            <a:off x="152400" y="603800"/>
            <a:ext cx="8839200" cy="31393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50000"/>
              <a:buNone/>
            </a:pPr>
            <a:r>
              <a:rPr lang="en"/>
              <a:t>Relaxation</a:t>
            </a:r>
            <a:endParaRPr/>
          </a:p>
        </p:txBody>
      </p:sp>
      <p:pic>
        <p:nvPicPr>
          <p:cNvPr id="95" name="Google Shape;95;p19"/>
          <p:cNvPicPr preferRelativeResize="0"/>
          <p:nvPr/>
        </p:nvPicPr>
        <p:blipFill rotWithShape="1">
          <a:blip r:embed="rId3">
            <a:alphaModFix/>
          </a:blip>
          <a:srcRect b="0" l="0" r="0" t="0"/>
          <a:stretch/>
        </p:blipFill>
        <p:spPr>
          <a:xfrm>
            <a:off x="1561225" y="1085800"/>
            <a:ext cx="6021554" cy="3691474"/>
          </a:xfrm>
          <a:prstGeom prst="rect">
            <a:avLst/>
          </a:prstGeom>
          <a:noFill/>
          <a:ln>
            <a:noFill/>
          </a:ln>
        </p:spPr>
      </p:pic>
      <p:sp>
        <p:nvSpPr>
          <p:cNvPr id="96" name="Google Shape;96;p19"/>
          <p:cNvSpPr txBox="1"/>
          <p:nvPr/>
        </p:nvSpPr>
        <p:spPr>
          <a:xfrm>
            <a:off x="511925" y="3459175"/>
            <a:ext cx="1449300" cy="122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5+2 = 7 &lt; 9</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Update distance</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of v to 7 from 9</a:t>
            </a:r>
            <a:endParaRPr b="0" i="0" sz="1400" u="none" cap="none" strike="noStrike">
              <a:solidFill>
                <a:srgbClr val="000000"/>
              </a:solidFill>
              <a:latin typeface="Open Sans"/>
              <a:ea typeface="Open Sans"/>
              <a:cs typeface="Open Sans"/>
              <a:sym typeface="Open Sans"/>
            </a:endParaRPr>
          </a:p>
        </p:txBody>
      </p:sp>
      <p:sp>
        <p:nvSpPr>
          <p:cNvPr id="97" name="Google Shape;97;p19"/>
          <p:cNvSpPr/>
          <p:nvPr/>
        </p:nvSpPr>
        <p:spPr>
          <a:xfrm>
            <a:off x="7235325" y="1344775"/>
            <a:ext cx="1449300" cy="1366200"/>
          </a:xfrm>
          <a:prstGeom prst="ellipse">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&lt;Distance from source&gt;</a:t>
            </a:r>
            <a:endParaRPr b="0" i="0" sz="1400" u="none" cap="none" strike="noStrike">
              <a:solidFill>
                <a:srgbClr val="000000"/>
              </a:solidFill>
              <a:latin typeface="Arial"/>
              <a:ea typeface="Arial"/>
              <a:cs typeface="Arial"/>
              <a:sym typeface="Arial"/>
            </a:endParaRPr>
          </a:p>
        </p:txBody>
      </p:sp>
      <p:sp>
        <p:nvSpPr>
          <p:cNvPr id="98" name="Google Shape;98;p19"/>
          <p:cNvSpPr txBox="1"/>
          <p:nvPr/>
        </p:nvSpPr>
        <p:spPr>
          <a:xfrm>
            <a:off x="6603700" y="3278975"/>
            <a:ext cx="1449300" cy="122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5+2 = 7 &gt; 6</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So, do not update</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50000"/>
              <a:buNone/>
            </a:pPr>
            <a:r>
              <a:rPr lang="en"/>
              <a:t>Dijkstra Algorithm Pseudocode</a:t>
            </a:r>
            <a:endParaRPr/>
          </a:p>
        </p:txBody>
      </p:sp>
      <p:pic>
        <p:nvPicPr>
          <p:cNvPr id="104" name="Google Shape;104;p20"/>
          <p:cNvPicPr preferRelativeResize="0"/>
          <p:nvPr/>
        </p:nvPicPr>
        <p:blipFill>
          <a:blip r:embed="rId3">
            <a:alphaModFix/>
          </a:blip>
          <a:stretch>
            <a:fillRect/>
          </a:stretch>
        </p:blipFill>
        <p:spPr>
          <a:xfrm>
            <a:off x="990474" y="1017725"/>
            <a:ext cx="3389275" cy="3820974"/>
          </a:xfrm>
          <a:prstGeom prst="rect">
            <a:avLst/>
          </a:prstGeom>
          <a:noFill/>
          <a:ln>
            <a:noFill/>
          </a:ln>
        </p:spPr>
      </p:pic>
      <p:sp>
        <p:nvSpPr>
          <p:cNvPr id="105" name="Google Shape;105;p20"/>
          <p:cNvSpPr txBox="1"/>
          <p:nvPr/>
        </p:nvSpPr>
        <p:spPr>
          <a:xfrm>
            <a:off x="6498850" y="1142825"/>
            <a:ext cx="2268900" cy="1377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Open Sans"/>
                <a:ea typeface="Open Sans"/>
                <a:cs typeface="Open Sans"/>
                <a:sym typeface="Open Sans"/>
              </a:rPr>
              <a:t>Very similar to BFS</a:t>
            </a:r>
            <a:endParaRPr b="0" i="0" sz="19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 sz="1400" u="none" cap="none" strike="noStrike">
                <a:solidFill>
                  <a:srgbClr val="000000"/>
                </a:solidFill>
                <a:latin typeface="Open Sans"/>
                <a:ea typeface="Open Sans"/>
                <a:cs typeface="Open Sans"/>
                <a:sym typeface="Open Sans"/>
              </a:rPr>
              <a:t>Instead of regular Queue, we use Min Heap</a:t>
            </a:r>
            <a:endParaRPr b="0" i="0" sz="1400" u="none" cap="none" strike="noStrike">
              <a:solidFill>
                <a:srgbClr val="000000"/>
              </a:solidFill>
              <a:latin typeface="Open Sans"/>
              <a:ea typeface="Open Sans"/>
              <a:cs typeface="Open Sans"/>
              <a:sym typeface="Open Sans"/>
            </a:endParaRPr>
          </a:p>
        </p:txBody>
      </p:sp>
      <p:sp>
        <p:nvSpPr>
          <p:cNvPr id="106" name="Google Shape;106;p20"/>
          <p:cNvSpPr/>
          <p:nvPr/>
        </p:nvSpPr>
        <p:spPr>
          <a:xfrm>
            <a:off x="4048050" y="3480013"/>
            <a:ext cx="365475" cy="1006600"/>
          </a:xfrm>
          <a:custGeom>
            <a:rect b="b" l="l" r="r" t="t"/>
            <a:pathLst>
              <a:path extrusionOk="0" h="40264" w="14619">
                <a:moveTo>
                  <a:pt x="0" y="653"/>
                </a:moveTo>
                <a:cubicBezTo>
                  <a:pt x="3218" y="653"/>
                  <a:pt x="7616" y="-1146"/>
                  <a:pt x="9627" y="1366"/>
                </a:cubicBezTo>
                <a:cubicBezTo>
                  <a:pt x="15173" y="8295"/>
                  <a:pt x="13193" y="18877"/>
                  <a:pt x="13193" y="27752"/>
                </a:cubicBezTo>
                <a:cubicBezTo>
                  <a:pt x="13193" y="31555"/>
                  <a:pt x="16237" y="36882"/>
                  <a:pt x="13193" y="39162"/>
                </a:cubicBezTo>
                <a:cubicBezTo>
                  <a:pt x="10054" y="41514"/>
                  <a:pt x="5348" y="39162"/>
                  <a:pt x="1426" y="39162"/>
                </a:cubicBezTo>
              </a:path>
            </a:pathLst>
          </a:custGeom>
          <a:noFill/>
          <a:ln cap="flat" cmpd="sng" w="9525">
            <a:solidFill>
              <a:schemeClr val="dk2"/>
            </a:solidFill>
            <a:prstDash val="solid"/>
            <a:round/>
            <a:headEnd len="med" w="med" type="none"/>
            <a:tailEnd len="med" w="med" type="none"/>
          </a:ln>
        </p:spPr>
      </p:sp>
      <p:sp>
        <p:nvSpPr>
          <p:cNvPr id="107" name="Google Shape;107;p20"/>
          <p:cNvSpPr txBox="1"/>
          <p:nvPr/>
        </p:nvSpPr>
        <p:spPr>
          <a:xfrm>
            <a:off x="4689875" y="3674625"/>
            <a:ext cx="18090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Relaxation</a:t>
            </a:r>
            <a:endParaRPr sz="18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1"/>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113" name="Google Shape;113;p21"/>
          <p:cNvPicPr preferRelativeResize="0"/>
          <p:nvPr/>
        </p:nvPicPr>
        <p:blipFill>
          <a:blip r:embed="rId4">
            <a:alphaModFix/>
          </a:blip>
          <a:stretch>
            <a:fillRect/>
          </a:stretch>
        </p:blipFill>
        <p:spPr>
          <a:xfrm>
            <a:off x="6158831" y="1302325"/>
            <a:ext cx="2422719" cy="33260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