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5143500" cx="9144000"/>
  <p:notesSz cx="6858000" cy="9144000"/>
  <p:embeddedFontLst>
    <p:embeddedFont>
      <p:font typeface="PT Sans Narrow"/>
      <p:regular r:id="rId33"/>
      <p:bold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C602D8B-F6A1-4623-B66A-469DE355CFF9}">
  <a:tblStyle styleId="{3C602D8B-F6A1-4623-B66A-469DE355CFF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PTSansNarrow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OpenSans-regular.fntdata"/><Relationship Id="rId12" Type="http://schemas.openxmlformats.org/officeDocument/2006/relationships/slide" Target="slides/slide6.xml"/><Relationship Id="rId34" Type="http://schemas.openxmlformats.org/officeDocument/2006/relationships/font" Target="fonts/PTSansNarrow-bold.fntdata"/><Relationship Id="rId15" Type="http://schemas.openxmlformats.org/officeDocument/2006/relationships/slide" Target="slides/slide9.xml"/><Relationship Id="rId37" Type="http://schemas.openxmlformats.org/officeDocument/2006/relationships/font" Target="fonts/OpenSans-italic.fntdata"/><Relationship Id="rId14" Type="http://schemas.openxmlformats.org/officeDocument/2006/relationships/slide" Target="slides/slide8.xml"/><Relationship Id="rId36" Type="http://schemas.openxmlformats.org/officeDocument/2006/relationships/font" Target="fonts/OpenSans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2b633d34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2b633d34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646a5683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646a5683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646a5683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646a5683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646a5683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646a5683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646a5683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7646a5683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646a5683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646a5683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7646a5683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7646a5683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80dcc9ed7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80dcc9ed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646a56836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646a56836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7646a56836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7646a56836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646a5683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7646a5683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29834302b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29834302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646a5683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646a5683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7646a5683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7646a5683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646a5683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7646a5683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7646a5683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7646a5683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7646a5683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7646a5683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646a56836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646a56836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7646a5683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7646a5683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29834302ba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29834302ba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7efbbc47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7efbbc47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3d47b2b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3d47b2b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d47b2be3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d47b2be3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3d47b2be3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3d47b2be3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d47b2be3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d47b2be3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7646a5683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7646a5683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nahian.salsabil@bracu.ac.bd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947100" y="1751777"/>
            <a:ext cx="7249800" cy="120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55"/>
              <a:t>Algorithms</a:t>
            </a:r>
            <a:endParaRPr b="1" sz="47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44"/>
              <a:t>(</a:t>
            </a:r>
            <a:r>
              <a:rPr lang="en" sz="2644"/>
              <a:t>Heap</a:t>
            </a:r>
            <a:r>
              <a:rPr b="1" lang="en" sz="2644"/>
              <a:t>)</a:t>
            </a:r>
            <a:endParaRPr b="1" sz="2644"/>
          </a:p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Operation: Insert()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68425" y="3237525"/>
            <a:ext cx="2673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395"/>
              <a:t>Array Representation:</a:t>
            </a:r>
            <a:endParaRPr b="1" sz="1395"/>
          </a:p>
        </p:txBody>
      </p:sp>
      <p:graphicFrame>
        <p:nvGraphicFramePr>
          <p:cNvPr id="137" name="Google Shape;137;p22"/>
          <p:cNvGraphicFramePr/>
          <p:nvPr/>
        </p:nvGraphicFramePr>
        <p:xfrm>
          <a:off x="1151725" y="420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38" name="Google Shape;138;p22"/>
          <p:cNvGraphicFramePr/>
          <p:nvPr/>
        </p:nvGraphicFramePr>
        <p:xfrm>
          <a:off x="1151725" y="38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2"/>
          <p:cNvSpPr txBox="1"/>
          <p:nvPr/>
        </p:nvSpPr>
        <p:spPr>
          <a:xfrm>
            <a:off x="368425" y="3804700"/>
            <a:ext cx="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Index: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1151725" y="1901275"/>
            <a:ext cx="1491600" cy="58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Insert 20</a:t>
            </a:r>
            <a:endParaRPr b="1" sz="25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875" y="796500"/>
            <a:ext cx="5019425" cy="290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Operation: HeapIncreaseKey()/Swim()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68425" y="3237525"/>
            <a:ext cx="2673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395"/>
              <a:t>Array Representation:</a:t>
            </a:r>
            <a:endParaRPr b="1" sz="1395"/>
          </a:p>
        </p:txBody>
      </p:sp>
      <p:graphicFrame>
        <p:nvGraphicFramePr>
          <p:cNvPr id="148" name="Google Shape;148;p23"/>
          <p:cNvGraphicFramePr/>
          <p:nvPr/>
        </p:nvGraphicFramePr>
        <p:xfrm>
          <a:off x="1151725" y="420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23"/>
          <p:cNvGraphicFramePr/>
          <p:nvPr/>
        </p:nvGraphicFramePr>
        <p:xfrm>
          <a:off x="1151725" y="38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0" name="Google Shape;150;p23"/>
          <p:cNvSpPr txBox="1"/>
          <p:nvPr/>
        </p:nvSpPr>
        <p:spPr>
          <a:xfrm>
            <a:off x="368425" y="3804700"/>
            <a:ext cx="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Index: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1151725" y="1901275"/>
            <a:ext cx="1491600" cy="58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Insert 50</a:t>
            </a:r>
            <a:endParaRPr b="1" sz="25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2" name="Google Shape;1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350" y="1070825"/>
            <a:ext cx="4638476" cy="273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Operation: </a:t>
            </a:r>
            <a:r>
              <a:rPr lang="en"/>
              <a:t>HeapIncreaseKey()/Swim()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368425" y="3237525"/>
            <a:ext cx="2673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395"/>
              <a:t>Array Representation:</a:t>
            </a:r>
            <a:endParaRPr b="1" sz="1395"/>
          </a:p>
        </p:txBody>
      </p:sp>
      <p:graphicFrame>
        <p:nvGraphicFramePr>
          <p:cNvPr id="159" name="Google Shape;159;p24"/>
          <p:cNvGraphicFramePr/>
          <p:nvPr/>
        </p:nvGraphicFramePr>
        <p:xfrm>
          <a:off x="1151725" y="420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p24"/>
          <p:cNvGraphicFramePr/>
          <p:nvPr/>
        </p:nvGraphicFramePr>
        <p:xfrm>
          <a:off x="1151725" y="38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1" name="Google Shape;161;p24"/>
          <p:cNvSpPr txBox="1"/>
          <p:nvPr/>
        </p:nvSpPr>
        <p:spPr>
          <a:xfrm>
            <a:off x="368425" y="3804700"/>
            <a:ext cx="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Index: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1151725" y="1901275"/>
            <a:ext cx="1491600" cy="58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Insert 50</a:t>
            </a:r>
            <a:endParaRPr b="1" sz="25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9650" y="1152425"/>
            <a:ext cx="4450976" cy="26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Operation: HeapIncreaseKey()/Swim()</a:t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68425" y="3237525"/>
            <a:ext cx="2673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395"/>
              <a:t>Array Representation:</a:t>
            </a:r>
            <a:endParaRPr b="1" sz="1395"/>
          </a:p>
        </p:txBody>
      </p:sp>
      <p:sp>
        <p:nvSpPr>
          <p:cNvPr id="170" name="Google Shape;170;p25"/>
          <p:cNvSpPr txBox="1"/>
          <p:nvPr/>
        </p:nvSpPr>
        <p:spPr>
          <a:xfrm>
            <a:off x="368425" y="3804700"/>
            <a:ext cx="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Index: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1151725" y="1901275"/>
            <a:ext cx="1491600" cy="58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Insert 50</a:t>
            </a:r>
            <a:endParaRPr b="1" sz="25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2" name="Google Shape;1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325" y="1040225"/>
            <a:ext cx="4678750" cy="2764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3" name="Google Shape;173;p25"/>
          <p:cNvGraphicFramePr/>
          <p:nvPr/>
        </p:nvGraphicFramePr>
        <p:xfrm>
          <a:off x="1151725" y="420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4" name="Google Shape;174;p25"/>
          <p:cNvGraphicFramePr/>
          <p:nvPr/>
        </p:nvGraphicFramePr>
        <p:xfrm>
          <a:off x="1151725" y="38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Operation: </a:t>
            </a:r>
            <a:r>
              <a:rPr lang="en"/>
              <a:t>HeapIncreaseKey()/Swim()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368425" y="3237525"/>
            <a:ext cx="2673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395"/>
              <a:t>Array Representation:</a:t>
            </a:r>
            <a:endParaRPr b="1" sz="1395"/>
          </a:p>
        </p:txBody>
      </p:sp>
      <p:sp>
        <p:nvSpPr>
          <p:cNvPr id="181" name="Google Shape;181;p26"/>
          <p:cNvSpPr txBox="1"/>
          <p:nvPr/>
        </p:nvSpPr>
        <p:spPr>
          <a:xfrm>
            <a:off x="368425" y="3804700"/>
            <a:ext cx="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Index: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1151725" y="1901275"/>
            <a:ext cx="1491600" cy="58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Insert 50</a:t>
            </a:r>
            <a:endParaRPr b="1" sz="25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83" name="Google Shape;183;p26"/>
          <p:cNvGraphicFramePr/>
          <p:nvPr/>
        </p:nvGraphicFramePr>
        <p:xfrm>
          <a:off x="1151725" y="420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84" name="Google Shape;184;p26"/>
          <p:cNvGraphicFramePr/>
          <p:nvPr/>
        </p:nvGraphicFramePr>
        <p:xfrm>
          <a:off x="1151725" y="38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725" y="1079150"/>
            <a:ext cx="4555575" cy="268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Operation: Delete()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583450" y="1309450"/>
            <a:ext cx="5713800" cy="26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Deletion done by replacing the root with the last element.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Delete means Delete Root in case of Heap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Heap property must be broken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Must fix the heap property (Maxheapify)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Maxheapify()</a:t>
            </a:r>
            <a:r>
              <a:rPr lang="en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swap the smaller root with its greater children</a:t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Operation: Maxheapify()/Sink()</a:t>
            </a:r>
            <a:endParaRPr/>
          </a:p>
        </p:txBody>
      </p:sp>
      <p:sp>
        <p:nvSpPr>
          <p:cNvPr id="197" name="Google Shape;197;p28"/>
          <p:cNvSpPr txBox="1"/>
          <p:nvPr>
            <p:ph idx="1" type="body"/>
          </p:nvPr>
        </p:nvSpPr>
        <p:spPr>
          <a:xfrm>
            <a:off x="368425" y="3237525"/>
            <a:ext cx="2673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395"/>
              <a:t>Array Representation:</a:t>
            </a:r>
            <a:endParaRPr b="1" sz="1395"/>
          </a:p>
        </p:txBody>
      </p:sp>
      <p:sp>
        <p:nvSpPr>
          <p:cNvPr id="198" name="Google Shape;198;p28"/>
          <p:cNvSpPr txBox="1"/>
          <p:nvPr/>
        </p:nvSpPr>
        <p:spPr>
          <a:xfrm>
            <a:off x="368425" y="3804700"/>
            <a:ext cx="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Index: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824225" y="1341975"/>
            <a:ext cx="1890000" cy="58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Delete Root</a:t>
            </a:r>
            <a:endParaRPr b="1" sz="23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1261750" y="2251975"/>
            <a:ext cx="2810700" cy="47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Swap root with last element</a:t>
            </a:r>
            <a:endParaRPr sz="1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01" name="Google Shape;201;p28"/>
          <p:cNvGraphicFramePr/>
          <p:nvPr/>
        </p:nvGraphicFramePr>
        <p:xfrm>
          <a:off x="1151725" y="420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28"/>
          <p:cNvGraphicFramePr/>
          <p:nvPr/>
        </p:nvGraphicFramePr>
        <p:xfrm>
          <a:off x="1151725" y="38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725" y="1079150"/>
            <a:ext cx="4555575" cy="26831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Operation: Maxheapify()/Sink()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68425" y="3237525"/>
            <a:ext cx="2673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395"/>
              <a:t>Array Representation:</a:t>
            </a:r>
            <a:endParaRPr b="1" sz="1395"/>
          </a:p>
        </p:txBody>
      </p:sp>
      <p:sp>
        <p:nvSpPr>
          <p:cNvPr id="210" name="Google Shape;210;p29"/>
          <p:cNvSpPr txBox="1"/>
          <p:nvPr/>
        </p:nvSpPr>
        <p:spPr>
          <a:xfrm>
            <a:off x="368425" y="3804700"/>
            <a:ext cx="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Index: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824225" y="1341975"/>
            <a:ext cx="1890000" cy="58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Delete Root</a:t>
            </a:r>
            <a:endParaRPr b="1" sz="23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2" name="Google Shape;21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525" y="1027250"/>
            <a:ext cx="4243650" cy="24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1261750" y="2251975"/>
            <a:ext cx="2810700" cy="473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Swap root with last element</a:t>
            </a:r>
            <a:endParaRPr sz="17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14" name="Google Shape;214;p29"/>
          <p:cNvGraphicFramePr/>
          <p:nvPr/>
        </p:nvGraphicFramePr>
        <p:xfrm>
          <a:off x="1151725" y="420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5" name="Google Shape;215;p29"/>
          <p:cNvGraphicFramePr/>
          <p:nvPr/>
        </p:nvGraphicFramePr>
        <p:xfrm>
          <a:off x="1151725" y="38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Operation: Maxheapify()/Sink()</a:t>
            </a:r>
            <a:endParaRPr/>
          </a:p>
        </p:txBody>
      </p:sp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368425" y="3237525"/>
            <a:ext cx="2673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395"/>
              <a:t>Array Representation:</a:t>
            </a:r>
            <a:endParaRPr b="1" sz="1395"/>
          </a:p>
        </p:txBody>
      </p:sp>
      <p:sp>
        <p:nvSpPr>
          <p:cNvPr id="222" name="Google Shape;222;p30"/>
          <p:cNvSpPr txBox="1"/>
          <p:nvPr/>
        </p:nvSpPr>
        <p:spPr>
          <a:xfrm>
            <a:off x="368425" y="3804700"/>
            <a:ext cx="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Index: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824225" y="1341975"/>
            <a:ext cx="1890000" cy="58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Delete Root</a:t>
            </a:r>
            <a:endParaRPr b="1" sz="23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4" name="Google Shape;22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9525" y="1027250"/>
            <a:ext cx="4243650" cy="2447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p30"/>
          <p:cNvGraphicFramePr/>
          <p:nvPr/>
        </p:nvGraphicFramePr>
        <p:xfrm>
          <a:off x="1151725" y="420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50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26" name="Google Shape;226;p30"/>
          <p:cNvGraphicFramePr/>
          <p:nvPr/>
        </p:nvGraphicFramePr>
        <p:xfrm>
          <a:off x="1151725" y="38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7" name="Google Shape;227;p30"/>
          <p:cNvSpPr txBox="1"/>
          <p:nvPr/>
        </p:nvSpPr>
        <p:spPr>
          <a:xfrm>
            <a:off x="6021600" y="3533975"/>
            <a:ext cx="2810700" cy="1372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Root is now Smaller!!</a:t>
            </a:r>
            <a:endParaRPr b="1"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Swap the root with its greater child :)</a:t>
            </a:r>
            <a:endParaRPr b="1"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Operation: Maxheapify()/Sink()</a:t>
            </a:r>
            <a:endParaRPr/>
          </a:p>
        </p:txBody>
      </p:sp>
      <p:sp>
        <p:nvSpPr>
          <p:cNvPr id="233" name="Google Shape;233;p31"/>
          <p:cNvSpPr txBox="1"/>
          <p:nvPr>
            <p:ph idx="1" type="body"/>
          </p:nvPr>
        </p:nvSpPr>
        <p:spPr>
          <a:xfrm>
            <a:off x="368425" y="3237525"/>
            <a:ext cx="2673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395"/>
              <a:t>Array Representation:</a:t>
            </a:r>
            <a:endParaRPr b="1" sz="1395"/>
          </a:p>
        </p:txBody>
      </p:sp>
      <p:sp>
        <p:nvSpPr>
          <p:cNvPr id="234" name="Google Shape;234;p31"/>
          <p:cNvSpPr txBox="1"/>
          <p:nvPr/>
        </p:nvSpPr>
        <p:spPr>
          <a:xfrm>
            <a:off x="368425" y="3804700"/>
            <a:ext cx="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Index: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824225" y="1341975"/>
            <a:ext cx="1890000" cy="58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Delete Root</a:t>
            </a:r>
            <a:endParaRPr b="1" sz="23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36" name="Google Shape;236;p31"/>
          <p:cNvGraphicFramePr/>
          <p:nvPr/>
        </p:nvGraphicFramePr>
        <p:xfrm>
          <a:off x="1151725" y="420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44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37" name="Google Shape;237;p31"/>
          <p:cNvGraphicFramePr/>
          <p:nvPr/>
        </p:nvGraphicFramePr>
        <p:xfrm>
          <a:off x="1151725" y="38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8" name="Google Shape;238;p31"/>
          <p:cNvSpPr txBox="1"/>
          <p:nvPr/>
        </p:nvSpPr>
        <p:spPr>
          <a:xfrm>
            <a:off x="6021600" y="3533975"/>
            <a:ext cx="2810700" cy="1372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Root is now Smaller!!</a:t>
            </a:r>
            <a:endParaRPr b="1"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0000"/>
                </a:solidFill>
                <a:latin typeface="Open Sans"/>
                <a:ea typeface="Open Sans"/>
                <a:cs typeface="Open Sans"/>
                <a:sym typeface="Open Sans"/>
              </a:rPr>
              <a:t>Swap the root with its greater element :)</a:t>
            </a:r>
            <a:endParaRPr b="1" sz="15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700" y="1046250"/>
            <a:ext cx="3989924" cy="233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Brief Profile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Nahian Salsabil (NNS)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Lecturer, CSE, BRACU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BSc: CSE, BUET, 2023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Email:</a:t>
            </a:r>
            <a:r>
              <a:rPr lang="en"/>
              <a:t> </a:t>
            </a:r>
            <a:r>
              <a:rPr b="1" lang="en"/>
              <a:t>Email:</a:t>
            </a:r>
            <a:r>
              <a:rPr lang="en"/>
              <a:t>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nahian.salsabil@bracu.ac.bd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Operation: Maxheapify()/Sink()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68425" y="3237525"/>
            <a:ext cx="2673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395"/>
              <a:t>Array Representation:</a:t>
            </a:r>
            <a:endParaRPr b="1" sz="1395"/>
          </a:p>
        </p:txBody>
      </p:sp>
      <p:sp>
        <p:nvSpPr>
          <p:cNvPr id="246" name="Google Shape;246;p32"/>
          <p:cNvSpPr txBox="1"/>
          <p:nvPr/>
        </p:nvSpPr>
        <p:spPr>
          <a:xfrm>
            <a:off x="368425" y="3804700"/>
            <a:ext cx="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Index: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824225" y="1341975"/>
            <a:ext cx="1890000" cy="58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Delete Root</a:t>
            </a:r>
            <a:endParaRPr b="1" sz="23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248" name="Google Shape;248;p32"/>
          <p:cNvGraphicFramePr/>
          <p:nvPr/>
        </p:nvGraphicFramePr>
        <p:xfrm>
          <a:off x="1151725" y="420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31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32"/>
          <p:cNvGraphicFramePr/>
          <p:nvPr/>
        </p:nvGraphicFramePr>
        <p:xfrm>
          <a:off x="1151725" y="38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  <a:gridCol w="3906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2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5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50" name="Google Shape;25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500" y="1025725"/>
            <a:ext cx="4343030" cy="250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</a:t>
            </a:r>
            <a:endParaRPr/>
          </a:p>
        </p:txBody>
      </p:sp>
      <p:sp>
        <p:nvSpPr>
          <p:cNvPr id="256" name="Google Shape;256;p33"/>
          <p:cNvSpPr txBox="1"/>
          <p:nvPr/>
        </p:nvSpPr>
        <p:spPr>
          <a:xfrm>
            <a:off x="824225" y="1341975"/>
            <a:ext cx="2673300" cy="82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Delete All the elements</a:t>
            </a:r>
            <a:endParaRPr b="1" sz="20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7" name="Google Shape;2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1325" y="2522150"/>
            <a:ext cx="5341675" cy="1942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</a:t>
            </a:r>
            <a:endParaRPr/>
          </a:p>
        </p:txBody>
      </p:sp>
      <p:sp>
        <p:nvSpPr>
          <p:cNvPr id="263" name="Google Shape;263;p34"/>
          <p:cNvSpPr txBox="1"/>
          <p:nvPr/>
        </p:nvSpPr>
        <p:spPr>
          <a:xfrm>
            <a:off x="824225" y="1341975"/>
            <a:ext cx="2673300" cy="82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Delete All the elements</a:t>
            </a:r>
            <a:endParaRPr b="1" sz="20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400" y="2354425"/>
            <a:ext cx="534352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</a:t>
            </a:r>
            <a:endParaRPr/>
          </a:p>
        </p:txBody>
      </p:sp>
      <p:sp>
        <p:nvSpPr>
          <p:cNvPr id="270" name="Google Shape;270;p35"/>
          <p:cNvSpPr txBox="1"/>
          <p:nvPr/>
        </p:nvSpPr>
        <p:spPr>
          <a:xfrm>
            <a:off x="824225" y="1341975"/>
            <a:ext cx="2673300" cy="82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Delete All the elements</a:t>
            </a:r>
            <a:endParaRPr b="1" sz="20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0300" y="2451088"/>
            <a:ext cx="5295900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</a:t>
            </a:r>
            <a:endParaRPr/>
          </a:p>
        </p:txBody>
      </p:sp>
      <p:sp>
        <p:nvSpPr>
          <p:cNvPr id="277" name="Google Shape;277;p36"/>
          <p:cNvSpPr txBox="1"/>
          <p:nvPr/>
        </p:nvSpPr>
        <p:spPr>
          <a:xfrm>
            <a:off x="824225" y="1341975"/>
            <a:ext cx="2673300" cy="82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Delete All the elements</a:t>
            </a:r>
            <a:endParaRPr b="1" sz="20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8" name="Google Shape;27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0863" y="2439150"/>
            <a:ext cx="63150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</a:t>
            </a:r>
            <a:endParaRPr/>
          </a:p>
        </p:txBody>
      </p:sp>
      <p:sp>
        <p:nvSpPr>
          <p:cNvPr id="284" name="Google Shape;284;p37"/>
          <p:cNvSpPr txBox="1"/>
          <p:nvPr/>
        </p:nvSpPr>
        <p:spPr>
          <a:xfrm>
            <a:off x="824225" y="1341975"/>
            <a:ext cx="2673300" cy="82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Delete All the elements</a:t>
            </a:r>
            <a:endParaRPr b="1" sz="20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5" name="Google Shape;28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6125" y="2354425"/>
            <a:ext cx="5934075" cy="21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Sort: Task</a:t>
            </a:r>
            <a:endParaRPr/>
          </a:p>
        </p:txBody>
      </p:sp>
      <p:sp>
        <p:nvSpPr>
          <p:cNvPr id="291" name="Google Shape;291;p38"/>
          <p:cNvSpPr txBox="1"/>
          <p:nvPr/>
        </p:nvSpPr>
        <p:spPr>
          <a:xfrm>
            <a:off x="824225" y="1341975"/>
            <a:ext cx="2673300" cy="822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Delete All the elements</a:t>
            </a:r>
            <a:endParaRPr b="1" sz="20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275" y="1506850"/>
            <a:ext cx="5086125" cy="293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Heap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86" name="Google Shape;8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Binary Tree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Underlying data structure is array (random access easier)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Heap Property: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Max Heap: </a:t>
            </a:r>
            <a:r>
              <a:rPr lang="en"/>
              <a:t>value of the parent &gt;= value of the children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Min Heap: </a:t>
            </a:r>
            <a:r>
              <a:rPr lang="en"/>
              <a:t>value of the parent &lt;= value of the children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heap is mostly used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40950" y="4321050"/>
            <a:ext cx="19059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2295"/>
              <a:t>Max Heap</a:t>
            </a:r>
            <a:endParaRPr b="1" sz="2295"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025" y="672963"/>
            <a:ext cx="6257925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68425" y="3237525"/>
            <a:ext cx="2673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695"/>
              <a:t>Array Representation:</a:t>
            </a:r>
            <a:endParaRPr b="1" sz="1695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424" y="445025"/>
            <a:ext cx="4930401" cy="287417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19"/>
          <p:cNvGraphicFramePr/>
          <p:nvPr/>
        </p:nvGraphicFramePr>
        <p:xfrm>
          <a:off x="769725" y="37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endParaRPr/>
          </a:p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68425" y="3237525"/>
            <a:ext cx="2673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695"/>
              <a:t>Array Representation:</a:t>
            </a:r>
            <a:endParaRPr b="1" sz="1695"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350" y="957163"/>
            <a:ext cx="3911775" cy="2280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5" name="Google Shape;115;p20"/>
          <p:cNvGraphicFramePr/>
          <p:nvPr/>
        </p:nvGraphicFramePr>
        <p:xfrm>
          <a:off x="1201350" y="40860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1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" name="Google Shape;116;p20"/>
          <p:cNvSpPr txBox="1"/>
          <p:nvPr/>
        </p:nvSpPr>
        <p:spPr>
          <a:xfrm>
            <a:off x="5008675" y="1494638"/>
            <a:ext cx="3972900" cy="944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 node, it’s parent node is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i/2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 node, it’s left child is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2i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Open Sans"/>
              <a:buChar char="●"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For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th node, it’s right child is </a:t>
            </a:r>
            <a:r>
              <a:rPr b="1" lang="en" sz="1600">
                <a:latin typeface="Open Sans"/>
                <a:ea typeface="Open Sans"/>
                <a:cs typeface="Open Sans"/>
                <a:sym typeface="Open Sans"/>
              </a:rPr>
              <a:t>2i + 1</a:t>
            </a:r>
            <a:endParaRPr b="1"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2741450" y="4542975"/>
            <a:ext cx="267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Index start from 1!</a:t>
            </a:r>
            <a:endParaRPr b="1" sz="18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8" name="Google Shape;118;p20"/>
          <p:cNvGraphicFramePr/>
          <p:nvPr/>
        </p:nvGraphicFramePr>
        <p:xfrm>
          <a:off x="1201350" y="3709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283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9" name="Google Shape;119;p20"/>
          <p:cNvSpPr txBox="1"/>
          <p:nvPr/>
        </p:nvSpPr>
        <p:spPr>
          <a:xfrm>
            <a:off x="368425" y="3709900"/>
            <a:ext cx="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Open Sans"/>
                <a:ea typeface="Open Sans"/>
                <a:cs typeface="Open Sans"/>
                <a:sym typeface="Open Sans"/>
              </a:rPr>
              <a:t>Index: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Operation: Insert()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68425" y="3237525"/>
            <a:ext cx="2673300" cy="5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395"/>
              <a:t>Array Representation:</a:t>
            </a:r>
            <a:endParaRPr b="1" sz="1395"/>
          </a:p>
        </p:txBody>
      </p:sp>
      <p:graphicFrame>
        <p:nvGraphicFramePr>
          <p:cNvPr id="126" name="Google Shape;126;p21"/>
          <p:cNvGraphicFramePr/>
          <p:nvPr/>
        </p:nvGraphicFramePr>
        <p:xfrm>
          <a:off x="1151725" y="420101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7" name="Google Shape;127;p21"/>
          <p:cNvGraphicFramePr/>
          <p:nvPr/>
        </p:nvGraphicFramePr>
        <p:xfrm>
          <a:off x="1151725" y="3824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{3C602D8B-F6A1-4623-B66A-469DE355CFF9}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2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3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4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5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6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7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8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9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434343"/>
                          </a:solidFill>
                        </a:rPr>
                        <a:t>10</a:t>
                      </a:r>
                      <a:endParaRPr>
                        <a:solidFill>
                          <a:srgbClr val="434343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p21"/>
          <p:cNvSpPr txBox="1"/>
          <p:nvPr/>
        </p:nvSpPr>
        <p:spPr>
          <a:xfrm>
            <a:off x="368425" y="3804700"/>
            <a:ext cx="783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Open Sans"/>
                <a:ea typeface="Open Sans"/>
                <a:cs typeface="Open Sans"/>
                <a:sym typeface="Open Sans"/>
              </a:rPr>
              <a:t>Index:</a:t>
            </a:r>
            <a:endParaRPr sz="13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775" y="815950"/>
            <a:ext cx="4888175" cy="28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1"/>
          <p:cNvSpPr txBox="1"/>
          <p:nvPr/>
        </p:nvSpPr>
        <p:spPr>
          <a:xfrm>
            <a:off x="1151725" y="1901275"/>
            <a:ext cx="1491600" cy="5874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38761D"/>
                </a:solidFill>
                <a:latin typeface="Open Sans"/>
                <a:ea typeface="Open Sans"/>
                <a:cs typeface="Open Sans"/>
                <a:sym typeface="Open Sans"/>
              </a:rPr>
              <a:t>Insert 20</a:t>
            </a:r>
            <a:endParaRPr b="1" sz="2500">
              <a:solidFill>
                <a:srgbClr val="38761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