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embeddedFontLst>
    <p:embeddedFont>
      <p:font typeface="Corsi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hOICZfqNsXU71dCen1aPeNXwV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Corsiva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Corsiva-italic.fntdata"/><Relationship Id="rId23" Type="http://schemas.openxmlformats.org/officeDocument/2006/relationships/slide" Target="slides/slide17.xml"/><Relationship Id="rId45" Type="http://schemas.openxmlformats.org/officeDocument/2006/relationships/font" Target="fonts/Corsi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Corsiva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2" name="Google Shape;72;p4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3" name="Google Shape;73;p4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6" name="Google Shape;86;p5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7" name="Google Shape;87;p5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2" name="Google Shape;92;p5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4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Google Shape;27;p40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23.png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4.bin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3" Type="http://schemas.openxmlformats.org/officeDocument/2006/relationships/image" Target="../media/image13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31.png"/><Relationship Id="rId13" Type="http://schemas.openxmlformats.org/officeDocument/2006/relationships/image" Target="../media/image27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Algorithms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Analysis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rayztno[1]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4849812"/>
            <a:ext cx="1690687" cy="14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Consider the example of buying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elephants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goldfish: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cost_of_elephants + cost_of_goldfish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~ cost_of_elephants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(approximation)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low order terms in a function are relatively insignificant for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      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+ 50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~    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baseline="3000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i.e.,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say that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+ 50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have the same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r>
              <a:rPr b="0" i="0"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notation: asymptotic “less than”: 	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f(n)=O(g(n)) implies:  f(n) “≤” g(n)</a:t>
            </a:r>
            <a:endParaRPr/>
          </a:p>
          <a:p>
            <a:pPr indent="-533400" lvl="0" marL="5334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 notation: asymptotic “greater than”: 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 Ω (g(n)) implies: f(n) “≥” g(n)</a:t>
            </a:r>
            <a:endParaRPr/>
          </a:p>
          <a:p>
            <a:pPr indent="-533400" lvl="0" marL="5334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notation: asymptotic “equality”: 		</a:t>
            </a:r>
            <a:endParaRPr/>
          </a:p>
          <a:p>
            <a:pPr indent="-457200" lvl="1" marL="9144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f(n)= Θ (g(n)) implies: f(n) “=” g(n)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 Notation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)=30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n+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or O (n)  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is, at most, roughly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proportional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)=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+1 is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or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 It is, at most, roughly proportional to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general, any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function is faster- growing than any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function.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Visualizing Orders of Growth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 graph, as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 go to the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right, a faster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growing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eventually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becomes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larger... </a:t>
            </a:r>
            <a:endParaRPr/>
          </a:p>
        </p:txBody>
      </p:sp>
      <p:cxnSp>
        <p:nvCxnSpPr>
          <p:cNvPr id="187" name="Google Shape;187;p13"/>
          <p:cNvCxnSpPr/>
          <p:nvPr/>
        </p:nvCxnSpPr>
        <p:spPr>
          <a:xfrm rot="10800000">
            <a:off x="4267200" y="2438400"/>
            <a:ext cx="0" cy="3048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" name="Google Shape;188;p13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" name="Google Shape;189;p13"/>
          <p:cNvCxnSpPr/>
          <p:nvPr/>
        </p:nvCxnSpPr>
        <p:spPr>
          <a:xfrm flipH="1" rot="10800000">
            <a:off x="4267200" y="2590800"/>
            <a:ext cx="2895600" cy="243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0" name="Google Shape;190;p13"/>
          <p:cNvSpPr/>
          <p:nvPr/>
        </p:nvSpPr>
        <p:spPr>
          <a:xfrm>
            <a:off x="4267200" y="2362200"/>
            <a:ext cx="1752600" cy="3048000"/>
          </a:xfrm>
          <a:custGeom>
            <a:rect b="b" l="l" r="r" t="t"/>
            <a:pathLst>
              <a:path extrusionOk="0" h="1920" w="1104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553200" y="2895600"/>
            <a:ext cx="1722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)=30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5410200" y="4343400"/>
            <a:ext cx="1508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</a:t>
            </a:r>
            <a:r>
              <a:rPr b="0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baseline="3000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 rot="-5400000">
            <a:off x="2684462" y="3792537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14"/>
          <p:cNvSpPr txBox="1"/>
          <p:nvPr>
            <p:ph type="title"/>
          </p:nvPr>
        </p:nvSpPr>
        <p:spPr>
          <a:xfrm>
            <a:off x="6953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 …</a:t>
            </a: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685800" y="17526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+ 50 is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is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1273 is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15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 to Our Example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533400" y="1143000"/>
            <a:ext cx="835501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 1                               Algorithm 2</a:t>
            </a:r>
            <a:endParaRPr b="1" i="1" sz="20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                                                 Cost</a:t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arr[0] = 0;    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for(i=0; i&lt;N; i++)     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arr[1] = 0;    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arr[i] = 0;              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arr[2] = 0;    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...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arr[N-1] = 0;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-----------                                          -------------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+...+c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x 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(N+1) x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N x c</a:t>
            </a:r>
            <a:r>
              <a:rPr b="0" baseline="-25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) x N +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Both algorithms are of the same order: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(cont’d)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685800" y="19812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 3                         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endParaRPr b="1" i="1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	sum = 0;                              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for(i=0; i&lt;N; i++)                  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for(j=0; j&lt;N; j++)               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	   sum += arr[i][j];                 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	       ------------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Arial"/>
              <a:buNone/>
            </a:pP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+1) +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N x 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+1) +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N</a:t>
            </a:r>
            <a:r>
              <a:rPr b="0" baseline="30000" i="1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</a:t>
            </a:r>
            <a:endParaRPr/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350837" y="1214437"/>
            <a:ext cx="41227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O-notation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</p:txBody>
      </p:sp>
      <p:graphicFrame>
        <p:nvGraphicFramePr>
          <p:cNvPr id="223" name="Google Shape;223;p17"/>
          <p:cNvGraphicFramePr/>
          <p:nvPr/>
        </p:nvGraphicFramePr>
        <p:xfrm>
          <a:off x="739775" y="1736725"/>
          <a:ext cx="7769225" cy="4395787"/>
        </p:xfrm>
        <a:graphic>
          <a:graphicData uri="http://schemas.openxmlformats.org/presentationml/2006/ole">
            <mc:AlternateContent>
              <mc:Choice Requires="v">
                <p:oleObj r:id="rId4" imgH="4395787" imgW="7769225" progId="PaintShopPro" spid="_x0000_s1">
                  <p:embed/>
                </p:oleObj>
              </mc:Choice>
              <mc:Fallback>
                <p:oleObj r:id="rId5" imgH="4395787" imgW="7769225" progId="PaintShopPro">
                  <p:embed/>
                  <p:pic>
                    <p:nvPicPr>
                      <p:cNvPr id="223" name="Google Shape;223;p17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39775" y="1736725"/>
                        <a:ext cx="7769225" cy="439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Google Shape;224;p17"/>
          <p:cNvSpPr txBox="1"/>
          <p:nvPr/>
        </p:nvSpPr>
        <p:spPr>
          <a:xfrm>
            <a:off x="4429125" y="2563812"/>
            <a:ext cx="4122737" cy="373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 Visualization</a:t>
            </a:r>
            <a:endParaRPr/>
          </a:p>
        </p:txBody>
      </p:sp>
      <p:pic>
        <p:nvPicPr>
          <p:cNvPr descr="bigO" id="231" name="Google Shape;23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1471612"/>
            <a:ext cx="6594475" cy="456088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/>
        </p:nvSpPr>
        <p:spPr>
          <a:xfrm>
            <a:off x="5875337" y="1414462"/>
            <a:ext cx="2998787" cy="186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O(g(n))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smaller or same order of growth as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239" name="Google Shape;239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1000n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2817812" y="1506537"/>
            <a:ext cx="514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2 ≤ cn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endParaRPr/>
          </a:p>
        </p:txBody>
      </p:sp>
      <p:sp>
        <p:nvSpPr>
          <p:cNvPr id="241" name="Google Shape;241;p19"/>
          <p:cNvSpPr txBox="1"/>
          <p:nvPr/>
        </p:nvSpPr>
        <p:spPr>
          <a:xfrm>
            <a:off x="2738437" y="2320925"/>
            <a:ext cx="488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≥  1 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450850" y="3852862"/>
            <a:ext cx="847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≤ 1000n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=1001n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c=1001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1000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2632075" y="4624387"/>
            <a:ext cx="5510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≥ 1 ⇒ c = 1 and n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Algorithms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finite set of precise instructions for performing a computation or for solving a problem.</a:t>
            </a:r>
            <a:endParaRPr b="1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is the goal of analysis of algorithms?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compare algorithms mainly in terms of running time but also in terms of other factors (e.g., memory requirements,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programmer's effort etc.)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do we mean by running time analysis?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how running time increases as the </a:t>
            </a:r>
            <a:r>
              <a:rPr b="1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problem increases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 30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+8 is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30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+8 ≤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c=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31,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=8.  Assume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=8.  Then</a:t>
            </a:r>
            <a:b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31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30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30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+8, so 30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+8 &lt;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Note 30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+8 isn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b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 than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b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anywhere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&gt;0).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 isn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 even</a:t>
            </a:r>
            <a:b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less than 31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b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everywhere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 it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less than</a:t>
            </a:r>
            <a:b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everywhere to</a:t>
            </a:r>
            <a:b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right of </a:t>
            </a:r>
            <a:r>
              <a:rPr b="0" i="1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=8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grpSp>
        <p:nvGrpSpPr>
          <p:cNvPr id="257" name="Google Shape;257;p21"/>
          <p:cNvGrpSpPr/>
          <p:nvPr/>
        </p:nvGrpSpPr>
        <p:grpSpPr>
          <a:xfrm>
            <a:off x="5045075" y="2286000"/>
            <a:ext cx="2117725" cy="3200400"/>
            <a:chOff x="3178" y="1440"/>
            <a:chExt cx="1334" cy="2016"/>
          </a:xfrm>
        </p:grpSpPr>
        <p:sp>
          <p:nvSpPr>
            <p:cNvPr id="258" name="Google Shape;258;p21"/>
            <p:cNvSpPr txBox="1"/>
            <p:nvPr/>
          </p:nvSpPr>
          <p:spPr>
            <a:xfrm>
              <a:off x="3216" y="1440"/>
              <a:ext cx="1296" cy="2016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9" name="Google Shape;259;p21"/>
            <p:cNvCxnSpPr/>
            <p:nvPr/>
          </p:nvCxnSpPr>
          <p:spPr>
            <a:xfrm rot="10800000">
              <a:off x="3216" y="1440"/>
              <a:ext cx="0" cy="201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0" name="Google Shape;260;p21"/>
            <p:cNvSpPr txBox="1"/>
            <p:nvPr/>
          </p:nvSpPr>
          <p:spPr>
            <a:xfrm>
              <a:off x="3178" y="3120"/>
              <a:ext cx="94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n&gt;n</a:t>
              </a:r>
              <a:r>
                <a:rPr b="0" baseline="-25000" i="1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2400" u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=8 →</a:t>
              </a:r>
              <a:endParaRPr/>
            </a:p>
          </p:txBody>
        </p:sp>
      </p:grpSp>
      <p:sp>
        <p:nvSpPr>
          <p:cNvPr id="261" name="Google Shape;261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 example, graphically</a:t>
            </a:r>
            <a:endParaRPr/>
          </a:p>
        </p:txBody>
      </p:sp>
      <p:cxnSp>
        <p:nvCxnSpPr>
          <p:cNvPr id="262" name="Google Shape;262;p21"/>
          <p:cNvCxnSpPr/>
          <p:nvPr/>
        </p:nvCxnSpPr>
        <p:spPr>
          <a:xfrm rot="10800000">
            <a:off x="4267200" y="2286000"/>
            <a:ext cx="0" cy="3200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/>
          <p:nvPr/>
        </p:nvCxnSpPr>
        <p:spPr>
          <a:xfrm>
            <a:off x="4267200" y="5486400"/>
            <a:ext cx="297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/>
          <p:nvPr/>
        </p:nvCxnSpPr>
        <p:spPr>
          <a:xfrm flipH="1" rot="10800000">
            <a:off x="4267200" y="2286000"/>
            <a:ext cx="220980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5" name="Google Shape;265;p21"/>
          <p:cNvSpPr txBox="1"/>
          <p:nvPr/>
        </p:nvSpPr>
        <p:spPr>
          <a:xfrm>
            <a:off x="4876800" y="5486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 rot="-5400000">
            <a:off x="2684462" y="3792537"/>
            <a:ext cx="2708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of function →</a:t>
            </a:r>
            <a:endParaRPr/>
          </a:p>
        </p:txBody>
      </p:sp>
      <p:cxnSp>
        <p:nvCxnSpPr>
          <p:cNvPr id="267" name="Google Shape;267;p21"/>
          <p:cNvCxnSpPr/>
          <p:nvPr/>
        </p:nvCxnSpPr>
        <p:spPr>
          <a:xfrm flipH="1" rot="10800000">
            <a:off x="4267200" y="3962400"/>
            <a:ext cx="2819400" cy="152400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8" name="Google Shape;268;p21"/>
          <p:cNvSpPr txBox="1"/>
          <p:nvPr/>
        </p:nvSpPr>
        <p:spPr>
          <a:xfrm>
            <a:off x="6629400" y="40386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6019800" y="25908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>
            <a:off x="4267200" y="2209800"/>
            <a:ext cx="1905000" cy="3276600"/>
            <a:chOff x="2688" y="1392"/>
            <a:chExt cx="1200" cy="2064"/>
          </a:xfrm>
        </p:grpSpPr>
        <p:cxnSp>
          <p:nvCxnSpPr>
            <p:cNvPr id="271" name="Google Shape;271;p21"/>
            <p:cNvCxnSpPr/>
            <p:nvPr/>
          </p:nvCxnSpPr>
          <p:spPr>
            <a:xfrm flipH="1" rot="10800000">
              <a:off x="2688" y="1440"/>
              <a:ext cx="1200" cy="2016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72" name="Google Shape;272;p21"/>
            <p:cNvSpPr txBox="1"/>
            <p:nvPr/>
          </p:nvSpPr>
          <p:spPr>
            <a:xfrm>
              <a:off x="3168" y="1392"/>
              <a:ext cx="62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cn </a:t>
              </a:r>
              <a:r>
                <a:rPr b="0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br>
                <a:rPr b="0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r>
                <a:rPr b="0" i="1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</p:grpSp>
      <p:sp>
        <p:nvSpPr>
          <p:cNvPr id="273" name="Google Shape;273;p21"/>
          <p:cNvSpPr txBox="1"/>
          <p:nvPr/>
        </p:nvSpPr>
        <p:spPr>
          <a:xfrm>
            <a:off x="7239000" y="3532187"/>
            <a:ext cx="1447800" cy="1241425"/>
          </a:xfrm>
          <a:prstGeom prst="rect">
            <a:avLst/>
          </a:prstGeom>
          <a:solidFill>
            <a:schemeClr val="lt1"/>
          </a:solidFill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b="0" i="1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+8</a:t>
            </a:r>
            <a:b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∈O(</a:t>
            </a:r>
            <a:r>
              <a:rPr b="0" i="1" lang="en-US" sz="3600" u="non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Uniqueness</a:t>
            </a:r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350837" y="1111250"/>
            <a:ext cx="8634412" cy="537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is no unique set of values for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proving the asymptotic bounds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 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= O(n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≤ 100n + n = 101n ≤ 101n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for all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5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5 and c = 101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solution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≤ 100n + 5n = 105n ≤ 105n</a:t>
            </a:r>
            <a:r>
              <a:rPr b="0" baseline="30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b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1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-2500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and c = 105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also a solution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find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constants c and n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satisfy the asymptotic notation relation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287" name="Google Shape;287;p23"/>
          <p:cNvSpPr txBox="1"/>
          <p:nvPr>
            <p:ph idx="1" type="body"/>
          </p:nvPr>
        </p:nvSpPr>
        <p:spPr>
          <a:xfrm>
            <a:off x="350837" y="1214437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Ω - notation</a:t>
            </a:r>
            <a:endParaRPr/>
          </a:p>
        </p:txBody>
      </p:sp>
      <p:graphicFrame>
        <p:nvGraphicFramePr>
          <p:cNvPr id="288" name="Google Shape;288;p23"/>
          <p:cNvGraphicFramePr/>
          <p:nvPr/>
        </p:nvGraphicFramePr>
        <p:xfrm>
          <a:off x="306387" y="1620837"/>
          <a:ext cx="7615237" cy="4562475"/>
        </p:xfrm>
        <a:graphic>
          <a:graphicData uri="http://schemas.openxmlformats.org/presentationml/2006/ole">
            <mc:AlternateContent>
              <mc:Choice Requires="v">
                <p:oleObj r:id="rId4" imgH="4562475" imgW="7615237" progId="PaintShopPro" spid="_x0000_s1">
                  <p:embed/>
                </p:oleObj>
              </mc:Choice>
              <mc:Fallback>
                <p:oleObj r:id="rId5" imgH="4562475" imgW="7615237" progId="PaintShopPro">
                  <p:embed/>
                  <p:pic>
                    <p:nvPicPr>
                      <p:cNvPr id="288" name="Google Shape;288;p23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6387" y="1620837"/>
                        <a:ext cx="7615237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" name="Google Shape;289;p23"/>
          <p:cNvSpPr txBox="1"/>
          <p:nvPr/>
        </p:nvSpPr>
        <p:spPr>
          <a:xfrm>
            <a:off x="4506912" y="2986087"/>
            <a:ext cx="3900487" cy="171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larger or same order of growth as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296" name="Google Shape;296;p2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≠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Ω(2n),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n = Ω(logn)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915987" y="1871662"/>
            <a:ext cx="4176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∃ c, n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0 ≤ cn ≤ 5n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2 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887912" y="1863725"/>
            <a:ext cx="17700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≤ 5n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6475412" y="1863725"/>
            <a:ext cx="2773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= 5 and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00" name="Google Shape;300;p24"/>
          <p:cNvSpPr txBox="1"/>
          <p:nvPr/>
        </p:nvSpPr>
        <p:spPr>
          <a:xfrm>
            <a:off x="1325562" y="3067050"/>
            <a:ext cx="5180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∃ c,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such that: 0 ≤ 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100n + 5</a:t>
            </a:r>
            <a:endParaRPr/>
          </a:p>
        </p:txBody>
      </p:sp>
      <p:sp>
        <p:nvSpPr>
          <p:cNvPr id="301" name="Google Shape;301;p24"/>
          <p:cNvSpPr txBox="1"/>
          <p:nvPr/>
        </p:nvSpPr>
        <p:spPr>
          <a:xfrm>
            <a:off x="1325562" y="3579812"/>
            <a:ext cx="5324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100n + 5 ≤ 100n + 5n (∀ n ≥ 1) = 105n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1325562" y="4111625"/>
            <a:ext cx="1641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105n</a:t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2835275" y="4133850"/>
            <a:ext cx="269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n(cn – 105) ≤ 0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1377950" y="4664075"/>
            <a:ext cx="48863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Since n is positive ⇒ cn – 105 ≤ 0</a:t>
            </a:r>
            <a:endParaRPr/>
          </a:p>
        </p:txBody>
      </p:sp>
      <p:sp>
        <p:nvSpPr>
          <p:cNvPr id="305" name="Google Shape;305;p24"/>
          <p:cNvSpPr txBox="1"/>
          <p:nvPr/>
        </p:nvSpPr>
        <p:spPr>
          <a:xfrm>
            <a:off x="6175375" y="4656137"/>
            <a:ext cx="1903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n ≤ 105/c</a:t>
            </a: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1347787" y="5138737"/>
            <a:ext cx="72501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⇒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contradiction: </a:t>
            </a:r>
            <a:r>
              <a:rPr b="0" i="0" lang="en-US" sz="24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cannot be smaller than a constant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(cont.)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Θ-notation</a:t>
            </a:r>
            <a:endParaRPr/>
          </a:p>
        </p:txBody>
      </p:sp>
      <p:graphicFrame>
        <p:nvGraphicFramePr>
          <p:cNvPr id="314" name="Google Shape;314;p25"/>
          <p:cNvGraphicFramePr/>
          <p:nvPr/>
        </p:nvGraphicFramePr>
        <p:xfrm>
          <a:off x="285750" y="2574925"/>
          <a:ext cx="5676900" cy="3871912"/>
        </p:xfrm>
        <a:graphic>
          <a:graphicData uri="http://schemas.openxmlformats.org/presentationml/2006/ole">
            <mc:AlternateContent>
              <mc:Choice Requires="v">
                <p:oleObj r:id="rId4" imgH="3871912" imgW="5676900" progId="PaintShopPro" spid="_x0000_s1">
                  <p:embed/>
                </p:oleObj>
              </mc:Choice>
              <mc:Fallback>
                <p:oleObj r:id="rId5" imgH="3871912" imgW="5676900" progId="PaintShopPro">
                  <p:embed/>
                  <p:pic>
                    <p:nvPicPr>
                      <p:cNvPr id="314" name="Google Shape;314;p2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2574925"/>
                        <a:ext cx="5676900" cy="387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" name="Google Shape;315;p25"/>
          <p:cNvGraphicFramePr/>
          <p:nvPr/>
        </p:nvGraphicFramePr>
        <p:xfrm>
          <a:off x="285750" y="1614487"/>
          <a:ext cx="8048625" cy="858837"/>
        </p:xfrm>
        <a:graphic>
          <a:graphicData uri="http://schemas.openxmlformats.org/presentationml/2006/ole">
            <mc:AlternateContent>
              <mc:Choice Requires="v">
                <p:oleObj r:id="rId7" imgH="858837" imgW="8048625" progId="PaintShopPro" spid="_x0000_s2">
                  <p:embed/>
                </p:oleObj>
              </mc:Choice>
              <mc:Fallback>
                <p:oleObj r:id="rId8" imgH="858837" imgW="8048625" progId="PaintShopPro">
                  <p:embed/>
                  <p:pic>
                    <p:nvPicPr>
                      <p:cNvPr id="315" name="Google Shape;315;p2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5750" y="1614487"/>
                        <a:ext cx="80486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" name="Google Shape;316;p25"/>
          <p:cNvSpPr txBox="1"/>
          <p:nvPr/>
        </p:nvSpPr>
        <p:spPr>
          <a:xfrm>
            <a:off x="4286250" y="2846387"/>
            <a:ext cx="4089400" cy="164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Θ(g(n))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is the set of functions with the same order of growth as </a:t>
            </a:r>
            <a:r>
              <a:rPr b="0" i="0" lang="en-US" sz="20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</a:t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323" name="Google Shape;323;p26"/>
          <p:cNvSpPr txBox="1"/>
          <p:nvPr>
            <p:ph idx="1" type="body"/>
          </p:nvPr>
        </p:nvSpPr>
        <p:spPr>
          <a:xfrm>
            <a:off x="307975" y="952500"/>
            <a:ext cx="8415337" cy="589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 –n/2 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286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½ 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½ n ≤ ½ 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∀n ≥ 0    ⇒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½</a:t>
            </a:r>
            <a:endParaRPr/>
          </a:p>
          <a:p>
            <a:pPr indent="-2286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½ 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½ n ≥ ½ 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½ n * ½ n ( ∀n ≥ 2 ) = ¼ n</a:t>
            </a:r>
            <a:r>
              <a:rPr b="0" baseline="30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⇒   c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¼ </a:t>
            </a:r>
            <a:endParaRPr/>
          </a:p>
          <a:p>
            <a:pPr indent="-76200" lvl="2" marL="114300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n ≤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⇒ only holds for: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1/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307975" y="952500"/>
            <a:ext cx="8415337" cy="589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6n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⇒ only holds for: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/6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Θ(logn):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logn ≤ n ≤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logn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⇒ c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≥  n/logn, ∀ n≥ n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impossible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Subset relations between order-of-growth sets.</a:t>
            </a:r>
            <a:endParaRPr/>
          </a:p>
        </p:txBody>
      </p:sp>
      <p:sp>
        <p:nvSpPr>
          <p:cNvPr id="337" name="Google Shape;337;p28"/>
          <p:cNvSpPr txBox="1"/>
          <p:nvPr/>
        </p:nvSpPr>
        <p:spPr>
          <a:xfrm>
            <a:off x="1371600" y="3200400"/>
            <a:ext cx="6477000" cy="274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 Between Different Sets</a:t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1752600" y="3657600"/>
            <a:ext cx="3505200" cy="1905000"/>
          </a:xfrm>
          <a:prstGeom prst="ellipse">
            <a:avLst/>
          </a:prstGeom>
          <a:solidFill>
            <a:srgbClr val="FF9900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8"/>
          <p:cNvSpPr/>
          <p:nvPr/>
        </p:nvSpPr>
        <p:spPr>
          <a:xfrm>
            <a:off x="3733800" y="3657600"/>
            <a:ext cx="3505200" cy="1905000"/>
          </a:xfrm>
          <a:prstGeom prst="ellipse">
            <a:avLst/>
          </a:prstGeom>
          <a:solidFill>
            <a:srgbClr val="00FF00">
              <a:alpha val="49803"/>
            </a:srgbClr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3886200" y="2709862"/>
            <a:ext cx="11731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1752600" y="3657600"/>
            <a:ext cx="3505200" cy="1905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4954587" y="3097212"/>
            <a:ext cx="10826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Ω(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4" name="Google Shape;344;p28"/>
          <p:cNvSpPr txBox="1"/>
          <p:nvPr/>
        </p:nvSpPr>
        <p:spPr>
          <a:xfrm>
            <a:off x="2906712" y="3111500"/>
            <a:ext cx="10636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5" name="Google Shape;345;p28"/>
          <p:cNvSpPr txBox="1"/>
          <p:nvPr/>
        </p:nvSpPr>
        <p:spPr>
          <a:xfrm>
            <a:off x="3967162" y="4283075"/>
            <a:ext cx="10715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Θ(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46" name="Google Shape;346;p28"/>
          <p:cNvSpPr txBox="1"/>
          <p:nvPr/>
        </p:nvSpPr>
        <p:spPr>
          <a:xfrm>
            <a:off x="4343400" y="3886200"/>
            <a:ext cx="450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29"/>
          <p:cNvSpPr txBox="1"/>
          <p:nvPr>
            <p:ph type="title"/>
          </p:nvPr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orders of magnitude</a:t>
            </a:r>
            <a:endParaRPr/>
          </a:p>
        </p:txBody>
      </p:sp>
      <p:pic>
        <p:nvPicPr>
          <p:cNvPr descr="asymptotic_fig1" id="353" name="Google Shape;3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09700"/>
            <a:ext cx="43735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 Size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 size (number of elements in the input)</a:t>
            </a:r>
            <a:endParaRPr b="0" i="0" sz="28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an array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polynomial degree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elements in a matrix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bits in the binary representation of the input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vertices and edges in a graph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asymptotic_fig2"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382000" cy="442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0"/>
          <p:cNvSpPr txBox="1"/>
          <p:nvPr/>
        </p:nvSpPr>
        <p:spPr>
          <a:xfrm>
            <a:off x="685800" y="304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orders of magnitude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6" name="Google Shape;366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Logarithms and properties</a:t>
            </a:r>
            <a:endParaRPr/>
          </a:p>
        </p:txBody>
      </p:sp>
      <p:sp>
        <p:nvSpPr>
          <p:cNvPr id="367" name="Google Shape;367;p31"/>
          <p:cNvSpPr txBox="1"/>
          <p:nvPr>
            <p:ph idx="1" type="body"/>
          </p:nvPr>
        </p:nvSpPr>
        <p:spPr>
          <a:xfrm>
            <a:off x="350837" y="1214437"/>
            <a:ext cx="832008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algorithm analysis we often use the notation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n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without specifying the base</a:t>
            </a:r>
            <a:endParaRPr/>
          </a:p>
        </p:txBody>
      </p:sp>
      <p:pic>
        <p:nvPicPr>
          <p:cNvPr id="368" name="Google Shape;36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0" y="2616200"/>
            <a:ext cx="1828800" cy="1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9725" y="2603500"/>
            <a:ext cx="1116012" cy="4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 txBox="1"/>
          <p:nvPr/>
        </p:nvSpPr>
        <p:spPr>
          <a:xfrm>
            <a:off x="590550" y="2701925"/>
            <a:ext cx="183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logarithm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590550" y="3236912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logarithm</a:t>
            </a:r>
            <a:endParaRPr/>
          </a:p>
        </p:txBody>
      </p:sp>
      <p:pic>
        <p:nvPicPr>
          <p:cNvPr id="372" name="Google Shape;37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06687" y="3789362"/>
            <a:ext cx="20320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0350" y="2627312"/>
            <a:ext cx="949325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48300" y="3192462"/>
            <a:ext cx="1111250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0350" y="3192462"/>
            <a:ext cx="1641475" cy="42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448300" y="3676650"/>
            <a:ext cx="977900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610350" y="3889375"/>
            <a:ext cx="1554162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187" y="5227637"/>
            <a:ext cx="1028700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38937" y="4559300"/>
            <a:ext cx="6762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670550" y="4584700"/>
            <a:ext cx="954087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707187" y="5129212"/>
            <a:ext cx="852487" cy="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Examples</a:t>
            </a:r>
            <a:endParaRPr/>
          </a:p>
        </p:txBody>
      </p:sp>
      <p:sp>
        <p:nvSpPr>
          <p:cNvPr id="388" name="Google Shape;388;p32"/>
          <p:cNvSpPr txBox="1"/>
          <p:nvPr>
            <p:ph idx="1" type="body"/>
          </p:nvPr>
        </p:nvSpPr>
        <p:spPr>
          <a:xfrm>
            <a:off x="350837" y="1106487"/>
            <a:ext cx="8229600" cy="560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of the following pairs of functions, either f(n) is O(g(n)), f(n) is Ω(g(n)), or f(n) = Θ(g(n)). Determine which relationship is correct.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log n + 5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log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 log n +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10; g(n) = log 10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10n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3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5810250" y="2387600"/>
            <a:ext cx="24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</a:t>
            </a:r>
            <a:endParaRPr/>
          </a:p>
        </p:txBody>
      </p:sp>
      <p:sp>
        <p:nvSpPr>
          <p:cNvPr id="390" name="Google Shape;390;p32"/>
          <p:cNvSpPr txBox="1"/>
          <p:nvPr/>
        </p:nvSpPr>
        <p:spPr>
          <a:xfrm>
            <a:off x="5878050" y="288937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Ω(g(n))</a:t>
            </a:r>
            <a:endParaRPr/>
          </a:p>
        </p:txBody>
      </p:sp>
      <p:sp>
        <p:nvSpPr>
          <p:cNvPr id="391" name="Google Shape;391;p32"/>
          <p:cNvSpPr txBox="1"/>
          <p:nvPr/>
        </p:nvSpPr>
        <p:spPr>
          <a:xfrm>
            <a:off x="5878050" y="3391150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=O(g(n))</a:t>
            </a:r>
            <a:endParaRPr/>
          </a:p>
        </p:txBody>
      </p:sp>
      <p:sp>
        <p:nvSpPr>
          <p:cNvPr id="392" name="Google Shape;392;p32"/>
          <p:cNvSpPr txBox="1"/>
          <p:nvPr/>
        </p:nvSpPr>
        <p:spPr>
          <a:xfrm>
            <a:off x="5810250" y="3810000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=Ω(g(n))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5777100" y="4312563"/>
            <a:ext cx="24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=Ω(g(n))</a:t>
            </a:r>
            <a:endParaRPr/>
          </a:p>
        </p:txBody>
      </p:sp>
      <p:sp>
        <p:nvSpPr>
          <p:cNvPr id="394" name="Google Shape;394;p32"/>
          <p:cNvSpPr txBox="1"/>
          <p:nvPr/>
        </p:nvSpPr>
        <p:spPr>
          <a:xfrm>
            <a:off x="5818950" y="4759325"/>
            <a:ext cx="24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=Θ(g(n))</a:t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5810250" y="5233975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=Ω(g(n))</a:t>
            </a:r>
            <a:endParaRPr/>
          </a:p>
        </p:txBody>
      </p:sp>
      <p:sp>
        <p:nvSpPr>
          <p:cNvPr id="396" name="Google Shape;396;p32"/>
          <p:cNvSpPr txBox="1"/>
          <p:nvPr/>
        </p:nvSpPr>
        <p:spPr>
          <a:xfrm>
            <a:off x="5810250" y="5708650"/>
            <a:ext cx="23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=O(g(n))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2" name="Google Shape;402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/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Char char="•"/>
            </a:pPr>
            <a:r>
              <a:rPr b="0" i="1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Theorem:</a:t>
            </a:r>
            <a:r>
              <a:rPr b="0" i="1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siva"/>
              <a:buNone/>
            </a:pPr>
            <a:r>
              <a:rPr b="0" i="1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 ⇔ f = O(g(n)) and f = Ω(g(n))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Transitivity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 ⇒ 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(h(n))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Reflexivity: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for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Ω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(f(n))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Transpose symmetry: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and only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g(n) = Ω(f(n))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in Equations</a:t>
            </a:r>
            <a:endParaRPr/>
          </a:p>
        </p:txBody>
      </p:sp>
      <p:sp>
        <p:nvSpPr>
          <p:cNvPr id="410" name="Google Shape;410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the right-hand side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stands for some anonymous function in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+ 3n + 1 = 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means: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There exists a function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f(n) ∈ Θ(n)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+ 3n + 1 = 2n</a:t>
            </a:r>
            <a:r>
              <a:rPr b="0" baseline="3000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f(n)</a:t>
            </a:r>
            <a:endParaRPr b="0" i="0" sz="240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the left-hand side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Θ(n)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No matter how the anonymous function is chosen on the left-hand side, there is a way to choose the anonymous function on the right-hand side to make the equation valid.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Common Summations</a:t>
            </a:r>
            <a:endParaRPr/>
          </a:p>
        </p:txBody>
      </p:sp>
      <p:sp>
        <p:nvSpPr>
          <p:cNvPr id="417" name="Google Shape;417;p35"/>
          <p:cNvSpPr txBox="1"/>
          <p:nvPr>
            <p:ph idx="1" type="body"/>
          </p:nvPr>
        </p:nvSpPr>
        <p:spPr>
          <a:xfrm>
            <a:off x="350837" y="1214437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Arithmetic series: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Geometric series: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 case: |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x| &lt; 1: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Harmonic series: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Other important formulas:</a:t>
            </a:r>
            <a:endParaRPr/>
          </a:p>
        </p:txBody>
      </p:sp>
      <p:pic>
        <p:nvPicPr>
          <p:cNvPr id="418" name="Google Shape;41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5262" y="1349375"/>
            <a:ext cx="8001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012" y="1333500"/>
            <a:ext cx="197961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15187" y="2117725"/>
            <a:ext cx="1350962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5012" y="2125662"/>
            <a:ext cx="260826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7975" y="2940050"/>
            <a:ext cx="5143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5012" y="2919412"/>
            <a:ext cx="7429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89700" y="3862387"/>
            <a:ext cx="571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45012" y="3711575"/>
            <a:ext cx="1903412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45012" y="4505325"/>
            <a:ext cx="6667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02237" y="4678362"/>
            <a:ext cx="723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18337" y="5302250"/>
            <a:ext cx="9144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45012" y="5299075"/>
            <a:ext cx="2436812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5" name="Google Shape;435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Mathematical Induction</a:t>
            </a:r>
            <a:endParaRPr/>
          </a:p>
        </p:txBody>
      </p:sp>
      <p:sp>
        <p:nvSpPr>
          <p:cNvPr id="436" name="Google Shape;436;p36"/>
          <p:cNvSpPr txBox="1"/>
          <p:nvPr>
            <p:ph idx="1" type="body"/>
          </p:nvPr>
        </p:nvSpPr>
        <p:spPr>
          <a:xfrm>
            <a:off x="350837" y="985837"/>
            <a:ext cx="8564562" cy="587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powerful, rigorous technique for proving that a statement S(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true for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natural number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no matter how large.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step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prove that the statement is true for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1</a:t>
            </a:r>
            <a:endParaRPr/>
          </a:p>
          <a:p>
            <a:pPr indent="-285750" lvl="1" marL="742950" rtl="0" algn="l">
              <a:lnSpc>
                <a:spcPct val="1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Inductive step: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that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S(n)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true and prove that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S(n+1)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true for all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1</a:t>
            </a:r>
            <a:endParaRPr/>
          </a:p>
          <a:p>
            <a:pPr indent="-342900" lvl="0" marL="342900" rtl="0" algn="l">
              <a:lnSpc>
                <a:spcPct val="1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case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“within” case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350837" y="1214437"/>
            <a:ext cx="8435975" cy="5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 	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 + 1 ≤ 2</a:t>
            </a:r>
            <a:r>
              <a:rPr b="0" baseline="3000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0" i="0" lang="en-US" sz="32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≥ 3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Basis step: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3: 	2 * 3 + 1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⇔ 7 ≤ 8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Inductive step: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inequality is true for n, and prove it for (n+1):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 + 1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prove: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2(n + 1) + 1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2(n + 1) + 1 = (2n + 1 ) + 2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 ≤ 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 ≤ 2</a:t>
            </a:r>
            <a:r>
              <a:rPr b="0" baseline="30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≥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Types of Analysis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350837" y="1214437"/>
            <a:ext cx="8229600" cy="535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an upper bound on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absolute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guarantee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the algorithm would not run longer, no matter what the inputs are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lower bound on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is the one for which the algorithm runs the fastest</a:t>
            </a:r>
            <a:endParaRPr/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the running time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that the input is random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4360862"/>
            <a:ext cx="6972300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827087" y="4292600"/>
            <a:ext cx="7202487" cy="64452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compare algorithms?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need to define a number of </a:t>
            </a:r>
            <a:r>
              <a:rPr b="0" i="0" lang="en-US" sz="32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objective measures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(1) Compare execution times? 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 good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times are specific to a particular  	computer !!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(2) Count the number of statements executed?  </a:t>
            </a:r>
            <a:endParaRPr b="0" i="0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Not good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number of statements vary with 	the programming language as well as the 	style of the 	individual programmer.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Ideal Solution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Express running time as a function of the input size 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(i.e., </a:t>
            </a:r>
            <a:r>
              <a:rPr b="0" i="1" lang="en-US" sz="32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Compare different functions corresponding to running times.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Such an analysis is independent of machine time, programming style, etc.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685800" y="228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533400" y="1143000"/>
            <a:ext cx="8259762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Associate a "cost" with each statement.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the "total cost“</a:t>
            </a:r>
            <a:r>
              <a:rPr b="0" i="0" lang="en-US" sz="24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by finding the total number of times each statement is executed. </a:t>
            </a:r>
            <a:endParaRPr b="0" i="0" sz="24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Algorithm 1                         Algorithm 2</a:t>
            </a:r>
            <a:endParaRPr/>
          </a:p>
          <a:p>
            <a:pPr indent="-342900" lvl="0" marL="342900" rtl="0" algn="l">
              <a:lnSpc>
                <a:spcPct val="6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1" i="1" sz="20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                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                                             Cost	</a:t>
            </a:r>
            <a:endParaRPr b="1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arr[0] = 0;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for(i=0; i&lt;N; i++) 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20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arr[1] = 0;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arr[i] = 0;        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20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arr[2] = 0;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...                   ...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	 arr[N-1] = 0;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		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-----------                                        -------------</a:t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	          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+c</a:t>
            </a:r>
            <a:r>
              <a:rPr b="0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+...+c</a:t>
            </a:r>
            <a:r>
              <a:rPr b="0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x 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(N+1) x c</a:t>
            </a:r>
            <a:r>
              <a:rPr b="0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+ N x c</a:t>
            </a:r>
            <a:r>
              <a:rPr b="0" baseline="-25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  </a:t>
            </a:r>
            <a:endParaRPr b="0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65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) x N + c</a:t>
            </a:r>
            <a:r>
              <a:rPr b="0" baseline="-2500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15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Example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598487" y="1443037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Algorithm 3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               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endParaRPr b="0" i="1" sz="28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 	sum = 0;                                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for(i=0; i&lt;N; i++)                    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2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for(j=0; j&lt;N; j++)                 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	   sum += arr[i][j];             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baseline="-25000" i="0" sz="2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------------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+1) +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N x 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+1) +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x N</a:t>
            </a:r>
            <a:r>
              <a:rPr b="0" baseline="30000" i="1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Analysis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compare two algorithms with running times 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f(n)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g(n),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we need a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rough measure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that characterizes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fast each function grows.</a:t>
            </a:r>
            <a:endParaRPr b="0" i="0" sz="32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1" lang="en-US" sz="32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Hint: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0" i="1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rate of growth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Compare functions in the limit, that is, </a:t>
            </a:r>
            <a:r>
              <a:rPr b="1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asymptotically!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(i.e., for large values of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Monica Nicolescu</dc:creator>
</cp:coreProperties>
</file>