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embeddedFontLst>
    <p:embeddedFont>
      <p:font typeface="Corsiva"/>
      <p:regular r:id="rId64"/>
      <p:bold r:id="rId65"/>
      <p:italic r:id="rId66"/>
      <p:boldItalic r:id="rId67"/>
    </p:embeddedFont>
    <p:embeddedFont>
      <p:font typeface="Noto Sans Symbols"/>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0" roundtripDataSignature="AMtx7mj++/c3y6anwItysZcrWJLiipi6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Corsiv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Corsiva-italic.fntdata"/><Relationship Id="rId21" Type="http://schemas.openxmlformats.org/officeDocument/2006/relationships/slide" Target="slides/slide16.xml"/><Relationship Id="rId65" Type="http://schemas.openxmlformats.org/officeDocument/2006/relationships/font" Target="fonts/Corsiva-bold.fntdata"/><Relationship Id="rId24" Type="http://schemas.openxmlformats.org/officeDocument/2006/relationships/slide" Target="slides/slide19.xml"/><Relationship Id="rId68" Type="http://schemas.openxmlformats.org/officeDocument/2006/relationships/font" Target="fonts/NotoSansSymbols-regular.fntdata"/><Relationship Id="rId23" Type="http://schemas.openxmlformats.org/officeDocument/2006/relationships/slide" Target="slides/slide18.xml"/><Relationship Id="rId67" Type="http://schemas.openxmlformats.org/officeDocument/2006/relationships/font" Target="fonts/Corsiva-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otoSansSymbol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25" name="Google Shape;2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38" name="Google Shape;2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51" name="Google Shape;2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66" name="Google Shape;2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75" name="Google Shape;27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90" name="Google Shape;2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27cc403ff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4" name="Google Shape;304;g2b27cc403f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g2b27cc403f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27cc403ff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3" name="Google Shape;313;g2b27cc403ff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g2b27cc403ff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endParaRPr/>
          </a:p>
          <a:p>
            <a:pPr indent="0" lvl="0" marL="0" rtl="0" algn="l">
              <a:spcBef>
                <a:spcPts val="360"/>
              </a:spcBef>
              <a:spcAft>
                <a:spcPts val="0"/>
              </a:spcAft>
              <a:buNone/>
            </a:pPr>
            <a:r>
              <a:rPr lang="en-US">
                <a:latin typeface="Arial"/>
                <a:ea typeface="Arial"/>
                <a:cs typeface="Arial"/>
                <a:sym typeface="Arial"/>
              </a:rPr>
              <a:t>Each simple operation takes 1 time step.</a:t>
            </a:r>
            <a:endParaRPr/>
          </a:p>
          <a:p>
            <a:pPr indent="0" lvl="0" marL="0" rtl="0" algn="l">
              <a:spcBef>
                <a:spcPts val="360"/>
              </a:spcBef>
              <a:spcAft>
                <a:spcPts val="0"/>
              </a:spcAft>
              <a:buNone/>
            </a:pPr>
            <a:r>
              <a:rPr lang="en-US">
                <a:latin typeface="Arial"/>
                <a:ea typeface="Arial"/>
                <a:cs typeface="Arial"/>
                <a:sym typeface="Arial"/>
              </a:rPr>
              <a:t>Loops and subroutines are not simple operations.</a:t>
            </a:r>
            <a:endParaRPr/>
          </a:p>
          <a:p>
            <a:pPr indent="0" lvl="0" marL="0" rtl="0" algn="l">
              <a:spcBef>
                <a:spcPts val="360"/>
              </a:spcBef>
              <a:spcAft>
                <a:spcPts val="0"/>
              </a:spcAft>
              <a:buNone/>
            </a:pPr>
            <a:r>
              <a:rPr lang="en-US">
                <a:latin typeface="Arial"/>
                <a:ea typeface="Arial"/>
                <a:cs typeface="Arial"/>
                <a:sym typeface="Arial"/>
              </a:rPr>
              <a:t>Each memory access takes one time step, and there is no shortage of memory.</a:t>
            </a:r>
            <a:endParaRPr/>
          </a:p>
          <a:p>
            <a:pPr indent="0" lvl="0" marL="0" rtl="0" algn="l">
              <a:spcBef>
                <a:spcPts val="360"/>
              </a:spcBef>
              <a:spcAft>
                <a:spcPts val="0"/>
              </a:spcAft>
              <a:buNone/>
            </a:pPr>
            <a:r>
              <a:t/>
            </a:r>
            <a:endParaRPr>
              <a:latin typeface="Arial"/>
              <a:ea typeface="Arial"/>
              <a:cs typeface="Arial"/>
              <a:sym typeface="Arial"/>
            </a:endParaRPr>
          </a:p>
        </p:txBody>
      </p:sp>
      <p:sp>
        <p:nvSpPr>
          <p:cNvPr id="323" name="Google Shape;32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asymptotically tight bound: Definition:</a:t>
            </a:r>
            <a:r>
              <a:rPr lang="en-US">
                <a:latin typeface="Arial"/>
                <a:ea typeface="Arial"/>
                <a:cs typeface="Arial"/>
                <a:sym typeface="Arial"/>
              </a:rPr>
              <a:t> When the </a:t>
            </a:r>
            <a:r>
              <a:rPr i="1" lang="en-US" u="sng">
                <a:solidFill>
                  <a:schemeClr val="hlink"/>
                </a:solidFill>
                <a:latin typeface="Arial"/>
                <a:ea typeface="Arial"/>
                <a:cs typeface="Arial"/>
                <a:sym typeface="Arial"/>
                <a:hlinkClick r:id="rId2"/>
              </a:rPr>
              <a:t>asymptotic complexity</a:t>
            </a:r>
            <a:r>
              <a:rPr lang="en-US">
                <a:latin typeface="Arial"/>
                <a:ea typeface="Arial"/>
                <a:cs typeface="Arial"/>
                <a:sym typeface="Arial"/>
              </a:rPr>
              <a:t> of an </a:t>
            </a:r>
            <a:r>
              <a:rPr i="1" lang="en-US" u="sng">
                <a:solidFill>
                  <a:schemeClr val="hlink"/>
                </a:solidFill>
                <a:latin typeface="Arial"/>
                <a:ea typeface="Arial"/>
                <a:cs typeface="Arial"/>
                <a:sym typeface="Arial"/>
                <a:hlinkClick r:id="rId3"/>
              </a:rPr>
              <a:t>algorithm</a:t>
            </a:r>
            <a:r>
              <a:rPr lang="en-US">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spcBef>
                <a:spcPts val="360"/>
              </a:spcBef>
              <a:spcAft>
                <a:spcPts val="0"/>
              </a:spcAft>
              <a:buNone/>
            </a:pPr>
            <a:r>
              <a:t/>
            </a:r>
            <a:endParaRPr>
              <a:latin typeface="Arial"/>
              <a:ea typeface="Arial"/>
              <a:cs typeface="Arial"/>
              <a:sym typeface="Arial"/>
            </a:endParaRPr>
          </a:p>
        </p:txBody>
      </p:sp>
      <p:sp>
        <p:nvSpPr>
          <p:cNvPr id="340" name="Google Shape;34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8" name="Google Shape;41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3" name="Google Shape;44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7" name="Google Shape;47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0" name="Google Shape;520;p3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9" name="Google Shape;52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7" name="Google Shape;53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1" name="Google Shape;561;p4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0" name="Google Shape;570;p4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1" name="Google Shape;57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9" name="Google Shape;57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89" name="Google Shape;58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9" name="Google Shape;599;p4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08" name="Google Shape;608;p4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constant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17" name="Google Shape;617;p47: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linear</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6" name="Google Shape;626;p48: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N squared == 1 + 2 + … + N</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5" name="Google Shape;635;p49: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6" name="Google Shape;63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Obviousy n squared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4" name="Google Shape;64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52" name="Google Shape;652;p51: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outer loop O(lg N), inner loop (N)  == O (N lg N) by product rule</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61" name="Google Shape;661;p52: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outer O (lg N)  inner = sum of powers of 2 which is linear since</a:t>
            </a:r>
            <a:endParaRPr/>
          </a:p>
          <a:p>
            <a:pPr indent="0" lvl="0" marL="0" rtl="0" algn="l">
              <a:spcBef>
                <a:spcPts val="360"/>
              </a:spcBef>
              <a:spcAft>
                <a:spcPts val="0"/>
              </a:spcAft>
              <a:buNone/>
            </a:pPr>
            <a:r>
              <a:rPr lang="en-US">
                <a:latin typeface="Arial"/>
                <a:ea typeface="Arial"/>
                <a:cs typeface="Arial"/>
                <a:sym typeface="Arial"/>
              </a:rPr>
              <a:t>The sum of powers of 2 dividing into N is 2N  so its O (N lg N) by product rule</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70" name="Google Shape;670;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1" name="Google Shape;67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81" name="Google Shape;681;p5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1" name="Google Shape;691;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27cc403f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g2b27cc403f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b27cc403ff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7" name="Shape 17"/>
        <p:cNvGrpSpPr/>
        <p:nvPr/>
      </p:nvGrpSpPr>
      <p:grpSpPr>
        <a:xfrm>
          <a:off x="0" y="0"/>
          <a:ext cx="0" cy="0"/>
          <a:chOff x="0" y="0"/>
          <a:chExt cx="0" cy="0"/>
        </a:xfrm>
      </p:grpSpPr>
      <p:sp>
        <p:nvSpPr>
          <p:cNvPr id="18" name="Google Shape;18;p58"/>
          <p:cNvSpPr/>
          <p:nvPr/>
        </p:nvSpPr>
        <p:spPr>
          <a:xfrm>
            <a:off x="436033" y="3671888"/>
            <a:ext cx="10983384"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 name="Google Shape;19;p5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accent2"/>
              </a:buClr>
              <a:buSzPts val="28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accent2"/>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1" name="Google Shape;21;p58"/>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8"/>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24" name="Google Shape;24;p58"/>
          <p:cNvPicPr preferRelativeResize="0"/>
          <p:nvPr/>
        </p:nvPicPr>
        <p:blipFill rotWithShape="1">
          <a:blip r:embed="rId2">
            <a:alphaModFix/>
          </a:blip>
          <a:srcRect b="0" l="0" r="0" t="0"/>
          <a:stretch/>
        </p:blipFill>
        <p:spPr>
          <a:xfrm>
            <a:off x="10964009" y="0"/>
            <a:ext cx="1227668" cy="11898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6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67"/>
          <p:cNvSpPr/>
          <p:nvPr>
            <p:ph idx="2" type="pic"/>
          </p:nvPr>
        </p:nvSpPr>
        <p:spPr>
          <a:xfrm>
            <a:off x="2389717" y="612775"/>
            <a:ext cx="7315200" cy="4114800"/>
          </a:xfrm>
          <a:prstGeom prst="rect">
            <a:avLst/>
          </a:prstGeom>
          <a:noFill/>
          <a:ln>
            <a:noFill/>
          </a:ln>
        </p:spPr>
      </p:sp>
      <p:sp>
        <p:nvSpPr>
          <p:cNvPr id="79" name="Google Shape;79;p6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0" name="Google Shape;80;p67"/>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7"/>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3" name="Shape 83"/>
        <p:cNvGrpSpPr/>
        <p:nvPr/>
      </p:nvGrpSpPr>
      <p:grpSpPr>
        <a:xfrm>
          <a:off x="0" y="0"/>
          <a:ext cx="0" cy="0"/>
          <a:chOff x="0" y="0"/>
          <a:chExt cx="0" cy="0"/>
        </a:xfrm>
      </p:grpSpPr>
      <p:sp>
        <p:nvSpPr>
          <p:cNvPr id="84" name="Google Shape;84;p6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68"/>
          <p:cNvSpPr txBox="1"/>
          <p:nvPr>
            <p:ph idx="1" type="body"/>
          </p:nvPr>
        </p:nvSpPr>
        <p:spPr>
          <a:xfrm rot="5400000">
            <a:off x="3415771" y="-1733548"/>
            <a:ext cx="5076825"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68"/>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8"/>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69"/>
          <p:cNvSpPr txBox="1"/>
          <p:nvPr>
            <p:ph type="title"/>
          </p:nvPr>
        </p:nvSpPr>
        <p:spPr>
          <a:xfrm rot="5400000">
            <a:off x="6972301" y="1822980"/>
            <a:ext cx="6191250" cy="27453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69"/>
          <p:cNvSpPr txBox="1"/>
          <p:nvPr>
            <p:ph idx="1" type="body"/>
          </p:nvPr>
        </p:nvSpPr>
        <p:spPr>
          <a:xfrm rot="5400000">
            <a:off x="1377952" y="-822853"/>
            <a:ext cx="6191250" cy="803698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69"/>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95" name="Shape 95"/>
        <p:cNvGrpSpPr/>
        <p:nvPr/>
      </p:nvGrpSpPr>
      <p:grpSpPr>
        <a:xfrm>
          <a:off x="0" y="0"/>
          <a:ext cx="0" cy="0"/>
          <a:chOff x="0" y="0"/>
          <a:chExt cx="0" cy="0"/>
        </a:xfrm>
      </p:grpSpPr>
      <p:sp>
        <p:nvSpPr>
          <p:cNvPr id="96" name="Google Shape;96;p7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70"/>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70"/>
          <p:cNvSpPr txBox="1"/>
          <p:nvPr>
            <p:ph idx="2" type="body"/>
          </p:nvPr>
        </p:nvSpPr>
        <p:spPr>
          <a:xfrm>
            <a:off x="6055784" y="1214438"/>
            <a:ext cx="5384800" cy="2462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70"/>
          <p:cNvSpPr txBox="1"/>
          <p:nvPr>
            <p:ph idx="3" type="body"/>
          </p:nvPr>
        </p:nvSpPr>
        <p:spPr>
          <a:xfrm>
            <a:off x="6055784" y="3829051"/>
            <a:ext cx="5384800" cy="24622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70"/>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0"/>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103" name="Shape 103"/>
        <p:cNvGrpSpPr/>
        <p:nvPr/>
      </p:nvGrpSpPr>
      <p:grpSpPr>
        <a:xfrm>
          <a:off x="0" y="0"/>
          <a:ext cx="0" cy="0"/>
          <a:chOff x="0" y="0"/>
          <a:chExt cx="0" cy="0"/>
        </a:xfrm>
      </p:grpSpPr>
      <p:sp>
        <p:nvSpPr>
          <p:cNvPr id="104" name="Google Shape;104;p7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71"/>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71"/>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71"/>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1"/>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0" name="Shape 110"/>
        <p:cNvGrpSpPr/>
        <p:nvPr/>
      </p:nvGrpSpPr>
      <p:grpSpPr>
        <a:xfrm>
          <a:off x="0" y="0"/>
          <a:ext cx="0" cy="0"/>
          <a:chOff x="0" y="0"/>
          <a:chExt cx="0" cy="0"/>
        </a:xfrm>
      </p:grpSpPr>
      <p:sp>
        <p:nvSpPr>
          <p:cNvPr id="111" name="Google Shape;111;p7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72"/>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2"/>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5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9"/>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9"/>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1" name="Shape 31"/>
        <p:cNvGrpSpPr/>
        <p:nvPr/>
      </p:nvGrpSpPr>
      <p:grpSpPr>
        <a:xfrm>
          <a:off x="0" y="0"/>
          <a:ext cx="0" cy="0"/>
          <a:chOff x="0" y="0"/>
          <a:chExt cx="0" cy="0"/>
        </a:xfrm>
      </p:grpSpPr>
      <p:sp>
        <p:nvSpPr>
          <p:cNvPr id="32" name="Google Shape;32;p6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0"/>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6" name="Shape 36"/>
        <p:cNvGrpSpPr/>
        <p:nvPr/>
      </p:nvGrpSpPr>
      <p:grpSpPr>
        <a:xfrm>
          <a:off x="0" y="0"/>
          <a:ext cx="0" cy="0"/>
          <a:chOff x="0" y="0"/>
          <a:chExt cx="0" cy="0"/>
        </a:xfrm>
      </p:grpSpPr>
      <p:sp>
        <p:nvSpPr>
          <p:cNvPr id="37" name="Google Shape;37;p6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1"/>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1"/>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61"/>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1"/>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3" name="Shape 43"/>
        <p:cNvGrpSpPr/>
        <p:nvPr/>
      </p:nvGrpSpPr>
      <p:grpSpPr>
        <a:xfrm>
          <a:off x="0" y="0"/>
          <a:ext cx="0" cy="0"/>
          <a:chOff x="0" y="0"/>
          <a:chExt cx="0" cy="0"/>
        </a:xfrm>
      </p:grpSpPr>
      <p:sp>
        <p:nvSpPr>
          <p:cNvPr id="44" name="Google Shape;44;p6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2"/>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6" name="Google Shape;46;p62"/>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7" name="Google Shape;47;p62"/>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2"/>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6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accent2"/>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3" name="Google Shape;53;p63"/>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3"/>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6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6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6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6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6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64"/>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4"/>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65"/>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5"/>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6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6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accent2"/>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2" name="Google Shape;72;p6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3" name="Google Shape;73;p66"/>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6"/>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RAC University Jobs 2020- Jobs in BRAC University- careerz360.com" id="10" name="Google Shape;10;p57"/>
          <p:cNvPicPr preferRelativeResize="0"/>
          <p:nvPr/>
        </p:nvPicPr>
        <p:blipFill rotWithShape="1">
          <a:blip r:embed="rId1">
            <a:alphaModFix/>
          </a:blip>
          <a:srcRect b="0" l="0" r="0" t="0"/>
          <a:stretch/>
        </p:blipFill>
        <p:spPr>
          <a:xfrm>
            <a:off x="10964009" y="0"/>
            <a:ext cx="1227668" cy="1189832"/>
          </a:xfrm>
          <a:prstGeom prst="rect">
            <a:avLst/>
          </a:prstGeom>
          <a:noFill/>
          <a:ln>
            <a:noFill/>
          </a:ln>
        </p:spPr>
      </p:pic>
      <p:sp>
        <p:nvSpPr>
          <p:cNvPr id="11" name="Google Shape;11;p5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 name="Google Shape;12;p5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57"/>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7"/>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57"/>
          <p:cNvSpPr/>
          <p:nvPr/>
        </p:nvSpPr>
        <p:spPr>
          <a:xfrm>
            <a:off x="436033" y="989013"/>
            <a:ext cx="10983384"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CSE-221</a:t>
            </a:r>
            <a:br>
              <a:rPr lang="en-US"/>
            </a:br>
            <a:r>
              <a:rPr lang="en-US"/>
              <a:t>Algorithms</a:t>
            </a:r>
            <a:endParaRPr/>
          </a:p>
        </p:txBody>
      </p:sp>
      <p:sp>
        <p:nvSpPr>
          <p:cNvPr id="121" name="Google Shape;121;p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2"/>
              </a:buClr>
              <a:buSzPts val="2800"/>
              <a:buFont typeface="Arial"/>
              <a:buNone/>
            </a:pPr>
            <a:r>
              <a:rPr lang="en-US"/>
              <a:t>Introduction to Algorithms </a:t>
            </a:r>
            <a:endParaRPr/>
          </a:p>
        </p:txBody>
      </p:sp>
      <p:pic>
        <p:nvPicPr>
          <p:cNvPr descr="BRAC University Jobs 2020- Jobs in BRAC University- careerz360.com" id="122" name="Google Shape;122;p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01" name="Google Shape;201;p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Typical Running Time Functions</a:t>
            </a:r>
            <a:endParaRPr/>
          </a:p>
        </p:txBody>
      </p:sp>
      <p:sp>
        <p:nvSpPr>
          <p:cNvPr id="202" name="Google Shape;202;p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2</a:t>
            </a:r>
            <a:r>
              <a:rPr lang="en-US" sz="2400">
                <a:latin typeface="Arial"/>
                <a:ea typeface="Arial"/>
                <a:cs typeface="Arial"/>
                <a:sym typeface="Arial"/>
              </a:rPr>
              <a:t> (quadratic)</a:t>
            </a:r>
            <a:endParaRPr/>
          </a:p>
          <a:p>
            <a:pPr indent="-285750" lvl="1" marL="742950" rtl="0" algn="l">
              <a:lnSpc>
                <a:spcPct val="150000"/>
              </a:lnSpc>
              <a:spcBef>
                <a:spcPts val="400"/>
              </a:spcBef>
              <a:spcAft>
                <a:spcPts val="0"/>
              </a:spcAft>
              <a:buClr>
                <a:schemeClr val="dk1"/>
              </a:buClr>
              <a:buSzPts val="2000"/>
              <a:buFont typeface="Arial"/>
              <a:buChar char="–"/>
            </a:pPr>
            <a:r>
              <a:rPr lang="en-US" sz="2000"/>
              <a:t>Typical for algorithms that process all pairs of data items (double nested loops)</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3</a:t>
            </a:r>
            <a:r>
              <a:rPr lang="en-US" sz="2400">
                <a:latin typeface="Arial"/>
                <a:ea typeface="Arial"/>
                <a:cs typeface="Arial"/>
                <a:sym typeface="Arial"/>
              </a:rPr>
              <a:t> (cubic)</a:t>
            </a:r>
            <a:endParaRPr/>
          </a:p>
          <a:p>
            <a:pPr indent="-285750" lvl="1" marL="742950" rtl="0" algn="l">
              <a:lnSpc>
                <a:spcPct val="150000"/>
              </a:lnSpc>
              <a:spcBef>
                <a:spcPts val="400"/>
              </a:spcBef>
              <a:spcAft>
                <a:spcPts val="0"/>
              </a:spcAft>
              <a:buClr>
                <a:schemeClr val="dk1"/>
              </a:buClr>
              <a:buSzPts val="2000"/>
              <a:buFont typeface="Arial"/>
              <a:buChar char="–"/>
            </a:pPr>
            <a:r>
              <a:rPr lang="en-US" sz="2000"/>
              <a:t>Processing of triples of data (triple nested loops)</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K</a:t>
            </a:r>
            <a:r>
              <a:rPr lang="en-US" sz="2400">
                <a:latin typeface="Arial"/>
                <a:ea typeface="Arial"/>
                <a:cs typeface="Arial"/>
                <a:sym typeface="Arial"/>
              </a:rPr>
              <a:t> (polynomial)</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2</a:t>
            </a:r>
            <a:r>
              <a:rPr baseline="30000" lang="en-US" sz="2400">
                <a:latin typeface="Arial"/>
                <a:ea typeface="Arial"/>
                <a:cs typeface="Arial"/>
                <a:sym typeface="Arial"/>
              </a:rPr>
              <a:t>N</a:t>
            </a:r>
            <a:r>
              <a:rPr lang="en-US" sz="2400">
                <a:latin typeface="Arial"/>
                <a:ea typeface="Arial"/>
                <a:cs typeface="Arial"/>
                <a:sym typeface="Arial"/>
              </a:rPr>
              <a:t> (exponential)</a:t>
            </a:r>
            <a:endParaRPr/>
          </a:p>
          <a:p>
            <a:pPr indent="-285750" lvl="1" marL="742950" rtl="0" algn="l">
              <a:lnSpc>
                <a:spcPct val="150000"/>
              </a:lnSpc>
              <a:spcBef>
                <a:spcPts val="400"/>
              </a:spcBef>
              <a:spcAft>
                <a:spcPts val="0"/>
              </a:spcAft>
              <a:buClr>
                <a:schemeClr val="dk1"/>
              </a:buClr>
              <a:buSzPts val="2000"/>
              <a:buFont typeface="Arial"/>
              <a:buChar char="–"/>
            </a:pPr>
            <a:r>
              <a:rPr lang="en-US" sz="2000"/>
              <a:t>Few exponential algorithms are appropriate for practical use</a:t>
            </a:r>
            <a:endParaRPr/>
          </a:p>
        </p:txBody>
      </p:sp>
      <p:pic>
        <p:nvPicPr>
          <p:cNvPr descr="BRAC University Jobs 2020- Jobs in BRAC University- careerz360.com" id="203" name="Google Shape;203;p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1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09" name="Google Shape;209;p1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Growth of Functions</a:t>
            </a:r>
            <a:endParaRPr/>
          </a:p>
        </p:txBody>
      </p:sp>
      <p:pic>
        <p:nvPicPr>
          <p:cNvPr descr="relative growth rate table" id="210" name="Google Shape;210;p10"/>
          <p:cNvPicPr preferRelativeResize="0"/>
          <p:nvPr/>
        </p:nvPicPr>
        <p:blipFill rotWithShape="1">
          <a:blip r:embed="rId3">
            <a:alphaModFix/>
          </a:blip>
          <a:srcRect b="0" l="0" r="0" t="0"/>
          <a:stretch/>
        </p:blipFill>
        <p:spPr>
          <a:xfrm>
            <a:off x="1905000" y="1727200"/>
            <a:ext cx="8382000" cy="3073400"/>
          </a:xfrm>
          <a:prstGeom prst="rect">
            <a:avLst/>
          </a:prstGeom>
          <a:noFill/>
          <a:ln>
            <a:noFill/>
          </a:ln>
        </p:spPr>
      </p:pic>
      <p:pic>
        <p:nvPicPr>
          <p:cNvPr descr="BRAC University Jobs 2020- Jobs in BRAC University- careerz360.com" id="211" name="Google Shape;211;p10"/>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pic>
        <p:nvPicPr>
          <p:cNvPr descr="E:\CSE830\MATLAB\Lec3\COMPLEX1.GIF" id="218" name="Google Shape;218;p11"/>
          <p:cNvPicPr preferRelativeResize="0"/>
          <p:nvPr/>
        </p:nvPicPr>
        <p:blipFill rotWithShape="1">
          <a:blip r:embed="rId3">
            <a:alphaModFix/>
          </a:blip>
          <a:srcRect b="0" l="0" r="0" t="0"/>
          <a:stretch/>
        </p:blipFill>
        <p:spPr>
          <a:xfrm>
            <a:off x="2133600" y="1524000"/>
            <a:ext cx="7715250" cy="5143500"/>
          </a:xfrm>
          <a:prstGeom prst="rect">
            <a:avLst/>
          </a:prstGeom>
          <a:noFill/>
          <a:ln>
            <a:noFill/>
          </a:ln>
        </p:spPr>
      </p:pic>
      <p:sp>
        <p:nvSpPr>
          <p:cNvPr id="219" name="Google Shape;219;p11"/>
          <p:cNvSpPr txBox="1"/>
          <p:nvPr/>
        </p:nvSpPr>
        <p:spPr>
          <a:xfrm>
            <a:off x="7848601" y="4267200"/>
            <a:ext cx="11063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log(n)</a:t>
            </a:r>
            <a:endParaRPr sz="1800">
              <a:solidFill>
                <a:schemeClr val="dk1"/>
              </a:solidFill>
              <a:latin typeface="Arial"/>
              <a:ea typeface="Arial"/>
              <a:cs typeface="Arial"/>
              <a:sym typeface="Arial"/>
            </a:endParaRPr>
          </a:p>
        </p:txBody>
      </p:sp>
      <p:sp>
        <p:nvSpPr>
          <p:cNvPr id="220" name="Google Shape;220;p11"/>
          <p:cNvSpPr txBox="1"/>
          <p:nvPr/>
        </p:nvSpPr>
        <p:spPr>
          <a:xfrm>
            <a:off x="7543800" y="2438401"/>
            <a:ext cx="577850" cy="55086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221" name="Google Shape;221;p11"/>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222" name="Google Shape;222;p1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pic>
        <p:nvPicPr>
          <p:cNvPr descr="E:\CSE830\MATLAB\Lec3\COMPLEX2.GIF" id="229" name="Google Shape;229;p12"/>
          <p:cNvPicPr preferRelativeResize="0"/>
          <p:nvPr/>
        </p:nvPicPr>
        <p:blipFill rotWithShape="1">
          <a:blip r:embed="rId3">
            <a:alphaModFix/>
          </a:blip>
          <a:srcRect b="0" l="0" r="0" t="0"/>
          <a:stretch/>
        </p:blipFill>
        <p:spPr>
          <a:xfrm>
            <a:off x="2438400" y="1676400"/>
            <a:ext cx="7543800" cy="5029200"/>
          </a:xfrm>
          <a:prstGeom prst="rect">
            <a:avLst/>
          </a:prstGeom>
          <a:noFill/>
          <a:ln>
            <a:noFill/>
          </a:ln>
        </p:spPr>
      </p:pic>
      <p:sp>
        <p:nvSpPr>
          <p:cNvPr id="230" name="Google Shape;230;p12"/>
          <p:cNvSpPr txBox="1"/>
          <p:nvPr/>
        </p:nvSpPr>
        <p:spPr>
          <a:xfrm>
            <a:off x="9220201" y="5611813"/>
            <a:ext cx="84029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log(n)</a:t>
            </a:r>
            <a:endParaRPr sz="1800">
              <a:solidFill>
                <a:schemeClr val="dk1"/>
              </a:solidFill>
              <a:latin typeface="Arial"/>
              <a:ea typeface="Arial"/>
              <a:cs typeface="Arial"/>
              <a:sym typeface="Arial"/>
            </a:endParaRPr>
          </a:p>
        </p:txBody>
      </p:sp>
      <p:sp>
        <p:nvSpPr>
          <p:cNvPr id="231" name="Google Shape;231;p12"/>
          <p:cNvSpPr txBox="1"/>
          <p:nvPr/>
        </p:nvSpPr>
        <p:spPr>
          <a:xfrm>
            <a:off x="9220200" y="5105400"/>
            <a:ext cx="381000" cy="361950"/>
          </a:xfrm>
          <a:prstGeom prst="rect">
            <a:avLst/>
          </a:prstGeom>
          <a:blipFill rotWithShape="1">
            <a:blip r:embed="rId4">
              <a:alphaModFix/>
            </a:blip>
            <a:stretch>
              <a:fillRect b="0" l="0" r="-645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32" name="Google Shape;232;p12"/>
          <p:cNvSpPr txBox="1"/>
          <p:nvPr/>
        </p:nvSpPr>
        <p:spPr>
          <a:xfrm>
            <a:off x="8763000" y="3733800"/>
            <a:ext cx="38504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33" name="Google Shape;233;p12"/>
          <p:cNvSpPr txBox="1"/>
          <p:nvPr/>
        </p:nvSpPr>
        <p:spPr>
          <a:xfrm>
            <a:off x="7315200" y="2514600"/>
            <a:ext cx="14061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 log(n)</a:t>
            </a:r>
            <a:endParaRPr sz="1800">
              <a:solidFill>
                <a:schemeClr val="dk1"/>
              </a:solidFill>
              <a:latin typeface="Arial"/>
              <a:ea typeface="Arial"/>
              <a:cs typeface="Arial"/>
              <a:sym typeface="Arial"/>
            </a:endParaRPr>
          </a:p>
        </p:txBody>
      </p:sp>
      <p:pic>
        <p:nvPicPr>
          <p:cNvPr descr="BRAC University Jobs 2020- Jobs in BRAC University- careerz360.com" id="234" name="Google Shape;234;p12"/>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235" name="Google Shape;235;p12"/>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pic>
        <p:nvPicPr>
          <p:cNvPr descr="E:\CSE830\MATLAB\Lec3\COMPLEX3.GIF" id="241" name="Google Shape;241;p13"/>
          <p:cNvPicPr preferRelativeResize="0"/>
          <p:nvPr/>
        </p:nvPicPr>
        <p:blipFill rotWithShape="1">
          <a:blip r:embed="rId3">
            <a:alphaModFix/>
          </a:blip>
          <a:srcRect b="0" l="0" r="0" t="0"/>
          <a:stretch/>
        </p:blipFill>
        <p:spPr>
          <a:xfrm>
            <a:off x="2209800" y="1524000"/>
            <a:ext cx="7734300" cy="5156200"/>
          </a:xfrm>
          <a:prstGeom prst="rect">
            <a:avLst/>
          </a:prstGeom>
          <a:noFill/>
          <a:ln>
            <a:noFill/>
          </a:ln>
        </p:spPr>
      </p:pic>
      <p:sp>
        <p:nvSpPr>
          <p:cNvPr id="242" name="Google Shape;242;p1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sp>
        <p:nvSpPr>
          <p:cNvPr id="243" name="Google Shape;243;p13"/>
          <p:cNvSpPr txBox="1"/>
          <p:nvPr/>
        </p:nvSpPr>
        <p:spPr>
          <a:xfrm>
            <a:off x="3810000" y="19812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10</a:t>
            </a:r>
            <a:endParaRPr sz="1800">
              <a:solidFill>
                <a:schemeClr val="dk1"/>
              </a:solidFill>
              <a:latin typeface="Arial"/>
              <a:ea typeface="Arial"/>
              <a:cs typeface="Arial"/>
              <a:sym typeface="Arial"/>
            </a:endParaRPr>
          </a:p>
        </p:txBody>
      </p:sp>
      <p:sp>
        <p:nvSpPr>
          <p:cNvPr id="244" name="Google Shape;244;p13"/>
          <p:cNvSpPr txBox="1"/>
          <p:nvPr/>
        </p:nvSpPr>
        <p:spPr>
          <a:xfrm>
            <a:off x="9296400" y="5791200"/>
            <a:ext cx="10534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 log(n)</a:t>
            </a:r>
            <a:endParaRPr sz="1800">
              <a:solidFill>
                <a:schemeClr val="dk1"/>
              </a:solidFill>
              <a:latin typeface="Arial"/>
              <a:ea typeface="Arial"/>
              <a:cs typeface="Arial"/>
              <a:sym typeface="Arial"/>
            </a:endParaRPr>
          </a:p>
        </p:txBody>
      </p:sp>
      <p:sp>
        <p:nvSpPr>
          <p:cNvPr id="245" name="Google Shape;245;p13"/>
          <p:cNvSpPr txBox="1"/>
          <p:nvPr/>
        </p:nvSpPr>
        <p:spPr>
          <a:xfrm>
            <a:off x="8382001" y="20574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3</a:t>
            </a:r>
            <a:endParaRPr sz="1800">
              <a:solidFill>
                <a:schemeClr val="dk1"/>
              </a:solidFill>
              <a:latin typeface="Arial"/>
              <a:ea typeface="Arial"/>
              <a:cs typeface="Arial"/>
              <a:sym typeface="Arial"/>
            </a:endParaRPr>
          </a:p>
        </p:txBody>
      </p:sp>
      <p:sp>
        <p:nvSpPr>
          <p:cNvPr id="246" name="Google Shape;246;p13"/>
          <p:cNvSpPr txBox="1"/>
          <p:nvPr/>
        </p:nvSpPr>
        <p:spPr>
          <a:xfrm>
            <a:off x="8686801" y="5181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p:txBody>
      </p:sp>
      <p:pic>
        <p:nvPicPr>
          <p:cNvPr descr="BRAC University Jobs 2020- Jobs in BRAC University- careerz360.com" id="247" name="Google Shape;247;p13"/>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48" name="Google Shape;248;p13"/>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pic>
        <p:nvPicPr>
          <p:cNvPr descr="E:\CSE830\MATLAB\Lec3\COMPLEX4.GIF" id="254" name="Google Shape;254;p14"/>
          <p:cNvPicPr preferRelativeResize="0"/>
          <p:nvPr/>
        </p:nvPicPr>
        <p:blipFill rotWithShape="1">
          <a:blip r:embed="rId3">
            <a:alphaModFix/>
          </a:blip>
          <a:srcRect b="0" l="0" r="0" t="0"/>
          <a:stretch/>
        </p:blipFill>
        <p:spPr>
          <a:xfrm>
            <a:off x="2057400" y="1524000"/>
            <a:ext cx="7791450" cy="5194300"/>
          </a:xfrm>
          <a:prstGeom prst="rect">
            <a:avLst/>
          </a:prstGeom>
          <a:noFill/>
          <a:ln>
            <a:noFill/>
          </a:ln>
        </p:spPr>
      </p:pic>
      <p:sp>
        <p:nvSpPr>
          <p:cNvPr id="255" name="Google Shape;255;p1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 </a:t>
            </a:r>
            <a:r>
              <a:rPr lang="en-US" sz="3600"/>
              <a:t>(log scale)</a:t>
            </a:r>
            <a:endParaRPr/>
          </a:p>
        </p:txBody>
      </p:sp>
      <p:sp>
        <p:nvSpPr>
          <p:cNvPr id="256" name="Google Shape;256;p14"/>
          <p:cNvSpPr txBox="1"/>
          <p:nvPr/>
        </p:nvSpPr>
        <p:spPr>
          <a:xfrm>
            <a:off x="9067800" y="41910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10</a:t>
            </a:r>
            <a:endParaRPr sz="1800">
              <a:solidFill>
                <a:schemeClr val="dk1"/>
              </a:solidFill>
              <a:latin typeface="Arial"/>
              <a:ea typeface="Arial"/>
              <a:cs typeface="Arial"/>
              <a:sym typeface="Arial"/>
            </a:endParaRPr>
          </a:p>
        </p:txBody>
      </p:sp>
      <p:sp>
        <p:nvSpPr>
          <p:cNvPr id="257" name="Google Shape;257;p14"/>
          <p:cNvSpPr txBox="1"/>
          <p:nvPr/>
        </p:nvSpPr>
        <p:spPr>
          <a:xfrm>
            <a:off x="9067800" y="24384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20</a:t>
            </a:r>
            <a:endParaRPr sz="1800">
              <a:solidFill>
                <a:schemeClr val="dk1"/>
              </a:solidFill>
              <a:latin typeface="Arial"/>
              <a:ea typeface="Arial"/>
              <a:cs typeface="Arial"/>
              <a:sym typeface="Arial"/>
            </a:endParaRPr>
          </a:p>
        </p:txBody>
      </p:sp>
      <p:sp>
        <p:nvSpPr>
          <p:cNvPr id="258" name="Google Shape;258;p14"/>
          <p:cNvSpPr txBox="1"/>
          <p:nvPr/>
        </p:nvSpPr>
        <p:spPr>
          <a:xfrm>
            <a:off x="4953001" y="20574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59" name="Google Shape;259;p14"/>
          <p:cNvSpPr txBox="1"/>
          <p:nvPr/>
        </p:nvSpPr>
        <p:spPr>
          <a:xfrm>
            <a:off x="9220201" y="5486400"/>
            <a:ext cx="8178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1.1</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60" name="Google Shape;260;p14"/>
          <p:cNvSpPr txBox="1"/>
          <p:nvPr/>
        </p:nvSpPr>
        <p:spPr>
          <a:xfrm>
            <a:off x="9296401" y="3276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2</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61" name="Google Shape;261;p14"/>
          <p:cNvSpPr txBox="1"/>
          <p:nvPr/>
        </p:nvSpPr>
        <p:spPr>
          <a:xfrm>
            <a:off x="9296401" y="1752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3</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pic>
        <p:nvPicPr>
          <p:cNvPr descr="BRAC University Jobs 2020- Jobs in BRAC University- careerz360.com" id="262" name="Google Shape;262;p14"/>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63" name="Google Shape;263;p14"/>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1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Complexity</a:t>
            </a:r>
            <a:endParaRPr/>
          </a:p>
        </p:txBody>
      </p:sp>
      <p:sp>
        <p:nvSpPr>
          <p:cNvPr id="270" name="Google Shape;270;p1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Arial"/>
              <a:buChar char="•"/>
            </a:pPr>
            <a:r>
              <a:rPr lang="en-US">
                <a:solidFill>
                  <a:srgbClr val="FF0000"/>
                </a:solidFill>
              </a:rPr>
              <a:t>Worst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maximum</a:t>
            </a:r>
            <a:r>
              <a:rPr lang="en-US"/>
              <a:t> number of steps taken on any instance of size </a:t>
            </a:r>
            <a:r>
              <a:rPr i="1" lang="en-US"/>
              <a:t>n</a:t>
            </a:r>
            <a:endParaRPr/>
          </a:p>
          <a:p>
            <a:pPr indent="-342900" lvl="0" marL="342900" rtl="0" algn="l">
              <a:spcBef>
                <a:spcPts val="560"/>
              </a:spcBef>
              <a:spcAft>
                <a:spcPts val="0"/>
              </a:spcAft>
              <a:buClr>
                <a:srgbClr val="009900"/>
              </a:buClr>
              <a:buSzPts val="2800"/>
              <a:buFont typeface="Arial"/>
              <a:buChar char="•"/>
            </a:pPr>
            <a:r>
              <a:rPr lang="en-US">
                <a:solidFill>
                  <a:srgbClr val="009900"/>
                </a:solidFill>
              </a:rPr>
              <a:t>Best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minimum</a:t>
            </a:r>
            <a:r>
              <a:rPr lang="en-US"/>
              <a:t> number of steps taken on any instance of size </a:t>
            </a:r>
            <a:r>
              <a:rPr i="1" lang="en-US"/>
              <a:t>n</a:t>
            </a:r>
            <a:endParaRPr/>
          </a:p>
          <a:p>
            <a:pPr indent="-342900" lvl="0" marL="342900" rtl="0" algn="l">
              <a:spcBef>
                <a:spcPts val="560"/>
              </a:spcBef>
              <a:spcAft>
                <a:spcPts val="0"/>
              </a:spcAft>
              <a:buClr>
                <a:srgbClr val="3333FF"/>
              </a:buClr>
              <a:buSzPts val="2800"/>
              <a:buFont typeface="Arial"/>
              <a:buChar char="•"/>
            </a:pPr>
            <a:r>
              <a:rPr lang="en-US">
                <a:solidFill>
                  <a:srgbClr val="3333FF"/>
                </a:solidFill>
              </a:rPr>
              <a:t>Average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average</a:t>
            </a:r>
            <a:r>
              <a:rPr lang="en-US"/>
              <a:t> number of steps taken on any instance of size </a:t>
            </a:r>
            <a:r>
              <a:rPr i="1" lang="en-US"/>
              <a:t>n</a:t>
            </a:r>
            <a:endParaRPr/>
          </a:p>
          <a:p>
            <a:pPr indent="-2857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2857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p:txBody>
      </p:sp>
      <p:pic>
        <p:nvPicPr>
          <p:cNvPr descr="BRAC University Jobs 2020- Jobs in BRAC University- careerz360.com" id="271" name="Google Shape;271;p1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272" name="Google Shape;272;p15"/>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1928813" y="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t>Best, Worst, and Average Case Complexity</a:t>
            </a:r>
            <a:endParaRPr/>
          </a:p>
        </p:txBody>
      </p:sp>
      <p:sp>
        <p:nvSpPr>
          <p:cNvPr id="279" name="Google Shape;279;p1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pic>
        <p:nvPicPr>
          <p:cNvPr descr="img30" id="280" name="Google Shape;280;p16"/>
          <p:cNvPicPr preferRelativeResize="0"/>
          <p:nvPr/>
        </p:nvPicPr>
        <p:blipFill rotWithShape="1">
          <a:blip r:embed="rId3">
            <a:alphaModFix/>
          </a:blip>
          <a:srcRect b="0" l="0" r="0" t="0"/>
          <a:stretch/>
        </p:blipFill>
        <p:spPr>
          <a:xfrm>
            <a:off x="3090863" y="1908176"/>
            <a:ext cx="5245100" cy="3559175"/>
          </a:xfrm>
          <a:prstGeom prst="rect">
            <a:avLst/>
          </a:prstGeom>
          <a:noFill/>
          <a:ln>
            <a:noFill/>
          </a:ln>
        </p:spPr>
      </p:pic>
      <p:sp>
        <p:nvSpPr>
          <p:cNvPr id="281" name="Google Shape;281;p16"/>
          <p:cNvSpPr/>
          <p:nvPr/>
        </p:nvSpPr>
        <p:spPr>
          <a:xfrm>
            <a:off x="7272339" y="1866901"/>
            <a:ext cx="17494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Verdana"/>
                <a:ea typeface="Verdana"/>
                <a:cs typeface="Verdana"/>
                <a:sym typeface="Verdana"/>
              </a:rPr>
              <a:t>Worst Case Complexity</a:t>
            </a:r>
            <a:endParaRPr/>
          </a:p>
        </p:txBody>
      </p:sp>
      <p:sp>
        <p:nvSpPr>
          <p:cNvPr id="282" name="Google Shape;282;p16"/>
          <p:cNvSpPr/>
          <p:nvPr/>
        </p:nvSpPr>
        <p:spPr>
          <a:xfrm>
            <a:off x="7278689" y="2967039"/>
            <a:ext cx="19526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FF"/>
                </a:solidFill>
                <a:latin typeface="Verdana"/>
                <a:ea typeface="Verdana"/>
                <a:cs typeface="Verdana"/>
                <a:sym typeface="Verdana"/>
              </a:rPr>
              <a:t>Average Case Complexity</a:t>
            </a:r>
            <a:endParaRPr/>
          </a:p>
        </p:txBody>
      </p:sp>
      <p:sp>
        <p:nvSpPr>
          <p:cNvPr id="283" name="Google Shape;283;p16"/>
          <p:cNvSpPr/>
          <p:nvPr/>
        </p:nvSpPr>
        <p:spPr>
          <a:xfrm>
            <a:off x="7329489" y="4022726"/>
            <a:ext cx="19526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9900"/>
                </a:solidFill>
                <a:latin typeface="Verdana"/>
                <a:ea typeface="Verdana"/>
                <a:cs typeface="Verdana"/>
                <a:sym typeface="Verdana"/>
              </a:rPr>
              <a:t>Best Case Complexity</a:t>
            </a:r>
            <a:endParaRPr/>
          </a:p>
        </p:txBody>
      </p:sp>
      <p:sp>
        <p:nvSpPr>
          <p:cNvPr id="284" name="Google Shape;284;p16"/>
          <p:cNvSpPr/>
          <p:nvPr/>
        </p:nvSpPr>
        <p:spPr>
          <a:xfrm>
            <a:off x="2665413" y="1833563"/>
            <a:ext cx="1071562"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2"/>
                </a:solidFill>
                <a:latin typeface="Verdana"/>
                <a:ea typeface="Verdana"/>
                <a:cs typeface="Verdana"/>
                <a:sym typeface="Verdana"/>
              </a:rPr>
              <a:t>Number of steps</a:t>
            </a:r>
            <a:endParaRPr/>
          </a:p>
        </p:txBody>
      </p:sp>
      <p:sp>
        <p:nvSpPr>
          <p:cNvPr id="285" name="Google Shape;285;p16"/>
          <p:cNvSpPr/>
          <p:nvPr/>
        </p:nvSpPr>
        <p:spPr>
          <a:xfrm>
            <a:off x="7570788" y="5294313"/>
            <a:ext cx="1422400"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2"/>
                </a:solidFill>
                <a:latin typeface="Verdana"/>
                <a:ea typeface="Verdana"/>
                <a:cs typeface="Verdana"/>
                <a:sym typeface="Verdana"/>
              </a:rPr>
              <a:t>N </a:t>
            </a:r>
            <a:endParaRPr/>
          </a:p>
          <a:p>
            <a:pPr indent="0" lvl="0" marL="0" marR="0" rtl="0" algn="l">
              <a:spcBef>
                <a:spcPts val="0"/>
              </a:spcBef>
              <a:spcAft>
                <a:spcPts val="0"/>
              </a:spcAft>
              <a:buNone/>
            </a:pPr>
            <a:r>
              <a:rPr lang="en-US" sz="1400">
                <a:solidFill>
                  <a:schemeClr val="accent2"/>
                </a:solidFill>
                <a:latin typeface="Verdana"/>
                <a:ea typeface="Verdana"/>
                <a:cs typeface="Verdana"/>
                <a:sym typeface="Verdana"/>
              </a:rPr>
              <a:t>(input size)</a:t>
            </a:r>
            <a:endParaRPr/>
          </a:p>
        </p:txBody>
      </p:sp>
      <p:pic>
        <p:nvPicPr>
          <p:cNvPr descr="BRAC University Jobs 2020- Jobs in BRAC University- careerz360.com" id="286" name="Google Shape;286;p16"/>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87" name="Google Shape;287;p1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17"/>
          <p:cNvSpPr txBox="1"/>
          <p:nvPr>
            <p:ph type="title"/>
          </p:nvPr>
        </p:nvSpPr>
        <p:spPr>
          <a:xfrm>
            <a:off x="21844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Doing the Analysis</a:t>
            </a:r>
            <a:endParaRPr/>
          </a:p>
        </p:txBody>
      </p:sp>
      <p:sp>
        <p:nvSpPr>
          <p:cNvPr id="294" name="Google Shape;294;p17"/>
          <p:cNvSpPr txBox="1"/>
          <p:nvPr>
            <p:ph idx="1" type="body"/>
          </p:nvPr>
        </p:nvSpPr>
        <p:spPr>
          <a:xfrm>
            <a:off x="849086" y="1247775"/>
            <a:ext cx="9818915"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000"/>
              <a:buFont typeface="Arial"/>
              <a:buChar char="•"/>
            </a:pPr>
            <a:r>
              <a:rPr lang="en-US" sz="2000"/>
              <a:t>It’s hard to estimate the running time exactly</a:t>
            </a:r>
            <a:endParaRPr/>
          </a:p>
          <a:p>
            <a:pPr indent="-285750" lvl="1" marL="742950" rtl="0" algn="l">
              <a:spcBef>
                <a:spcPts val="360"/>
              </a:spcBef>
              <a:spcAft>
                <a:spcPts val="0"/>
              </a:spcAft>
              <a:buClr>
                <a:schemeClr val="dk1"/>
              </a:buClr>
              <a:buSzPts val="1800"/>
              <a:buFont typeface="Arial"/>
              <a:buChar char="–"/>
            </a:pPr>
            <a:r>
              <a:rPr lang="en-US" sz="1800"/>
              <a:t>Best case depends on the input</a:t>
            </a:r>
            <a:endParaRPr/>
          </a:p>
          <a:p>
            <a:pPr indent="-285750" lvl="1" marL="742950" rtl="0" algn="l">
              <a:spcBef>
                <a:spcPts val="360"/>
              </a:spcBef>
              <a:spcAft>
                <a:spcPts val="0"/>
              </a:spcAft>
              <a:buClr>
                <a:schemeClr val="dk1"/>
              </a:buClr>
              <a:buSzPts val="1800"/>
              <a:buFont typeface="Arial"/>
              <a:buChar char="–"/>
            </a:pPr>
            <a:r>
              <a:rPr lang="en-US" sz="1800"/>
              <a:t>Average case is difficult to compute</a:t>
            </a:r>
            <a:endParaRPr/>
          </a:p>
          <a:p>
            <a:pPr indent="-285750" lvl="1" marL="742950" rtl="0" algn="l">
              <a:spcBef>
                <a:spcPts val="360"/>
              </a:spcBef>
              <a:spcAft>
                <a:spcPts val="0"/>
              </a:spcAft>
              <a:buClr>
                <a:schemeClr val="dk1"/>
              </a:buClr>
              <a:buSzPts val="1800"/>
              <a:buFont typeface="Arial"/>
              <a:buChar char="–"/>
            </a:pPr>
            <a:r>
              <a:rPr lang="en-US" sz="1800"/>
              <a:t>So we usually focus on worst case analysis</a:t>
            </a:r>
            <a:endParaRPr/>
          </a:p>
          <a:p>
            <a:pPr indent="-228600" lvl="2" marL="1143000" rtl="0" algn="l">
              <a:spcBef>
                <a:spcPts val="360"/>
              </a:spcBef>
              <a:spcAft>
                <a:spcPts val="0"/>
              </a:spcAft>
              <a:buClr>
                <a:schemeClr val="accent2"/>
              </a:buClr>
              <a:buSzPts val="1800"/>
              <a:buFont typeface="Arial"/>
              <a:buChar char="•"/>
            </a:pPr>
            <a:r>
              <a:rPr lang="en-US" sz="1800"/>
              <a:t>Easier to compute</a:t>
            </a:r>
            <a:endParaRPr/>
          </a:p>
          <a:p>
            <a:pPr indent="-228600" lvl="2" marL="1143000" rtl="0" algn="l">
              <a:spcBef>
                <a:spcPts val="360"/>
              </a:spcBef>
              <a:spcAft>
                <a:spcPts val="0"/>
              </a:spcAft>
              <a:buClr>
                <a:schemeClr val="accent2"/>
              </a:buClr>
              <a:buSzPts val="1800"/>
              <a:buFont typeface="Arial"/>
              <a:buChar char="•"/>
            </a:pPr>
            <a:r>
              <a:rPr lang="en-US" sz="1800"/>
              <a:t>Usually close to the actual running time</a:t>
            </a:r>
            <a:endParaRPr/>
          </a:p>
          <a:p>
            <a:pPr indent="-342900" lvl="0" marL="342900" rtl="0" algn="l">
              <a:spcBef>
                <a:spcPts val="400"/>
              </a:spcBef>
              <a:spcAft>
                <a:spcPts val="0"/>
              </a:spcAft>
              <a:buClr>
                <a:schemeClr val="accent2"/>
              </a:buClr>
              <a:buSzPts val="2000"/>
              <a:buFont typeface="Arial"/>
              <a:buChar char="•"/>
            </a:pPr>
            <a:r>
              <a:rPr lang="en-US" sz="2000"/>
              <a:t>Strategy: find a function (an equation) that, for large n, is an upper bound to the actual function (actual number of steps, memory usage, etc.)</a:t>
            </a:r>
            <a:endParaRPr/>
          </a:p>
          <a:p>
            <a:pPr indent="-165100" lvl="0" marL="342900" rtl="0" algn="l">
              <a:spcBef>
                <a:spcPts val="560"/>
              </a:spcBef>
              <a:spcAft>
                <a:spcPts val="0"/>
              </a:spcAft>
              <a:buClr>
                <a:schemeClr val="accent2"/>
              </a:buClr>
              <a:buSzPts val="2800"/>
              <a:buFont typeface="Arial"/>
              <a:buNone/>
            </a:pPr>
            <a:r>
              <a:t/>
            </a:r>
            <a:endParaRPr/>
          </a:p>
        </p:txBody>
      </p:sp>
      <p:grpSp>
        <p:nvGrpSpPr>
          <p:cNvPr id="295" name="Google Shape;295;p17"/>
          <p:cNvGrpSpPr/>
          <p:nvPr/>
        </p:nvGrpSpPr>
        <p:grpSpPr>
          <a:xfrm>
            <a:off x="3396697" y="4161452"/>
            <a:ext cx="5087937" cy="2524619"/>
            <a:chOff x="1220" y="2404"/>
            <a:chExt cx="3205" cy="1649"/>
          </a:xfrm>
        </p:grpSpPr>
        <p:pic>
          <p:nvPicPr>
            <p:cNvPr descr="img46" id="296" name="Google Shape;296;p17"/>
            <p:cNvPicPr preferRelativeResize="0"/>
            <p:nvPr/>
          </p:nvPicPr>
          <p:blipFill rotWithShape="1">
            <a:blip r:embed="rId3">
              <a:alphaModFix/>
            </a:blip>
            <a:srcRect b="0" l="0" r="0" t="0"/>
            <a:stretch/>
          </p:blipFill>
          <p:spPr>
            <a:xfrm>
              <a:off x="1220" y="2404"/>
              <a:ext cx="2117" cy="1649"/>
            </a:xfrm>
            <a:prstGeom prst="rect">
              <a:avLst/>
            </a:prstGeom>
            <a:noFill/>
            <a:ln>
              <a:noFill/>
            </a:ln>
          </p:spPr>
        </p:pic>
        <p:sp>
          <p:nvSpPr>
            <p:cNvPr id="297" name="Google Shape;297;p17"/>
            <p:cNvSpPr/>
            <p:nvPr/>
          </p:nvSpPr>
          <p:spPr>
            <a:xfrm>
              <a:off x="3070" y="2597"/>
              <a:ext cx="1173"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Upper bound</a:t>
              </a:r>
              <a:endParaRPr/>
            </a:p>
          </p:txBody>
        </p:sp>
        <p:sp>
          <p:nvSpPr>
            <p:cNvPr id="298" name="Google Shape;298;p17"/>
            <p:cNvSpPr/>
            <p:nvPr/>
          </p:nvSpPr>
          <p:spPr>
            <a:xfrm>
              <a:off x="3133" y="3040"/>
              <a:ext cx="1173"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Lower bound</a:t>
              </a:r>
              <a:endParaRPr/>
            </a:p>
          </p:txBody>
        </p:sp>
        <p:sp>
          <p:nvSpPr>
            <p:cNvPr id="299" name="Google Shape;299;p17"/>
            <p:cNvSpPr/>
            <p:nvPr/>
          </p:nvSpPr>
          <p:spPr>
            <a:xfrm>
              <a:off x="3154" y="2813"/>
              <a:ext cx="1271"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Actual function</a:t>
              </a:r>
              <a:endParaRPr/>
            </a:p>
          </p:txBody>
        </p:sp>
      </p:grpSp>
      <p:pic>
        <p:nvPicPr>
          <p:cNvPr descr="BRAC University Jobs 2020- Jobs in BRAC University- careerz360.com" id="300" name="Google Shape;300;p17"/>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01" name="Google Shape;301;p17"/>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g2b27cc403ff_0_37"/>
          <p:cNvSpPr txBox="1"/>
          <p:nvPr>
            <p:ph type="title"/>
          </p:nvPr>
        </p:nvSpPr>
        <p:spPr>
          <a:xfrm>
            <a:off x="21844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Growth</a:t>
            </a:r>
            <a:endParaRPr/>
          </a:p>
        </p:txBody>
      </p:sp>
      <p:pic>
        <p:nvPicPr>
          <p:cNvPr descr="BRAC University Jobs 2020- Jobs in BRAC University- careerz360.com" id="308" name="Google Shape;308;g2b27cc403ff_0_3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09" name="Google Shape;309;g2b27cc403ff_0_37"/>
          <p:cNvSpPr txBox="1"/>
          <p:nvPr>
            <p:ph idx="12" type="sldNum"/>
          </p:nvPr>
        </p:nvSpPr>
        <p:spPr>
          <a:xfrm>
            <a:off x="10528823" y="6469380"/>
            <a:ext cx="1662900" cy="288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0" name="Google Shape;310;g2b27cc403ff_0_37"/>
          <p:cNvSpPr txBox="1"/>
          <p:nvPr>
            <p:ph idx="1" type="body"/>
          </p:nvPr>
        </p:nvSpPr>
        <p:spPr>
          <a:xfrm>
            <a:off x="849086" y="1247775"/>
            <a:ext cx="98190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None/>
            </a:pPr>
            <a:r>
              <a:rPr lang="en-US" sz="2000"/>
              <a:t>When trying to decide whether an algorithm is efficient we are only interested in the value of its time complexity for large values of n, because for small values of n the running time of an algorithm is very small. (For example, in the previous table, for values of n smaller than 100 the running times are much smaller than 1 second. However, for n = 1 million, the running time of the algorithm is 173 days.)</a:t>
            </a:r>
            <a:endParaRPr/>
          </a:p>
          <a:p>
            <a:pPr indent="-165100" lvl="0" marL="342900" rtl="0" algn="l">
              <a:spcBef>
                <a:spcPts val="560"/>
              </a:spcBef>
              <a:spcAft>
                <a:spcPts val="0"/>
              </a:spcAft>
              <a:buClr>
                <a:schemeClr val="accent2"/>
              </a:buClr>
              <a:buSzPts val="2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Definition</a:t>
            </a:r>
            <a:endParaRPr/>
          </a:p>
        </p:txBody>
      </p:sp>
      <p:sp>
        <p:nvSpPr>
          <p:cNvPr id="129" name="Google Shape;129;p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 finite set of </a:t>
            </a:r>
            <a:r>
              <a:rPr lang="en-US" u="sng"/>
              <a:t>statements</a:t>
            </a:r>
            <a:r>
              <a:rPr lang="en-US"/>
              <a:t> that </a:t>
            </a:r>
            <a:r>
              <a:rPr lang="en-US" u="sng"/>
              <a:t>guarantees</a:t>
            </a:r>
            <a:r>
              <a:rPr lang="en-US"/>
              <a:t> an </a:t>
            </a:r>
            <a:r>
              <a:rPr lang="en-US" u="sng"/>
              <a:t>optimal</a:t>
            </a:r>
            <a:r>
              <a:rPr lang="en-US"/>
              <a:t> solution in finite interval of time</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Algorithmic thinking and problem solving skill are vital in making efficient solutions.</a:t>
            </a:r>
            <a:endParaRPr/>
          </a:p>
          <a:p>
            <a:pPr indent="0" lvl="0" marL="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The English word "ALGORITHM" derives from the Latin word AL-  AL-KHWARIZMI’S name. He developed the concept of an algorithm in Mathematics, and thus sometimes being called the “Grandfather of Computer Science".</a:t>
            </a:r>
            <a:endParaRPr/>
          </a:p>
        </p:txBody>
      </p:sp>
      <p:sp>
        <p:nvSpPr>
          <p:cNvPr id="130" name="Google Shape;130;p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31" name="Google Shape;131;p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g2b27cc403ff_0_54"/>
          <p:cNvSpPr txBox="1"/>
          <p:nvPr>
            <p:ph type="title"/>
          </p:nvPr>
        </p:nvSpPr>
        <p:spPr>
          <a:xfrm>
            <a:off x="21844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Growth</a:t>
            </a:r>
            <a:endParaRPr/>
          </a:p>
        </p:txBody>
      </p:sp>
      <p:pic>
        <p:nvPicPr>
          <p:cNvPr descr="BRAC University Jobs 2020- Jobs in BRAC University- careerz360.com" id="317" name="Google Shape;317;g2b27cc403ff_0_5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18" name="Google Shape;318;g2b27cc403ff_0_54"/>
          <p:cNvSpPr txBox="1"/>
          <p:nvPr>
            <p:ph idx="12" type="sldNum"/>
          </p:nvPr>
        </p:nvSpPr>
        <p:spPr>
          <a:xfrm>
            <a:off x="10528823" y="6469380"/>
            <a:ext cx="1662900" cy="288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9" name="Google Shape;319;g2b27cc403ff_0_54"/>
          <p:cNvSpPr txBox="1"/>
          <p:nvPr>
            <p:ph idx="1" type="body"/>
          </p:nvPr>
        </p:nvSpPr>
        <p:spPr>
          <a:xfrm>
            <a:off x="849086" y="1247775"/>
            <a:ext cx="98190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None/>
            </a:pPr>
            <a:r>
              <a:rPr lang="en-US" sz="2000"/>
              <a:t>For large values of n, the value of the time complexity function is mainly determined by the largest term in the function. For example, for the above time complexity t(n) = 15n</a:t>
            </a:r>
            <a:r>
              <a:rPr baseline="30000" lang="en-US" sz="2000"/>
              <a:t>2</a:t>
            </a:r>
            <a:r>
              <a:rPr lang="en-US" sz="2000"/>
              <a:t> + 45n the largest term is 15n</a:t>
            </a:r>
            <a:r>
              <a:rPr baseline="30000" lang="en-US" sz="2000"/>
              <a:t>2</a:t>
            </a:r>
            <a:r>
              <a:rPr lang="en-US" sz="2000"/>
              <a:t> . Notice that for large values of n, the value of 15n</a:t>
            </a:r>
            <a:r>
              <a:rPr baseline="30000" lang="en-US" sz="2000"/>
              <a:t>2</a:t>
            </a:r>
            <a:r>
              <a:rPr lang="en-US" sz="2000"/>
              <a:t> is much bigger than the value of 45n. We say that 15n</a:t>
            </a:r>
            <a:r>
              <a:rPr baseline="30000" lang="en-US" sz="2000"/>
              <a:t>2</a:t>
            </a:r>
            <a:r>
              <a:rPr lang="en-US" sz="2000"/>
              <a:t> asymptotically dominates 45n and so that t(n) has the same asymptotic behaviour as 15n</a:t>
            </a:r>
            <a:r>
              <a:rPr baseline="30000" lang="en-US" sz="2000"/>
              <a:t>2</a:t>
            </a:r>
            <a:r>
              <a:rPr lang="en-US" sz="2000"/>
              <a:t> .</a:t>
            </a:r>
            <a:endParaRPr/>
          </a:p>
          <a:p>
            <a:pPr indent="-165100" lvl="0" marL="342900" rtl="0" algn="l">
              <a:spcBef>
                <a:spcPts val="560"/>
              </a:spcBef>
              <a:spcAft>
                <a:spcPts val="0"/>
              </a:spcAft>
              <a:buClr>
                <a:schemeClr val="accent2"/>
              </a:buClr>
              <a:buSzPts val="28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1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 for Asymptotic Analysis</a:t>
            </a:r>
            <a:endParaRPr/>
          </a:p>
        </p:txBody>
      </p:sp>
      <p:sp>
        <p:nvSpPr>
          <p:cNvPr id="326" name="Google Shape;326;p1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 </a:t>
            </a:r>
            <a:r>
              <a:rPr i="1" lang="en-US"/>
              <a:t>exact computation</a:t>
            </a:r>
            <a:r>
              <a:rPr lang="en-US"/>
              <a:t> of worst-case running time can be difficult </a:t>
            </a:r>
            <a:endParaRPr/>
          </a:p>
          <a:p>
            <a:pPr indent="-285750" lvl="1" marL="742950" rtl="0" algn="l">
              <a:spcBef>
                <a:spcPts val="480"/>
              </a:spcBef>
              <a:spcAft>
                <a:spcPts val="0"/>
              </a:spcAft>
              <a:buClr>
                <a:schemeClr val="dk1"/>
              </a:buClr>
              <a:buSzPts val="2400"/>
              <a:buFont typeface="Arial"/>
              <a:buChar char="–"/>
            </a:pPr>
            <a:r>
              <a:rPr lang="en-US"/>
              <a:t>Function may have many terms: </a:t>
            </a:r>
            <a:endParaRPr/>
          </a:p>
          <a:p>
            <a:pPr indent="-228600" lvl="2" marL="1143000" rtl="0" algn="l">
              <a:spcBef>
                <a:spcPts val="400"/>
              </a:spcBef>
              <a:spcAft>
                <a:spcPts val="0"/>
              </a:spcAft>
              <a:buClr>
                <a:schemeClr val="accent2"/>
              </a:buClr>
              <a:buSzPts val="2000"/>
              <a:buFont typeface="Arial"/>
              <a:buChar char="•"/>
            </a:pPr>
            <a:r>
              <a:rPr lang="en-US"/>
              <a:t>4n</a:t>
            </a:r>
            <a:r>
              <a:rPr baseline="30000" lang="en-US"/>
              <a:t>2</a:t>
            </a:r>
            <a:r>
              <a:rPr lang="en-US"/>
              <a:t> - 3n log n + 17.5 n - 43 n</a:t>
            </a:r>
            <a:r>
              <a:rPr baseline="30000" lang="en-US"/>
              <a:t>⅔ </a:t>
            </a:r>
            <a:r>
              <a:rPr lang="en-US"/>
              <a:t>+ 75 </a:t>
            </a:r>
            <a:endParaRPr/>
          </a:p>
          <a:p>
            <a:pPr indent="-342900" lvl="0" marL="342900" rtl="0" algn="l">
              <a:spcBef>
                <a:spcPts val="560"/>
              </a:spcBef>
              <a:spcAft>
                <a:spcPts val="0"/>
              </a:spcAft>
              <a:buClr>
                <a:schemeClr val="accent2"/>
              </a:buClr>
              <a:buSzPts val="2800"/>
              <a:buFont typeface="Arial"/>
              <a:buChar char="•"/>
            </a:pPr>
            <a:r>
              <a:rPr lang="en-US"/>
              <a:t>An </a:t>
            </a:r>
            <a:r>
              <a:rPr i="1" lang="en-US"/>
              <a:t>exact computation</a:t>
            </a:r>
            <a:r>
              <a:rPr lang="en-US"/>
              <a:t> of worst-case running time is unnecessary</a:t>
            </a:r>
            <a:endParaRPr/>
          </a:p>
        </p:txBody>
      </p:sp>
      <p:pic>
        <p:nvPicPr>
          <p:cNvPr descr="BRAC University Jobs 2020- Jobs in BRAC University- careerz360.com" id="327" name="Google Shape;327;p1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28" name="Google Shape;328;p1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455084" y="285749"/>
            <a:ext cx="10972800" cy="90408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Classifying functions by their</a:t>
            </a:r>
            <a:br>
              <a:rPr lang="en-US"/>
            </a:br>
            <a:r>
              <a:rPr lang="en-US"/>
              <a:t>Asymptotic Growth Rates </a:t>
            </a:r>
            <a:endParaRPr/>
          </a:p>
        </p:txBody>
      </p:sp>
      <p:sp>
        <p:nvSpPr>
          <p:cNvPr id="334" name="Google Shape;334;p19"/>
          <p:cNvSpPr txBox="1"/>
          <p:nvPr>
            <p:ph idx="1" type="body"/>
          </p:nvPr>
        </p:nvSpPr>
        <p:spPr>
          <a:xfrm>
            <a:off x="467784" y="1543050"/>
            <a:ext cx="10972800" cy="474821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asymptotic growth rate, asymptotic order, or </a:t>
            </a:r>
            <a:br>
              <a:rPr lang="en-US"/>
            </a:br>
            <a:r>
              <a:rPr lang="en-US"/>
              <a:t>order of functions </a:t>
            </a:r>
            <a:endParaRPr/>
          </a:p>
          <a:p>
            <a:pPr indent="-285750" lvl="1" marL="742950" rtl="0" algn="l">
              <a:spcBef>
                <a:spcPts val="480"/>
              </a:spcBef>
              <a:spcAft>
                <a:spcPts val="0"/>
              </a:spcAft>
              <a:buClr>
                <a:schemeClr val="dk1"/>
              </a:buClr>
              <a:buSzPts val="2400"/>
              <a:buFont typeface="Arial"/>
              <a:buChar char="–"/>
            </a:pPr>
            <a:r>
              <a:rPr lang="en-US"/>
              <a:t>Comparing and classifying functions that ignores </a:t>
            </a:r>
            <a:endParaRPr/>
          </a:p>
          <a:p>
            <a:pPr indent="-228600" lvl="2" marL="1143000" rtl="0" algn="l">
              <a:spcBef>
                <a:spcPts val="400"/>
              </a:spcBef>
              <a:spcAft>
                <a:spcPts val="0"/>
              </a:spcAft>
              <a:buClr>
                <a:schemeClr val="accent2"/>
              </a:buClr>
              <a:buSzPts val="2000"/>
              <a:buFont typeface="Arial"/>
              <a:buChar char="•"/>
            </a:pPr>
            <a:r>
              <a:rPr i="1" lang="en-US"/>
              <a:t>constant factors</a:t>
            </a:r>
            <a:r>
              <a:rPr lang="en-US"/>
              <a:t> and </a:t>
            </a:r>
            <a:endParaRPr/>
          </a:p>
          <a:p>
            <a:pPr indent="-228600" lvl="2" marL="1143000" rtl="0" algn="l">
              <a:spcBef>
                <a:spcPts val="400"/>
              </a:spcBef>
              <a:spcAft>
                <a:spcPts val="0"/>
              </a:spcAft>
              <a:buClr>
                <a:schemeClr val="accent2"/>
              </a:buClr>
              <a:buSzPts val="2000"/>
              <a:buFont typeface="Arial"/>
              <a:buChar char="•"/>
            </a:pPr>
            <a:r>
              <a:rPr i="1" lang="en-US"/>
              <a:t>small inputs</a:t>
            </a:r>
            <a:r>
              <a:rPr lang="en-US"/>
              <a:t>. </a:t>
            </a:r>
            <a:endParaRPr/>
          </a:p>
          <a:p>
            <a:pPr indent="-342900" lvl="0" marL="342900" rtl="0" algn="l">
              <a:spcBef>
                <a:spcPts val="560"/>
              </a:spcBef>
              <a:spcAft>
                <a:spcPts val="0"/>
              </a:spcAft>
              <a:buClr>
                <a:schemeClr val="accent2"/>
              </a:buClr>
              <a:buSzPts val="2800"/>
              <a:buFont typeface="Arial"/>
              <a:buChar char="•"/>
            </a:pPr>
            <a:r>
              <a:rPr lang="en-US"/>
              <a:t>The Sets big oh O(g), big theta Θ(g), big omega Ω(g)</a:t>
            </a:r>
            <a:endParaRPr/>
          </a:p>
        </p:txBody>
      </p:sp>
      <p:pic>
        <p:nvPicPr>
          <p:cNvPr descr="BRAC University Jobs 2020- Jobs in BRAC University- careerz360.com" id="335" name="Google Shape;335;p1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36" name="Google Shape;336;p1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20"/>
          <p:cNvSpPr txBox="1"/>
          <p:nvPr>
            <p:ph type="title"/>
          </p:nvPr>
        </p:nvSpPr>
        <p:spPr>
          <a:xfrm>
            <a:off x="455084" y="320039"/>
            <a:ext cx="10972800" cy="11898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Classifying functions by their</a:t>
            </a:r>
            <a:br>
              <a:rPr lang="en-US"/>
            </a:br>
            <a:r>
              <a:rPr lang="en-US"/>
              <a:t>Asymptotic Growth Rates </a:t>
            </a:r>
            <a:endParaRPr/>
          </a:p>
        </p:txBody>
      </p:sp>
      <p:sp>
        <p:nvSpPr>
          <p:cNvPr id="343" name="Google Shape;343;p20"/>
          <p:cNvSpPr txBox="1"/>
          <p:nvPr>
            <p:ph idx="1" type="body"/>
          </p:nvPr>
        </p:nvSpPr>
        <p:spPr>
          <a:xfrm>
            <a:off x="467784" y="1931670"/>
            <a:ext cx="10972800" cy="4359594"/>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accent2"/>
              </a:buClr>
              <a:buSzPts val="2800"/>
              <a:buFont typeface="Arial"/>
              <a:buAutoNum type="arabicPeriod"/>
            </a:pPr>
            <a:r>
              <a:rPr lang="en-US"/>
              <a:t>O(g(n)), Big-Oh of g of n, the Asymptotic Upper Bound</a:t>
            </a:r>
            <a:endParaRPr/>
          </a:p>
          <a:p>
            <a:pPr indent="-514350" lvl="0" marL="514350" rtl="0" algn="l">
              <a:spcBef>
                <a:spcPts val="560"/>
              </a:spcBef>
              <a:spcAft>
                <a:spcPts val="0"/>
              </a:spcAft>
              <a:buClr>
                <a:schemeClr val="accent2"/>
              </a:buClr>
              <a:buSzPts val="2800"/>
              <a:buFont typeface="Arial"/>
              <a:buAutoNum type="arabicPeriod"/>
            </a:pPr>
            <a:r>
              <a:rPr lang="en-US">
                <a:latin typeface="Noto Sans Symbols"/>
                <a:ea typeface="Noto Sans Symbols"/>
                <a:cs typeface="Noto Sans Symbols"/>
                <a:sym typeface="Noto Sans Symbols"/>
              </a:rPr>
              <a:t>Θ</a:t>
            </a:r>
            <a:r>
              <a:rPr lang="en-US"/>
              <a:t>(g(n)), Theta of g of n, the Asymptotic Tight Bound </a:t>
            </a:r>
            <a:endParaRPr/>
          </a:p>
          <a:p>
            <a:pPr indent="-514350" lvl="0" marL="514350" rtl="0" algn="l">
              <a:spcBef>
                <a:spcPts val="560"/>
              </a:spcBef>
              <a:spcAft>
                <a:spcPts val="0"/>
              </a:spcAft>
              <a:buClr>
                <a:schemeClr val="accent2"/>
              </a:buClr>
              <a:buSzPts val="2800"/>
              <a:buFont typeface="Arial"/>
              <a:buAutoNum type="arabicPeriod"/>
            </a:pPr>
            <a:r>
              <a:rPr lang="en-US">
                <a:latin typeface="Noto Sans Symbols"/>
                <a:ea typeface="Noto Sans Symbols"/>
                <a:cs typeface="Noto Sans Symbols"/>
                <a:sym typeface="Noto Sans Symbols"/>
              </a:rPr>
              <a:t>Ω</a:t>
            </a:r>
            <a:r>
              <a:rPr lang="en-US"/>
              <a:t>(g(n)), Omega of g of n, the Asymptotic Lower Bound</a:t>
            </a:r>
            <a:endParaRPr/>
          </a:p>
        </p:txBody>
      </p:sp>
      <p:pic>
        <p:nvPicPr>
          <p:cNvPr descr="BRAC University Jobs 2020- Jobs in BRAC University- careerz360.com" id="344" name="Google Shape;344;p2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45" name="Google Shape;345;p2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Big-O</a:t>
            </a:r>
            <a:endParaRPr/>
          </a:p>
        </p:txBody>
      </p:sp>
      <p:sp>
        <p:nvSpPr>
          <p:cNvPr id="351" name="Google Shape;351;p2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What does it mean?</a:t>
            </a:r>
            <a:endParaRPr/>
          </a:p>
          <a:p>
            <a:pPr indent="-285750" lvl="1" marL="742950" rtl="0" algn="l">
              <a:spcBef>
                <a:spcPts val="480"/>
              </a:spcBef>
              <a:spcAft>
                <a:spcPts val="0"/>
              </a:spcAft>
              <a:buClr>
                <a:schemeClr val="dk1"/>
              </a:buClr>
              <a:buSzPts val="2400"/>
              <a:buFont typeface="Arial"/>
              <a:buChar char="–"/>
            </a:pPr>
            <a:r>
              <a:rPr lang="en-US"/>
              <a:t>If </a:t>
            </a:r>
            <a:r>
              <a:rPr i="1" lang="en-US"/>
              <a:t>f</a:t>
            </a:r>
            <a:r>
              <a:rPr lang="en-US"/>
              <a:t>(</a:t>
            </a:r>
            <a:r>
              <a:rPr i="1" lang="en-US"/>
              <a:t>n</a:t>
            </a:r>
            <a:r>
              <a:rPr lang="en-US"/>
              <a:t>) = O(</a:t>
            </a:r>
            <a:r>
              <a:rPr i="1" lang="en-US"/>
              <a:t>n</a:t>
            </a:r>
            <a:r>
              <a:rPr baseline="30000" lang="en-US"/>
              <a:t>2</a:t>
            </a:r>
            <a:r>
              <a:rPr lang="en-US"/>
              <a:t>), then:</a:t>
            </a:r>
            <a:endParaRPr/>
          </a:p>
          <a:p>
            <a:pPr indent="-228600" lvl="2" marL="1143000" rtl="0" algn="l">
              <a:spcBef>
                <a:spcPts val="400"/>
              </a:spcBef>
              <a:spcAft>
                <a:spcPts val="0"/>
              </a:spcAft>
              <a:buClr>
                <a:schemeClr val="accent2"/>
              </a:buClr>
              <a:buSzPts val="2000"/>
              <a:buFont typeface="Arial"/>
              <a:buChar char="•"/>
            </a:pPr>
            <a:r>
              <a:rPr i="1" lang="en-US"/>
              <a:t>f</a:t>
            </a:r>
            <a:r>
              <a:rPr lang="en-US"/>
              <a:t>(</a:t>
            </a:r>
            <a:r>
              <a:rPr i="1" lang="en-US"/>
              <a:t>n</a:t>
            </a:r>
            <a:r>
              <a:rPr lang="en-US"/>
              <a:t>) can be larger than </a:t>
            </a:r>
            <a:r>
              <a:rPr i="1" lang="en-US"/>
              <a:t>n</a:t>
            </a:r>
            <a:r>
              <a:rPr baseline="30000" lang="en-US"/>
              <a:t>2</a:t>
            </a:r>
            <a:r>
              <a:rPr lang="en-US"/>
              <a:t> sometimes, </a:t>
            </a:r>
            <a:r>
              <a:rPr b="1" lang="en-US"/>
              <a:t>but…</a:t>
            </a:r>
            <a:endParaRPr/>
          </a:p>
          <a:p>
            <a:pPr indent="-228600" lvl="2" marL="1143000" rtl="0" algn="l">
              <a:spcBef>
                <a:spcPts val="400"/>
              </a:spcBef>
              <a:spcAft>
                <a:spcPts val="0"/>
              </a:spcAft>
              <a:buClr>
                <a:schemeClr val="accent2"/>
              </a:buClr>
              <a:buSzPts val="2000"/>
              <a:buFont typeface="Arial"/>
              <a:buChar char="•"/>
            </a:pPr>
            <a:r>
              <a:rPr lang="en-US"/>
              <a:t>We can choose some constant </a:t>
            </a:r>
            <a:r>
              <a:rPr b="1" i="1" lang="en-US">
                <a:solidFill>
                  <a:srgbClr val="FF0000"/>
                </a:solidFill>
              </a:rPr>
              <a:t>c</a:t>
            </a:r>
            <a:r>
              <a:rPr lang="en-US"/>
              <a:t> and some value </a:t>
            </a:r>
            <a:r>
              <a:rPr i="1" lang="en-US">
                <a:solidFill>
                  <a:srgbClr val="FF0000"/>
                </a:solidFill>
              </a:rPr>
              <a:t>n</a:t>
            </a:r>
            <a:r>
              <a:rPr baseline="-25000" i="1" lang="en-US">
                <a:solidFill>
                  <a:srgbClr val="FF0000"/>
                </a:solidFill>
              </a:rPr>
              <a:t>0</a:t>
            </a:r>
            <a:r>
              <a:rPr lang="en-US"/>
              <a:t> such that for </a:t>
            </a:r>
            <a:r>
              <a:rPr b="1" lang="en-US"/>
              <a:t>every</a:t>
            </a:r>
            <a:r>
              <a:rPr lang="en-US"/>
              <a:t> value of </a:t>
            </a:r>
            <a:r>
              <a:rPr b="1" i="1" lang="en-US">
                <a:solidFill>
                  <a:srgbClr val="FF0000"/>
                </a:solidFill>
              </a:rPr>
              <a:t>n</a:t>
            </a:r>
            <a:r>
              <a:rPr lang="en-US"/>
              <a:t> larger than </a:t>
            </a:r>
            <a:r>
              <a:rPr b="1" i="1" lang="en-US">
                <a:solidFill>
                  <a:srgbClr val="FF0000"/>
                </a:solidFill>
              </a:rPr>
              <a:t>n</a:t>
            </a:r>
            <a:r>
              <a:rPr b="1" baseline="-25000" i="1" lang="en-US">
                <a:solidFill>
                  <a:srgbClr val="FF0000"/>
                </a:solidFill>
              </a:rPr>
              <a:t>0</a:t>
            </a:r>
            <a:r>
              <a:rPr i="1" lang="en-US">
                <a:solidFill>
                  <a:srgbClr val="FF0000"/>
                </a:solidFill>
              </a:rPr>
              <a:t> :</a:t>
            </a:r>
            <a:r>
              <a:rPr lang="en-US">
                <a:solidFill>
                  <a:srgbClr val="FF0000"/>
                </a:solidFill>
              </a:rPr>
              <a:t> </a:t>
            </a:r>
            <a:r>
              <a:rPr i="1" lang="en-US">
                <a:solidFill>
                  <a:srgbClr val="FF0000"/>
                </a:solidFill>
              </a:rPr>
              <a:t>f</a:t>
            </a:r>
            <a:r>
              <a:rPr lang="en-US">
                <a:solidFill>
                  <a:srgbClr val="FF0000"/>
                </a:solidFill>
              </a:rPr>
              <a:t>(</a:t>
            </a:r>
            <a:r>
              <a:rPr i="1" lang="en-US">
                <a:solidFill>
                  <a:srgbClr val="FF0000"/>
                </a:solidFill>
              </a:rPr>
              <a:t>n</a:t>
            </a:r>
            <a:r>
              <a:rPr lang="en-US">
                <a:solidFill>
                  <a:srgbClr val="FF0000"/>
                </a:solidFill>
              </a:rPr>
              <a:t>) &lt; </a:t>
            </a:r>
            <a:r>
              <a:rPr i="1" lang="en-US">
                <a:solidFill>
                  <a:srgbClr val="FF0000"/>
                </a:solidFill>
              </a:rPr>
              <a:t>cn</a:t>
            </a:r>
            <a:r>
              <a:rPr baseline="30000" lang="en-US">
                <a:solidFill>
                  <a:srgbClr val="FF0000"/>
                </a:solidFill>
              </a:rPr>
              <a:t>2</a:t>
            </a:r>
            <a:endParaRPr/>
          </a:p>
          <a:p>
            <a:pPr indent="-228600" lvl="2" marL="1143000" rtl="0" algn="l">
              <a:spcBef>
                <a:spcPts val="400"/>
              </a:spcBef>
              <a:spcAft>
                <a:spcPts val="0"/>
              </a:spcAft>
              <a:buClr>
                <a:schemeClr val="accent2"/>
              </a:buClr>
              <a:buSzPts val="2000"/>
              <a:buFont typeface="Arial"/>
              <a:buChar char="•"/>
            </a:pPr>
            <a:r>
              <a:rPr lang="en-US"/>
              <a:t>That is, for values larger than </a:t>
            </a:r>
            <a:r>
              <a:rPr i="1" lang="en-US"/>
              <a:t>n</a:t>
            </a:r>
            <a:r>
              <a:rPr baseline="-25000" i="1" lang="en-US"/>
              <a:t>0</a:t>
            </a:r>
            <a:r>
              <a:rPr lang="en-US"/>
              <a:t>, </a:t>
            </a:r>
            <a:r>
              <a:rPr i="1" lang="en-US"/>
              <a:t>f</a:t>
            </a:r>
            <a:r>
              <a:rPr lang="en-US"/>
              <a:t>(</a:t>
            </a:r>
            <a:r>
              <a:rPr i="1" lang="en-US"/>
              <a:t>n</a:t>
            </a:r>
            <a:r>
              <a:rPr lang="en-US"/>
              <a:t>) is never more than a constant multiplier greater than </a:t>
            </a:r>
            <a:r>
              <a:rPr i="1" lang="en-US"/>
              <a:t>n</a:t>
            </a:r>
            <a:r>
              <a:rPr baseline="30000" lang="en-US"/>
              <a:t>2</a:t>
            </a:r>
            <a:endParaRPr/>
          </a:p>
          <a:p>
            <a:pPr indent="-228600" lvl="2" marL="1143000" rtl="0" algn="l">
              <a:spcBef>
                <a:spcPts val="400"/>
              </a:spcBef>
              <a:spcAft>
                <a:spcPts val="0"/>
              </a:spcAft>
              <a:buClr>
                <a:schemeClr val="accent2"/>
              </a:buClr>
              <a:buSzPts val="2000"/>
              <a:buFont typeface="Arial"/>
              <a:buChar char="•"/>
            </a:pPr>
            <a:r>
              <a:rPr lang="en-US"/>
              <a:t>Or, in other words, </a:t>
            </a:r>
            <a:r>
              <a:rPr i="1" lang="en-US"/>
              <a:t>f</a:t>
            </a:r>
            <a:r>
              <a:rPr lang="en-US"/>
              <a:t>(</a:t>
            </a:r>
            <a:r>
              <a:rPr i="1" lang="en-US"/>
              <a:t>n</a:t>
            </a:r>
            <a:r>
              <a:rPr lang="en-US"/>
              <a:t>) does not grow more than a constant factor faster than </a:t>
            </a:r>
            <a:r>
              <a:rPr i="1" lang="en-US"/>
              <a:t>n</a:t>
            </a:r>
            <a:r>
              <a:rPr baseline="30000" lang="en-US"/>
              <a:t>2</a:t>
            </a:r>
            <a:r>
              <a:rPr lang="en-US"/>
              <a:t>.</a:t>
            </a:r>
            <a:endParaRPr/>
          </a:p>
        </p:txBody>
      </p:sp>
      <p:sp>
        <p:nvSpPr>
          <p:cNvPr id="352" name="Google Shape;352;p21"/>
          <p:cNvSpPr txBox="1"/>
          <p:nvPr/>
        </p:nvSpPr>
        <p:spPr>
          <a:xfrm>
            <a:off x="1905000" y="1235075"/>
            <a:ext cx="8382000" cy="973138"/>
          </a:xfrm>
          <a:prstGeom prst="rect">
            <a:avLst/>
          </a:prstGeom>
          <a:blipFill rotWithShape="1">
            <a:blip r:embed="rId3">
              <a:alphaModFix/>
            </a:blip>
            <a:stretch>
              <a:fillRect b="0" l="-21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353" name="Google Shape;353;p21"/>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54" name="Google Shape;354;p2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2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a:t>
            </a:r>
            <a:r>
              <a:rPr i="1" lang="en-US" sz="3600"/>
              <a:t>O</a:t>
            </a:r>
            <a:r>
              <a:rPr lang="en-US" sz="3600"/>
              <a:t>(</a:t>
            </a:r>
            <a:r>
              <a:rPr i="1" lang="en-US" sz="3600"/>
              <a:t>g</a:t>
            </a:r>
            <a:r>
              <a:rPr lang="en-US" sz="3600"/>
              <a:t>(</a:t>
            </a:r>
            <a:r>
              <a:rPr i="1" lang="en-US" sz="3600"/>
              <a:t>n</a:t>
            </a:r>
            <a:r>
              <a:rPr lang="en-US" sz="3600"/>
              <a:t>))</a:t>
            </a:r>
            <a:endParaRPr/>
          </a:p>
        </p:txBody>
      </p:sp>
      <p:cxnSp>
        <p:nvCxnSpPr>
          <p:cNvPr id="360" name="Google Shape;360;p22"/>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361" name="Google Shape;361;p22"/>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362" name="Google Shape;362;p22"/>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22"/>
          <p:cNvSpPr/>
          <p:nvPr/>
        </p:nvSpPr>
        <p:spPr>
          <a:xfrm>
            <a:off x="2590800" y="3403600"/>
            <a:ext cx="5715000" cy="1817688"/>
          </a:xfrm>
          <a:custGeom>
            <a:rect b="b" l="l" r="r" t="t"/>
            <a:pathLst>
              <a:path extrusionOk="0" h="1145" w="3600">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64" name="Google Shape;364;p22"/>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365" name="Google Shape;365;p22"/>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366" name="Google Shape;366;p22"/>
          <p:cNvSpPr txBox="1"/>
          <p:nvPr/>
        </p:nvSpPr>
        <p:spPr>
          <a:xfrm>
            <a:off x="8289925" y="1336675"/>
            <a:ext cx="710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367" name="Google Shape;367;p22"/>
          <p:cNvSpPr txBox="1"/>
          <p:nvPr/>
        </p:nvSpPr>
        <p:spPr>
          <a:xfrm>
            <a:off x="8366125" y="3089275"/>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pic>
        <p:nvPicPr>
          <p:cNvPr descr="BRAC University Jobs 2020- Jobs in BRAC University- careerz360.com" id="368" name="Google Shape;368;p2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69" name="Google Shape;369;p22"/>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2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5" name="Google Shape;375;p2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Examples</a:t>
            </a:r>
            <a:endParaRPr/>
          </a:p>
        </p:txBody>
      </p:sp>
      <p:sp>
        <p:nvSpPr>
          <p:cNvPr id="376" name="Google Shape;376;p23"/>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285750" lvl="1" marL="742950" rtl="0" algn="l">
              <a:lnSpc>
                <a:spcPct val="200000"/>
              </a:lnSpc>
              <a:spcBef>
                <a:spcPts val="0"/>
              </a:spcBef>
              <a:spcAft>
                <a:spcPts val="0"/>
              </a:spcAft>
              <a:buClr>
                <a:schemeClr val="dk1"/>
              </a:buClr>
              <a:buSzPts val="2400"/>
              <a:buFont typeface="Comic Sans MS"/>
              <a:buChar char="–"/>
            </a:pPr>
            <a:r>
              <a:rPr lang="en-US">
                <a:latin typeface="Comic Sans MS"/>
                <a:ea typeface="Comic Sans MS"/>
                <a:cs typeface="Comic Sans MS"/>
                <a:sym typeface="Comic Sans MS"/>
              </a:rPr>
              <a:t>2n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 O(n</a:t>
            </a:r>
            <a:r>
              <a:rPr baseline="30000" lang="en-US">
                <a:latin typeface="Comic Sans MS"/>
                <a:ea typeface="Comic Sans MS"/>
                <a:cs typeface="Comic Sans MS"/>
                <a:sym typeface="Comic Sans MS"/>
              </a:rPr>
              <a:t>3</a:t>
            </a:r>
            <a:r>
              <a:rPr lang="en-US">
                <a:latin typeface="Comic Sans MS"/>
                <a:ea typeface="Comic Sans MS"/>
                <a:cs typeface="Comic Sans MS"/>
                <a:sym typeface="Comic Sans MS"/>
              </a:rPr>
              <a:t>):</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1000n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+1000n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a:t>
            </a:r>
            <a:endParaRPr/>
          </a:p>
          <a:p>
            <a:pPr indent="-285750" lvl="1" marL="742950" rtl="0" algn="l">
              <a:lnSpc>
                <a:spcPct val="200000"/>
              </a:lnSpc>
              <a:spcBef>
                <a:spcPts val="480"/>
              </a:spcBef>
              <a:spcAft>
                <a:spcPts val="0"/>
              </a:spcAft>
              <a:buClr>
                <a:schemeClr val="dk1"/>
              </a:buClr>
              <a:buSzPts val="2400"/>
              <a:buFont typeface="Comic Sans MS"/>
              <a:buNone/>
            </a:pPr>
            <a:r>
              <a:rPr lang="en-US">
                <a:latin typeface="Comic Sans MS"/>
                <a:ea typeface="Comic Sans MS"/>
                <a:cs typeface="Comic Sans MS"/>
                <a:sym typeface="Comic Sans MS"/>
              </a:rPr>
              <a:t>	</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n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a:t>
            </a:r>
            <a:endParaRPr/>
          </a:p>
        </p:txBody>
      </p:sp>
      <p:sp>
        <p:nvSpPr>
          <p:cNvPr id="377" name="Google Shape;377;p23"/>
          <p:cNvSpPr/>
          <p:nvPr/>
        </p:nvSpPr>
        <p:spPr>
          <a:xfrm>
            <a:off x="4341814" y="1506538"/>
            <a:ext cx="51466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2n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 cn</a:t>
            </a:r>
            <a:r>
              <a:rPr baseline="30000" lang="en-US" sz="2400">
                <a:solidFill>
                  <a:schemeClr val="accent2"/>
                </a:solidFill>
                <a:latin typeface="Comic Sans MS"/>
                <a:ea typeface="Comic Sans MS"/>
                <a:cs typeface="Comic Sans MS"/>
                <a:sym typeface="Comic Sans MS"/>
              </a:rPr>
              <a:t>3 </a:t>
            </a:r>
            <a:r>
              <a:rPr lang="en-US" sz="2400">
                <a:solidFill>
                  <a:schemeClr val="accent2"/>
                </a:solidFill>
                <a:latin typeface="Comic Sans MS"/>
                <a:ea typeface="Comic Sans MS"/>
                <a:cs typeface="Comic Sans MS"/>
                <a:sym typeface="Comic Sans MS"/>
              </a:rPr>
              <a:t>⇒ 2 ≤ cn </a:t>
            </a:r>
            <a:r>
              <a:rPr lang="en-US" sz="2400">
                <a:solidFill>
                  <a:srgbClr val="002060"/>
                </a:solidFill>
                <a:latin typeface="Comic Sans MS"/>
                <a:ea typeface="Comic Sans MS"/>
                <a:cs typeface="Comic Sans MS"/>
                <a:sym typeface="Comic Sans MS"/>
              </a:rPr>
              <a:t>⇒</a:t>
            </a:r>
            <a:r>
              <a:rPr lang="en-US" sz="2400">
                <a:solidFill>
                  <a:srgbClr val="FF0000"/>
                </a:solidFill>
                <a:latin typeface="Comic Sans MS"/>
                <a:ea typeface="Comic Sans MS"/>
                <a:cs typeface="Comic Sans MS"/>
                <a:sym typeface="Comic Sans MS"/>
              </a:rPr>
              <a:t> c = 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2</a:t>
            </a:r>
            <a:endParaRPr/>
          </a:p>
        </p:txBody>
      </p:sp>
      <p:sp>
        <p:nvSpPr>
          <p:cNvPr id="378" name="Google Shape;378;p23"/>
          <p:cNvSpPr/>
          <p:nvPr/>
        </p:nvSpPr>
        <p:spPr>
          <a:xfrm>
            <a:off x="4262438" y="2320925"/>
            <a:ext cx="4883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 cn</a:t>
            </a:r>
            <a:r>
              <a:rPr baseline="30000" lang="en-US" sz="2400">
                <a:solidFill>
                  <a:schemeClr val="accent2"/>
                </a:solidFill>
                <a:latin typeface="Comic Sans MS"/>
                <a:ea typeface="Comic Sans MS"/>
                <a:cs typeface="Comic Sans MS"/>
                <a:sym typeface="Comic Sans MS"/>
              </a:rPr>
              <a:t>2 </a:t>
            </a:r>
            <a:r>
              <a:rPr lang="en-US" sz="2400">
                <a:solidFill>
                  <a:schemeClr val="accent2"/>
                </a:solidFill>
                <a:latin typeface="Comic Sans MS"/>
                <a:ea typeface="Comic Sans MS"/>
                <a:cs typeface="Comic Sans MS"/>
                <a:sym typeface="Comic Sans MS"/>
              </a:rPr>
              <a:t>⇒ c ≥  1  ⇒ </a:t>
            </a:r>
            <a:r>
              <a:rPr lang="en-US" sz="2400">
                <a:solidFill>
                  <a:srgbClr val="FF0000"/>
                </a:solidFill>
                <a:latin typeface="Comic Sans MS"/>
                <a:ea typeface="Comic Sans MS"/>
                <a:cs typeface="Comic Sans MS"/>
                <a:sym typeface="Comic Sans MS"/>
              </a:rPr>
              <a:t>c = 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1</a:t>
            </a:r>
            <a:endParaRPr/>
          </a:p>
        </p:txBody>
      </p:sp>
      <p:sp>
        <p:nvSpPr>
          <p:cNvPr id="379" name="Google Shape;379;p23"/>
          <p:cNvSpPr/>
          <p:nvPr/>
        </p:nvSpPr>
        <p:spPr>
          <a:xfrm>
            <a:off x="2298700" y="3814763"/>
            <a:ext cx="75707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1000n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+1000n ≤ cn</a:t>
            </a:r>
            <a:r>
              <a:rPr baseline="30000" lang="en-US" sz="2400">
                <a:solidFill>
                  <a:schemeClr val="accent2"/>
                </a:solidFill>
                <a:latin typeface="Comic Sans MS"/>
                <a:ea typeface="Comic Sans MS"/>
                <a:cs typeface="Comic Sans MS"/>
                <a:sym typeface="Comic Sans MS"/>
              </a:rPr>
              <a:t>2 </a:t>
            </a:r>
            <a:r>
              <a:rPr lang="en-US" sz="2400">
                <a:solidFill>
                  <a:schemeClr val="accent2"/>
                </a:solidFill>
                <a:latin typeface="Comic Sans MS"/>
                <a:ea typeface="Comic Sans MS"/>
                <a:cs typeface="Comic Sans MS"/>
                <a:sym typeface="Comic Sans MS"/>
              </a:rPr>
              <a:t>≤ cn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+ 1000n ⇒ </a:t>
            </a:r>
            <a:r>
              <a:rPr lang="en-US" sz="2400">
                <a:solidFill>
                  <a:srgbClr val="FF0000"/>
                </a:solidFill>
                <a:latin typeface="Comic Sans MS"/>
                <a:ea typeface="Comic Sans MS"/>
                <a:cs typeface="Comic Sans MS"/>
                <a:sym typeface="Comic Sans MS"/>
              </a:rPr>
              <a:t>c=1001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 1</a:t>
            </a:r>
            <a:endParaRPr/>
          </a:p>
        </p:txBody>
      </p:sp>
      <p:sp>
        <p:nvSpPr>
          <p:cNvPr id="380" name="Google Shape;380;p23"/>
          <p:cNvSpPr/>
          <p:nvPr/>
        </p:nvSpPr>
        <p:spPr>
          <a:xfrm>
            <a:off x="4156076" y="4624388"/>
            <a:ext cx="5510213"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omic Sans MS"/>
                <a:ea typeface="Comic Sans MS"/>
                <a:cs typeface="Comic Sans MS"/>
                <a:sym typeface="Comic Sans MS"/>
              </a:rPr>
              <a:t>n ≤ cn</a:t>
            </a:r>
            <a:r>
              <a:rPr baseline="30000" lang="en-US" sz="2800">
                <a:solidFill>
                  <a:schemeClr val="accent2"/>
                </a:solidFill>
                <a:latin typeface="Comic Sans MS"/>
                <a:ea typeface="Comic Sans MS"/>
                <a:cs typeface="Comic Sans MS"/>
                <a:sym typeface="Comic Sans MS"/>
              </a:rPr>
              <a:t>2 </a:t>
            </a:r>
            <a:r>
              <a:rPr lang="en-US" sz="2800">
                <a:solidFill>
                  <a:schemeClr val="accent2"/>
                </a:solidFill>
                <a:latin typeface="Comic Sans MS"/>
                <a:ea typeface="Comic Sans MS"/>
                <a:cs typeface="Comic Sans MS"/>
                <a:sym typeface="Comic Sans MS"/>
              </a:rPr>
              <a:t>⇒ cn ≥ 1 ⇒ </a:t>
            </a:r>
            <a:r>
              <a:rPr lang="en-US" sz="2800">
                <a:solidFill>
                  <a:srgbClr val="FF0000"/>
                </a:solidFill>
                <a:latin typeface="Comic Sans MS"/>
                <a:ea typeface="Comic Sans MS"/>
                <a:cs typeface="Comic Sans MS"/>
                <a:sym typeface="Comic Sans MS"/>
              </a:rPr>
              <a:t>c = 1 and n</a:t>
            </a:r>
            <a:r>
              <a:rPr baseline="-25000" lang="en-US" sz="2800">
                <a:solidFill>
                  <a:srgbClr val="FF0000"/>
                </a:solidFill>
                <a:latin typeface="Comic Sans MS"/>
                <a:ea typeface="Comic Sans MS"/>
                <a:cs typeface="Comic Sans MS"/>
                <a:sym typeface="Comic Sans MS"/>
              </a:rPr>
              <a:t>0</a:t>
            </a:r>
            <a:r>
              <a:rPr lang="en-US" sz="2800">
                <a:solidFill>
                  <a:srgbClr val="FF0000"/>
                </a:solidFill>
                <a:latin typeface="Comic Sans MS"/>
                <a:ea typeface="Comic Sans MS"/>
                <a:cs typeface="Comic Sans MS"/>
                <a:sym typeface="Comic Sans MS"/>
              </a:rPr>
              <a:t>= 1</a:t>
            </a:r>
            <a:endParaRPr/>
          </a:p>
        </p:txBody>
      </p:sp>
      <p:pic>
        <p:nvPicPr>
          <p:cNvPr descr="BRAC University Jobs 2020- Jobs in BRAC University- careerz360.com" id="381" name="Google Shape;381;p2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sp>
        <p:nvSpPr>
          <p:cNvPr id="386" name="Google Shape;386;p24"/>
          <p:cNvSpPr txBox="1"/>
          <p:nvPr>
            <p:ph type="title"/>
          </p:nvPr>
        </p:nvSpPr>
        <p:spPr>
          <a:xfrm>
            <a:off x="1497330" y="100012"/>
            <a:ext cx="8538210" cy="11898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Big-O</a:t>
            </a:r>
            <a:endParaRPr/>
          </a:p>
        </p:txBody>
      </p:sp>
      <p:sp>
        <p:nvSpPr>
          <p:cNvPr id="387" name="Google Shape;387;p24"/>
          <p:cNvSpPr txBox="1"/>
          <p:nvPr>
            <p:ph idx="1" type="body"/>
          </p:nvPr>
        </p:nvSpPr>
        <p:spPr>
          <a:xfrm>
            <a:off x="1417319" y="1703070"/>
            <a:ext cx="9111600" cy="34977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pic>
        <p:nvPicPr>
          <p:cNvPr descr="BRAC University Jobs 2020- Jobs in BRAC University- careerz360.com" id="388" name="Google Shape;388;p24"/>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89" name="Google Shape;389;p24"/>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More Big-O</a:t>
            </a:r>
            <a:endParaRPr/>
          </a:p>
        </p:txBody>
      </p:sp>
      <p:sp>
        <p:nvSpPr>
          <p:cNvPr id="395" name="Google Shape;395;p2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Prove that:</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21 and </a:t>
            </a:r>
            <a:r>
              <a:rPr i="1" lang="en-US"/>
              <a:t>n</a:t>
            </a:r>
            <a:r>
              <a:rPr baseline="-25000" i="1" lang="en-US"/>
              <a:t>0</a:t>
            </a:r>
            <a:r>
              <a:rPr lang="en-US"/>
              <a:t> = 4</a:t>
            </a:r>
            <a:endParaRPr/>
          </a:p>
          <a:p>
            <a:pPr indent="-342900" lvl="0" marL="342900" rtl="0" algn="l">
              <a:spcBef>
                <a:spcPts val="560"/>
              </a:spcBef>
              <a:spcAft>
                <a:spcPts val="0"/>
              </a:spcAft>
              <a:buClr>
                <a:schemeClr val="accent2"/>
              </a:buClr>
              <a:buSzPts val="2800"/>
              <a:buFont typeface="Arial"/>
              <a:buChar char="•"/>
            </a:pPr>
            <a:r>
              <a:rPr lang="en-US"/>
              <a:t>21</a:t>
            </a:r>
            <a:r>
              <a:rPr i="1" lang="en-US"/>
              <a:t>n</a:t>
            </a:r>
            <a:r>
              <a:rPr baseline="30000" lang="en-US"/>
              <a:t>2</a:t>
            </a:r>
            <a:r>
              <a:rPr lang="en-US"/>
              <a:t> &gt; 20</a:t>
            </a:r>
            <a:r>
              <a:rPr i="1" lang="en-US"/>
              <a:t>n</a:t>
            </a:r>
            <a:r>
              <a:rPr baseline="30000" lang="en-US"/>
              <a:t>2</a:t>
            </a:r>
            <a:r>
              <a:rPr lang="en-US"/>
              <a:t> + 2</a:t>
            </a:r>
            <a:r>
              <a:rPr i="1" lang="en-US"/>
              <a:t>n</a:t>
            </a:r>
            <a:r>
              <a:rPr lang="en-US"/>
              <a:t> + 5  for all </a:t>
            </a:r>
            <a:r>
              <a:rPr i="1" lang="en-US"/>
              <a:t>n</a:t>
            </a:r>
            <a:r>
              <a:rPr lang="en-US"/>
              <a:t> &gt; 4</a:t>
            </a:r>
            <a:endParaRPr/>
          </a:p>
          <a:p>
            <a:pPr indent="-342900" lvl="0" marL="342900" rtl="0" algn="l">
              <a:spcBef>
                <a:spcPts val="560"/>
              </a:spcBef>
              <a:spcAft>
                <a:spcPts val="0"/>
              </a:spcAft>
              <a:buClr>
                <a:schemeClr val="accent2"/>
              </a:buClr>
              <a:buSzPts val="2800"/>
              <a:buFont typeface="Noto Sans Symbols"/>
              <a:buNone/>
            </a:pPr>
            <a:r>
              <a:rPr lang="en-US"/>
              <a:t>	 </a:t>
            </a:r>
            <a:r>
              <a:rPr i="1" lang="en-US"/>
              <a:t>n</a:t>
            </a:r>
            <a:r>
              <a:rPr baseline="30000" lang="en-US"/>
              <a:t>2</a:t>
            </a:r>
            <a:r>
              <a:rPr lang="en-US"/>
              <a:t> &gt; 2</a:t>
            </a:r>
            <a:r>
              <a:rPr i="1" lang="en-US"/>
              <a:t>n</a:t>
            </a:r>
            <a:r>
              <a:rPr lang="en-US"/>
              <a:t> + 5  for all </a:t>
            </a:r>
            <a:r>
              <a:rPr i="1" lang="en-US"/>
              <a:t>n</a:t>
            </a:r>
            <a:r>
              <a:rPr lang="en-US"/>
              <a:t> &gt; 4</a:t>
            </a:r>
            <a:endParaRPr/>
          </a:p>
          <a:p>
            <a:pPr indent="-342900" lvl="0" marL="342900" rtl="0" algn="l">
              <a:spcBef>
                <a:spcPts val="560"/>
              </a:spcBef>
              <a:spcAft>
                <a:spcPts val="0"/>
              </a:spcAft>
              <a:buClr>
                <a:schemeClr val="accent2"/>
              </a:buClr>
              <a:buSzPts val="2800"/>
              <a:buFont typeface="Noto Sans Symbols"/>
              <a:buNone/>
            </a:pPr>
            <a:r>
              <a:rPr lang="en-US"/>
              <a:t>	TRUE</a:t>
            </a:r>
            <a:endParaRPr/>
          </a:p>
        </p:txBody>
      </p:sp>
      <p:sp>
        <p:nvSpPr>
          <p:cNvPr id="396" name="Google Shape;396;p25"/>
          <p:cNvSpPr txBox="1"/>
          <p:nvPr/>
        </p:nvSpPr>
        <p:spPr>
          <a:xfrm>
            <a:off x="4191000" y="1138238"/>
            <a:ext cx="3886200" cy="6462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397" name="Google Shape;397;p25"/>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98" name="Google Shape;398;p25"/>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Tight bounds</a:t>
            </a:r>
            <a:endParaRPr/>
          </a:p>
        </p:txBody>
      </p:sp>
      <p:sp>
        <p:nvSpPr>
          <p:cNvPr id="404" name="Google Shape;404;p2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We generally want the tightest bound we can find.</a:t>
            </a:r>
            <a:endParaRPr/>
          </a:p>
          <a:p>
            <a:pPr indent="-342900" lvl="0" marL="342900" rtl="0" algn="l">
              <a:spcBef>
                <a:spcPts val="560"/>
              </a:spcBef>
              <a:spcAft>
                <a:spcPts val="0"/>
              </a:spcAft>
              <a:buClr>
                <a:schemeClr val="accent2"/>
              </a:buClr>
              <a:buSzPts val="2800"/>
              <a:buFont typeface="Arial"/>
              <a:buChar char="•"/>
            </a:pPr>
            <a:r>
              <a:rPr lang="en-US"/>
              <a:t>While it is true that </a:t>
            </a:r>
            <a:r>
              <a:rPr i="1" lang="en-US"/>
              <a:t>n</a:t>
            </a:r>
            <a:r>
              <a:rPr baseline="30000" lang="en-US"/>
              <a:t>2</a:t>
            </a:r>
            <a:r>
              <a:rPr lang="en-US"/>
              <a:t> + 7</a:t>
            </a:r>
            <a:r>
              <a:rPr i="1" lang="en-US"/>
              <a:t>n</a:t>
            </a:r>
            <a:r>
              <a:rPr lang="en-US"/>
              <a:t> is in O(</a:t>
            </a:r>
            <a:r>
              <a:rPr i="1" lang="en-US"/>
              <a:t>n</a:t>
            </a:r>
            <a:r>
              <a:rPr baseline="30000" lang="en-US"/>
              <a:t>3</a:t>
            </a:r>
            <a:r>
              <a:rPr lang="en-US"/>
              <a:t>), it is more interesting to say that it is in O(</a:t>
            </a:r>
            <a:r>
              <a:rPr i="1" lang="en-US"/>
              <a:t>n</a:t>
            </a:r>
            <a:r>
              <a:rPr baseline="30000" lang="en-US"/>
              <a:t>2</a:t>
            </a:r>
            <a:r>
              <a:rPr lang="en-US"/>
              <a:t>)</a:t>
            </a:r>
            <a:endParaRPr/>
          </a:p>
        </p:txBody>
      </p:sp>
      <p:pic>
        <p:nvPicPr>
          <p:cNvPr descr="BRAC University Jobs 2020- Jobs in BRAC University- careerz360.com" id="405" name="Google Shape;405;p2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06" name="Google Shape;406;p2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Glance of Algorithm</a:t>
            </a:r>
            <a:endParaRPr/>
          </a:p>
        </p:txBody>
      </p:sp>
      <p:sp>
        <p:nvSpPr>
          <p:cNvPr id="138" name="Google Shape;138;p3"/>
          <p:cNvSpPr txBox="1"/>
          <p:nvPr>
            <p:ph idx="1" type="body"/>
          </p:nvPr>
        </p:nvSpPr>
        <p:spPr>
          <a:xfrm>
            <a:off x="467784" y="1138335"/>
            <a:ext cx="10972800" cy="55672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 algorithm is a finite set of instructions or logic, written in order, to accomplish a certain predefined task.</a:t>
            </a:r>
            <a:endParaRPr/>
          </a:p>
          <a:p>
            <a:pPr indent="-342900" lvl="0" marL="342900" rtl="0" algn="l">
              <a:spcBef>
                <a:spcPts val="560"/>
              </a:spcBef>
              <a:spcAft>
                <a:spcPts val="0"/>
              </a:spcAft>
              <a:buClr>
                <a:schemeClr val="accent2"/>
              </a:buClr>
              <a:buSzPts val="2800"/>
              <a:buFont typeface="Arial"/>
              <a:buChar char="•"/>
            </a:pPr>
            <a:r>
              <a:rPr lang="en-US"/>
              <a:t>Algorithm is not the complete code or program</a:t>
            </a:r>
            <a:endParaRPr/>
          </a:p>
          <a:p>
            <a:pPr indent="-342900" lvl="0" marL="342900" rtl="0" algn="l">
              <a:spcBef>
                <a:spcPts val="560"/>
              </a:spcBef>
              <a:spcAft>
                <a:spcPts val="0"/>
              </a:spcAft>
              <a:buClr>
                <a:schemeClr val="accent2"/>
              </a:buClr>
              <a:buSzPts val="2800"/>
              <a:buFont typeface="Arial"/>
              <a:buChar char="•"/>
            </a:pPr>
            <a:r>
              <a:rPr lang="en-US"/>
              <a:t>Can be expressed either as an informal high level description as pseudocode or using a flowchart.</a:t>
            </a:r>
            <a:endParaRPr/>
          </a:p>
          <a:p>
            <a:pPr indent="0" lvl="0" marL="0" rtl="0" algn="l">
              <a:spcBef>
                <a:spcPts val="560"/>
              </a:spcBef>
              <a:spcAft>
                <a:spcPts val="0"/>
              </a:spcAft>
              <a:buClr>
                <a:schemeClr val="accent2"/>
              </a:buClr>
              <a:buSzPts val="2800"/>
              <a:buFont typeface="Arial"/>
              <a:buNone/>
            </a:pPr>
            <a:r>
              <a:t/>
            </a:r>
            <a:endParaRPr/>
          </a:p>
        </p:txBody>
      </p:sp>
      <p:sp>
        <p:nvSpPr>
          <p:cNvPr id="139" name="Google Shape;139;p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3"/>
          <p:cNvPicPr preferRelativeResize="0"/>
          <p:nvPr/>
        </p:nvPicPr>
        <p:blipFill rotWithShape="1">
          <a:blip r:embed="rId3">
            <a:alphaModFix/>
          </a:blip>
          <a:srcRect b="0" l="0" r="0" t="0"/>
          <a:stretch/>
        </p:blipFill>
        <p:spPr>
          <a:xfrm>
            <a:off x="2351000" y="3736917"/>
            <a:ext cx="2739044" cy="2968625"/>
          </a:xfrm>
          <a:prstGeom prst="rect">
            <a:avLst/>
          </a:prstGeom>
          <a:noFill/>
          <a:ln>
            <a:noFill/>
          </a:ln>
        </p:spPr>
      </p:pic>
      <p:pic>
        <p:nvPicPr>
          <p:cNvPr id="141" name="Google Shape;141;p3"/>
          <p:cNvPicPr preferRelativeResize="0"/>
          <p:nvPr/>
        </p:nvPicPr>
        <p:blipFill rotWithShape="1">
          <a:blip r:embed="rId4">
            <a:alphaModFix/>
          </a:blip>
          <a:srcRect b="0" l="0" r="0" t="0"/>
          <a:stretch/>
        </p:blipFill>
        <p:spPr>
          <a:xfrm>
            <a:off x="5880158" y="3708924"/>
            <a:ext cx="4327530" cy="2879449"/>
          </a:xfrm>
          <a:prstGeom prst="rect">
            <a:avLst/>
          </a:prstGeom>
          <a:noFill/>
          <a:ln>
            <a:noFill/>
          </a:ln>
        </p:spPr>
      </p:pic>
      <p:pic>
        <p:nvPicPr>
          <p:cNvPr descr="BRAC University Jobs 2020- Jobs in BRAC University- careerz360.com" id="142" name="Google Shape;142;p3"/>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2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 Omega – Notation</a:t>
            </a:r>
            <a:endParaRPr/>
          </a:p>
        </p:txBody>
      </p:sp>
      <p:sp>
        <p:nvSpPr>
          <p:cNvPr id="412" name="Google Shape;412;p2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Ω() – A </a:t>
            </a:r>
            <a:r>
              <a:rPr b="1" lang="en-US"/>
              <a:t>lower</a:t>
            </a:r>
            <a:r>
              <a:rPr lang="en-US"/>
              <a:t> bound</a:t>
            </a:r>
            <a:endParaRPr/>
          </a:p>
          <a:p>
            <a:pPr indent="-1333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285750" lvl="1" marL="742950" rtl="0" algn="l">
              <a:spcBef>
                <a:spcPts val="480"/>
              </a:spcBef>
              <a:spcAft>
                <a:spcPts val="0"/>
              </a:spcAft>
              <a:buClr>
                <a:schemeClr val="dk1"/>
              </a:buClr>
              <a:buSzPts val="2400"/>
              <a:buFont typeface="Arial"/>
              <a:buChar char="–"/>
            </a:pPr>
            <a:r>
              <a:rPr i="1" lang="en-US"/>
              <a:t>n</a:t>
            </a:r>
            <a:r>
              <a:rPr baseline="30000" lang="en-US"/>
              <a:t>2</a:t>
            </a:r>
            <a:r>
              <a:rPr lang="en-US"/>
              <a:t> = Ω(</a:t>
            </a:r>
            <a:r>
              <a:rPr i="1" lang="en-US"/>
              <a:t>n</a:t>
            </a:r>
            <a:r>
              <a:rPr lang="en-US"/>
              <a:t>)</a:t>
            </a:r>
            <a:endParaRPr/>
          </a:p>
          <a:p>
            <a:pPr indent="-285750" lvl="1" marL="742950" rtl="0" algn="l">
              <a:spcBef>
                <a:spcPts val="480"/>
              </a:spcBef>
              <a:spcAft>
                <a:spcPts val="0"/>
              </a:spcAft>
              <a:buClr>
                <a:schemeClr val="dk1"/>
              </a:buClr>
              <a:buSzPts val="2400"/>
              <a:buFont typeface="Arial"/>
              <a:buChar char="–"/>
            </a:pPr>
            <a:r>
              <a:rPr lang="en-US"/>
              <a:t>Let </a:t>
            </a:r>
            <a:r>
              <a:rPr i="1" lang="en-US"/>
              <a:t>c</a:t>
            </a:r>
            <a:r>
              <a:rPr lang="en-US"/>
              <a:t> = 1, </a:t>
            </a:r>
            <a:r>
              <a:rPr i="1" lang="en-US"/>
              <a:t>n</a:t>
            </a:r>
            <a:r>
              <a:rPr baseline="-25000" lang="en-US"/>
              <a:t>0</a:t>
            </a:r>
            <a:r>
              <a:rPr lang="en-US"/>
              <a:t> = 2</a:t>
            </a:r>
            <a:endParaRPr/>
          </a:p>
          <a:p>
            <a:pPr indent="-285750" lvl="1" marL="742950" rtl="0" algn="l">
              <a:spcBef>
                <a:spcPts val="480"/>
              </a:spcBef>
              <a:spcAft>
                <a:spcPts val="0"/>
              </a:spcAft>
              <a:buClr>
                <a:schemeClr val="dk1"/>
              </a:buClr>
              <a:buSzPts val="2400"/>
              <a:buFont typeface="Arial"/>
              <a:buChar char="–"/>
            </a:pPr>
            <a:r>
              <a:rPr lang="en-US"/>
              <a:t>For all </a:t>
            </a:r>
            <a:r>
              <a:rPr i="1" lang="en-US"/>
              <a:t>n</a:t>
            </a:r>
            <a:r>
              <a:rPr lang="en-US"/>
              <a:t> ≥ 2, </a:t>
            </a:r>
            <a:r>
              <a:rPr i="1" lang="en-US"/>
              <a:t>n</a:t>
            </a:r>
            <a:r>
              <a:rPr baseline="30000" lang="en-US"/>
              <a:t>2</a:t>
            </a:r>
            <a:r>
              <a:rPr baseline="-25000" lang="en-US"/>
              <a:t> </a:t>
            </a:r>
            <a:r>
              <a:rPr lang="en-US"/>
              <a:t>&gt; 1 × </a:t>
            </a:r>
            <a:r>
              <a:rPr i="1" lang="en-US"/>
              <a:t>n</a:t>
            </a:r>
            <a:r>
              <a:rPr lang="en-US"/>
              <a:t> </a:t>
            </a:r>
            <a:endParaRPr/>
          </a:p>
        </p:txBody>
      </p:sp>
      <p:sp>
        <p:nvSpPr>
          <p:cNvPr id="413" name="Google Shape;413;p27"/>
          <p:cNvSpPr txBox="1"/>
          <p:nvPr/>
        </p:nvSpPr>
        <p:spPr>
          <a:xfrm>
            <a:off x="1968500" y="1828800"/>
            <a:ext cx="8408988" cy="973138"/>
          </a:xfrm>
          <a:prstGeom prst="rect">
            <a:avLst/>
          </a:prstGeom>
          <a:blipFill rotWithShape="1">
            <a:blip r:embed="rId3">
              <a:alphaModFix/>
            </a:blip>
            <a:stretch>
              <a:fillRect b="0" l="-21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414" name="Google Shape;414;p27"/>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415" name="Google Shape;415;p27"/>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sp>
        <p:nvSpPr>
          <p:cNvPr id="420" name="Google Shape;420;p2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Ω(</a:t>
            </a:r>
            <a:r>
              <a:rPr i="1" lang="en-US" sz="3600"/>
              <a:t>g</a:t>
            </a:r>
            <a:r>
              <a:rPr lang="en-US" sz="3600"/>
              <a:t>(</a:t>
            </a:r>
            <a:r>
              <a:rPr i="1" lang="en-US" sz="3600"/>
              <a:t>n</a:t>
            </a:r>
            <a:r>
              <a:rPr lang="en-US" sz="3600"/>
              <a:t>))</a:t>
            </a:r>
            <a:endParaRPr/>
          </a:p>
        </p:txBody>
      </p:sp>
      <p:cxnSp>
        <p:nvCxnSpPr>
          <p:cNvPr id="421" name="Google Shape;421;p28"/>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28"/>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423" name="Google Shape;423;p28"/>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28"/>
          <p:cNvSpPr/>
          <p:nvPr/>
        </p:nvSpPr>
        <p:spPr>
          <a:xfrm>
            <a:off x="2590800" y="3403600"/>
            <a:ext cx="5715000" cy="1817688"/>
          </a:xfrm>
          <a:custGeom>
            <a:rect b="b" l="l" r="r" t="t"/>
            <a:pathLst>
              <a:path extrusionOk="0" h="1145" w="3600">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25" name="Google Shape;425;p28"/>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426" name="Google Shape;426;p28"/>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427" name="Google Shape;427;p28"/>
          <p:cNvSpPr txBox="1"/>
          <p:nvPr/>
        </p:nvSpPr>
        <p:spPr>
          <a:xfrm>
            <a:off x="8305800" y="3124200"/>
            <a:ext cx="710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28" name="Google Shape;428;p28"/>
          <p:cNvSpPr txBox="1"/>
          <p:nvPr/>
        </p:nvSpPr>
        <p:spPr>
          <a:xfrm>
            <a:off x="8305800" y="13716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pic>
        <p:nvPicPr>
          <p:cNvPr descr="BRAC University Jobs 2020- Jobs in BRAC University- careerz360.com" id="429" name="Google Shape;429;p2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30" name="Google Shape;430;p2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Θ-notation</a:t>
            </a:r>
            <a:endParaRPr/>
          </a:p>
        </p:txBody>
      </p:sp>
      <p:sp>
        <p:nvSpPr>
          <p:cNvPr id="436" name="Google Shape;436;p29"/>
          <p:cNvSpPr txBox="1"/>
          <p:nvPr>
            <p:ph idx="1" type="body"/>
          </p:nvPr>
        </p:nvSpPr>
        <p:spPr>
          <a:xfrm>
            <a:off x="628650" y="1323975"/>
            <a:ext cx="1069848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Big-</a:t>
            </a:r>
            <a:r>
              <a:rPr i="1" lang="en-US"/>
              <a:t>O</a:t>
            </a:r>
            <a:r>
              <a:rPr lang="en-US"/>
              <a:t> is not a tight upper bound.  In other words </a:t>
            </a:r>
            <a:r>
              <a:rPr i="1" lang="en-US"/>
              <a:t>n</a:t>
            </a:r>
            <a:r>
              <a:rPr lang="en-US"/>
              <a:t> = </a:t>
            </a:r>
            <a:r>
              <a:rPr i="1" lang="en-US"/>
              <a:t>O</a:t>
            </a:r>
            <a:r>
              <a:rPr lang="en-US"/>
              <a:t>(</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lang="en-US"/>
              <a:t>Θ provides a tight bound</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In other words,</a:t>
            </a:r>
            <a:endParaRPr/>
          </a:p>
        </p:txBody>
      </p:sp>
      <p:sp>
        <p:nvSpPr>
          <p:cNvPr id="437" name="Google Shape;437;p29"/>
          <p:cNvSpPr txBox="1"/>
          <p:nvPr>
            <p:ph idx="2" type="body"/>
          </p:nvPr>
        </p:nvSpPr>
        <p:spPr>
          <a:xfrm>
            <a:off x="1790700" y="2513013"/>
            <a:ext cx="8610600" cy="915987"/>
          </a:xfrm>
          <a:prstGeom prst="rect">
            <a:avLst/>
          </a:prstGeom>
          <a:blipFill rotWithShape="1">
            <a:blip r:embed="rId3">
              <a:alphaModFix/>
            </a:blip>
            <a:stretch>
              <a:fillRect b="0" l="-494"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sp>
        <p:nvSpPr>
          <p:cNvPr id="438" name="Google Shape;438;p29"/>
          <p:cNvSpPr txBox="1"/>
          <p:nvPr/>
        </p:nvSpPr>
        <p:spPr>
          <a:xfrm>
            <a:off x="2095500" y="4218941"/>
            <a:ext cx="8001000" cy="495300"/>
          </a:xfrm>
          <a:prstGeom prst="rect">
            <a:avLst/>
          </a:prstGeom>
          <a:blipFill rotWithShape="1">
            <a:blip r:embed="rId4">
              <a:alphaModFix/>
            </a:blip>
            <a:stretch>
              <a:fillRect b="0" l="-22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439" name="Google Shape;439;p29"/>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440" name="Google Shape;440;p2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sp>
        <p:nvSpPr>
          <p:cNvPr id="445" name="Google Shape;445;p3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Θ(</a:t>
            </a:r>
            <a:r>
              <a:rPr i="1" lang="en-US" sz="3600"/>
              <a:t>g</a:t>
            </a:r>
            <a:r>
              <a:rPr lang="en-US" sz="3600"/>
              <a:t>(</a:t>
            </a:r>
            <a:r>
              <a:rPr i="1" lang="en-US" sz="3600"/>
              <a:t>n</a:t>
            </a:r>
            <a:r>
              <a:rPr lang="en-US" sz="3600"/>
              <a:t>))</a:t>
            </a:r>
            <a:endParaRPr/>
          </a:p>
        </p:txBody>
      </p:sp>
      <p:cxnSp>
        <p:nvCxnSpPr>
          <p:cNvPr id="446" name="Google Shape;446;p30"/>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447" name="Google Shape;447;p30"/>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448" name="Google Shape;448;p30"/>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30"/>
          <p:cNvSpPr/>
          <p:nvPr/>
        </p:nvSpPr>
        <p:spPr>
          <a:xfrm>
            <a:off x="2590801" y="2755900"/>
            <a:ext cx="5859463" cy="2465388"/>
          </a:xfrm>
          <a:custGeom>
            <a:rect b="b" l="l" r="r" t="t"/>
            <a:pathLst>
              <a:path extrusionOk="0" h="1553" w="3691">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50" name="Google Shape;450;p30"/>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451" name="Google Shape;451;p30"/>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452" name="Google Shape;452;p30"/>
          <p:cNvSpPr txBox="1"/>
          <p:nvPr/>
        </p:nvSpPr>
        <p:spPr>
          <a:xfrm>
            <a:off x="8289925" y="1336675"/>
            <a:ext cx="795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2</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53" name="Google Shape;453;p30"/>
          <p:cNvSpPr txBox="1"/>
          <p:nvPr/>
        </p:nvSpPr>
        <p:spPr>
          <a:xfrm>
            <a:off x="8458200" y="25146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sp>
        <p:nvSpPr>
          <p:cNvPr id="454" name="Google Shape;454;p30"/>
          <p:cNvSpPr txBox="1"/>
          <p:nvPr/>
        </p:nvSpPr>
        <p:spPr>
          <a:xfrm>
            <a:off x="8305800" y="3200400"/>
            <a:ext cx="795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1</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55" name="Google Shape;455;p30"/>
          <p:cNvSpPr/>
          <p:nvPr/>
        </p:nvSpPr>
        <p:spPr>
          <a:xfrm>
            <a:off x="2590800" y="3429000"/>
            <a:ext cx="5715000" cy="2032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BRAC University Jobs 2020- Jobs in BRAC University- careerz360.com" id="456" name="Google Shape;456;p3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57" name="Google Shape;457;p30"/>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3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 Few More Examples</a:t>
            </a:r>
            <a:endParaRPr/>
          </a:p>
        </p:txBody>
      </p:sp>
      <p:sp>
        <p:nvSpPr>
          <p:cNvPr id="463" name="Google Shape;463;p3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i="1" lang="en-US"/>
              <a:t>n</a:t>
            </a:r>
            <a:r>
              <a:rPr lang="en-US"/>
              <a:t> = O(</a:t>
            </a:r>
            <a:r>
              <a:rPr i="1" lang="en-US"/>
              <a:t>n</a:t>
            </a:r>
            <a:r>
              <a:rPr baseline="30000" lang="en-US"/>
              <a:t>2</a:t>
            </a:r>
            <a:r>
              <a:rPr lang="en-US"/>
              <a:t>) ≠ Θ(</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lang="en-US"/>
              <a:t>200</a:t>
            </a:r>
            <a:r>
              <a:rPr i="1" lang="en-US"/>
              <a:t>n</a:t>
            </a:r>
            <a:r>
              <a:rPr baseline="30000" lang="en-US"/>
              <a:t>2 </a:t>
            </a:r>
            <a:r>
              <a:rPr lang="en-US"/>
              <a:t>= O(</a:t>
            </a:r>
            <a:r>
              <a:rPr i="1" lang="en-US"/>
              <a:t>n</a:t>
            </a:r>
            <a:r>
              <a:rPr baseline="30000" lang="en-US"/>
              <a:t>2</a:t>
            </a:r>
            <a:r>
              <a:rPr lang="en-US"/>
              <a:t>) = Θ(</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i="1" lang="en-US"/>
              <a:t>n</a:t>
            </a:r>
            <a:r>
              <a:rPr baseline="30000" lang="en-US"/>
              <a:t>2.5</a:t>
            </a:r>
            <a:r>
              <a:rPr lang="en-US"/>
              <a:t> ≠ O(</a:t>
            </a:r>
            <a:r>
              <a:rPr i="1" lang="en-US"/>
              <a:t>n</a:t>
            </a:r>
            <a:r>
              <a:rPr baseline="30000" lang="en-US"/>
              <a:t>2</a:t>
            </a:r>
            <a:r>
              <a:rPr lang="en-US"/>
              <a:t>) ≠ Θ(</a:t>
            </a:r>
            <a:r>
              <a:rPr i="1" lang="en-US"/>
              <a:t>n</a:t>
            </a:r>
            <a:r>
              <a:rPr baseline="30000" lang="en-US"/>
              <a:t>2</a:t>
            </a:r>
            <a:r>
              <a:rPr lang="en-US"/>
              <a:t>)</a:t>
            </a:r>
            <a:endParaRPr/>
          </a:p>
        </p:txBody>
      </p:sp>
      <p:pic>
        <p:nvPicPr>
          <p:cNvPr descr="BRAC University Jobs 2020- Jobs in BRAC University- careerz360.com" id="464" name="Google Shape;464;p3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65" name="Google Shape;465;p3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9" name="Shape 469"/>
        <p:cNvGrpSpPr/>
        <p:nvPr/>
      </p:nvGrpSpPr>
      <p:grpSpPr>
        <a:xfrm>
          <a:off x="0" y="0"/>
          <a:ext cx="0" cy="0"/>
          <a:chOff x="0" y="0"/>
          <a:chExt cx="0" cy="0"/>
        </a:xfrm>
      </p:grpSpPr>
      <p:sp>
        <p:nvSpPr>
          <p:cNvPr id="470" name="Google Shape;470;p3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Example 2</a:t>
            </a:r>
            <a:endParaRPr/>
          </a:p>
        </p:txBody>
      </p:sp>
      <p:sp>
        <p:nvSpPr>
          <p:cNvPr id="471" name="Google Shape;471;p3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Prove that:</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21 and </a:t>
            </a:r>
            <a:r>
              <a:rPr i="1" lang="en-US"/>
              <a:t>n</a:t>
            </a:r>
            <a:r>
              <a:rPr baseline="-25000" i="1" lang="en-US"/>
              <a:t>0</a:t>
            </a:r>
            <a:r>
              <a:rPr lang="en-US"/>
              <a:t> = 10</a:t>
            </a:r>
            <a:endParaRPr/>
          </a:p>
          <a:p>
            <a:pPr indent="-342900" lvl="0" marL="342900" rtl="0" algn="l">
              <a:spcBef>
                <a:spcPts val="560"/>
              </a:spcBef>
              <a:spcAft>
                <a:spcPts val="0"/>
              </a:spcAft>
              <a:buClr>
                <a:schemeClr val="accent2"/>
              </a:buClr>
              <a:buSzPts val="2800"/>
              <a:buFont typeface="Arial"/>
              <a:buChar char="•"/>
            </a:pPr>
            <a:r>
              <a:rPr lang="en-US"/>
              <a:t>21</a:t>
            </a:r>
            <a:r>
              <a:rPr i="1" lang="en-US"/>
              <a:t>n</a:t>
            </a:r>
            <a:r>
              <a:rPr baseline="30000" lang="en-US"/>
              <a:t>3</a:t>
            </a:r>
            <a:r>
              <a:rPr lang="en-US"/>
              <a:t> &gt; 20</a:t>
            </a:r>
            <a:r>
              <a:rPr i="1" lang="en-US"/>
              <a:t>n</a:t>
            </a:r>
            <a:r>
              <a:rPr baseline="30000" lang="en-US"/>
              <a:t>3</a:t>
            </a:r>
            <a:r>
              <a:rPr lang="en-US"/>
              <a:t> + 7</a:t>
            </a:r>
            <a:r>
              <a:rPr i="1" lang="en-US"/>
              <a:t>n</a:t>
            </a:r>
            <a:r>
              <a:rPr lang="en-US"/>
              <a:t> + 1000  for all </a:t>
            </a:r>
            <a:r>
              <a:rPr i="1" lang="en-US"/>
              <a:t>n</a:t>
            </a:r>
            <a:r>
              <a:rPr lang="en-US"/>
              <a:t> &gt; 10</a:t>
            </a:r>
            <a:endParaRPr/>
          </a:p>
          <a:p>
            <a:pPr indent="-342900" lvl="0" marL="342900" rtl="0" algn="l">
              <a:spcBef>
                <a:spcPts val="560"/>
              </a:spcBef>
              <a:spcAft>
                <a:spcPts val="0"/>
              </a:spcAft>
              <a:buClr>
                <a:schemeClr val="accent2"/>
              </a:buClr>
              <a:buSzPts val="2800"/>
              <a:buFont typeface="Noto Sans Symbols"/>
              <a:buNone/>
            </a:pPr>
            <a:r>
              <a:rPr lang="en-US"/>
              <a:t>	 </a:t>
            </a:r>
            <a:r>
              <a:rPr i="1" lang="en-US"/>
              <a:t>n</a:t>
            </a:r>
            <a:r>
              <a:rPr baseline="30000" lang="en-US"/>
              <a:t>3</a:t>
            </a:r>
            <a:r>
              <a:rPr lang="en-US"/>
              <a:t> &gt; 7</a:t>
            </a:r>
            <a:r>
              <a:rPr i="1" lang="en-US"/>
              <a:t>n</a:t>
            </a:r>
            <a:r>
              <a:rPr lang="en-US"/>
              <a:t> + 5  for all </a:t>
            </a:r>
            <a:r>
              <a:rPr i="1" lang="en-US"/>
              <a:t>n</a:t>
            </a:r>
            <a:r>
              <a:rPr lang="en-US"/>
              <a:t> &gt; 10</a:t>
            </a:r>
            <a:endParaRPr/>
          </a:p>
          <a:p>
            <a:pPr indent="-342900" lvl="0" marL="342900" rtl="0" algn="l">
              <a:spcBef>
                <a:spcPts val="560"/>
              </a:spcBef>
              <a:spcAft>
                <a:spcPts val="0"/>
              </a:spcAft>
              <a:buClr>
                <a:schemeClr val="accent2"/>
              </a:buClr>
              <a:buSzPts val="2800"/>
              <a:buFont typeface="Noto Sans Symbols"/>
              <a:buNone/>
            </a:pPr>
            <a:r>
              <a:rPr lang="en-US"/>
              <a:t>	TRUE, but we also need…</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20 and </a:t>
            </a:r>
            <a:r>
              <a:rPr i="1" lang="en-US"/>
              <a:t>n</a:t>
            </a:r>
            <a:r>
              <a:rPr baseline="-25000" i="1" lang="en-US"/>
              <a:t>0</a:t>
            </a:r>
            <a:r>
              <a:rPr lang="en-US"/>
              <a:t> = 1</a:t>
            </a:r>
            <a:endParaRPr/>
          </a:p>
          <a:p>
            <a:pPr indent="-342900" lvl="0" marL="342900" rtl="0" algn="l">
              <a:spcBef>
                <a:spcPts val="560"/>
              </a:spcBef>
              <a:spcAft>
                <a:spcPts val="0"/>
              </a:spcAft>
              <a:buClr>
                <a:schemeClr val="accent2"/>
              </a:buClr>
              <a:buSzPts val="2800"/>
              <a:buFont typeface="Arial"/>
              <a:buChar char="•"/>
            </a:pPr>
            <a:r>
              <a:rPr lang="en-US"/>
              <a:t>20</a:t>
            </a:r>
            <a:r>
              <a:rPr i="1" lang="en-US"/>
              <a:t>n</a:t>
            </a:r>
            <a:r>
              <a:rPr baseline="30000" lang="en-US"/>
              <a:t>3</a:t>
            </a:r>
            <a:r>
              <a:rPr lang="en-US"/>
              <a:t> &lt; 20</a:t>
            </a:r>
            <a:r>
              <a:rPr i="1" lang="en-US"/>
              <a:t>n</a:t>
            </a:r>
            <a:r>
              <a:rPr baseline="30000" lang="en-US"/>
              <a:t>3</a:t>
            </a:r>
            <a:r>
              <a:rPr lang="en-US"/>
              <a:t> + 7</a:t>
            </a:r>
            <a:r>
              <a:rPr i="1" lang="en-US"/>
              <a:t>n</a:t>
            </a:r>
            <a:r>
              <a:rPr lang="en-US"/>
              <a:t> + 1000  for all </a:t>
            </a:r>
            <a:r>
              <a:rPr i="1" lang="en-US"/>
              <a:t>n</a:t>
            </a:r>
            <a:r>
              <a:rPr lang="en-US"/>
              <a:t> ≥ 1</a:t>
            </a:r>
            <a:endParaRPr/>
          </a:p>
          <a:p>
            <a:pPr indent="-342900" lvl="0" marL="342900" rtl="0" algn="l">
              <a:spcBef>
                <a:spcPts val="560"/>
              </a:spcBef>
              <a:spcAft>
                <a:spcPts val="0"/>
              </a:spcAft>
              <a:buClr>
                <a:schemeClr val="accent2"/>
              </a:buClr>
              <a:buSzPts val="2800"/>
              <a:buFont typeface="Noto Sans Symbols"/>
              <a:buNone/>
            </a:pPr>
            <a:r>
              <a:rPr lang="en-US"/>
              <a:t>	TRUE</a:t>
            </a:r>
            <a:endParaRPr/>
          </a:p>
        </p:txBody>
      </p:sp>
      <p:sp>
        <p:nvSpPr>
          <p:cNvPr id="472" name="Google Shape;472;p32"/>
          <p:cNvSpPr txBox="1"/>
          <p:nvPr/>
        </p:nvSpPr>
        <p:spPr>
          <a:xfrm>
            <a:off x="4248150" y="1168401"/>
            <a:ext cx="4514850" cy="64611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473" name="Google Shape;473;p32"/>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474" name="Google Shape;474;p32"/>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8" name="Shape 478"/>
        <p:cNvGrpSpPr/>
        <p:nvPr/>
      </p:nvGrpSpPr>
      <p:grpSpPr>
        <a:xfrm>
          <a:off x="0" y="0"/>
          <a:ext cx="0" cy="0"/>
          <a:chOff x="0" y="0"/>
          <a:chExt cx="0" cy="0"/>
        </a:xfrm>
      </p:grpSpPr>
      <p:sp>
        <p:nvSpPr>
          <p:cNvPr id="479" name="Google Shape;479;p3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Example 3</a:t>
            </a:r>
            <a:endParaRPr/>
          </a:p>
        </p:txBody>
      </p:sp>
      <p:sp>
        <p:nvSpPr>
          <p:cNvPr id="480" name="Google Shape;480;p33"/>
          <p:cNvSpPr txBox="1"/>
          <p:nvPr>
            <p:ph idx="1" type="body"/>
          </p:nvPr>
        </p:nvSpPr>
        <p:spPr>
          <a:xfrm>
            <a:off x="1905000" y="990600"/>
            <a:ext cx="83820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Show that</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 and </a:t>
            </a:r>
            <a:r>
              <a:rPr i="1" lang="en-US"/>
              <a:t>n</a:t>
            </a:r>
            <a:r>
              <a:rPr baseline="-25000" lang="en-US"/>
              <a:t>0</a:t>
            </a:r>
            <a:r>
              <a:rPr lang="en-US"/>
              <a:t> = 5</a:t>
            </a:r>
            <a:endParaRPr/>
          </a:p>
          <a:p>
            <a:pPr indent="-165100" lvl="0" marL="342900" rtl="0" algn="l">
              <a:spcBef>
                <a:spcPts val="560"/>
              </a:spcBef>
              <a:spcAft>
                <a:spcPts val="0"/>
              </a:spcAft>
              <a:buClr>
                <a:schemeClr val="accent2"/>
              </a:buClr>
              <a:buSzPts val="2800"/>
              <a:buFont typeface="Arial"/>
              <a:buNone/>
            </a:pPr>
            <a:r>
              <a:t/>
            </a:r>
            <a:endParaRPr/>
          </a:p>
        </p:txBody>
      </p:sp>
      <p:sp>
        <p:nvSpPr>
          <p:cNvPr id="481" name="Google Shape;481;p33"/>
          <p:cNvSpPr txBox="1"/>
          <p:nvPr>
            <p:ph idx="2" type="body"/>
          </p:nvPr>
        </p:nvSpPr>
        <p:spPr>
          <a:xfrm>
            <a:off x="4013200" y="1133476"/>
            <a:ext cx="2209800" cy="525463"/>
          </a:xfrm>
          <a:prstGeom prst="rect">
            <a:avLst/>
          </a:prstGeom>
          <a:blipFill rotWithShape="1">
            <a:blip r:embed="rId3">
              <a:alphaModFix/>
            </a:blip>
            <a:stretch>
              <a:fillRect b="0" l="-274"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sp>
        <p:nvSpPr>
          <p:cNvPr id="482" name="Google Shape;482;p33"/>
          <p:cNvSpPr txBox="1"/>
          <p:nvPr/>
        </p:nvSpPr>
        <p:spPr>
          <a:xfrm>
            <a:off x="2438400" y="2578100"/>
            <a:ext cx="2355850" cy="280193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83" name="Google Shape;483;p33"/>
          <p:cNvSpPr txBox="1"/>
          <p:nvPr/>
        </p:nvSpPr>
        <p:spPr>
          <a:xfrm>
            <a:off x="4800601" y="4886325"/>
            <a:ext cx="365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pic>
        <p:nvPicPr>
          <p:cNvPr descr="BRAC University Jobs 2020- Jobs in BRAC University- careerz360.com" id="484" name="Google Shape;484;p33"/>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485" name="Google Shape;485;p33"/>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9" name="Shape 489"/>
        <p:cNvGrpSpPr/>
        <p:nvPr/>
      </p:nvGrpSpPr>
      <p:grpSpPr>
        <a:xfrm>
          <a:off x="0" y="0"/>
          <a:ext cx="0" cy="0"/>
          <a:chOff x="0" y="0"/>
          <a:chExt cx="0" cy="0"/>
        </a:xfrm>
      </p:grpSpPr>
      <p:sp>
        <p:nvSpPr>
          <p:cNvPr id="490" name="Google Shape;490;p3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91" name="Google Shape;491;p3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Notations - Examples</a:t>
            </a:r>
            <a:endParaRPr/>
          </a:p>
        </p:txBody>
      </p:sp>
      <p:sp>
        <p:nvSpPr>
          <p:cNvPr id="492" name="Google Shape;492;p34"/>
          <p:cNvSpPr txBox="1"/>
          <p:nvPr>
            <p:ph idx="1" type="body"/>
          </p:nvPr>
        </p:nvSpPr>
        <p:spPr>
          <a:xfrm>
            <a:off x="1687498" y="1214450"/>
            <a:ext cx="9645000" cy="50769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2800"/>
              <a:buFont typeface="Arial"/>
              <a:buChar char="•"/>
            </a:pPr>
            <a:r>
              <a:rPr lang="en-US"/>
              <a:t>Θ notation</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/2 – n/2 </a:t>
            </a:r>
            <a:r>
              <a:rPr lang="en-US">
                <a:latin typeface="Comic Sans MS"/>
                <a:ea typeface="Comic Sans MS"/>
                <a:cs typeface="Comic Sans MS"/>
                <a:sym typeface="Comic Sans MS"/>
              </a:rPr>
              <a:t>=Θ(n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(6n</a:t>
            </a:r>
            <a:r>
              <a:rPr baseline="30000" lang="en-US">
                <a:latin typeface="Comic Sans MS"/>
                <a:ea typeface="Comic Sans MS"/>
                <a:cs typeface="Comic Sans MS"/>
                <a:sym typeface="Comic Sans MS"/>
              </a:rPr>
              <a:t>3 </a:t>
            </a:r>
            <a:r>
              <a:rPr lang="en-US">
                <a:latin typeface="Comic Sans MS"/>
                <a:ea typeface="Comic Sans MS"/>
                <a:cs typeface="Comic Sans MS"/>
                <a:sym typeface="Comic Sans MS"/>
              </a:rPr>
              <a:t>+ 1)lgn/(n + 1) = </a:t>
            </a:r>
            <a:r>
              <a:rPr lang="en-US">
                <a:latin typeface="Comic Sans MS"/>
                <a:ea typeface="Comic Sans MS"/>
                <a:cs typeface="Comic Sans MS"/>
                <a:sym typeface="Comic Sans MS"/>
              </a:rPr>
              <a:t>Θ(n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lgn)</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a:p>
            <a:pPr indent="-342900" lvl="0" marL="342900" rtl="0" algn="l">
              <a:lnSpc>
                <a:spcPct val="120000"/>
              </a:lnSpc>
              <a:spcBef>
                <a:spcPts val="560"/>
              </a:spcBef>
              <a:spcAft>
                <a:spcPts val="0"/>
              </a:spcAft>
              <a:buClr>
                <a:schemeClr val="accent2"/>
              </a:buClr>
              <a:buSzPts val="2800"/>
              <a:buFont typeface="Arial"/>
              <a:buChar char="•"/>
            </a:pPr>
            <a:r>
              <a:rPr lang="en-US"/>
              <a:t>Ω notation</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a:t>
            </a:r>
            <a:r>
              <a:rPr baseline="30000" lang="en-US">
                <a:latin typeface="Comic Sans MS"/>
                <a:ea typeface="Comic Sans MS"/>
                <a:cs typeface="Comic Sans MS"/>
                <a:sym typeface="Comic Sans MS"/>
              </a:rPr>
              <a:t>3</a:t>
            </a:r>
            <a:r>
              <a:rPr lang="en-US">
                <a:latin typeface="Comic Sans MS"/>
                <a:ea typeface="Comic Sans MS"/>
                <a:cs typeface="Comic Sans MS"/>
                <a:sym typeface="Comic Sans MS"/>
              </a:rPr>
              <a:t>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logn</a:t>
            </a:r>
            <a:endParaRPr>
              <a:latin typeface="Comic Sans MS"/>
              <a:ea typeface="Comic Sans MS"/>
              <a:cs typeface="Comic Sans MS"/>
              <a:sym typeface="Comic Sans MS"/>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p:txBody>
      </p:sp>
      <p:sp>
        <p:nvSpPr>
          <p:cNvPr id="493" name="Google Shape;493;p34"/>
          <p:cNvSpPr txBox="1"/>
          <p:nvPr/>
        </p:nvSpPr>
        <p:spPr>
          <a:xfrm>
            <a:off x="4229076" y="2768738"/>
            <a:ext cx="1413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≠Θ(n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94" name="Google Shape;494;p34"/>
          <p:cNvSpPr/>
          <p:nvPr/>
        </p:nvSpPr>
        <p:spPr>
          <a:xfrm>
            <a:off x="6111875" y="3359151"/>
            <a:ext cx="3576600" cy="2817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2"/>
              </a:buClr>
              <a:buSzPts val="2800"/>
              <a:buFont typeface="Arial"/>
              <a:buChar char="•"/>
            </a:pPr>
            <a:r>
              <a:rPr lang="en-US" sz="2800">
                <a:solidFill>
                  <a:schemeClr val="accent2"/>
                </a:solidFill>
                <a:latin typeface="Arial"/>
                <a:ea typeface="Arial"/>
                <a:cs typeface="Arial"/>
                <a:sym typeface="Arial"/>
              </a:rPr>
              <a:t>O notation</a:t>
            </a:r>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2n</a:t>
            </a:r>
            <a:r>
              <a:rPr b="0" baseline="30000" i="0" lang="en-US" sz="2400" u="none" cap="none" strike="noStrike">
                <a:solidFill>
                  <a:schemeClr val="dk1"/>
                </a:solidFill>
                <a:latin typeface="Comic Sans MS"/>
                <a:ea typeface="Comic Sans MS"/>
                <a:cs typeface="Comic Sans MS"/>
                <a:sym typeface="Comic Sans MS"/>
              </a:rPr>
              <a:t>2</a:t>
            </a:r>
            <a:r>
              <a:rPr b="0" i="0" lang="en-US" sz="2400" u="none" cap="none" strike="noStrike">
                <a:solidFill>
                  <a:schemeClr val="dk1"/>
                </a:solidFill>
                <a:latin typeface="Comic Sans MS"/>
                <a:ea typeface="Comic Sans MS"/>
                <a:cs typeface="Comic Sans MS"/>
                <a:sym typeface="Comic Sans MS"/>
              </a:rPr>
              <a:t> vs. n</a:t>
            </a:r>
            <a:r>
              <a:rPr b="0" baseline="30000" i="0" lang="en-US" sz="2400" u="none" cap="none" strike="noStrike">
                <a:solidFill>
                  <a:schemeClr val="dk1"/>
                </a:solidFill>
                <a:latin typeface="Comic Sans MS"/>
                <a:ea typeface="Comic Sans MS"/>
                <a:cs typeface="Comic Sans MS"/>
                <a:sym typeface="Comic Sans MS"/>
              </a:rPr>
              <a:t>3</a:t>
            </a:r>
            <a:endParaRPr b="0" i="0" sz="2400" u="none" cap="none" strike="noStrike">
              <a:solidFill>
                <a:schemeClr val="dk1"/>
              </a:solidFill>
              <a:latin typeface="Comic Sans MS"/>
              <a:ea typeface="Comic Sans MS"/>
              <a:cs typeface="Comic Sans MS"/>
              <a:sym typeface="Comic Sans MS"/>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n</a:t>
            </a:r>
            <a:r>
              <a:rPr b="0" baseline="30000" i="0" lang="en-US" sz="2400" u="none" cap="none" strike="noStrike">
                <a:solidFill>
                  <a:schemeClr val="dk1"/>
                </a:solidFill>
                <a:latin typeface="Comic Sans MS"/>
                <a:ea typeface="Comic Sans MS"/>
                <a:cs typeface="Comic Sans MS"/>
                <a:sym typeface="Comic Sans MS"/>
              </a:rPr>
              <a:t>2</a:t>
            </a:r>
            <a:r>
              <a:rPr b="0" i="0" lang="en-US" sz="2400" u="none" cap="none" strike="noStrike">
                <a:solidFill>
                  <a:schemeClr val="dk1"/>
                </a:solidFill>
                <a:latin typeface="Comic Sans MS"/>
                <a:ea typeface="Comic Sans MS"/>
                <a:cs typeface="Comic Sans MS"/>
                <a:sym typeface="Comic Sans MS"/>
              </a:rPr>
              <a:t> vs. n</a:t>
            </a:r>
            <a:r>
              <a:rPr b="0" baseline="30000" i="0" lang="en-US" sz="2400" u="none" cap="none" strike="noStrike">
                <a:solidFill>
                  <a:schemeClr val="dk1"/>
                </a:solidFill>
                <a:latin typeface="Comic Sans MS"/>
                <a:ea typeface="Comic Sans MS"/>
                <a:cs typeface="Comic Sans MS"/>
                <a:sym typeface="Comic Sans MS"/>
              </a:rPr>
              <a:t>2</a:t>
            </a:r>
            <a:endParaRPr b="0" i="0" sz="2400" u="none" cap="none" strike="noStrike">
              <a:solidFill>
                <a:schemeClr val="dk1"/>
              </a:solidFill>
              <a:latin typeface="Comic Sans MS"/>
              <a:ea typeface="Comic Sans MS"/>
              <a:cs typeface="Comic Sans MS"/>
              <a:sym typeface="Comic Sans MS"/>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n</a:t>
            </a:r>
            <a:r>
              <a:rPr b="0" baseline="30000" i="0" lang="en-US" sz="2400" u="none" cap="none" strike="noStrike">
                <a:solidFill>
                  <a:schemeClr val="dk1"/>
                </a:solidFill>
                <a:latin typeface="Comic Sans MS"/>
                <a:ea typeface="Comic Sans MS"/>
                <a:cs typeface="Comic Sans MS"/>
                <a:sym typeface="Comic Sans MS"/>
              </a:rPr>
              <a:t>3</a:t>
            </a:r>
            <a:r>
              <a:rPr b="0" i="0" lang="en-US" sz="2400" u="none" cap="none" strike="noStrike">
                <a:solidFill>
                  <a:schemeClr val="dk1"/>
                </a:solidFill>
                <a:latin typeface="Comic Sans MS"/>
                <a:ea typeface="Comic Sans MS"/>
                <a:cs typeface="Comic Sans MS"/>
                <a:sym typeface="Comic Sans MS"/>
              </a:rPr>
              <a:t> vs. nlogn</a:t>
            </a:r>
            <a:endParaRPr b="0" i="0" sz="2400" u="none" cap="none" strike="noStrike">
              <a:solidFill>
                <a:schemeClr val="dk1"/>
              </a:solidFill>
              <a:latin typeface="Comic Sans MS"/>
              <a:ea typeface="Comic Sans MS"/>
              <a:cs typeface="Comic Sans MS"/>
              <a:sym typeface="Comic Sans MS"/>
            </a:endParaRPr>
          </a:p>
        </p:txBody>
      </p:sp>
      <p:sp>
        <p:nvSpPr>
          <p:cNvPr id="495" name="Google Shape;495;p34"/>
          <p:cNvSpPr/>
          <p:nvPr/>
        </p:nvSpPr>
        <p:spPr>
          <a:xfrm>
            <a:off x="4387850" y="3970350"/>
            <a:ext cx="18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 =Ω(n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96" name="Google Shape;496;p34"/>
          <p:cNvSpPr/>
          <p:nvPr/>
        </p:nvSpPr>
        <p:spPr>
          <a:xfrm>
            <a:off x="4387850" y="4497400"/>
            <a:ext cx="18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=Ω(logn)</a:t>
            </a:r>
            <a:endParaRPr/>
          </a:p>
        </p:txBody>
      </p:sp>
      <p:sp>
        <p:nvSpPr>
          <p:cNvPr id="497" name="Google Shape;497;p34"/>
          <p:cNvSpPr/>
          <p:nvPr/>
        </p:nvSpPr>
        <p:spPr>
          <a:xfrm>
            <a:off x="4387850" y="4992700"/>
            <a:ext cx="1646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≠Ω(n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98" name="Google Shape;498;p34"/>
          <p:cNvSpPr/>
          <p:nvPr/>
        </p:nvSpPr>
        <p:spPr>
          <a:xfrm>
            <a:off x="8656651" y="4027500"/>
            <a:ext cx="19065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2n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 = O(n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a:t>
            </a:r>
            <a:endParaRPr/>
          </a:p>
        </p:txBody>
      </p:sp>
      <p:sp>
        <p:nvSpPr>
          <p:cNvPr id="499" name="Google Shape;499;p34"/>
          <p:cNvSpPr/>
          <p:nvPr/>
        </p:nvSpPr>
        <p:spPr>
          <a:xfrm>
            <a:off x="8656652" y="4508500"/>
            <a:ext cx="1787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 = O(n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500" name="Google Shape;500;p34"/>
          <p:cNvSpPr/>
          <p:nvPr/>
        </p:nvSpPr>
        <p:spPr>
          <a:xfrm>
            <a:off x="8656652" y="5030800"/>
            <a:ext cx="213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 ≠ O(nlgn)</a:t>
            </a:r>
            <a:endParaRPr/>
          </a:p>
        </p:txBody>
      </p:sp>
      <p:pic>
        <p:nvPicPr>
          <p:cNvPr descr="BRAC University Jobs 2020- Jobs in BRAC University- careerz360.com" id="501" name="Google Shape;501;p3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5" name="Shape 505"/>
        <p:cNvGrpSpPr/>
        <p:nvPr/>
      </p:nvGrpSpPr>
      <p:grpSpPr>
        <a:xfrm>
          <a:off x="0" y="0"/>
          <a:ext cx="0" cy="0"/>
          <a:chOff x="0" y="0"/>
          <a:chExt cx="0" cy="0"/>
        </a:xfrm>
      </p:grpSpPr>
      <p:sp>
        <p:nvSpPr>
          <p:cNvPr id="506" name="Google Shape;506;p3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07" name="Google Shape;507;p3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Notations - Examples</a:t>
            </a:r>
            <a:endParaRPr/>
          </a:p>
        </p:txBody>
      </p:sp>
      <p:sp>
        <p:nvSpPr>
          <p:cNvPr id="508" name="Google Shape;508;p35"/>
          <p:cNvSpPr txBox="1"/>
          <p:nvPr>
            <p:ph idx="1" type="body"/>
          </p:nvPr>
        </p:nvSpPr>
        <p:spPr>
          <a:xfrm>
            <a:off x="1874838" y="1106489"/>
            <a:ext cx="8229600" cy="560863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accent2"/>
              </a:buClr>
              <a:buSzPts val="2400"/>
              <a:buFont typeface="Arial"/>
              <a:buChar char="•"/>
            </a:pPr>
            <a:r>
              <a:rPr lang="en-US" sz="2400"/>
              <a:t>For each of the following pairs of functions, either f(n) is O(g(n)), f(n) is Ω(g(n)), or f(n) = Θ(g(n)). Determine which relationship is correct.</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log 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g(n) = log n + 5</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g(n) = log n</a:t>
            </a:r>
            <a:r>
              <a:rPr baseline="30000" lang="en-US">
                <a:latin typeface="Comic Sans MS"/>
                <a:ea typeface="Comic Sans MS"/>
                <a:cs typeface="Comic Sans MS"/>
                <a:sym typeface="Comic Sans MS"/>
              </a:rPr>
              <a:t>2</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log log n; g(n) = log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g(n) = log</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log n + n; g(n) = log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10; g(n) = log 10</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2</a:t>
            </a:r>
            <a:r>
              <a:rPr baseline="30000" lang="en-US">
                <a:latin typeface="Comic Sans MS"/>
                <a:ea typeface="Comic Sans MS"/>
                <a:cs typeface="Comic Sans MS"/>
                <a:sym typeface="Comic Sans MS"/>
              </a:rPr>
              <a:t>n</a:t>
            </a:r>
            <a:r>
              <a:rPr lang="en-US">
                <a:latin typeface="Comic Sans MS"/>
                <a:ea typeface="Comic Sans MS"/>
                <a:cs typeface="Comic Sans MS"/>
                <a:sym typeface="Comic Sans MS"/>
              </a:rPr>
              <a:t>; g(n) = 10n</a:t>
            </a:r>
            <a:r>
              <a:rPr baseline="30000" lang="en-US">
                <a:latin typeface="Comic Sans MS"/>
                <a:ea typeface="Comic Sans MS"/>
                <a:cs typeface="Comic Sans MS"/>
                <a:sym typeface="Comic Sans MS"/>
              </a:rPr>
              <a:t>2</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a:t>
            </a:r>
            <a:r>
              <a:rPr lang="en-US">
                <a:latin typeface="Comic Sans MS"/>
                <a:ea typeface="Comic Sans MS"/>
                <a:cs typeface="Comic Sans MS"/>
                <a:sym typeface="Comic Sans MS"/>
              </a:rPr>
              <a:t>n) = 2</a:t>
            </a:r>
            <a:r>
              <a:rPr baseline="30000" lang="en-US">
                <a:latin typeface="Comic Sans MS"/>
                <a:ea typeface="Comic Sans MS"/>
                <a:cs typeface="Comic Sans MS"/>
                <a:sym typeface="Comic Sans MS"/>
              </a:rPr>
              <a:t>n</a:t>
            </a:r>
            <a:r>
              <a:rPr lang="en-US">
                <a:latin typeface="Comic Sans MS"/>
                <a:ea typeface="Comic Sans MS"/>
                <a:cs typeface="Comic Sans MS"/>
                <a:sym typeface="Comic Sans MS"/>
              </a:rPr>
              <a:t>; g(n) = 3</a:t>
            </a:r>
            <a:r>
              <a:rPr baseline="30000" lang="en-US">
                <a:latin typeface="Comic Sans MS"/>
                <a:ea typeface="Comic Sans MS"/>
                <a:cs typeface="Comic Sans MS"/>
                <a:sym typeface="Comic Sans MS"/>
              </a:rPr>
              <a:t>n</a:t>
            </a:r>
            <a:endParaRPr/>
          </a:p>
        </p:txBody>
      </p:sp>
      <p:sp>
        <p:nvSpPr>
          <p:cNvPr id="509" name="Google Shape;509;p35"/>
          <p:cNvSpPr txBox="1"/>
          <p:nvPr/>
        </p:nvSpPr>
        <p:spPr>
          <a:xfrm>
            <a:off x="7334250" y="2387600"/>
            <a:ext cx="2141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Θ(g(n))</a:t>
            </a:r>
            <a:endParaRPr/>
          </a:p>
        </p:txBody>
      </p:sp>
      <p:sp>
        <p:nvSpPr>
          <p:cNvPr id="510" name="Google Shape;510;p35"/>
          <p:cNvSpPr txBox="1"/>
          <p:nvPr/>
        </p:nvSpPr>
        <p:spPr>
          <a:xfrm>
            <a:off x="7334250" y="2860675"/>
            <a:ext cx="2058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=Ω(g(n))</a:t>
            </a:r>
            <a:endParaRPr/>
          </a:p>
        </p:txBody>
      </p:sp>
      <p:sp>
        <p:nvSpPr>
          <p:cNvPr id="511" name="Google Shape;511;p35"/>
          <p:cNvSpPr txBox="1"/>
          <p:nvPr/>
        </p:nvSpPr>
        <p:spPr>
          <a:xfrm>
            <a:off x="7334251" y="3335338"/>
            <a:ext cx="2068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=O(g(n))</a:t>
            </a:r>
            <a:endParaRPr/>
          </a:p>
        </p:txBody>
      </p:sp>
      <p:sp>
        <p:nvSpPr>
          <p:cNvPr id="512" name="Google Shape;512;p35"/>
          <p:cNvSpPr txBox="1"/>
          <p:nvPr/>
        </p:nvSpPr>
        <p:spPr>
          <a:xfrm>
            <a:off x="7334250" y="3810000"/>
            <a:ext cx="2058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=Ω(g(n))</a:t>
            </a:r>
            <a:endParaRPr/>
          </a:p>
        </p:txBody>
      </p:sp>
      <p:sp>
        <p:nvSpPr>
          <p:cNvPr id="513" name="Google Shape;513;p35"/>
          <p:cNvSpPr txBox="1"/>
          <p:nvPr/>
        </p:nvSpPr>
        <p:spPr>
          <a:xfrm>
            <a:off x="7334250" y="4284663"/>
            <a:ext cx="2058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=Ω(g(n))</a:t>
            </a:r>
            <a:endParaRPr/>
          </a:p>
        </p:txBody>
      </p:sp>
      <p:sp>
        <p:nvSpPr>
          <p:cNvPr id="514" name="Google Shape;514;p35"/>
          <p:cNvSpPr txBox="1"/>
          <p:nvPr/>
        </p:nvSpPr>
        <p:spPr>
          <a:xfrm>
            <a:off x="7334250" y="4759325"/>
            <a:ext cx="2051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=Θ(g(n))</a:t>
            </a:r>
            <a:endParaRPr/>
          </a:p>
        </p:txBody>
      </p:sp>
      <p:sp>
        <p:nvSpPr>
          <p:cNvPr id="515" name="Google Shape;515;p35"/>
          <p:cNvSpPr txBox="1"/>
          <p:nvPr/>
        </p:nvSpPr>
        <p:spPr>
          <a:xfrm>
            <a:off x="7334250" y="5233988"/>
            <a:ext cx="2058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=Ω(g(n))</a:t>
            </a:r>
            <a:endParaRPr/>
          </a:p>
        </p:txBody>
      </p:sp>
      <p:sp>
        <p:nvSpPr>
          <p:cNvPr id="516" name="Google Shape;516;p35"/>
          <p:cNvSpPr txBox="1"/>
          <p:nvPr/>
        </p:nvSpPr>
        <p:spPr>
          <a:xfrm>
            <a:off x="7334251" y="5708650"/>
            <a:ext cx="2068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=O(g(n))</a:t>
            </a:r>
            <a:endParaRPr/>
          </a:p>
        </p:txBody>
      </p:sp>
      <p:pic>
        <p:nvPicPr>
          <p:cNvPr descr="BRAC University Jobs 2020- Jobs in BRAC University- careerz360.com" id="517" name="Google Shape;517;p3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2" name="Shape 522"/>
        <p:cNvGrpSpPr/>
        <p:nvPr/>
      </p:nvGrpSpPr>
      <p:grpSpPr>
        <a:xfrm>
          <a:off x="0" y="0"/>
          <a:ext cx="0" cy="0"/>
          <a:chOff x="0" y="0"/>
          <a:chExt cx="0" cy="0"/>
        </a:xfrm>
      </p:grpSpPr>
      <p:sp>
        <p:nvSpPr>
          <p:cNvPr id="523" name="Google Shape;523;p3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4" name="Google Shape;524;p3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Simplifying Assumptions</a:t>
            </a:r>
            <a:endParaRPr/>
          </a:p>
        </p:txBody>
      </p:sp>
      <p:sp>
        <p:nvSpPr>
          <p:cNvPr id="525" name="Google Shape;525;p3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2400"/>
              <a:buFont typeface="Arial"/>
              <a:buNone/>
            </a:pPr>
            <a:r>
              <a:rPr lang="en-US" sz="2400"/>
              <a:t>1. If f(n) = O(g(n)) and g(n) = O(h(n)), then f(n) = O(h(n))</a:t>
            </a:r>
            <a:endParaRPr/>
          </a:p>
          <a:p>
            <a:pPr indent="0" lvl="0" marL="0" rtl="0" algn="l">
              <a:spcBef>
                <a:spcPts val="480"/>
              </a:spcBef>
              <a:spcAft>
                <a:spcPts val="0"/>
              </a:spcAft>
              <a:buClr>
                <a:schemeClr val="accent2"/>
              </a:buClr>
              <a:buSzPts val="2400"/>
              <a:buFont typeface="Arial"/>
              <a:buNone/>
            </a:pPr>
            <a:r>
              <a:rPr lang="en-US" sz="2400"/>
              <a:t>2. If f(n) = O(kg(n)) for any k &gt; 0, then f(n) = O(g(n))</a:t>
            </a:r>
            <a:endParaRPr/>
          </a:p>
          <a:p>
            <a:pPr indent="0" lvl="0" marL="0" rtl="0" algn="l">
              <a:spcBef>
                <a:spcPts val="480"/>
              </a:spcBef>
              <a:spcAft>
                <a:spcPts val="0"/>
              </a:spcAft>
              <a:buClr>
                <a:schemeClr val="accent2"/>
              </a:buClr>
              <a:buSzPts val="2400"/>
              <a:buFont typeface="Arial"/>
              <a:buNone/>
            </a:pPr>
            <a:r>
              <a:rPr lang="en-US" sz="2400"/>
              <a:t>3. If f</a:t>
            </a:r>
            <a:r>
              <a:rPr baseline="-25000" lang="en-US" sz="2400"/>
              <a:t>1</a:t>
            </a:r>
            <a:r>
              <a:rPr lang="en-US" sz="2400"/>
              <a:t>(n) = O(g</a:t>
            </a:r>
            <a:r>
              <a:rPr baseline="-25000" lang="en-US" sz="2400"/>
              <a:t>1</a:t>
            </a:r>
            <a:r>
              <a:rPr lang="en-US" sz="2400"/>
              <a:t>(n)) and f</a:t>
            </a:r>
            <a:r>
              <a:rPr baseline="-25000" lang="en-US" sz="2400"/>
              <a:t>2</a:t>
            </a:r>
            <a:r>
              <a:rPr lang="en-US" sz="2400"/>
              <a:t>(n) = O(g</a:t>
            </a:r>
            <a:r>
              <a:rPr baseline="-25000" lang="en-US" sz="2400"/>
              <a:t>2</a:t>
            </a:r>
            <a:r>
              <a:rPr lang="en-US" sz="2400"/>
              <a:t>(n)), </a:t>
            </a:r>
            <a:endParaRPr/>
          </a:p>
          <a:p>
            <a:pPr indent="0" lvl="0" marL="0" rtl="0" algn="l">
              <a:spcBef>
                <a:spcPts val="480"/>
              </a:spcBef>
              <a:spcAft>
                <a:spcPts val="0"/>
              </a:spcAft>
              <a:buClr>
                <a:schemeClr val="accent2"/>
              </a:buClr>
              <a:buSzPts val="2400"/>
              <a:buFont typeface="Arial"/>
              <a:buNone/>
            </a:pPr>
            <a:r>
              <a:rPr lang="en-US" sz="2400"/>
              <a:t>		then f</a:t>
            </a:r>
            <a:r>
              <a:rPr baseline="-25000" lang="en-US" sz="2400"/>
              <a:t>1</a:t>
            </a:r>
            <a:r>
              <a:rPr lang="en-US" sz="2400"/>
              <a:t>(n) + f</a:t>
            </a:r>
            <a:r>
              <a:rPr baseline="-25000" lang="en-US" sz="2400"/>
              <a:t>2</a:t>
            </a:r>
            <a:r>
              <a:rPr lang="en-US" sz="2400"/>
              <a:t>(n) = O(max (g</a:t>
            </a:r>
            <a:r>
              <a:rPr baseline="-25000" lang="en-US" sz="2400"/>
              <a:t>1</a:t>
            </a:r>
            <a:r>
              <a:rPr lang="en-US" sz="2400"/>
              <a:t>(n), g</a:t>
            </a:r>
            <a:r>
              <a:rPr baseline="-25000" lang="en-US" sz="2400"/>
              <a:t>2</a:t>
            </a:r>
            <a:r>
              <a:rPr lang="en-US" sz="2400"/>
              <a:t>(n)))</a:t>
            </a:r>
            <a:endParaRPr/>
          </a:p>
          <a:p>
            <a:pPr indent="0" lvl="0" marL="0" rtl="0" algn="l">
              <a:spcBef>
                <a:spcPts val="480"/>
              </a:spcBef>
              <a:spcAft>
                <a:spcPts val="0"/>
              </a:spcAft>
              <a:buClr>
                <a:schemeClr val="accent2"/>
              </a:buClr>
              <a:buSzPts val="2400"/>
              <a:buFont typeface="Arial"/>
              <a:buNone/>
            </a:pPr>
            <a:r>
              <a:rPr lang="en-US" sz="2400"/>
              <a:t>4. If f</a:t>
            </a:r>
            <a:r>
              <a:rPr baseline="-25000" lang="en-US" sz="2400"/>
              <a:t>1</a:t>
            </a:r>
            <a:r>
              <a:rPr lang="en-US" sz="2400"/>
              <a:t>(n) = O(g</a:t>
            </a:r>
            <a:r>
              <a:rPr baseline="-25000" lang="en-US" sz="2400"/>
              <a:t>1</a:t>
            </a:r>
            <a:r>
              <a:rPr lang="en-US" sz="2400"/>
              <a:t>(n)) and f</a:t>
            </a:r>
            <a:r>
              <a:rPr baseline="-25000" lang="en-US" sz="2400"/>
              <a:t>2</a:t>
            </a:r>
            <a:r>
              <a:rPr lang="en-US" sz="2400"/>
              <a:t>(n) = O(g</a:t>
            </a:r>
            <a:r>
              <a:rPr baseline="-25000" lang="en-US" sz="2400"/>
              <a:t>2</a:t>
            </a:r>
            <a:r>
              <a:rPr lang="en-US" sz="2400"/>
              <a:t>(n)), </a:t>
            </a:r>
            <a:endParaRPr/>
          </a:p>
          <a:p>
            <a:pPr indent="0" lvl="0" marL="0" rtl="0" algn="l">
              <a:spcBef>
                <a:spcPts val="480"/>
              </a:spcBef>
              <a:spcAft>
                <a:spcPts val="0"/>
              </a:spcAft>
              <a:buClr>
                <a:schemeClr val="accent2"/>
              </a:buClr>
              <a:buSzPts val="2400"/>
              <a:buFont typeface="Arial"/>
              <a:buNone/>
            </a:pPr>
            <a:r>
              <a:rPr lang="en-US" sz="2400"/>
              <a:t>		then f</a:t>
            </a:r>
            <a:r>
              <a:rPr baseline="-25000" lang="en-US" sz="2400"/>
              <a:t>1</a:t>
            </a:r>
            <a:r>
              <a:rPr lang="en-US" sz="2400"/>
              <a:t>(n) * f</a:t>
            </a:r>
            <a:r>
              <a:rPr baseline="-25000" lang="en-US" sz="2400"/>
              <a:t>2</a:t>
            </a:r>
            <a:r>
              <a:rPr lang="en-US" sz="2400"/>
              <a:t>(n) = O(g</a:t>
            </a:r>
            <a:r>
              <a:rPr baseline="-25000" lang="en-US" sz="2400"/>
              <a:t>1</a:t>
            </a:r>
            <a:r>
              <a:rPr lang="en-US" sz="2400"/>
              <a:t>(n) * g</a:t>
            </a:r>
            <a:r>
              <a:rPr baseline="-25000" lang="en-US" sz="2400"/>
              <a:t>2</a:t>
            </a:r>
            <a:r>
              <a:rPr lang="en-US" sz="2400"/>
              <a:t>(n))</a:t>
            </a:r>
            <a:endParaRPr/>
          </a:p>
        </p:txBody>
      </p:sp>
      <p:pic>
        <p:nvPicPr>
          <p:cNvPr descr="BRAC University Jobs 2020- Jobs in BRAC University- careerz360.com" id="526" name="Google Shape;526;p3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Specifications</a:t>
            </a:r>
            <a:endParaRPr>
              <a:solidFill>
                <a:schemeClr val="dk1"/>
              </a:solidFill>
              <a:latin typeface="Arial"/>
              <a:ea typeface="Arial"/>
              <a:cs typeface="Arial"/>
              <a:sym typeface="Arial"/>
            </a:endParaRPr>
          </a:p>
        </p:txBody>
      </p:sp>
      <p:sp>
        <p:nvSpPr>
          <p:cNvPr id="149" name="Google Shape;149;p4"/>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Input</a:t>
            </a:r>
            <a:r>
              <a:rPr b="1" lang="en-US">
                <a:solidFill>
                  <a:srgbClr val="FF0000"/>
                </a:solidFill>
              </a:rPr>
              <a:t> -</a:t>
            </a:r>
            <a:r>
              <a:rPr b="1" lang="en-US"/>
              <a:t> </a:t>
            </a:r>
            <a:r>
              <a:rPr lang="en-US"/>
              <a:t> </a:t>
            </a:r>
            <a:r>
              <a:rPr lang="en-US" sz="2400"/>
              <a:t>Every Algorithm must take zero or more number of input values from external.</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Output</a:t>
            </a:r>
            <a:r>
              <a:rPr b="1" lang="en-US">
                <a:solidFill>
                  <a:srgbClr val="FF0000"/>
                </a:solidFill>
              </a:rPr>
              <a:t> -</a:t>
            </a:r>
            <a:r>
              <a:rPr b="1" lang="en-US"/>
              <a:t> </a:t>
            </a:r>
            <a:r>
              <a:rPr lang="en-US" sz="2400"/>
              <a:t>Every Algorithm must produce an output as result.</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Definiteness</a:t>
            </a:r>
            <a:r>
              <a:rPr lang="en-US">
                <a:solidFill>
                  <a:srgbClr val="FF0000"/>
                </a:solidFill>
              </a:rPr>
              <a:t> -</a:t>
            </a:r>
            <a:r>
              <a:rPr lang="en-US"/>
              <a:t> </a:t>
            </a:r>
            <a:r>
              <a:rPr lang="en-US" sz="2400"/>
              <a:t>Every statement/instruction in an algorithm must be clear and unambiguous (only one interpretation)</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Finiteness </a:t>
            </a:r>
            <a:r>
              <a:rPr b="1" lang="en-US">
                <a:solidFill>
                  <a:srgbClr val="FF0000"/>
                </a:solidFill>
                <a:latin typeface="Corsiva"/>
                <a:ea typeface="Corsiva"/>
                <a:cs typeface="Corsiva"/>
                <a:sym typeface="Corsiva"/>
              </a:rPr>
              <a:t>-</a:t>
            </a:r>
            <a:r>
              <a:rPr b="1" lang="en-US"/>
              <a:t>  </a:t>
            </a:r>
            <a:r>
              <a:rPr lang="en-US" sz="2400"/>
              <a:t>For all different cases, the algorithm must produce result within a finite number of steps.</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Effectiveness</a:t>
            </a:r>
            <a:r>
              <a:rPr lang="en-US" sz="2400">
                <a:solidFill>
                  <a:srgbClr val="FF0000"/>
                </a:solidFill>
              </a:rPr>
              <a:t> </a:t>
            </a:r>
            <a:r>
              <a:rPr b="1" lang="en-US" sz="2400">
                <a:solidFill>
                  <a:srgbClr val="FF0000"/>
                </a:solidFill>
              </a:rPr>
              <a:t>-</a:t>
            </a:r>
            <a:r>
              <a:rPr b="1" lang="en-US" sz="2400"/>
              <a:t> </a:t>
            </a:r>
            <a:r>
              <a:rPr lang="en-US" sz="2400"/>
              <a:t>Every Instruction must be basic enough to be carried out and it also must be feasible.</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sp>
        <p:nvSpPr>
          <p:cNvPr id="150" name="Google Shape;150;p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51" name="Google Shape;151;p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Some Simplified Rules</a:t>
            </a:r>
            <a:endParaRPr/>
          </a:p>
        </p:txBody>
      </p:sp>
      <p:sp>
        <p:nvSpPr>
          <p:cNvPr id="532" name="Google Shape;532;p37"/>
          <p:cNvSpPr txBox="1"/>
          <p:nvPr>
            <p:ph idx="1" type="body"/>
          </p:nvPr>
        </p:nvSpPr>
        <p:spPr>
          <a:xfrm>
            <a:off x="467784" y="1214439"/>
            <a:ext cx="10972800" cy="55070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O(1) = c , where c is a constant</a:t>
            </a:r>
            <a:endParaRPr/>
          </a:p>
          <a:p>
            <a:pPr indent="-342900" lvl="0" marL="342900" rtl="0" algn="l">
              <a:spcBef>
                <a:spcPts val="560"/>
              </a:spcBef>
              <a:spcAft>
                <a:spcPts val="0"/>
              </a:spcAft>
              <a:buClr>
                <a:schemeClr val="accent2"/>
              </a:buClr>
              <a:buSzPts val="2800"/>
              <a:buFont typeface="Arial"/>
              <a:buChar char="•"/>
            </a:pPr>
            <a:r>
              <a:rPr lang="en-US"/>
              <a:t>O(n) = c*n = cn , where c is constant and n is variable </a:t>
            </a:r>
            <a:endParaRPr/>
          </a:p>
          <a:p>
            <a:pPr indent="-342900" lvl="0" marL="342900" rtl="0" algn="l">
              <a:spcBef>
                <a:spcPts val="560"/>
              </a:spcBef>
              <a:spcAft>
                <a:spcPts val="0"/>
              </a:spcAft>
              <a:buClr>
                <a:schemeClr val="accent2"/>
              </a:buClr>
              <a:buSzPts val="2800"/>
              <a:buFont typeface="Arial"/>
              <a:buChar char="•"/>
            </a:pPr>
            <a:r>
              <a:rPr lang="en-US"/>
              <a:t>c</a:t>
            </a:r>
            <a:r>
              <a:rPr baseline="-25000" lang="en-US"/>
              <a:t>1</a:t>
            </a:r>
            <a:r>
              <a:rPr lang="en-US"/>
              <a:t>*O(1) = c</a:t>
            </a:r>
            <a:r>
              <a:rPr baseline="-25000" lang="en-US"/>
              <a:t>1</a:t>
            </a:r>
            <a:r>
              <a:rPr lang="en-US"/>
              <a:t>*c = c</a:t>
            </a:r>
            <a:r>
              <a:rPr baseline="-25000" lang="en-US"/>
              <a:t>2</a:t>
            </a:r>
            <a:r>
              <a:rPr lang="en-US"/>
              <a:t>  = O(1) , where c,c</a:t>
            </a:r>
            <a:r>
              <a:rPr baseline="-25000" lang="en-US"/>
              <a:t>1</a:t>
            </a:r>
            <a:r>
              <a:rPr lang="en-US"/>
              <a:t>,c</a:t>
            </a:r>
            <a:r>
              <a:rPr baseline="-25000" lang="en-US"/>
              <a:t>2</a:t>
            </a:r>
            <a:r>
              <a:rPr lang="en-US"/>
              <a:t> are constants</a:t>
            </a:r>
            <a:r>
              <a:rPr baseline="-25000" lang="en-US"/>
              <a:t>    </a:t>
            </a:r>
            <a:r>
              <a:rPr lang="en-US"/>
              <a:t> </a:t>
            </a:r>
            <a:endParaRPr/>
          </a:p>
          <a:p>
            <a:pPr indent="-285750" lvl="1" marL="742950" rtl="0" algn="l">
              <a:spcBef>
                <a:spcPts val="480"/>
              </a:spcBef>
              <a:spcAft>
                <a:spcPts val="0"/>
              </a:spcAft>
              <a:buClr>
                <a:schemeClr val="dk1"/>
              </a:buClr>
              <a:buSzPts val="2400"/>
              <a:buFont typeface="Arial"/>
              <a:buChar char="–"/>
            </a:pPr>
            <a:r>
              <a:rPr lang="en-US"/>
              <a:t>O(1) + O(1) + O(1) = 3*O(1) = O(1)</a:t>
            </a:r>
            <a:endParaRPr/>
          </a:p>
          <a:p>
            <a:pPr indent="-285750" lvl="1" marL="742950" rtl="0" algn="l">
              <a:spcBef>
                <a:spcPts val="480"/>
              </a:spcBef>
              <a:spcAft>
                <a:spcPts val="0"/>
              </a:spcAft>
              <a:buClr>
                <a:schemeClr val="dk1"/>
              </a:buClr>
              <a:buSzPts val="2400"/>
              <a:buFont typeface="Arial"/>
              <a:buChar char="–"/>
            </a:pPr>
            <a:r>
              <a:rPr lang="en-US"/>
              <a:t>5*O(1) = O(1)</a:t>
            </a:r>
            <a:endParaRPr/>
          </a:p>
          <a:p>
            <a:pPr indent="-342900" lvl="0" marL="342900" rtl="0" algn="l">
              <a:spcBef>
                <a:spcPts val="560"/>
              </a:spcBef>
              <a:spcAft>
                <a:spcPts val="0"/>
              </a:spcAft>
              <a:buClr>
                <a:schemeClr val="accent2"/>
              </a:buClr>
              <a:buSzPts val="2800"/>
              <a:buFont typeface="Arial"/>
              <a:buChar char="•"/>
            </a:pPr>
            <a:r>
              <a:rPr lang="en-US"/>
              <a:t>n*O(1) = n*c = cn = O(n) , where c is constant and n is variable </a:t>
            </a:r>
            <a:endParaRPr/>
          </a:p>
          <a:p>
            <a:pPr indent="-342900" lvl="0" marL="342900" rtl="0" algn="l">
              <a:spcBef>
                <a:spcPts val="560"/>
              </a:spcBef>
              <a:spcAft>
                <a:spcPts val="0"/>
              </a:spcAft>
              <a:buClr>
                <a:schemeClr val="accent2"/>
              </a:buClr>
              <a:buSzPts val="2800"/>
              <a:buFont typeface="Arial"/>
              <a:buChar char="•"/>
            </a:pPr>
            <a:r>
              <a:rPr lang="en-US"/>
              <a:t>O(m) + O(n) ≠ O(m+n)</a:t>
            </a:r>
            <a:endParaRPr/>
          </a:p>
          <a:p>
            <a:pPr indent="-342900" lvl="0" marL="342900" rtl="0" algn="l">
              <a:spcBef>
                <a:spcPts val="560"/>
              </a:spcBef>
              <a:spcAft>
                <a:spcPts val="0"/>
              </a:spcAft>
              <a:buClr>
                <a:schemeClr val="accent2"/>
              </a:buClr>
              <a:buSzPts val="2800"/>
              <a:buFont typeface="Arial"/>
              <a:buChar char="•"/>
            </a:pPr>
            <a:r>
              <a:rPr lang="en-US"/>
              <a:t>O(m) * O(n) = c</a:t>
            </a:r>
            <a:r>
              <a:rPr baseline="-25000" lang="en-US"/>
              <a:t>1</a:t>
            </a:r>
            <a:r>
              <a:rPr lang="en-US"/>
              <a:t>mc</a:t>
            </a:r>
            <a:r>
              <a:rPr baseline="-25000" lang="en-US"/>
              <a:t>2</a:t>
            </a:r>
            <a:r>
              <a:rPr lang="en-US"/>
              <a:t>n = (c</a:t>
            </a:r>
            <a:r>
              <a:rPr baseline="-25000" lang="en-US"/>
              <a:t>1</a:t>
            </a:r>
            <a:r>
              <a:rPr lang="en-US"/>
              <a:t>*c</a:t>
            </a:r>
            <a:r>
              <a:rPr baseline="-25000" lang="en-US"/>
              <a:t>2</a:t>
            </a:r>
            <a:r>
              <a:rPr lang="en-US"/>
              <a:t>)(mn) = (c</a:t>
            </a:r>
            <a:r>
              <a:rPr baseline="-25000" lang="en-US"/>
              <a:t>2</a:t>
            </a:r>
            <a:r>
              <a:rPr lang="en-US"/>
              <a:t>)(mn) = O(mn) </a:t>
            </a:r>
            <a:endParaRPr/>
          </a:p>
          <a:p>
            <a:pPr indent="-342900" lvl="0" marL="342900" rtl="0" algn="l">
              <a:spcBef>
                <a:spcPts val="560"/>
              </a:spcBef>
              <a:spcAft>
                <a:spcPts val="0"/>
              </a:spcAft>
              <a:buClr>
                <a:schemeClr val="accent2"/>
              </a:buClr>
              <a:buSzPts val="2800"/>
              <a:buFont typeface="Arial"/>
              <a:buChar char="•"/>
            </a:pPr>
            <a:r>
              <a:rPr lang="en-US"/>
              <a:t>O(m)*O(n)*O(p)*O(q) = O(m(n(p(q)))) = O(mnpq)</a:t>
            </a:r>
            <a:endParaRPr/>
          </a:p>
          <a:p>
            <a:pPr indent="-285750" lvl="1" marL="742950" rtl="0" algn="l">
              <a:spcBef>
                <a:spcPts val="480"/>
              </a:spcBef>
              <a:spcAft>
                <a:spcPts val="0"/>
              </a:spcAft>
              <a:buClr>
                <a:schemeClr val="dk1"/>
              </a:buClr>
              <a:buSzPts val="2400"/>
              <a:buFont typeface="Arial"/>
              <a:buChar char="–"/>
            </a:pPr>
            <a:r>
              <a:rPr lang="en-US"/>
              <a:t>Example nested for loops</a:t>
            </a:r>
            <a:endParaRPr/>
          </a:p>
          <a:p>
            <a:pPr indent="-342900" lvl="0" marL="342900" rtl="0" algn="l">
              <a:spcBef>
                <a:spcPts val="560"/>
              </a:spcBef>
              <a:spcAft>
                <a:spcPts val="0"/>
              </a:spcAft>
              <a:buClr>
                <a:schemeClr val="accent2"/>
              </a:buClr>
              <a:buSzPts val="2800"/>
              <a:buFont typeface="Arial"/>
              <a:buChar char="•"/>
            </a:pPr>
            <a:r>
              <a:rPr lang="en-US"/>
              <a:t> O(an</a:t>
            </a:r>
            <a:r>
              <a:rPr baseline="30000" lang="en-US"/>
              <a:t>2</a:t>
            </a:r>
            <a:r>
              <a:rPr lang="en-US"/>
              <a:t> + bn + c) = O(n</a:t>
            </a:r>
            <a:r>
              <a:rPr baseline="30000" lang="en-US"/>
              <a:t>2</a:t>
            </a:r>
            <a:r>
              <a:rPr lang="en-US"/>
              <a:t>) where a, b , c are constants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sp>
        <p:nvSpPr>
          <p:cNvPr id="533" name="Google Shape;533;p3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534" name="Google Shape;534;p3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8" name="Shape 538"/>
        <p:cNvGrpSpPr/>
        <p:nvPr/>
      </p:nvGrpSpPr>
      <p:grpSpPr>
        <a:xfrm>
          <a:off x="0" y="0"/>
          <a:ext cx="0" cy="0"/>
          <a:chOff x="0" y="0"/>
          <a:chExt cx="0" cy="0"/>
        </a:xfrm>
      </p:grpSpPr>
      <p:sp>
        <p:nvSpPr>
          <p:cNvPr id="539" name="Google Shape;539;p38"/>
          <p:cNvSpPr txBox="1"/>
          <p:nvPr>
            <p:ph type="title"/>
          </p:nvPr>
        </p:nvSpPr>
        <p:spPr>
          <a:xfrm>
            <a:off x="455084" y="297179"/>
            <a:ext cx="10972800" cy="110871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Example #1: carry n books </a:t>
            </a:r>
            <a:br>
              <a:rPr lang="en-US"/>
            </a:br>
            <a:r>
              <a:rPr lang="en-US"/>
              <a:t>from one bookshelf to another one</a:t>
            </a:r>
            <a:endParaRPr/>
          </a:p>
        </p:txBody>
      </p:sp>
      <p:sp>
        <p:nvSpPr>
          <p:cNvPr id="540" name="Google Shape;540;p38"/>
          <p:cNvSpPr txBox="1"/>
          <p:nvPr>
            <p:ph idx="1" type="body"/>
          </p:nvPr>
        </p:nvSpPr>
        <p:spPr>
          <a:xfrm>
            <a:off x="467784" y="1623060"/>
            <a:ext cx="10972800" cy="46682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2"/>
              </a:buClr>
              <a:buSzPts val="2800"/>
              <a:buFont typeface="Arial"/>
              <a:buChar char="•"/>
            </a:pPr>
            <a:r>
              <a:rPr lang="en-US"/>
              <a:t>How many operations?</a:t>
            </a:r>
            <a:endParaRPr/>
          </a:p>
          <a:p>
            <a:pPr indent="-342900" lvl="0" marL="342900" rtl="0" algn="l">
              <a:spcBef>
                <a:spcPts val="560"/>
              </a:spcBef>
              <a:spcAft>
                <a:spcPts val="0"/>
              </a:spcAft>
              <a:buClr>
                <a:schemeClr val="accent2"/>
              </a:buClr>
              <a:buSzPts val="2800"/>
              <a:buFont typeface="Arial"/>
              <a:buChar char="•"/>
            </a:pPr>
            <a:r>
              <a:rPr lang="en-US"/>
              <a:t>n pick-ups, n forward moves, n drops and n reverse moves 🡪 4 n operations</a:t>
            </a:r>
            <a:endParaRPr/>
          </a:p>
          <a:p>
            <a:pPr indent="-342900" lvl="0" marL="342900" rtl="0" algn="l">
              <a:spcBef>
                <a:spcPts val="560"/>
              </a:spcBef>
              <a:spcAft>
                <a:spcPts val="0"/>
              </a:spcAft>
              <a:buClr>
                <a:schemeClr val="accent2"/>
              </a:buClr>
              <a:buSzPts val="2800"/>
              <a:buFont typeface="Arial"/>
              <a:buChar char="•"/>
            </a:pPr>
            <a:r>
              <a:rPr lang="en-US"/>
              <a:t>4n operations = c. n = O(c. n) = O(n)</a:t>
            </a:r>
            <a:endParaRPr/>
          </a:p>
          <a:p>
            <a:pPr indent="-342900" lvl="0" marL="342900" rtl="0" algn="l">
              <a:spcBef>
                <a:spcPts val="560"/>
              </a:spcBef>
              <a:spcAft>
                <a:spcPts val="0"/>
              </a:spcAft>
              <a:buClr>
                <a:schemeClr val="accent2"/>
              </a:buClr>
              <a:buSzPts val="2800"/>
              <a:buFont typeface="Arial"/>
              <a:buChar char="•"/>
            </a:pPr>
            <a:r>
              <a:rPr lang="en-US"/>
              <a:t>Similarly, any program that reads n inputs from the user will have minimum time complexity O(n).</a:t>
            </a:r>
            <a:endParaRPr/>
          </a:p>
          <a:p>
            <a:pPr indent="0" lvl="0" marL="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541" name="Google Shape;541;p3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42" name="Google Shape;542;p3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9"/>
          <p:cNvSpPr txBox="1"/>
          <p:nvPr>
            <p:ph type="title"/>
          </p:nvPr>
        </p:nvSpPr>
        <p:spPr>
          <a:xfrm>
            <a:off x="455084" y="124619"/>
            <a:ext cx="10972800" cy="118983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Example #2: Locating Roll-Number record in</a:t>
            </a:r>
            <a:br>
              <a:rPr lang="en-US"/>
            </a:br>
            <a:r>
              <a:rPr lang="en-US"/>
              <a:t>Attendance Sheet</a:t>
            </a:r>
            <a:endParaRPr/>
          </a:p>
        </p:txBody>
      </p:sp>
      <p:sp>
        <p:nvSpPr>
          <p:cNvPr id="548" name="Google Shape;548;p39"/>
          <p:cNvSpPr txBox="1"/>
          <p:nvPr>
            <p:ph idx="1" type="body"/>
          </p:nvPr>
        </p:nvSpPr>
        <p:spPr>
          <a:xfrm>
            <a:off x="467784" y="1760220"/>
            <a:ext cx="10972800" cy="45310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2800"/>
              <a:buFont typeface="Arial"/>
              <a:buNone/>
            </a:pPr>
            <a:r>
              <a:rPr lang="en-US"/>
              <a:t>What is the time complexity of search?</a:t>
            </a:r>
            <a:endParaRPr/>
          </a:p>
          <a:p>
            <a:pPr indent="-342900" lvl="0" marL="342900" rtl="0" algn="l">
              <a:spcBef>
                <a:spcPts val="560"/>
              </a:spcBef>
              <a:spcAft>
                <a:spcPts val="0"/>
              </a:spcAft>
              <a:buClr>
                <a:schemeClr val="accent2"/>
              </a:buClr>
              <a:buSzPts val="2800"/>
              <a:buFont typeface="Arial"/>
              <a:buChar char="•"/>
            </a:pPr>
            <a:r>
              <a:rPr lang="en-US"/>
              <a:t>Binary Search algorithm at work</a:t>
            </a:r>
            <a:endParaRPr/>
          </a:p>
          <a:p>
            <a:pPr indent="-285750" lvl="1" marL="742950" rtl="0" algn="l">
              <a:spcBef>
                <a:spcPts val="480"/>
              </a:spcBef>
              <a:spcAft>
                <a:spcPts val="0"/>
              </a:spcAft>
              <a:buClr>
                <a:schemeClr val="dk1"/>
              </a:buClr>
              <a:buSzPts val="2400"/>
              <a:buFont typeface="Arial"/>
              <a:buChar char="–"/>
            </a:pPr>
            <a:r>
              <a:rPr lang="en-US"/>
              <a:t>O(log n)</a:t>
            </a:r>
            <a:endParaRPr/>
          </a:p>
          <a:p>
            <a:pPr indent="-342900" lvl="0" marL="342900" rtl="0" algn="l">
              <a:spcBef>
                <a:spcPts val="560"/>
              </a:spcBef>
              <a:spcAft>
                <a:spcPts val="0"/>
              </a:spcAft>
              <a:buClr>
                <a:schemeClr val="accent2"/>
              </a:buClr>
              <a:buSzPts val="2800"/>
              <a:buFont typeface="Arial"/>
              <a:buChar char="•"/>
            </a:pPr>
            <a:r>
              <a:rPr lang="en-US"/>
              <a:t>Sequential search?</a:t>
            </a:r>
            <a:endParaRPr/>
          </a:p>
          <a:p>
            <a:pPr indent="-285750" lvl="1" marL="742950" rtl="0" algn="l">
              <a:spcBef>
                <a:spcPts val="480"/>
              </a:spcBef>
              <a:spcAft>
                <a:spcPts val="0"/>
              </a:spcAft>
              <a:buClr>
                <a:schemeClr val="dk1"/>
              </a:buClr>
              <a:buSzPts val="2400"/>
              <a:buFont typeface="Arial"/>
              <a:buChar char="–"/>
            </a:pPr>
            <a:r>
              <a:rPr lang="en-US"/>
              <a:t>O(n)</a:t>
            </a:r>
            <a:endParaRPr/>
          </a:p>
        </p:txBody>
      </p:sp>
      <p:pic>
        <p:nvPicPr>
          <p:cNvPr descr="BRAC University Jobs 2020- Jobs in BRAC University- careerz360.com" id="549" name="Google Shape;549;p3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50" name="Google Shape;550;p3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0"/>
          <p:cNvSpPr txBox="1"/>
          <p:nvPr>
            <p:ph type="title"/>
          </p:nvPr>
        </p:nvSpPr>
        <p:spPr>
          <a:xfrm>
            <a:off x="455084" y="297181"/>
            <a:ext cx="10508925" cy="13258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#3: Teacher of CSE 221 gives gifts to first 10 students</a:t>
            </a:r>
            <a:endParaRPr/>
          </a:p>
        </p:txBody>
      </p:sp>
      <p:sp>
        <p:nvSpPr>
          <p:cNvPr id="556" name="Google Shape;556;p40"/>
          <p:cNvSpPr txBox="1"/>
          <p:nvPr>
            <p:ph idx="1" type="body"/>
          </p:nvPr>
        </p:nvSpPr>
        <p:spPr>
          <a:xfrm>
            <a:off x="467784" y="2057400"/>
            <a:ext cx="10972800" cy="42338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There are </a:t>
            </a:r>
            <a:r>
              <a:rPr lang="en-US">
                <a:solidFill>
                  <a:srgbClr val="FF0000"/>
                </a:solidFill>
              </a:rPr>
              <a:t>n</a:t>
            </a:r>
            <a:r>
              <a:rPr lang="en-US"/>
              <a:t> students in the queue.</a:t>
            </a:r>
            <a:endParaRPr/>
          </a:p>
          <a:p>
            <a:pPr indent="-342900" lvl="0" marL="342900" rtl="0" algn="l">
              <a:spcBef>
                <a:spcPts val="560"/>
              </a:spcBef>
              <a:spcAft>
                <a:spcPts val="0"/>
              </a:spcAft>
              <a:buClr>
                <a:schemeClr val="accent2"/>
              </a:buClr>
              <a:buSzPts val="2800"/>
              <a:buFont typeface="Arial"/>
              <a:buChar char="•"/>
            </a:pPr>
            <a:r>
              <a:rPr lang="en-US"/>
              <a:t>Teacher brings one gift at a time.</a:t>
            </a:r>
            <a:endParaRPr/>
          </a:p>
          <a:p>
            <a:pPr indent="-342900" lvl="0" marL="342900" rtl="0" algn="l">
              <a:spcBef>
                <a:spcPts val="560"/>
              </a:spcBef>
              <a:spcAft>
                <a:spcPts val="0"/>
              </a:spcAft>
              <a:buClr>
                <a:schemeClr val="accent2"/>
              </a:buClr>
              <a:buSzPts val="2800"/>
              <a:buFont typeface="Arial"/>
              <a:buChar char="•"/>
            </a:pPr>
            <a:r>
              <a:rPr lang="en-US"/>
              <a:t>Time complexity = O(c. 10) = O(1)</a:t>
            </a:r>
            <a:endParaRPr/>
          </a:p>
          <a:p>
            <a:pPr indent="-342900" lvl="0" marL="342900" rtl="0" algn="l">
              <a:spcBef>
                <a:spcPts val="560"/>
              </a:spcBef>
              <a:spcAft>
                <a:spcPts val="0"/>
              </a:spcAft>
              <a:buClr>
                <a:schemeClr val="accent2"/>
              </a:buClr>
              <a:buSzPts val="2800"/>
              <a:buFont typeface="Arial"/>
              <a:buChar char="•"/>
            </a:pPr>
            <a:r>
              <a:rPr lang="en-US"/>
              <a:t>Teacher will take exactly same time irrespective of the line length.</a:t>
            </a:r>
            <a:endParaRPr/>
          </a:p>
          <a:p>
            <a:pPr indent="0" lvl="0" marL="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557" name="Google Shape;557;p4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58" name="Google Shape;558;p4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5" name="Google Shape;565;p4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Loops with Break </a:t>
            </a:r>
            <a:endParaRPr/>
          </a:p>
        </p:txBody>
      </p:sp>
      <p:sp>
        <p:nvSpPr>
          <p:cNvPr id="566" name="Google Shape;566;p4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	for (j = 0; j &lt; n; ++j)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3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if (condition) break;</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215900" lvl="0" marL="342900" rtl="0" algn="l">
              <a:spcBef>
                <a:spcPts val="400"/>
              </a:spcBef>
              <a:spcAft>
                <a:spcPts val="0"/>
              </a:spcAft>
              <a:buClr>
                <a:schemeClr val="accent2"/>
              </a:buClr>
              <a:buSzPts val="2000"/>
              <a:buFont typeface="Arial"/>
              <a:buNone/>
            </a:pPr>
            <a:r>
              <a:t/>
            </a:r>
            <a:endParaRPr sz="2000"/>
          </a:p>
          <a:p>
            <a:pPr indent="-342900" lvl="0" marL="342900" rtl="0" algn="l">
              <a:spcBef>
                <a:spcPts val="560"/>
              </a:spcBef>
              <a:spcAft>
                <a:spcPts val="0"/>
              </a:spcAft>
              <a:buClr>
                <a:schemeClr val="accent2"/>
              </a:buClr>
              <a:buSzPts val="2800"/>
              <a:buFont typeface="Arial"/>
              <a:buChar char="•"/>
            </a:pPr>
            <a:r>
              <a:rPr lang="en-US"/>
              <a:t>Upper bound</a:t>
            </a:r>
            <a:r>
              <a:rPr lang="en-US">
                <a:latin typeface="Times New Roman"/>
                <a:ea typeface="Times New Roman"/>
                <a:cs typeface="Times New Roman"/>
                <a:sym typeface="Times New Roman"/>
              </a:rPr>
              <a:t> = </a:t>
            </a:r>
            <a:r>
              <a:rPr lang="en-US"/>
              <a:t>O(4n) = O(n)</a:t>
            </a:r>
            <a:endParaRPr/>
          </a:p>
          <a:p>
            <a:pPr indent="-342900" lvl="0" marL="342900" rtl="0" algn="l">
              <a:spcBef>
                <a:spcPts val="560"/>
              </a:spcBef>
              <a:spcAft>
                <a:spcPts val="0"/>
              </a:spcAft>
              <a:buClr>
                <a:schemeClr val="accent2"/>
              </a:buClr>
              <a:buSzPts val="2800"/>
              <a:buFont typeface="Arial"/>
              <a:buChar char="•"/>
            </a:pPr>
            <a:r>
              <a:rPr lang="en-US"/>
              <a:t>Lower bound = </a:t>
            </a:r>
            <a:r>
              <a:rPr i="1" lang="en-US"/>
              <a:t>Ω</a:t>
            </a:r>
            <a:r>
              <a:rPr lang="en-US"/>
              <a:t>(4) = </a:t>
            </a:r>
            <a:r>
              <a:rPr i="1" lang="en-US"/>
              <a:t>Ω</a:t>
            </a:r>
            <a:r>
              <a:rPr lang="en-US"/>
              <a:t>(1)</a:t>
            </a:r>
            <a:endParaRPr/>
          </a:p>
          <a:p>
            <a:pPr indent="-342900" lvl="0" marL="342900" rtl="0" algn="l">
              <a:spcBef>
                <a:spcPts val="560"/>
              </a:spcBef>
              <a:spcAft>
                <a:spcPts val="0"/>
              </a:spcAft>
              <a:buClr>
                <a:schemeClr val="accent2"/>
              </a:buClr>
              <a:buSzPts val="2800"/>
              <a:buFont typeface="Arial"/>
              <a:buChar char="•"/>
            </a:pPr>
            <a:r>
              <a:rPr lang="en-US"/>
              <a:t>Complexity = O(n)</a:t>
            </a:r>
            <a:endParaRPr/>
          </a:p>
          <a:p>
            <a:pPr indent="-342900" lvl="0" marL="342900" rtl="0" algn="l">
              <a:spcBef>
                <a:spcPts val="560"/>
              </a:spcBef>
              <a:spcAft>
                <a:spcPts val="0"/>
              </a:spcAft>
              <a:buClr>
                <a:schemeClr val="accent2"/>
              </a:buClr>
              <a:buSzPts val="2800"/>
              <a:buFont typeface="Arial"/>
              <a:buNone/>
            </a:pPr>
            <a:r>
              <a:rPr lang="en-US"/>
              <a:t>Ques: </a:t>
            </a:r>
            <a:r>
              <a:rPr lang="en-US">
                <a:solidFill>
                  <a:srgbClr val="FF0000"/>
                </a:solidFill>
              </a:rPr>
              <a:t>Why don’t we have a Θ(…) notation here?</a:t>
            </a:r>
            <a:endParaRPr sz="2000">
              <a:solidFill>
                <a:srgbClr val="FF0000"/>
              </a:solidFill>
            </a:endParaRPr>
          </a:p>
        </p:txBody>
      </p:sp>
      <p:pic>
        <p:nvPicPr>
          <p:cNvPr descr="BRAC University Jobs 2020- Jobs in BRAC University- careerz360.com" id="567" name="Google Shape;567;p4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4" name="Google Shape;574;p4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Sequential Search</a:t>
            </a:r>
            <a:endParaRPr/>
          </a:p>
        </p:txBody>
      </p:sp>
      <p:sp>
        <p:nvSpPr>
          <p:cNvPr id="575" name="Google Shape;575;p4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Given an </a:t>
            </a:r>
            <a:r>
              <a:rPr lang="en-US">
                <a:solidFill>
                  <a:srgbClr val="0000FF"/>
                </a:solidFill>
              </a:rPr>
              <a:t>unsorted</a:t>
            </a:r>
            <a:r>
              <a:rPr lang="en-US"/>
              <a:t> vector/list a[ ], find the location of element X.</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36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for (i = 0; i &lt; n; i++) {</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if (a[i] == X) return true;</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return false;</a:t>
            </a:r>
            <a:endParaRPr/>
          </a:p>
          <a:p>
            <a:pPr indent="-165100" lvl="0" marL="342900" rtl="0" algn="l">
              <a:spcBef>
                <a:spcPts val="560"/>
              </a:spcBef>
              <a:spcAft>
                <a:spcPts val="0"/>
              </a:spcAft>
              <a:buClr>
                <a:schemeClr val="accent2"/>
              </a:buClr>
              <a:buSzPts val="2800"/>
              <a:buFont typeface="Arial"/>
              <a:buNone/>
            </a:pPr>
            <a:r>
              <a:t/>
            </a:r>
            <a:endParaRPr>
              <a:solidFill>
                <a:srgbClr val="0000FF"/>
              </a:solidFill>
            </a:endParaRPr>
          </a:p>
          <a:p>
            <a:pPr indent="-342900" lvl="0" marL="342900" rtl="0" algn="l">
              <a:spcBef>
                <a:spcPts val="560"/>
              </a:spcBef>
              <a:spcAft>
                <a:spcPts val="0"/>
              </a:spcAft>
              <a:buClr>
                <a:schemeClr val="accent2"/>
              </a:buClr>
              <a:buSzPts val="2800"/>
              <a:buFont typeface="Arial"/>
              <a:buChar char="•"/>
            </a:pPr>
            <a:r>
              <a:rPr lang="en-US"/>
              <a:t>Input size:  n = array size()</a:t>
            </a:r>
            <a:endParaRPr/>
          </a:p>
          <a:p>
            <a:pPr indent="-342900" lvl="0" marL="342900" rtl="0" algn="l">
              <a:spcBef>
                <a:spcPts val="560"/>
              </a:spcBef>
              <a:spcAft>
                <a:spcPts val="0"/>
              </a:spcAft>
              <a:buClr>
                <a:schemeClr val="accent2"/>
              </a:buClr>
              <a:buSzPts val="2800"/>
              <a:buFont typeface="Arial"/>
              <a:buChar char="•"/>
            </a:pPr>
            <a:r>
              <a:rPr lang="en-US"/>
              <a:t>Complexity = O(n)</a:t>
            </a:r>
            <a:endParaRPr/>
          </a:p>
          <a:p>
            <a:pPr indent="-342900" lvl="0" marL="342900" rtl="0" algn="l">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p:txBody>
      </p:sp>
      <p:pic>
        <p:nvPicPr>
          <p:cNvPr descr="BRAC University Jobs 2020- Jobs in BRAC University- careerz360.com" id="576" name="Google Shape;576;p4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83" name="Google Shape;583;p4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If-then-else Statement</a:t>
            </a:r>
            <a:endParaRPr/>
          </a:p>
        </p:txBody>
      </p:sp>
      <p:sp>
        <p:nvSpPr>
          <p:cNvPr id="584" name="Google Shape;584;p43"/>
          <p:cNvSpPr txBox="1"/>
          <p:nvPr>
            <p:ph idx="1" type="body"/>
          </p:nvPr>
        </p:nvSpPr>
        <p:spPr>
          <a:xfrm>
            <a:off x="2438400" y="3276600"/>
            <a:ext cx="7086600"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Complexity = ??</a:t>
            </a:r>
            <a:endParaRPr/>
          </a:p>
          <a:p>
            <a:pPr indent="-342900" lvl="0" marL="342900" rtl="0" algn="l">
              <a:spcBef>
                <a:spcPts val="560"/>
              </a:spcBef>
              <a:spcAft>
                <a:spcPts val="0"/>
              </a:spcAft>
              <a:buClr>
                <a:schemeClr val="accent2"/>
              </a:buClr>
              <a:buSzPts val="2800"/>
              <a:buFont typeface="Arial"/>
              <a:buNone/>
            </a:pPr>
            <a:r>
              <a:rPr lang="en-US"/>
              <a:t>= O(1) + O(N) </a:t>
            </a:r>
            <a:endParaRPr/>
          </a:p>
          <a:p>
            <a:pPr indent="-342900" lvl="0" marL="342900" rtl="0" algn="l">
              <a:spcBef>
                <a:spcPts val="560"/>
              </a:spcBef>
              <a:spcAft>
                <a:spcPts val="0"/>
              </a:spcAft>
              <a:buClr>
                <a:schemeClr val="accent2"/>
              </a:buClr>
              <a:buSzPts val="2800"/>
              <a:buFont typeface="Arial"/>
              <a:buNone/>
            </a:pPr>
            <a:r>
              <a:rPr lang="en-US"/>
              <a:t>= O(N)</a:t>
            </a:r>
            <a:endParaRPr/>
          </a:p>
        </p:txBody>
      </p:sp>
      <p:sp>
        <p:nvSpPr>
          <p:cNvPr id="585" name="Google Shape;585;p43"/>
          <p:cNvSpPr/>
          <p:nvPr/>
        </p:nvSpPr>
        <p:spPr>
          <a:xfrm>
            <a:off x="2819400" y="1371601"/>
            <a:ext cx="5105400" cy="186531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if(condition) </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i = 0;</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else</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for ( j = 0; j &lt; n; j++)</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a[j] = j;</a:t>
            </a:r>
            <a:endParaRPr/>
          </a:p>
          <a:p>
            <a:pPr indent="0" lvl="0" marL="0" marR="0" rtl="0" algn="l">
              <a:lnSpc>
                <a:spcPct val="80000"/>
              </a:lnSpc>
              <a:spcBef>
                <a:spcPts val="0"/>
              </a:spcBef>
              <a:spcAft>
                <a:spcPts val="0"/>
              </a:spcAft>
              <a:buNone/>
            </a:pPr>
            <a:r>
              <a:t/>
            </a:r>
            <a:endParaRPr sz="1800">
              <a:solidFill>
                <a:srgbClr val="0000FF"/>
              </a:solidFill>
              <a:latin typeface="Arial"/>
              <a:ea typeface="Arial"/>
              <a:cs typeface="Arial"/>
              <a:sym typeface="Arial"/>
            </a:endParaRPr>
          </a:p>
        </p:txBody>
      </p:sp>
      <p:pic>
        <p:nvPicPr>
          <p:cNvPr descr="BRAC University Jobs 2020- Jobs in BRAC University- careerz360.com" id="586" name="Google Shape;586;p4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3" name="Google Shape;593;p4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Consecutive Statements</a:t>
            </a:r>
            <a:endParaRPr/>
          </a:p>
        </p:txBody>
      </p:sp>
      <p:sp>
        <p:nvSpPr>
          <p:cNvPr id="594" name="Google Shape;594;p44"/>
          <p:cNvSpPr/>
          <p:nvPr/>
        </p:nvSpPr>
        <p:spPr>
          <a:xfrm>
            <a:off x="2133600" y="1219201"/>
            <a:ext cx="7620000" cy="4530725"/>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400"/>
              </a:spcBef>
              <a:spcAft>
                <a:spcPts val="0"/>
              </a:spcAft>
              <a:buClr>
                <a:srgbClr val="FF0000"/>
              </a:buClr>
              <a:buSzPts val="2000"/>
              <a:buFont typeface="Arial"/>
              <a:buChar char="•"/>
            </a:pPr>
            <a:r>
              <a:rPr lang="en-US" sz="2000">
                <a:solidFill>
                  <a:srgbClr val="FF0000"/>
                </a:solidFill>
                <a:latin typeface="Arial"/>
                <a:ea typeface="Arial"/>
                <a:cs typeface="Arial"/>
                <a:sym typeface="Arial"/>
              </a:rPr>
              <a:t>Add the complexity of consecutive statements</a:t>
            </a:r>
            <a:endParaRPr sz="2000">
              <a:solidFill>
                <a:srgbClr val="FF0000"/>
              </a:solidFill>
              <a:latin typeface="Arial"/>
              <a:ea typeface="Arial"/>
              <a:cs typeface="Arial"/>
              <a:sym typeface="Arial"/>
            </a:endParaRPr>
          </a:p>
          <a:p>
            <a:pPr indent="-342900" lvl="0" marL="342900" marR="0" rtl="0" algn="l">
              <a:spcBef>
                <a:spcPts val="400"/>
              </a:spcBef>
              <a:spcAft>
                <a:spcPts val="0"/>
              </a:spcAft>
              <a:buClr>
                <a:srgbClr val="FF0000"/>
              </a:buClr>
              <a:buSzPts val="2000"/>
              <a:buFont typeface="Arial"/>
              <a:buChar char="•"/>
            </a:pPr>
            <a:r>
              <a:rPr lang="en-US" sz="2000">
                <a:solidFill>
                  <a:srgbClr val="FF0000"/>
                </a:solidFill>
                <a:latin typeface="Arial"/>
                <a:ea typeface="Arial"/>
                <a:cs typeface="Arial"/>
                <a:sym typeface="Arial"/>
              </a:rPr>
              <a:t>Complexity = O(3n + 5n) = O(n) </a:t>
            </a:r>
            <a:endParaRPr/>
          </a:p>
          <a:p>
            <a:pPr indent="-342900" lvl="0" marL="342900" marR="0" rtl="0" algn="l">
              <a:spcBef>
                <a:spcPts val="400"/>
              </a:spcBef>
              <a:spcAft>
                <a:spcPts val="0"/>
              </a:spcAft>
              <a:buNone/>
            </a:pPr>
            <a:br>
              <a:rPr lang="en-US" sz="2000">
                <a:solidFill>
                  <a:srgbClr val="FF0000"/>
                </a:solidFill>
                <a:latin typeface="Arial"/>
                <a:ea typeface="Arial"/>
                <a:cs typeface="Arial"/>
                <a:sym typeface="Arial"/>
              </a:rPr>
            </a:br>
            <a:endParaRPr sz="2000">
              <a:solidFill>
                <a:srgbClr val="FF0000"/>
              </a:solidFill>
              <a:latin typeface="Arial"/>
              <a:ea typeface="Arial"/>
              <a:cs typeface="Arial"/>
              <a:sym typeface="Arial"/>
            </a:endParaRPr>
          </a:p>
        </p:txBody>
      </p:sp>
      <p:sp>
        <p:nvSpPr>
          <p:cNvPr id="595" name="Google Shape;595;p44"/>
          <p:cNvSpPr/>
          <p:nvPr/>
        </p:nvSpPr>
        <p:spPr>
          <a:xfrm>
            <a:off x="2565400" y="1504951"/>
            <a:ext cx="6172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for (j = 0; j &lt; n; ++j) {</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	// 3 atomics</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for (j = 0; j &lt; n; ++j) {</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	// 5 atomics</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a:t>
            </a:r>
            <a:endParaRPr/>
          </a:p>
        </p:txBody>
      </p:sp>
      <p:pic>
        <p:nvPicPr>
          <p:cNvPr descr="BRAC University Jobs 2020- Jobs in BRAC University- careerz360.com" id="596" name="Google Shape;596;p4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03" name="Google Shape;603;p4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Nested Loop Statements </a:t>
            </a:r>
            <a:endParaRPr/>
          </a:p>
        </p:txBody>
      </p:sp>
      <p:sp>
        <p:nvSpPr>
          <p:cNvPr id="604" name="Google Shape;604;p4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Analyze such statements inside out</a:t>
            </a:r>
            <a:endParaRPr/>
          </a:p>
          <a:p>
            <a:pPr indent="-342900" lvl="0" marL="342900" rtl="0" algn="l">
              <a:spcBef>
                <a:spcPts val="400"/>
              </a:spcBef>
              <a:spcAft>
                <a:spcPts val="0"/>
              </a:spcAft>
              <a:buClr>
                <a:schemeClr val="accent2"/>
              </a:buClr>
              <a:buSzPts val="2000"/>
              <a:buFont typeface="Arial"/>
              <a:buNone/>
            </a:pPr>
            <a:r>
              <a:t/>
            </a:r>
            <a:endParaRPr b="1" sz="2000">
              <a:latin typeface="Courier New"/>
              <a:ea typeface="Courier New"/>
              <a:cs typeface="Courier New"/>
              <a:sym typeface="Courier New"/>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for (j = 0; j &lt; n; ++j)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2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for (k = 0; k &lt; n; ++k)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3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 = O((2 + 3n)n) = O(n</a:t>
            </a:r>
            <a:r>
              <a:rPr baseline="30000" lang="en-US"/>
              <a:t>2</a:t>
            </a:r>
            <a:r>
              <a:rPr lang="en-US"/>
              <a:t>) </a:t>
            </a:r>
            <a:endParaRPr/>
          </a:p>
        </p:txBody>
      </p:sp>
      <p:pic>
        <p:nvPicPr>
          <p:cNvPr descr="BRAC University Jobs 2020- Jobs in BRAC University- careerz360.com" id="605" name="Google Shape;605;p4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12" name="Google Shape;612;p4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1</a:t>
            </a:r>
            <a:endParaRPr/>
          </a:p>
        </p:txBody>
      </p:sp>
      <p:sp>
        <p:nvSpPr>
          <p:cNvPr id="613" name="Google Shape;613;p4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a = b;</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614" name="Google Shape;614;p4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Good Algorithms</a:t>
            </a:r>
            <a:r>
              <a:rPr b="1" lang="en-US"/>
              <a:t>?</a:t>
            </a:r>
            <a:endParaRPr/>
          </a:p>
        </p:txBody>
      </p:sp>
      <p:sp>
        <p:nvSpPr>
          <p:cNvPr id="158" name="Google Shape;158;p5"/>
          <p:cNvSpPr txBox="1"/>
          <p:nvPr>
            <p:ph idx="1" type="body"/>
          </p:nvPr>
        </p:nvSpPr>
        <p:spPr>
          <a:xfrm>
            <a:off x="467784" y="1214439"/>
            <a:ext cx="10766274"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Run in less time</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Consume less memory</a:t>
            </a:r>
            <a:endParaRPr/>
          </a:p>
          <a:p>
            <a:pPr indent="-165100" lvl="0" marL="342900" rtl="0" algn="l">
              <a:spcBef>
                <a:spcPts val="560"/>
              </a:spcBef>
              <a:spcAft>
                <a:spcPts val="0"/>
              </a:spcAft>
              <a:buClr>
                <a:schemeClr val="accent2"/>
              </a:buClr>
              <a:buSzPts val="2800"/>
              <a:buFont typeface="Arial"/>
              <a:buNone/>
            </a:pPr>
            <a:r>
              <a:t/>
            </a:r>
            <a:endParaRPr/>
          </a:p>
          <a:p>
            <a:pPr indent="0" lvl="0" marL="0" rtl="0" algn="l">
              <a:spcBef>
                <a:spcPts val="560"/>
              </a:spcBef>
              <a:spcAft>
                <a:spcPts val="0"/>
              </a:spcAft>
              <a:buClr>
                <a:schemeClr val="accent2"/>
              </a:buClr>
              <a:buSzPts val="2800"/>
              <a:buFont typeface="Arial"/>
              <a:buNone/>
            </a:pPr>
            <a:r>
              <a:rPr lang="en-US"/>
              <a:t>    But computational resources (time complexity) usually important</a:t>
            </a:r>
            <a:endParaRPr/>
          </a:p>
        </p:txBody>
      </p:sp>
      <p:sp>
        <p:nvSpPr>
          <p:cNvPr id="159" name="Google Shape;159;p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60" name="Google Shape;160;p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1" name="Google Shape;621;p4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2</a:t>
            </a:r>
            <a:endParaRPr/>
          </a:p>
        </p:txBody>
      </p:sp>
      <p:sp>
        <p:nvSpPr>
          <p:cNvPr id="622" name="Google Shape;622;p4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sum = 0;</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(i=1; i &lt;=n; i++)</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sum += n;</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623" name="Google Shape;623;p4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0" name="Google Shape;630;p4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3</a:t>
            </a:r>
            <a:endParaRPr/>
          </a:p>
        </p:txBody>
      </p:sp>
      <p:sp>
        <p:nvSpPr>
          <p:cNvPr id="631" name="Google Shape;631;p4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sum = 0;</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(j=1; j&lt;=n; j++)</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(i=1; i&lt;=j; i++)</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sum++;</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(k=0; k&lt;n; k++)</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A[k] = k;</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632" name="Google Shape;632;p4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9" name="Google Shape;639;p4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4</a:t>
            </a:r>
            <a:endParaRPr/>
          </a:p>
        </p:txBody>
      </p:sp>
      <p:sp>
        <p:nvSpPr>
          <p:cNvPr id="640" name="Google Shape;640;p4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a:latin typeface="Courier New"/>
                <a:ea typeface="Courier New"/>
                <a:cs typeface="Courier New"/>
                <a:sym typeface="Courier New"/>
              </a:rPr>
              <a:t>sum1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(i=1; i&lt;=n; i++)</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j&lt;=n;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sum1++;</a:t>
            </a:r>
            <a:endParaRPr/>
          </a:p>
          <a:p>
            <a:pPr indent="-342900" lvl="0" marL="342900" rtl="0" algn="l">
              <a:spcBef>
                <a:spcPts val="560"/>
              </a:spcBef>
              <a:spcAft>
                <a:spcPts val="0"/>
              </a:spcAft>
              <a:buClr>
                <a:schemeClr val="accent2"/>
              </a:buClr>
              <a:buSzPts val="2800"/>
              <a:buFont typeface="Arial"/>
              <a:buChar char="•"/>
            </a:pPr>
            <a:r>
              <a:rPr lang="en-US"/>
              <a:t>Complexity: </a:t>
            </a:r>
            <a:endParaRPr/>
          </a:p>
        </p:txBody>
      </p:sp>
      <p:pic>
        <p:nvPicPr>
          <p:cNvPr descr="BRAC University Jobs 2020- Jobs in BRAC University- careerz360.com" id="641" name="Google Shape;641;p4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7" name="Google Shape;647;p5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5</a:t>
            </a:r>
            <a:endParaRPr/>
          </a:p>
        </p:txBody>
      </p:sp>
      <p:sp>
        <p:nvSpPr>
          <p:cNvPr id="648" name="Google Shape;648;p50"/>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r>
              <a:rPr lang="en-US">
                <a:latin typeface="Courier New"/>
                <a:ea typeface="Courier New"/>
                <a:cs typeface="Courier New"/>
                <a:sym typeface="Courier New"/>
              </a:rPr>
              <a:t> </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(i=1; i&lt;=n; i++)</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j&lt;=i;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a:t>
            </a:r>
            <a:endParaRPr/>
          </a:p>
          <a:p>
            <a:pPr indent="-342900" lvl="0" marL="342900" rtl="0" algn="l">
              <a:spcBef>
                <a:spcPts val="560"/>
              </a:spcBef>
              <a:spcAft>
                <a:spcPts val="0"/>
              </a:spcAft>
              <a:buClr>
                <a:schemeClr val="accent2"/>
              </a:buClr>
              <a:buSzPts val="2800"/>
              <a:buFont typeface="Arial"/>
              <a:buChar char="•"/>
            </a:pPr>
            <a:r>
              <a:rPr lang="en-US"/>
              <a:t>Complexity:</a:t>
            </a:r>
            <a:endParaRPr/>
          </a:p>
          <a:p>
            <a:pPr indent="-165100" lvl="0" marL="34290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649" name="Google Shape;649;p5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56" name="Google Shape;656;p5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6</a:t>
            </a:r>
            <a:endParaRPr/>
          </a:p>
        </p:txBody>
      </p:sp>
      <p:sp>
        <p:nvSpPr>
          <p:cNvPr id="657" name="Google Shape;657;p5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a:latin typeface="Courier New"/>
                <a:ea typeface="Courier New"/>
                <a:cs typeface="Courier New"/>
                <a:sym typeface="Courier New"/>
              </a:rPr>
              <a:t>sum1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(k=1; k&lt;=n; k*=2)</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j&lt;=n;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sum1++;</a:t>
            </a:r>
            <a:endParaRPr/>
          </a:p>
          <a:p>
            <a:pPr indent="-342900" lvl="0" marL="342900" rtl="0" algn="l">
              <a:spcBef>
                <a:spcPts val="560"/>
              </a:spcBef>
              <a:spcAft>
                <a:spcPts val="0"/>
              </a:spcAft>
              <a:buClr>
                <a:schemeClr val="accent2"/>
              </a:buClr>
              <a:buSzPts val="2800"/>
              <a:buFont typeface="Arial"/>
              <a:buChar char="•"/>
            </a:pPr>
            <a:r>
              <a:rPr lang="en-US"/>
              <a:t>Complexity: </a:t>
            </a:r>
            <a:endParaRPr/>
          </a:p>
        </p:txBody>
      </p:sp>
      <p:pic>
        <p:nvPicPr>
          <p:cNvPr descr="BRAC University Jobs 2020- Jobs in BRAC University- careerz360.com" id="658" name="Google Shape;658;p5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65" name="Google Shape;665;p5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7</a:t>
            </a:r>
            <a:endParaRPr/>
          </a:p>
        </p:txBody>
      </p:sp>
      <p:sp>
        <p:nvSpPr>
          <p:cNvPr id="666" name="Google Shape;666;p5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r>
              <a:rPr lang="en-US">
                <a:latin typeface="Courier New"/>
                <a:ea typeface="Courier New"/>
                <a:cs typeface="Courier New"/>
                <a:sym typeface="Courier New"/>
              </a:rPr>
              <a:t> </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(k=1; k&lt;=n; k*=2)</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j&lt;=k;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a:t>
            </a:r>
            <a:endParaRPr/>
          </a:p>
          <a:p>
            <a:pPr indent="-342900" lvl="0" marL="342900" rtl="0" algn="l">
              <a:spcBef>
                <a:spcPts val="560"/>
              </a:spcBef>
              <a:spcAft>
                <a:spcPts val="0"/>
              </a:spcAft>
              <a:buClr>
                <a:schemeClr val="accent2"/>
              </a:buClr>
              <a:buSzPts val="2800"/>
              <a:buFont typeface="Arial"/>
              <a:buChar char="•"/>
            </a:pPr>
            <a:r>
              <a:rPr lang="en-US"/>
              <a:t>Complexity:</a:t>
            </a:r>
            <a:endParaRPr/>
          </a:p>
          <a:p>
            <a:pPr indent="-165100" lvl="0" marL="34290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667" name="Google Shape;667;p5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74" name="Google Shape;674;p5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Recursion</a:t>
            </a:r>
            <a:endParaRPr/>
          </a:p>
        </p:txBody>
      </p:sp>
      <p:sp>
        <p:nvSpPr>
          <p:cNvPr id="675" name="Google Shape;675;p53"/>
          <p:cNvSpPr txBox="1"/>
          <p:nvPr>
            <p:ph idx="1" type="body"/>
          </p:nvPr>
        </p:nvSpPr>
        <p:spPr>
          <a:xfrm>
            <a:off x="1752600" y="1295400"/>
            <a:ext cx="84582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800"/>
              <a:buFont typeface="Courier New"/>
              <a:buNone/>
            </a:pPr>
            <a:r>
              <a:rPr b="1" lang="en-US" sz="1800">
                <a:latin typeface="Courier New"/>
                <a:ea typeface="Courier New"/>
                <a:cs typeface="Courier New"/>
                <a:sym typeface="Courier New"/>
              </a:rPr>
              <a:t>long factorial( int n )</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if( n &lt;= 1 )</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return 1;</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else</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return n*factorial(n- 1);</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a:t>
            </a:r>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p:txBody>
      </p:sp>
      <p:sp>
        <p:nvSpPr>
          <p:cNvPr id="676" name="Google Shape;676;p53"/>
          <p:cNvSpPr/>
          <p:nvPr/>
        </p:nvSpPr>
        <p:spPr>
          <a:xfrm>
            <a:off x="6553200" y="1295400"/>
            <a:ext cx="3733800" cy="2133600"/>
          </a:xfrm>
          <a:prstGeom prst="rect">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In terms of big-Oh:</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t(1) = 1</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t(n-1) = 1 + 1 + t(n-2) </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 k + t(n-k)</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Choose k = n-1</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n-1 + t(1) = n-1 + 1 = O(n)</a:t>
            </a:r>
            <a:endParaRPr/>
          </a:p>
        </p:txBody>
      </p:sp>
      <p:sp>
        <p:nvSpPr>
          <p:cNvPr id="677" name="Google Shape;677;p53"/>
          <p:cNvSpPr/>
          <p:nvPr/>
        </p:nvSpPr>
        <p:spPr>
          <a:xfrm>
            <a:off x="1828800" y="3657600"/>
            <a:ext cx="8534400" cy="2590800"/>
          </a:xfrm>
          <a:prstGeom prst="rect">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Consider the following time complexity:</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t(0) = 1 </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+ 2t(n-1) = 1 + 2(1 + 2t(n-2)) = 1 + 2 + 4t(n-2)</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1 + 2 + 4(1 + 2t(n-3)) = 1 + 2 + 4 + 8t(n-3)</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1 + 2 + ... + 2</a:t>
            </a:r>
            <a:r>
              <a:rPr baseline="30000" lang="en-US" sz="2000">
                <a:solidFill>
                  <a:schemeClr val="dk1"/>
                </a:solidFill>
                <a:latin typeface="Comic Sans MS"/>
                <a:ea typeface="Comic Sans MS"/>
                <a:cs typeface="Comic Sans MS"/>
                <a:sym typeface="Comic Sans MS"/>
              </a:rPr>
              <a:t>k-1</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k</a:t>
            </a:r>
            <a:r>
              <a:rPr lang="en-US" sz="2000">
                <a:solidFill>
                  <a:schemeClr val="dk1"/>
                </a:solidFill>
                <a:latin typeface="Comic Sans MS"/>
                <a:ea typeface="Comic Sans MS"/>
                <a:cs typeface="Comic Sans MS"/>
                <a:sym typeface="Comic Sans MS"/>
              </a:rPr>
              <a:t>t(n-k)</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Choose k = n</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+ 2 + ... 2</a:t>
            </a:r>
            <a:r>
              <a:rPr baseline="30000" lang="en-US" sz="2000">
                <a:solidFill>
                  <a:schemeClr val="dk1"/>
                </a:solidFill>
                <a:latin typeface="Comic Sans MS"/>
                <a:ea typeface="Comic Sans MS"/>
                <a:cs typeface="Comic Sans MS"/>
                <a:sym typeface="Comic Sans MS"/>
              </a:rPr>
              <a:t>n-1</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n</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n+1</a:t>
            </a:r>
            <a:r>
              <a:rPr lang="en-US" sz="2000">
                <a:solidFill>
                  <a:schemeClr val="dk1"/>
                </a:solidFill>
                <a:latin typeface="Comic Sans MS"/>
                <a:ea typeface="Comic Sans MS"/>
                <a:cs typeface="Comic Sans MS"/>
                <a:sym typeface="Comic Sans MS"/>
              </a:rPr>
              <a:t> - 1 </a:t>
            </a:r>
            <a:endParaRPr/>
          </a:p>
        </p:txBody>
      </p:sp>
      <p:pic>
        <p:nvPicPr>
          <p:cNvPr descr="BRAC University Jobs 2020- Jobs in BRAC University- careerz360.com" id="678" name="Google Shape;678;p5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85" name="Google Shape;685;p5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a:t>
            </a:r>
            <a:endParaRPr/>
          </a:p>
        </p:txBody>
      </p:sp>
      <p:sp>
        <p:nvSpPr>
          <p:cNvPr id="686" name="Google Shape;686;p54"/>
          <p:cNvSpPr txBox="1"/>
          <p:nvPr>
            <p:ph idx="1" type="body"/>
          </p:nvPr>
        </p:nvSpPr>
        <p:spPr>
          <a:xfrm>
            <a:off x="1828800" y="1371600"/>
            <a:ext cx="8534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000"/>
              <a:buFont typeface="Arial"/>
              <a:buChar char="•"/>
            </a:pPr>
            <a:r>
              <a:rPr lang="en-US" sz="2000"/>
              <a:t>Given a </a:t>
            </a:r>
            <a:r>
              <a:rPr lang="en-US" sz="2000">
                <a:solidFill>
                  <a:srgbClr val="0000FF"/>
                </a:solidFill>
              </a:rPr>
              <a:t>sorted</a:t>
            </a:r>
            <a:r>
              <a:rPr lang="en-US" sz="2000"/>
              <a:t> vector/list a[ ], find the location of element X</a:t>
            </a:r>
            <a:endParaRPr/>
          </a:p>
          <a:p>
            <a:pPr indent="-342900" lvl="0" marL="342900" rtl="0" algn="l">
              <a:lnSpc>
                <a:spcPct val="80000"/>
              </a:lnSpc>
              <a:spcBef>
                <a:spcPts val="400"/>
              </a:spcBef>
              <a:spcAft>
                <a:spcPts val="0"/>
              </a:spcAft>
              <a:buClr>
                <a:schemeClr val="accent2"/>
              </a:buClr>
              <a:buSzPts val="2000"/>
              <a:buFont typeface="Arial"/>
              <a:buNone/>
            </a:pPr>
            <a:r>
              <a:t/>
            </a:r>
            <a:endParaRPr sz="2000">
              <a:latin typeface="Courier New"/>
              <a:ea typeface="Courier New"/>
              <a:cs typeface="Courier New"/>
              <a:sym typeface="Courier New"/>
            </a:endParaRPr>
          </a:p>
          <a:p>
            <a:pPr indent="-342900" lvl="0" marL="342900" rtl="0" algn="l">
              <a:lnSpc>
                <a:spcPct val="80000"/>
              </a:lnSpc>
              <a:spcBef>
                <a:spcPts val="280"/>
              </a:spcBef>
              <a:spcAft>
                <a:spcPts val="0"/>
              </a:spcAft>
              <a:buClr>
                <a:srgbClr val="0000FF"/>
              </a:buClr>
              <a:buSzPts val="1200"/>
              <a:buFont typeface="Courier New"/>
              <a:buNone/>
            </a:pPr>
            <a:r>
              <a:rPr b="1" lang="en-US" sz="1200">
                <a:solidFill>
                  <a:srgbClr val="0000FF"/>
                </a:solidFill>
                <a:latin typeface="Courier New"/>
                <a:ea typeface="Courier New"/>
                <a:cs typeface="Courier New"/>
                <a:sym typeface="Courier New"/>
              </a:rPr>
              <a:t>		</a:t>
            </a:r>
            <a:r>
              <a:rPr b="1" lang="en-US" sz="1400">
                <a:solidFill>
                  <a:srgbClr val="0000FF"/>
                </a:solidFill>
                <a:latin typeface="Courier New"/>
                <a:ea typeface="Courier New"/>
                <a:cs typeface="Courier New"/>
                <a:sym typeface="Courier New"/>
              </a:rPr>
              <a:t>unsigned int binary_search(vector&lt;int&gt; a, int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unsigned int low = 0, high = a.size()-1;</a:t>
            </a:r>
            <a:endParaRPr/>
          </a:p>
          <a:p>
            <a:pPr indent="-342900" lvl="0" marL="342900" rtl="0" algn="l">
              <a:lnSpc>
                <a:spcPct val="80000"/>
              </a:lnSpc>
              <a:spcBef>
                <a:spcPts val="280"/>
              </a:spcBef>
              <a:spcAft>
                <a:spcPts val="0"/>
              </a:spcAft>
              <a:buClr>
                <a:schemeClr val="accent2"/>
              </a:buClr>
              <a:buSzPts val="1400"/>
              <a:buFont typeface="Arial"/>
              <a:buNone/>
            </a:pPr>
            <a:r>
              <a:t/>
            </a:r>
            <a:endParaRPr b="1" sz="1400">
              <a:solidFill>
                <a:srgbClr val="0000FF"/>
              </a:solidFill>
              <a:latin typeface="Courier New"/>
              <a:ea typeface="Courier New"/>
              <a:cs typeface="Courier New"/>
              <a:sym typeface="Courier New"/>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while (low &lt;= high)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int mid = (low + high) / 2;</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if (a[mid] &lt;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low = mid + 1;</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else if( a[mid] &gt;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high = mid - 1;</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else</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return mid;</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return NOT_FOUND;</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sz="2000">
              <a:solidFill>
                <a:srgbClr val="0000FF"/>
              </a:solidFill>
            </a:endParaRPr>
          </a:p>
        </p:txBody>
      </p:sp>
      <p:sp>
        <p:nvSpPr>
          <p:cNvPr id="687" name="Google Shape;687;p54"/>
          <p:cNvSpPr txBox="1"/>
          <p:nvPr>
            <p:ph idx="2" type="body"/>
          </p:nvPr>
        </p:nvSpPr>
        <p:spPr>
          <a:xfrm>
            <a:off x="1752600" y="5181600"/>
            <a:ext cx="8610600" cy="1143000"/>
          </a:xfrm>
          <a:prstGeom prst="rect">
            <a:avLst/>
          </a:prstGeom>
          <a:noFill/>
          <a:ln>
            <a:noFill/>
          </a:ln>
        </p:spPr>
        <p:txBody>
          <a:bodyPr anchorCtr="0" anchor="t" bIns="45700" lIns="91425" spcFirstLastPara="1" rIns="91425" wrap="square" tIns="45700">
            <a:noAutofit/>
          </a:bodyPr>
          <a:lstStyle/>
          <a:p>
            <a:pPr indent="-279400" lvl="0" marL="342900" rtl="0" algn="l">
              <a:lnSpc>
                <a:spcPct val="80000"/>
              </a:lnSpc>
              <a:spcBef>
                <a:spcPts val="0"/>
              </a:spcBef>
              <a:spcAft>
                <a:spcPts val="0"/>
              </a:spcAft>
              <a:buClr>
                <a:schemeClr val="accent2"/>
              </a:buClr>
              <a:buSzPts val="1000"/>
              <a:buFont typeface="Arial"/>
              <a:buNone/>
            </a:pPr>
            <a:r>
              <a:t/>
            </a:r>
            <a:endParaRPr b="1" sz="1000"/>
          </a:p>
          <a:p>
            <a:pPr indent="-342900" lvl="0" marL="342900" rtl="0" algn="l">
              <a:lnSpc>
                <a:spcPct val="80000"/>
              </a:lnSpc>
              <a:spcBef>
                <a:spcPts val="360"/>
              </a:spcBef>
              <a:spcAft>
                <a:spcPts val="0"/>
              </a:spcAft>
              <a:buClr>
                <a:schemeClr val="accent2"/>
              </a:buClr>
              <a:buSzPts val="1800"/>
              <a:buFont typeface="Arial"/>
              <a:buChar char="•"/>
            </a:pPr>
            <a:r>
              <a:rPr lang="en-US" sz="1800"/>
              <a:t>Input size:  n = array size()</a:t>
            </a:r>
            <a:endParaRPr/>
          </a:p>
          <a:p>
            <a:pPr indent="-342900" lvl="0" marL="342900" rtl="0" algn="l">
              <a:lnSpc>
                <a:spcPct val="80000"/>
              </a:lnSpc>
              <a:spcBef>
                <a:spcPts val="360"/>
              </a:spcBef>
              <a:spcAft>
                <a:spcPts val="0"/>
              </a:spcAft>
              <a:buClr>
                <a:schemeClr val="accent2"/>
              </a:buClr>
              <a:buSzPts val="1800"/>
              <a:buFont typeface="Arial"/>
              <a:buChar char="•"/>
            </a:pPr>
            <a:r>
              <a:rPr lang="en-US" sz="1800"/>
              <a:t>Complexity = O( k iterations x  (1 comparison+1 assignment) per loop)</a:t>
            </a:r>
            <a:endParaRPr/>
          </a:p>
          <a:p>
            <a:pPr indent="-285750" lvl="1" marL="742950" rtl="0" algn="l">
              <a:lnSpc>
                <a:spcPct val="80000"/>
              </a:lnSpc>
              <a:spcBef>
                <a:spcPts val="400"/>
              </a:spcBef>
              <a:spcAft>
                <a:spcPts val="0"/>
              </a:spcAft>
              <a:buClr>
                <a:schemeClr val="dk1"/>
              </a:buClr>
              <a:buSzPts val="1800"/>
              <a:buFont typeface="Arial"/>
              <a:buNone/>
            </a:pPr>
            <a:r>
              <a:rPr lang="en-US" sz="1800"/>
              <a:t>= O(log(n))</a:t>
            </a:r>
            <a:r>
              <a:rPr lang="en-US" sz="2000"/>
              <a:t> </a:t>
            </a:r>
            <a:endParaRPr/>
          </a:p>
        </p:txBody>
      </p:sp>
      <p:pic>
        <p:nvPicPr>
          <p:cNvPr descr="BRAC University Jobs 2020- Jobs in BRAC University- careerz360.com" id="688" name="Google Shape;688;p5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6"/>
          <p:cNvSpPr txBox="1"/>
          <p:nvPr>
            <p:ph type="title"/>
          </p:nvPr>
        </p:nvSpPr>
        <p:spPr>
          <a:xfrm>
            <a:off x="1981200" y="422910"/>
            <a:ext cx="8229600" cy="6515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694" name="Google Shape;694;p56"/>
          <p:cNvSpPr txBox="1"/>
          <p:nvPr>
            <p:ph idx="1" type="body"/>
          </p:nvPr>
        </p:nvSpPr>
        <p:spPr>
          <a:xfrm>
            <a:off x="560070" y="1394460"/>
            <a:ext cx="11144250" cy="4731704"/>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accent2"/>
              </a:buClr>
              <a:buSzPct val="100000"/>
              <a:buFont typeface="Arial"/>
              <a:buChar char="•"/>
            </a:pPr>
            <a:r>
              <a:rPr lang="en-US"/>
              <a:t>Time complexity is a measure of algorithm efficiency</a:t>
            </a:r>
            <a:endParaRPr/>
          </a:p>
          <a:p>
            <a:pPr indent="-342900" lvl="0" marL="342900" rtl="0" algn="l">
              <a:spcBef>
                <a:spcPts val="518"/>
              </a:spcBef>
              <a:spcAft>
                <a:spcPts val="0"/>
              </a:spcAft>
              <a:buClr>
                <a:schemeClr val="accent2"/>
              </a:buClr>
              <a:buSzPct val="100000"/>
              <a:buFont typeface="Arial"/>
              <a:buChar char="•"/>
            </a:pPr>
            <a:r>
              <a:rPr lang="en-US"/>
              <a:t>Efficient algorithm plays the major role in determining the running time.</a:t>
            </a:r>
            <a:endParaRPr/>
          </a:p>
          <a:p>
            <a:pPr indent="0" lvl="0" marL="0" rtl="0" algn="l">
              <a:spcBef>
                <a:spcPts val="518"/>
              </a:spcBef>
              <a:spcAft>
                <a:spcPts val="0"/>
              </a:spcAft>
              <a:buClr>
                <a:srgbClr val="FF0000"/>
              </a:buClr>
              <a:buSzPct val="100000"/>
              <a:buFont typeface="Arial"/>
              <a:buNone/>
            </a:pPr>
            <a:r>
              <a:rPr lang="en-US">
                <a:solidFill>
                  <a:srgbClr val="FF0000"/>
                </a:solidFill>
              </a:rPr>
              <a:t>Q:  Is it possible to determine running time based on algorithm’s time complexity alone?</a:t>
            </a:r>
            <a:endParaRPr/>
          </a:p>
          <a:p>
            <a:pPr indent="-342900" lvl="0" marL="342900" rtl="0" algn="l">
              <a:spcBef>
                <a:spcPts val="518"/>
              </a:spcBef>
              <a:spcAft>
                <a:spcPts val="0"/>
              </a:spcAft>
              <a:buClr>
                <a:schemeClr val="accent2"/>
              </a:buClr>
              <a:buSzPct val="100000"/>
              <a:buFont typeface="Arial"/>
              <a:buChar char="•"/>
            </a:pPr>
            <a:r>
              <a:rPr lang="en-US"/>
              <a:t>Minor tweaks in the code can cut down the running time by a factor too.</a:t>
            </a:r>
            <a:endParaRPr/>
          </a:p>
          <a:p>
            <a:pPr indent="-342900" lvl="0" marL="342900" rtl="0" algn="l">
              <a:spcBef>
                <a:spcPts val="518"/>
              </a:spcBef>
              <a:spcAft>
                <a:spcPts val="0"/>
              </a:spcAft>
              <a:buClr>
                <a:schemeClr val="accent2"/>
              </a:buClr>
              <a:buSzPct val="100000"/>
              <a:buFont typeface="Arial"/>
              <a:buChar char="•"/>
            </a:pPr>
            <a:r>
              <a:rPr lang="en-US"/>
              <a:t>Other items like CPU speed, memory speed, device I/O speed can help as well.</a:t>
            </a:r>
            <a:endParaRPr/>
          </a:p>
          <a:p>
            <a:pPr indent="-342900" lvl="0" marL="342900" rtl="0" algn="l">
              <a:spcBef>
                <a:spcPts val="518"/>
              </a:spcBef>
              <a:spcAft>
                <a:spcPts val="0"/>
              </a:spcAft>
              <a:buClr>
                <a:schemeClr val="accent2"/>
              </a:buClr>
              <a:buSzPct val="100000"/>
              <a:buFont typeface="Arial"/>
              <a:buChar char="•"/>
            </a:pPr>
            <a:r>
              <a:rPr lang="en-US"/>
              <a:t>For certain problems, it is possible to allocate additional space &amp; improve time complexity.</a:t>
            </a:r>
            <a:endParaRPr/>
          </a:p>
        </p:txBody>
      </p:sp>
      <p:pic>
        <p:nvPicPr>
          <p:cNvPr descr="BRAC University Jobs 2020- Jobs in BRAC University- careerz360.com" id="695" name="Google Shape;695;p5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696" name="Google Shape;696;p5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7" name="Google Shape;167;p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Analyzing Algorithms</a:t>
            </a:r>
            <a:endParaRPr/>
          </a:p>
        </p:txBody>
      </p:sp>
      <p:sp>
        <p:nvSpPr>
          <p:cNvPr id="168" name="Google Shape;168;p6"/>
          <p:cNvSpPr txBox="1"/>
          <p:nvPr>
            <p:ph idx="1" type="body"/>
          </p:nvPr>
        </p:nvSpPr>
        <p:spPr>
          <a:xfrm>
            <a:off x="609599" y="1008063"/>
            <a:ext cx="10531152" cy="5619750"/>
          </a:xfrm>
          <a:prstGeom prst="rect">
            <a:avLst/>
          </a:prstGeom>
          <a:noFill/>
          <a:ln>
            <a:noFill/>
          </a:ln>
        </p:spPr>
        <p:txBody>
          <a:bodyPr anchorCtr="0" anchor="t" bIns="45700" lIns="91425" spcFirstLastPara="1" rIns="91425" wrap="square" tIns="45700">
            <a:noAutofit/>
          </a:bodyPr>
          <a:lstStyle/>
          <a:p>
            <a:pPr indent="-533400" lvl="0" marL="533400" rtl="0" algn="l">
              <a:lnSpc>
                <a:spcPct val="150000"/>
              </a:lnSpc>
              <a:spcBef>
                <a:spcPts val="0"/>
              </a:spcBef>
              <a:spcAft>
                <a:spcPts val="0"/>
              </a:spcAft>
              <a:buClr>
                <a:schemeClr val="accent2"/>
              </a:buClr>
              <a:buSzPts val="2000"/>
              <a:buFont typeface="Arial"/>
              <a:buChar char="•"/>
            </a:pPr>
            <a:r>
              <a:rPr lang="en-US" sz="2000"/>
              <a:t>Predict the amount of resources required: </a:t>
            </a:r>
            <a:endParaRPr/>
          </a:p>
          <a:p>
            <a:pPr indent="-457200" lvl="1" marL="914400" rtl="0" algn="l">
              <a:lnSpc>
                <a:spcPct val="150000"/>
              </a:lnSpc>
              <a:spcBef>
                <a:spcPts val="360"/>
              </a:spcBef>
              <a:spcAft>
                <a:spcPts val="0"/>
              </a:spcAft>
              <a:buClr>
                <a:schemeClr val="dk1"/>
              </a:buClr>
              <a:buSzPts val="1800"/>
              <a:buFont typeface="Arial"/>
              <a:buChar char="•"/>
            </a:pPr>
            <a:r>
              <a:rPr lang="en-US" sz="1800"/>
              <a:t> </a:t>
            </a:r>
            <a:r>
              <a:rPr lang="en-US" sz="1800">
                <a:solidFill>
                  <a:srgbClr val="DD0111"/>
                </a:solidFill>
              </a:rPr>
              <a:t>memory</a:t>
            </a:r>
            <a:r>
              <a:rPr lang="en-US" sz="1800"/>
              <a:t>: how much space is needed? </a:t>
            </a:r>
            <a:endParaRPr/>
          </a:p>
          <a:p>
            <a:pPr indent="-457200" lvl="1" marL="914400" rtl="0" algn="l">
              <a:lnSpc>
                <a:spcPct val="150000"/>
              </a:lnSpc>
              <a:spcBef>
                <a:spcPts val="360"/>
              </a:spcBef>
              <a:spcAft>
                <a:spcPts val="0"/>
              </a:spcAft>
              <a:buClr>
                <a:schemeClr val="dk1"/>
              </a:buClr>
              <a:buSzPts val="1800"/>
              <a:buFont typeface="Arial"/>
              <a:buChar char="•"/>
            </a:pPr>
            <a:r>
              <a:rPr lang="en-US" sz="1800"/>
              <a:t> </a:t>
            </a:r>
            <a:r>
              <a:rPr lang="en-US" sz="1800">
                <a:solidFill>
                  <a:srgbClr val="DD0111"/>
                </a:solidFill>
              </a:rPr>
              <a:t>computational time</a:t>
            </a:r>
            <a:r>
              <a:rPr lang="en-US" sz="1800"/>
              <a:t>: how fast the algorithm runs?</a:t>
            </a:r>
            <a:endParaRPr/>
          </a:p>
          <a:p>
            <a:pPr indent="-533400" lvl="0" marL="533400" rtl="0" algn="l">
              <a:lnSpc>
                <a:spcPct val="150000"/>
              </a:lnSpc>
              <a:spcBef>
                <a:spcPts val="400"/>
              </a:spcBef>
              <a:spcAft>
                <a:spcPts val="0"/>
              </a:spcAft>
              <a:buClr>
                <a:schemeClr val="accent2"/>
              </a:buClr>
              <a:buSzPts val="2000"/>
              <a:buFont typeface="Arial"/>
              <a:buChar char="•"/>
            </a:pPr>
            <a:r>
              <a:rPr lang="en-US" sz="2000"/>
              <a:t>FACT: running time grows with the size of the input </a:t>
            </a:r>
            <a:endParaRPr/>
          </a:p>
          <a:p>
            <a:pPr indent="-533400" lvl="0" marL="533400" rtl="0" algn="l">
              <a:lnSpc>
                <a:spcPct val="150000"/>
              </a:lnSpc>
              <a:spcBef>
                <a:spcPts val="400"/>
              </a:spcBef>
              <a:spcAft>
                <a:spcPts val="0"/>
              </a:spcAft>
              <a:buClr>
                <a:schemeClr val="accent2"/>
              </a:buClr>
              <a:buSzPts val="2000"/>
              <a:buFont typeface="Arial"/>
              <a:buChar char="•"/>
            </a:pPr>
            <a:r>
              <a:rPr lang="en-US" sz="2000"/>
              <a:t>Input size (number of elements in the input)</a:t>
            </a:r>
            <a:endParaRPr sz="2000">
              <a:latin typeface="Corsiva"/>
              <a:ea typeface="Corsiva"/>
              <a:cs typeface="Corsiva"/>
              <a:sym typeface="Corsiva"/>
            </a:endParaRPr>
          </a:p>
          <a:p>
            <a:pPr indent="-457200" lvl="1" marL="914400" rtl="0" algn="l">
              <a:lnSpc>
                <a:spcPct val="150000"/>
              </a:lnSpc>
              <a:spcBef>
                <a:spcPts val="360"/>
              </a:spcBef>
              <a:spcAft>
                <a:spcPts val="0"/>
              </a:spcAft>
              <a:buClr>
                <a:schemeClr val="dk1"/>
              </a:buClr>
              <a:buSzPts val="1800"/>
              <a:buFont typeface="Arial"/>
              <a:buChar char="–"/>
            </a:pPr>
            <a:r>
              <a:rPr lang="en-US" sz="1800"/>
              <a:t>Size of an array, polynomial degree, # of elements in a matrix, # of bits in the binary representation of the input, vertices and edges in a graph</a:t>
            </a:r>
            <a:endParaRPr/>
          </a:p>
          <a:p>
            <a:pPr indent="-533400" lvl="0" marL="533400" rtl="0" algn="l">
              <a:lnSpc>
                <a:spcPct val="150000"/>
              </a:lnSpc>
              <a:spcBef>
                <a:spcPts val="480"/>
              </a:spcBef>
              <a:spcAft>
                <a:spcPts val="0"/>
              </a:spcAft>
              <a:buClr>
                <a:srgbClr val="DD0111"/>
              </a:buClr>
              <a:buSzPts val="2400"/>
              <a:buFont typeface="Corsiva"/>
              <a:buNone/>
            </a:pPr>
            <a:r>
              <a:rPr lang="en-US" sz="2400">
                <a:solidFill>
                  <a:srgbClr val="DD0111"/>
                </a:solidFill>
                <a:latin typeface="Corsiva"/>
                <a:ea typeface="Corsiva"/>
                <a:cs typeface="Corsiva"/>
                <a:sym typeface="Corsiva"/>
              </a:rPr>
              <a:t>Def: </a:t>
            </a:r>
            <a:r>
              <a:rPr i="1" lang="en-US" sz="2400">
                <a:latin typeface="Corsiva"/>
                <a:ea typeface="Corsiva"/>
                <a:cs typeface="Corsiva"/>
                <a:sym typeface="Corsiva"/>
              </a:rPr>
              <a:t>Running time = the number of </a:t>
            </a:r>
            <a:r>
              <a:rPr b="1" i="1" lang="en-US" sz="2400">
                <a:solidFill>
                  <a:srgbClr val="FF0000"/>
                </a:solidFill>
                <a:latin typeface="Corsiva"/>
                <a:ea typeface="Corsiva"/>
                <a:cs typeface="Corsiva"/>
                <a:sym typeface="Corsiva"/>
              </a:rPr>
              <a:t>primitive operations</a:t>
            </a:r>
            <a:r>
              <a:rPr i="1" lang="en-US" sz="2400">
                <a:latin typeface="Corsiva"/>
                <a:ea typeface="Corsiva"/>
                <a:cs typeface="Corsiva"/>
                <a:sym typeface="Corsiva"/>
              </a:rPr>
              <a:t> (steps) executed before termination</a:t>
            </a:r>
            <a:endParaRPr/>
          </a:p>
          <a:p>
            <a:pPr indent="-457200" lvl="1" marL="914400" rtl="0" algn="l">
              <a:lnSpc>
                <a:spcPct val="150000"/>
              </a:lnSpc>
              <a:spcBef>
                <a:spcPts val="360"/>
              </a:spcBef>
              <a:spcAft>
                <a:spcPts val="0"/>
              </a:spcAft>
              <a:buClr>
                <a:schemeClr val="dk1"/>
              </a:buClr>
              <a:buSzPts val="1800"/>
              <a:buFont typeface="Arial"/>
              <a:buChar char="–"/>
            </a:pPr>
            <a:r>
              <a:rPr lang="en-US" sz="1800"/>
              <a:t>Arithmetic operations (+, -, *), data movement, control, decision making (</a:t>
            </a:r>
            <a:r>
              <a:rPr i="1" lang="en-US" sz="1800"/>
              <a:t>if, while</a:t>
            </a:r>
            <a:r>
              <a:rPr lang="en-US" sz="1800"/>
              <a:t>), comparison</a:t>
            </a:r>
            <a:endParaRPr sz="1800">
              <a:latin typeface="Corsiva"/>
              <a:ea typeface="Corsiva"/>
              <a:cs typeface="Corsiva"/>
              <a:sym typeface="Corsiva"/>
            </a:endParaRPr>
          </a:p>
        </p:txBody>
      </p:sp>
      <p:pic>
        <p:nvPicPr>
          <p:cNvPr descr="BRAC University Jobs 2020- Jobs in BRAC University- careerz360.com" id="169" name="Google Shape;169;p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g2b27cc403ff_0_7"/>
          <p:cNvSpPr txBox="1"/>
          <p:nvPr>
            <p:ph idx="12" type="sldNum"/>
          </p:nvPr>
        </p:nvSpPr>
        <p:spPr>
          <a:xfrm>
            <a:off x="8737600" y="6397625"/>
            <a:ext cx="2844900" cy="324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76" name="Google Shape;176;g2b27cc403ff_0_7"/>
          <p:cNvSpPr txBox="1"/>
          <p:nvPr>
            <p:ph type="title"/>
          </p:nvPr>
        </p:nvSpPr>
        <p:spPr>
          <a:xfrm>
            <a:off x="455084" y="100013"/>
            <a:ext cx="10972800" cy="906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Primitive Operation</a:t>
            </a:r>
            <a:endParaRPr/>
          </a:p>
        </p:txBody>
      </p:sp>
      <p:sp>
        <p:nvSpPr>
          <p:cNvPr id="177" name="Google Shape;177;g2b27cc403ff_0_7"/>
          <p:cNvSpPr txBox="1"/>
          <p:nvPr>
            <p:ph idx="1" type="body"/>
          </p:nvPr>
        </p:nvSpPr>
        <p:spPr>
          <a:xfrm>
            <a:off x="609599" y="1008063"/>
            <a:ext cx="10531200" cy="5619900"/>
          </a:xfrm>
          <a:prstGeom prst="rect">
            <a:avLst/>
          </a:prstGeom>
          <a:noFill/>
          <a:ln>
            <a:noFill/>
          </a:ln>
        </p:spPr>
        <p:txBody>
          <a:bodyPr anchorCtr="0" anchor="t" bIns="45700" lIns="91425" spcFirstLastPara="1" rIns="91425" wrap="square" tIns="45700">
            <a:noAutofit/>
          </a:bodyPr>
          <a:lstStyle/>
          <a:p>
            <a:pPr indent="-558800" lvl="0" marL="533400" rtl="0" algn="l">
              <a:lnSpc>
                <a:spcPct val="150000"/>
              </a:lnSpc>
              <a:spcBef>
                <a:spcPts val="0"/>
              </a:spcBef>
              <a:spcAft>
                <a:spcPts val="0"/>
              </a:spcAft>
              <a:buClr>
                <a:schemeClr val="dk1"/>
              </a:buClr>
              <a:buSzPts val="2400"/>
              <a:buFont typeface="Arial"/>
              <a:buChar char="•"/>
            </a:pPr>
            <a:r>
              <a:rPr lang="en-US" sz="1900">
                <a:solidFill>
                  <a:schemeClr val="dk1"/>
                </a:solidFill>
              </a:rPr>
              <a:t>A basic or primitive operation is an operation that takes </a:t>
            </a:r>
            <a:r>
              <a:rPr b="1" lang="en-US" sz="1900">
                <a:solidFill>
                  <a:srgbClr val="6AA84F"/>
                </a:solidFill>
              </a:rPr>
              <a:t>constant time</a:t>
            </a:r>
            <a:r>
              <a:rPr lang="en-US" sz="1900">
                <a:solidFill>
                  <a:schemeClr val="dk1"/>
                </a:solidFill>
              </a:rPr>
              <a:t> (i.e. independent of the size of the input).</a:t>
            </a:r>
            <a:endParaRPr sz="1900">
              <a:solidFill>
                <a:schemeClr val="dk1"/>
              </a:solidFill>
            </a:endParaRPr>
          </a:p>
          <a:p>
            <a:pPr indent="-527050" lvl="0" marL="533400" rtl="0" algn="l">
              <a:lnSpc>
                <a:spcPct val="150000"/>
              </a:lnSpc>
              <a:spcBef>
                <a:spcPts val="0"/>
              </a:spcBef>
              <a:spcAft>
                <a:spcPts val="0"/>
              </a:spcAft>
              <a:buClr>
                <a:schemeClr val="dk1"/>
              </a:buClr>
              <a:buSzPts val="1900"/>
              <a:buChar char="•"/>
            </a:pPr>
            <a:r>
              <a:rPr b="1" lang="en-US" sz="1900">
                <a:solidFill>
                  <a:schemeClr val="dk1"/>
                </a:solidFill>
              </a:rPr>
              <a:t>Some examples:</a:t>
            </a:r>
            <a:endParaRPr b="1" sz="1900">
              <a:solidFill>
                <a:schemeClr val="dk1"/>
              </a:solidFill>
            </a:endParaRPr>
          </a:p>
          <a:p>
            <a:pPr indent="-292100" lvl="1" marL="742950" rtl="0" algn="l">
              <a:lnSpc>
                <a:spcPct val="150000"/>
              </a:lnSpc>
              <a:spcBef>
                <a:spcPts val="0"/>
              </a:spcBef>
              <a:spcAft>
                <a:spcPts val="0"/>
              </a:spcAft>
              <a:buClr>
                <a:schemeClr val="dk1"/>
              </a:buClr>
              <a:buSzPts val="1900"/>
              <a:buChar char="•"/>
            </a:pPr>
            <a:r>
              <a:rPr lang="en-US" sz="2100"/>
              <a:t>Assigning a value to a variable</a:t>
            </a:r>
            <a:endParaRPr sz="2100"/>
          </a:p>
          <a:p>
            <a:pPr indent="-304800" lvl="1" marL="742950" rtl="0" algn="l">
              <a:lnSpc>
                <a:spcPct val="150000"/>
              </a:lnSpc>
              <a:spcBef>
                <a:spcPts val="0"/>
              </a:spcBef>
              <a:spcAft>
                <a:spcPts val="0"/>
              </a:spcAft>
              <a:buSzPts val="2100"/>
              <a:buChar char="•"/>
            </a:pPr>
            <a:r>
              <a:rPr lang="en-US" sz="2100"/>
              <a:t>Performing an arithmetic operation</a:t>
            </a:r>
            <a:endParaRPr sz="2100"/>
          </a:p>
          <a:p>
            <a:pPr indent="-304800" lvl="1" marL="742950" rtl="0" algn="l">
              <a:lnSpc>
                <a:spcPct val="150000"/>
              </a:lnSpc>
              <a:spcBef>
                <a:spcPts val="0"/>
              </a:spcBef>
              <a:spcAft>
                <a:spcPts val="0"/>
              </a:spcAft>
              <a:buSzPts val="2100"/>
              <a:buChar char="•"/>
            </a:pPr>
            <a:r>
              <a:rPr lang="en-US" sz="2100"/>
              <a:t>Comparing two numbers</a:t>
            </a:r>
            <a:endParaRPr sz="2100"/>
          </a:p>
          <a:p>
            <a:pPr indent="-304800" lvl="1" marL="742950" rtl="0" algn="l">
              <a:lnSpc>
                <a:spcPct val="150000"/>
              </a:lnSpc>
              <a:spcBef>
                <a:spcPts val="0"/>
              </a:spcBef>
              <a:spcAft>
                <a:spcPts val="0"/>
              </a:spcAft>
              <a:buSzPts val="2100"/>
              <a:buChar char="•"/>
            </a:pPr>
            <a:r>
              <a:rPr lang="en-US" sz="2100"/>
              <a:t>Accessing a single element in a Python list by index</a:t>
            </a:r>
            <a:endParaRPr sz="2100"/>
          </a:p>
          <a:p>
            <a:pPr indent="-304800" lvl="1" marL="742950" rtl="0" algn="l">
              <a:lnSpc>
                <a:spcPct val="150000"/>
              </a:lnSpc>
              <a:spcBef>
                <a:spcPts val="0"/>
              </a:spcBef>
              <a:spcAft>
                <a:spcPts val="0"/>
              </a:spcAft>
              <a:buSzPts val="2100"/>
              <a:buChar char="•"/>
            </a:pPr>
            <a:r>
              <a:rPr lang="en-US" sz="2100"/>
              <a:t>Calling a function/method</a:t>
            </a:r>
            <a:endParaRPr sz="2100"/>
          </a:p>
          <a:p>
            <a:pPr indent="-304800" lvl="1" marL="742950" rtl="0" algn="l">
              <a:lnSpc>
                <a:spcPct val="150000"/>
              </a:lnSpc>
              <a:spcBef>
                <a:spcPts val="0"/>
              </a:spcBef>
              <a:spcAft>
                <a:spcPts val="0"/>
              </a:spcAft>
              <a:buSzPts val="2100"/>
              <a:buChar char="•"/>
            </a:pPr>
            <a:r>
              <a:rPr lang="en-US" sz="2100"/>
              <a:t>Returning from a function/method</a:t>
            </a:r>
            <a:endParaRPr sz="2100"/>
          </a:p>
        </p:txBody>
      </p:sp>
      <p:pic>
        <p:nvPicPr>
          <p:cNvPr descr="BRAC University Jobs 2020- Jobs in BRAC University- careerz360.com" id="178" name="Google Shape;178;g2b27cc403ff_0_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85" name="Google Shape;185;p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Analysis: Example</a:t>
            </a:r>
            <a:endParaRPr/>
          </a:p>
        </p:txBody>
      </p:sp>
      <p:sp>
        <p:nvSpPr>
          <p:cNvPr id="186" name="Google Shape;186;p7"/>
          <p:cNvSpPr txBox="1"/>
          <p:nvPr>
            <p:ph idx="1" type="body"/>
          </p:nvPr>
        </p:nvSpPr>
        <p:spPr>
          <a:xfrm>
            <a:off x="690464" y="1079500"/>
            <a:ext cx="10891935" cy="5480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DD0111"/>
              </a:buClr>
              <a:buSzPts val="2400"/>
              <a:buFont typeface="Corsiva"/>
              <a:buChar char="•"/>
            </a:pPr>
            <a:r>
              <a:rPr lang="en-US" sz="2400">
                <a:solidFill>
                  <a:srgbClr val="DD0111"/>
                </a:solidFill>
                <a:latin typeface="Corsiva"/>
                <a:ea typeface="Corsiva"/>
                <a:cs typeface="Corsiva"/>
                <a:sym typeface="Corsiva"/>
              </a:rPr>
              <a:t>Alg.:</a:t>
            </a:r>
            <a:r>
              <a:rPr lang="en-US" sz="2400"/>
              <a:t> </a:t>
            </a:r>
            <a:r>
              <a:rPr lang="en-US" sz="2400">
                <a:latin typeface="Arial"/>
                <a:ea typeface="Arial"/>
                <a:cs typeface="Arial"/>
                <a:sym typeface="Arial"/>
              </a:rPr>
              <a:t>MIN (a[1], …, a[n])</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m ← a[1];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for i ← 2 to n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if a[i] &lt; m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then m ← a[i];</a:t>
            </a:r>
            <a:r>
              <a:rPr lang="en-US" sz="2000">
                <a:latin typeface="Corsiva"/>
                <a:ea typeface="Corsiva"/>
                <a:cs typeface="Corsiva"/>
                <a:sym typeface="Corsiva"/>
              </a:rPr>
              <a:t>		</a:t>
            </a:r>
            <a:endParaRPr/>
          </a:p>
          <a:p>
            <a:pPr indent="-342900" lvl="0" marL="342900" rtl="0" algn="l">
              <a:spcBef>
                <a:spcPts val="480"/>
              </a:spcBef>
              <a:spcAft>
                <a:spcPts val="0"/>
              </a:spcAft>
              <a:buClr>
                <a:schemeClr val="accent2"/>
              </a:buClr>
              <a:buSzPts val="2400"/>
              <a:buFont typeface="Arial"/>
              <a:buChar char="•"/>
            </a:pPr>
            <a:r>
              <a:rPr b="1" lang="en-US" sz="2400"/>
              <a:t>Running time</a:t>
            </a:r>
            <a:r>
              <a:rPr lang="en-US" sz="2400"/>
              <a:t>: </a:t>
            </a:r>
            <a:endParaRPr/>
          </a:p>
          <a:p>
            <a:pPr indent="-285750" lvl="1" marL="742950" rtl="0" algn="l">
              <a:spcBef>
                <a:spcPts val="480"/>
              </a:spcBef>
              <a:spcAft>
                <a:spcPts val="0"/>
              </a:spcAft>
              <a:buClr>
                <a:schemeClr val="dk1"/>
              </a:buClr>
              <a:buSzPts val="2400"/>
              <a:buFont typeface="Arial"/>
              <a:buChar char="–"/>
            </a:pPr>
            <a:r>
              <a:rPr lang="en-US"/>
              <a:t>the number of primitive operations (steps) executed before termination</a:t>
            </a:r>
            <a:endParaRPr/>
          </a:p>
          <a:p>
            <a:pPr indent="-285750" lvl="1" marL="742950" rtl="0" algn="l">
              <a:spcBef>
                <a:spcPts val="400"/>
              </a:spcBef>
              <a:spcAft>
                <a:spcPts val="0"/>
              </a:spcAft>
              <a:buClr>
                <a:schemeClr val="dk1"/>
              </a:buClr>
              <a:buSzPts val="2000"/>
              <a:buFont typeface="Corsiva"/>
              <a:buNone/>
            </a:pPr>
            <a:r>
              <a:rPr lang="en-US" sz="2000">
                <a:latin typeface="Corsiva"/>
                <a:ea typeface="Corsiva"/>
                <a:cs typeface="Corsiva"/>
                <a:sym typeface="Corsiva"/>
              </a:rPr>
              <a:t>T(n)  =1</a:t>
            </a:r>
            <a:r>
              <a:rPr lang="en-US" sz="2000"/>
              <a:t> [first step] + </a:t>
            </a:r>
            <a:r>
              <a:rPr lang="en-US" sz="2000">
                <a:latin typeface="Corsiva"/>
                <a:ea typeface="Corsiva"/>
                <a:cs typeface="Corsiva"/>
                <a:sym typeface="Corsiva"/>
              </a:rPr>
              <a:t>(n) </a:t>
            </a:r>
            <a:r>
              <a:rPr lang="en-US" sz="2000"/>
              <a:t>[for loop] + </a:t>
            </a:r>
            <a:r>
              <a:rPr lang="en-US" sz="2000">
                <a:latin typeface="Corsiva"/>
                <a:ea typeface="Corsiva"/>
                <a:cs typeface="Corsiva"/>
                <a:sym typeface="Corsiva"/>
              </a:rPr>
              <a:t>(n-1)</a:t>
            </a:r>
            <a:r>
              <a:rPr lang="en-US" sz="2000"/>
              <a:t> [if condition] + </a:t>
            </a:r>
            <a:r>
              <a:rPr lang="en-US" sz="2000">
                <a:latin typeface="Corsiva"/>
                <a:ea typeface="Corsiva"/>
                <a:cs typeface="Corsiva"/>
                <a:sym typeface="Corsiva"/>
              </a:rPr>
              <a:t>(n-1)</a:t>
            </a:r>
            <a:r>
              <a:rPr lang="en-US" sz="2000"/>
              <a:t> [the assignment in then] = </a:t>
            </a:r>
            <a:r>
              <a:rPr lang="en-US" sz="2000">
                <a:latin typeface="Corsiva"/>
                <a:ea typeface="Corsiva"/>
                <a:cs typeface="Corsiva"/>
                <a:sym typeface="Corsiva"/>
              </a:rPr>
              <a:t>3n - 1</a:t>
            </a:r>
            <a:endParaRPr/>
          </a:p>
          <a:p>
            <a:pPr indent="-342900" lvl="0" marL="342900" rtl="0" algn="l">
              <a:spcBef>
                <a:spcPts val="480"/>
              </a:spcBef>
              <a:spcAft>
                <a:spcPts val="0"/>
              </a:spcAft>
              <a:buClr>
                <a:schemeClr val="accent2"/>
              </a:buClr>
              <a:buSzPts val="2400"/>
              <a:buFont typeface="Arial"/>
              <a:buChar char="•"/>
            </a:pPr>
            <a:r>
              <a:rPr lang="en-US" sz="2400"/>
              <a:t>Order (rate) of growth: </a:t>
            </a:r>
            <a:endParaRPr/>
          </a:p>
          <a:p>
            <a:pPr indent="-285750" lvl="1" marL="742950" rtl="0" algn="l">
              <a:spcBef>
                <a:spcPts val="400"/>
              </a:spcBef>
              <a:spcAft>
                <a:spcPts val="0"/>
              </a:spcAft>
              <a:buClr>
                <a:schemeClr val="dk1"/>
              </a:buClr>
              <a:buSzPts val="2000"/>
              <a:buFont typeface="Arial"/>
              <a:buChar char="–"/>
            </a:pPr>
            <a:r>
              <a:rPr lang="en-US" sz="2000"/>
              <a:t>The leading term of the formula</a:t>
            </a:r>
            <a:endParaRPr/>
          </a:p>
          <a:p>
            <a:pPr indent="-285750" lvl="1" marL="742950" rtl="0" algn="l">
              <a:spcBef>
                <a:spcPts val="400"/>
              </a:spcBef>
              <a:spcAft>
                <a:spcPts val="0"/>
              </a:spcAft>
              <a:buClr>
                <a:schemeClr val="dk1"/>
              </a:buClr>
              <a:buSzPts val="2000"/>
              <a:buFont typeface="Arial"/>
              <a:buChar char="–"/>
            </a:pPr>
            <a:r>
              <a:rPr lang="en-US" sz="2000"/>
              <a:t>Expresses the asymptotic behavior of the algorithm</a:t>
            </a:r>
            <a:endParaRPr/>
          </a:p>
        </p:txBody>
      </p:sp>
      <p:pic>
        <p:nvPicPr>
          <p:cNvPr descr="BRAC University Jobs 2020- Jobs in BRAC University- careerz360.com" id="187" name="Google Shape;187;p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p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3" name="Google Shape;193;p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Typical Running Time Functions</a:t>
            </a:r>
            <a:endParaRPr/>
          </a:p>
        </p:txBody>
      </p:sp>
      <p:sp>
        <p:nvSpPr>
          <p:cNvPr id="194" name="Google Shape;194;p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400"/>
              <a:buFont typeface="Arial"/>
              <a:buChar char="•"/>
            </a:pPr>
            <a:r>
              <a:rPr lang="en-US" sz="2400">
                <a:latin typeface="Arial"/>
                <a:ea typeface="Arial"/>
                <a:cs typeface="Arial"/>
                <a:sym typeface="Arial"/>
              </a:rPr>
              <a:t>1 (constant running time): </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Instructions are executed once or a few times</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logN (logarithmic)</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big problem is solved by cutting the original problem in smaller sizes, by a constant fraction at each step</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N (linear)</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small amount of processing is done on each input element</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N logN</a:t>
            </a:r>
            <a:endParaRPr sz="2400">
              <a:latin typeface="Arial"/>
              <a:ea typeface="Arial"/>
              <a:cs typeface="Arial"/>
              <a:sym typeface="Arial"/>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problem is solved by dividing it into smaller problems, solving them independently and combining the solution</a:t>
            </a:r>
            <a:endParaRPr/>
          </a:p>
        </p:txBody>
      </p:sp>
      <p:pic>
        <p:nvPicPr>
          <p:cNvPr descr="BRAC University Jobs 2020- Jobs in BRAC University- careerz360.com" id="195" name="Google Shape;195;p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2003-07-26T00:47:08Z</dcterms:created>
  <dc:creator>Shamsujjoha</dc:creator>
</cp:coreProperties>
</file>