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embeddedFontLst>
    <p:embeddedFont>
      <p:font typeface="Open Sans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0B90D42-5AA3-4A9D-BE01-49D0CCB8B584}">
  <a:tblStyle styleId="{40B90D42-5AA3-4A9D-BE01-49D0CCB8B58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font" Target="fonts/OpenSans-bold.fntdata"/><Relationship Id="rId23" Type="http://schemas.openxmlformats.org/officeDocument/2006/relationships/slide" Target="slides/slide17.xml"/><Relationship Id="rId45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font" Target="fonts/OpenSans-boldItalic.fntdata"/><Relationship Id="rId25" Type="http://schemas.openxmlformats.org/officeDocument/2006/relationships/slide" Target="slides/slide19.xml"/><Relationship Id="rId47" Type="http://schemas.openxmlformats.org/officeDocument/2006/relationships/font" Target="fonts/OpenSans-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c5f092c76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c5f092c76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c5f092c76b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c5f092c76b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c5f092c76b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2c5f092c76b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c5f092c76b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c5f092c76b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c5f092c76b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c5f092c76b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c5f092c76b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2c5f092c76b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c5f092c76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g2c5f092c76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c5f092c76b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c5f092c76b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c5f092c76b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2c5f092c76b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c5f092c76b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2c5f092c76b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c5f092c76b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2c5f092c76b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c5f092c76b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2c5f092c76b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5f092c76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g2c5f092c76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c5f092c76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2c5f092c76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c5f092c76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2c5f092c76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c5f092c76b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4" name="Google Shape;264;g2c5f092c76b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c5f092c76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2c5f092c76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5f092c76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2c5f092c76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c5f092c76b_0_2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2c5f092c76b_0_2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c5f092c76b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2c5f092c76b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c5f092c76b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8" name="Google Shape;368;g2c5f092c76b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c5f092c76b_0_7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c5f092c76b_0_7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c5f092c76b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g2c5f092c76b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5f092c76b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2c5f092c76b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5f092c76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2c5f092c76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c5f092c76b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c5f092c76b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c5f092c76b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g2c5f092c76b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2c5f092c76b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6" name="Google Shape;516;g2c5f092c76b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c5f092c76b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3" name="Google Shape;523;g2c5f092c76b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g2c5f092c76b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9" name="Google Shape;529;g2c5f092c76b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c5f092c76b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c5f092c76b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c5f092c76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c5f092c76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c5f092c76b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2c5f092c76b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c5f092c76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2c5f092c76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c5f092c76b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c5f092c76b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c5f092c76b_0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c5f092c76b_0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c5f092c76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2c5f092c76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fficientcodeblog.wordpress.com/2017/11/28/topological-sort-dfs-bfs-and-dag/#:~:text=Topological%20Sort%20by%20BFS%3A&amp;text=In%20BFS%20implementation%20of%20the,order%20of%20the%20topological%20ordering." TargetMode="External"/><Relationship Id="rId4" Type="http://schemas.openxmlformats.org/officeDocument/2006/relationships/hyperlink" Target="https://iq.opengenus.org/topological-sort-bfs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Nahian Salsabil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Google Shape;116;p22"/>
          <p:cNvGraphicFramePr/>
          <p:nvPr/>
        </p:nvGraphicFramePr>
        <p:xfrm>
          <a:off x="829725" y="95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{40B90D42-5AA3-4A9D-BE01-49D0CCB8B584}</a:tableStyleId>
              </a:tblPr>
              <a:tblGrid>
                <a:gridCol w="3577400"/>
                <a:gridCol w="3577400"/>
              </a:tblGrid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Courses</a:t>
                      </a:r>
                      <a:endParaRPr b="1"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b="1" lang="en" sz="1300" u="none" cap="none" strike="noStrike"/>
                        <a:t>Prerequisites</a:t>
                      </a:r>
                      <a:endParaRPr b="1"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Python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OOP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Python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OOP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Algo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Database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OOP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HPDS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Database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Security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Networking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ML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Python, Linear Algebra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Linear Algebra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t/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Graphics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Python, Linear Algebra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Graph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Algo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  <a:tr h="2713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Networking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300"/>
                        <a:buFont typeface="Arial"/>
                        <a:buNone/>
                      </a:pPr>
                      <a:r>
                        <a:rPr lang="en" sz="1300" u="none" cap="none" strike="noStrike"/>
                        <a:t>Python</a:t>
                      </a:r>
                      <a:endParaRPr sz="13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3"/>
          <p:cNvSpPr txBox="1"/>
          <p:nvPr/>
        </p:nvSpPr>
        <p:spPr>
          <a:xfrm>
            <a:off x="179375" y="133125"/>
            <a:ext cx="12117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Step 1: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Create Graph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4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p24"/>
          <p:cNvSpPr txBox="1"/>
          <p:nvPr/>
        </p:nvSpPr>
        <p:spPr>
          <a:xfrm>
            <a:off x="179375" y="133125"/>
            <a:ext cx="12117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Step 1: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Run DFS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5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6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4" name="Google Shape;144;p26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7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p27"/>
          <p:cNvSpPr txBox="1"/>
          <p:nvPr/>
        </p:nvSpPr>
        <p:spPr>
          <a:xfrm>
            <a:off x="2258150" y="1806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8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p28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p28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2" name="Google Shape;162;p28"/>
          <p:cNvSpPr txBox="1"/>
          <p:nvPr/>
        </p:nvSpPr>
        <p:spPr>
          <a:xfrm>
            <a:off x="2258150" y="1806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p28"/>
          <p:cNvSpPr txBox="1"/>
          <p:nvPr/>
        </p:nvSpPr>
        <p:spPr>
          <a:xfrm>
            <a:off x="1367225" y="10834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9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0" name="Google Shape;170;p29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p29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2" name="Google Shape;172;p29"/>
          <p:cNvSpPr txBox="1"/>
          <p:nvPr/>
        </p:nvSpPr>
        <p:spPr>
          <a:xfrm>
            <a:off x="2258150" y="1806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3" name="Google Shape;173;p29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4" name="Google Shape;174;p29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30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1" name="Google Shape;181;p30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2" name="Google Shape;182;p30"/>
          <p:cNvSpPr txBox="1"/>
          <p:nvPr/>
        </p:nvSpPr>
        <p:spPr>
          <a:xfrm>
            <a:off x="3731100" y="406350"/>
            <a:ext cx="3207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3" name="Google Shape;183;p30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4" name="Google Shape;184;p30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30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6" name="Google Shape;186;p30"/>
          <p:cNvSpPr txBox="1"/>
          <p:nvPr/>
        </p:nvSpPr>
        <p:spPr>
          <a:xfrm>
            <a:off x="7651100" y="36591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31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p31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4" name="Google Shape;194;p31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31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6" name="Google Shape;196;p31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31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8" name="Google Shape;198;p31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DAG -&gt; Directed Acyclic Graph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261575"/>
            <a:ext cx="8520600" cy="22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directed acyclic graph (DAG) is a directed graph with no directed cycles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2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32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8" name="Google Shape;208;p32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9" name="Google Shape;209;p32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0" name="Google Shape;210;p32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1" name="Google Shape;211;p32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2" name="Google Shape;212;p32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32"/>
          <p:cNvSpPr txBox="1"/>
          <p:nvPr/>
        </p:nvSpPr>
        <p:spPr>
          <a:xfrm>
            <a:off x="5273300" y="7033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33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0" name="Google Shape;220;p33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33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33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3" name="Google Shape;223;p33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4" name="Google Shape;224;p33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5" name="Google Shape;225;p33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6" name="Google Shape;226;p33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7" name="Google Shape;227;p33"/>
          <p:cNvSpPr txBox="1"/>
          <p:nvPr/>
        </p:nvSpPr>
        <p:spPr>
          <a:xfrm>
            <a:off x="5273300" y="7033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8" name="Google Shape;228;p33"/>
          <p:cNvSpPr txBox="1"/>
          <p:nvPr/>
        </p:nvSpPr>
        <p:spPr>
          <a:xfrm>
            <a:off x="6233450" y="3808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3" name="Google Shape;23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4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5" name="Google Shape;235;p34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6" name="Google Shape;236;p34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p34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p34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9" name="Google Shape;239;p34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0" name="Google Shape;240;p34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1" name="Google Shape;241;p34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2" name="Google Shape;242;p34"/>
          <p:cNvSpPr txBox="1"/>
          <p:nvPr/>
        </p:nvSpPr>
        <p:spPr>
          <a:xfrm>
            <a:off x="5273300" y="7033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3" name="Google Shape;243;p34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4" name="Google Shape;244;p34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Google Shape;249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5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p35"/>
          <p:cNvSpPr txBox="1"/>
          <p:nvPr/>
        </p:nvSpPr>
        <p:spPr>
          <a:xfrm>
            <a:off x="4503225" y="12972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2" name="Google Shape;252;p35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3" name="Google Shape;253;p35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4" name="Google Shape;254;p35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5" name="Google Shape;255;p35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6" name="Google Shape;256;p35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7" name="Google Shape;257;p35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p35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9" name="Google Shape;259;p35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0" name="Google Shape;260;p35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35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6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36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36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36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36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36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3" name="Google Shape;273;p36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4" name="Google Shape;274;p36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5" name="Google Shape;275;p36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36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8" name="Google Shape;278;p36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9" name="Google Shape;279;p36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37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6" name="Google Shape;286;p37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7" name="Google Shape;287;p37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8" name="Google Shape;288;p37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9" name="Google Shape;289;p37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0" name="Google Shape;290;p37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5" name="Google Shape;295;p37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6" name="Google Shape;296;p37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7" name="Google Shape;297;p37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8" name="Google Shape;298;p37"/>
          <p:cNvSpPr txBox="1"/>
          <p:nvPr/>
        </p:nvSpPr>
        <p:spPr>
          <a:xfrm>
            <a:off x="5489000" y="23166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99" name="Google Shape;299;p37"/>
          <p:cNvSpPr txBox="1"/>
          <p:nvPr/>
        </p:nvSpPr>
        <p:spPr>
          <a:xfrm>
            <a:off x="6496675" y="24690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4" name="Google Shape;304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38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6" name="Google Shape;306;p38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7" name="Google Shape;307;p38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8" name="Google Shape;308;p38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09" name="Google Shape;309;p38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0" name="Google Shape;310;p38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1" name="Google Shape;311;p38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2" name="Google Shape;312;p38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3" name="Google Shape;313;p38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4" name="Google Shape;314;p38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5" name="Google Shape;315;p38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6" name="Google Shape;316;p38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7" name="Google Shape;317;p38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8" name="Google Shape;318;p38"/>
          <p:cNvSpPr txBox="1"/>
          <p:nvPr/>
        </p:nvSpPr>
        <p:spPr>
          <a:xfrm>
            <a:off x="5489000" y="231665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9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7" name="Google Shape;327;p39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8" name="Google Shape;328;p39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9" name="Google Shape;329;p39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2" name="Google Shape;332;p39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3" name="Google Shape;333;p39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4" name="Google Shape;334;p39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5" name="Google Shape;335;p39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6" name="Google Shape;336;p39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7" name="Google Shape;337;p39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8" name="Google Shape;338;p39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39" name="Google Shape;339;p39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0" name="Google Shape;340;p39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1" name="Google Shape;341;p39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40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49" name="Google Shape;349;p40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0" name="Google Shape;350;p40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1" name="Google Shape;351;p40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2" name="Google Shape;352;p40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40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4" name="Google Shape;354;p40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5" name="Google Shape;355;p40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6" name="Google Shape;356;p40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7" name="Google Shape;357;p40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8" name="Google Shape;358;p40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9" name="Google Shape;359;p40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0" name="Google Shape;360;p40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1" name="Google Shape;361;p40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2" name="Google Shape;362;p40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3" name="Google Shape;363;p40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4" name="Google Shape;364;p40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65" name="Google Shape;365;p40"/>
          <p:cNvSpPr txBox="1"/>
          <p:nvPr/>
        </p:nvSpPr>
        <p:spPr>
          <a:xfrm>
            <a:off x="4976175" y="35774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41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2" name="Google Shape;372;p41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3" name="Google Shape;373;p41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4" name="Google Shape;374;p41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5" name="Google Shape;375;p41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6" name="Google Shape;376;p41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7" name="Google Shape;377;p41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8" name="Google Shape;378;p41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79" name="Google Shape;379;p41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0" name="Google Shape;380;p41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1" name="Google Shape;381;p41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2" name="Google Shape;382;p41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3" name="Google Shape;383;p41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4" name="Google Shape;384;p41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5" name="Google Shape;385;p41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6" name="Google Shape;386;p41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7" name="Google Shape;387;p41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8" name="Google Shape;388;p41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89" name="Google Shape;389;p41"/>
          <p:cNvSpPr txBox="1"/>
          <p:nvPr/>
        </p:nvSpPr>
        <p:spPr>
          <a:xfrm>
            <a:off x="7651100" y="597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topological sort of a DAG G = (V,E) is a </a:t>
            </a:r>
            <a:r>
              <a:rPr b="1" lang="en"/>
              <a:t>linear ordering</a:t>
            </a:r>
            <a:r>
              <a:rPr lang="en"/>
              <a:t> of all its vertices such that if G contains an edge (u,v) , </a:t>
            </a:r>
            <a:r>
              <a:rPr b="1" lang="en"/>
              <a:t>then u appears before in the ordering</a:t>
            </a:r>
            <a:r>
              <a:rPr lang="en"/>
              <a:t>. (If the graph contains a cycle, then no linear ordering is possible.)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Basically sorting occurs based on the decrement of the finishing time of each vertex.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Google Shape;394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42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6" name="Google Shape;396;p42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7" name="Google Shape;397;p42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8" name="Google Shape;398;p42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99" name="Google Shape;399;p42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0" name="Google Shape;400;p42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1" name="Google Shape;401;p42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2" name="Google Shape;402;p42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3" name="Google Shape;403;p42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4" name="Google Shape;404;p42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5" name="Google Shape;405;p42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6" name="Google Shape;406;p42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7" name="Google Shape;407;p42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8" name="Google Shape;408;p42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09" name="Google Shape;409;p42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0" name="Google Shape;410;p42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1" name="Google Shape;411;p42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2" name="Google Shape;412;p42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3" name="Google Shape;413;p42"/>
          <p:cNvSpPr txBox="1"/>
          <p:nvPr/>
        </p:nvSpPr>
        <p:spPr>
          <a:xfrm>
            <a:off x="7651100" y="597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14" name="Google Shape;414;p42"/>
          <p:cNvSpPr txBox="1"/>
          <p:nvPr/>
        </p:nvSpPr>
        <p:spPr>
          <a:xfrm>
            <a:off x="2718225" y="3094325"/>
            <a:ext cx="51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" name="Google Shape;419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43"/>
          <p:cNvSpPr txBox="1"/>
          <p:nvPr/>
        </p:nvSpPr>
        <p:spPr>
          <a:xfrm>
            <a:off x="4574500" y="2223800"/>
            <a:ext cx="510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1" name="Google Shape;421;p43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2" name="Google Shape;422;p43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3" name="Google Shape;423;p43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4" name="Google Shape;424;p43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5" name="Google Shape;425;p43"/>
          <p:cNvSpPr txBox="1"/>
          <p:nvPr/>
        </p:nvSpPr>
        <p:spPr>
          <a:xfrm>
            <a:off x="7651100" y="41956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6" name="Google Shape;426;p43"/>
          <p:cNvSpPr txBox="1"/>
          <p:nvPr/>
        </p:nvSpPr>
        <p:spPr>
          <a:xfrm>
            <a:off x="7651100" y="37125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7" name="Google Shape;427;p43"/>
          <p:cNvSpPr txBox="1"/>
          <p:nvPr/>
        </p:nvSpPr>
        <p:spPr>
          <a:xfrm>
            <a:off x="7651100" y="3229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8" name="Google Shape;428;p43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29" name="Google Shape;429;p43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0" name="Google Shape;430;p43"/>
          <p:cNvSpPr txBox="1"/>
          <p:nvPr/>
        </p:nvSpPr>
        <p:spPr>
          <a:xfrm>
            <a:off x="7651100" y="27463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1" name="Google Shape;431;p43"/>
          <p:cNvSpPr txBox="1"/>
          <p:nvPr/>
        </p:nvSpPr>
        <p:spPr>
          <a:xfrm>
            <a:off x="7651100" y="2316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2" name="Google Shape;432;p43"/>
          <p:cNvSpPr txBox="1"/>
          <p:nvPr/>
        </p:nvSpPr>
        <p:spPr>
          <a:xfrm>
            <a:off x="7651100" y="18869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3" name="Google Shape;433;p43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4" name="Google Shape;434;p43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5" name="Google Shape;435;p43"/>
          <p:cNvSpPr txBox="1"/>
          <p:nvPr/>
        </p:nvSpPr>
        <p:spPr>
          <a:xfrm>
            <a:off x="7651100" y="14573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6" name="Google Shape;436;p43"/>
          <p:cNvSpPr txBox="1"/>
          <p:nvPr/>
        </p:nvSpPr>
        <p:spPr>
          <a:xfrm>
            <a:off x="7651100" y="1027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7" name="Google Shape;437;p43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8" name="Google Shape;438;p43"/>
          <p:cNvSpPr txBox="1"/>
          <p:nvPr/>
        </p:nvSpPr>
        <p:spPr>
          <a:xfrm>
            <a:off x="7651100" y="597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39" name="Google Shape;439;p43"/>
          <p:cNvSpPr txBox="1"/>
          <p:nvPr/>
        </p:nvSpPr>
        <p:spPr>
          <a:xfrm>
            <a:off x="2718225" y="309432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20/21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0" name="Google Shape;440;p43"/>
          <p:cNvSpPr txBox="1"/>
          <p:nvPr/>
        </p:nvSpPr>
        <p:spPr>
          <a:xfrm>
            <a:off x="7651100" y="1806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5" name="Google Shape;445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44"/>
          <p:cNvSpPr txBox="1"/>
          <p:nvPr/>
        </p:nvSpPr>
        <p:spPr>
          <a:xfrm>
            <a:off x="4574500" y="222380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1/22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7" name="Google Shape;447;p44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8" name="Google Shape;448;p44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p44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0" name="Google Shape;450;p44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1" name="Google Shape;451;p44"/>
          <p:cNvSpPr txBox="1"/>
          <p:nvPr/>
        </p:nvSpPr>
        <p:spPr>
          <a:xfrm>
            <a:off x="7651100" y="4658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2" name="Google Shape;452;p44"/>
          <p:cNvSpPr txBox="1"/>
          <p:nvPr/>
        </p:nvSpPr>
        <p:spPr>
          <a:xfrm>
            <a:off x="7651100" y="4175838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3" name="Google Shape;453;p44"/>
          <p:cNvSpPr txBox="1"/>
          <p:nvPr/>
        </p:nvSpPr>
        <p:spPr>
          <a:xfrm>
            <a:off x="7651100" y="36927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4" name="Google Shape;454;p44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5" name="Google Shape;455;p44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7651100" y="32096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7" name="Google Shape;457;p44"/>
          <p:cNvSpPr txBox="1"/>
          <p:nvPr/>
        </p:nvSpPr>
        <p:spPr>
          <a:xfrm>
            <a:off x="7651100" y="27799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8" name="Google Shape;458;p44"/>
          <p:cNvSpPr txBox="1"/>
          <p:nvPr/>
        </p:nvSpPr>
        <p:spPr>
          <a:xfrm>
            <a:off x="7651100" y="23502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59" name="Google Shape;459;p44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0" name="Google Shape;460;p44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1" name="Google Shape;461;p44"/>
          <p:cNvSpPr txBox="1"/>
          <p:nvPr/>
        </p:nvSpPr>
        <p:spPr>
          <a:xfrm>
            <a:off x="7651100" y="19205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2" name="Google Shape;462;p44"/>
          <p:cNvSpPr txBox="1"/>
          <p:nvPr/>
        </p:nvSpPr>
        <p:spPr>
          <a:xfrm>
            <a:off x="7651100" y="14909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44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4" name="Google Shape;464;p44"/>
          <p:cNvSpPr txBox="1"/>
          <p:nvPr/>
        </p:nvSpPr>
        <p:spPr>
          <a:xfrm>
            <a:off x="7651100" y="10612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5" name="Google Shape;465;p44"/>
          <p:cNvSpPr txBox="1"/>
          <p:nvPr/>
        </p:nvSpPr>
        <p:spPr>
          <a:xfrm>
            <a:off x="2718225" y="309432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20/21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6" name="Google Shape;466;p44"/>
          <p:cNvSpPr txBox="1"/>
          <p:nvPr/>
        </p:nvSpPr>
        <p:spPr>
          <a:xfrm>
            <a:off x="7651100" y="6439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7" name="Google Shape;467;p44"/>
          <p:cNvSpPr txBox="1"/>
          <p:nvPr/>
        </p:nvSpPr>
        <p:spPr>
          <a:xfrm>
            <a:off x="7651100" y="2959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2" name="Google Shape;472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8475" y="0"/>
            <a:ext cx="5603926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45"/>
          <p:cNvSpPr txBox="1"/>
          <p:nvPr/>
        </p:nvSpPr>
        <p:spPr>
          <a:xfrm>
            <a:off x="4574500" y="222380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1/22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4" name="Google Shape;474;p45"/>
          <p:cNvSpPr txBox="1"/>
          <p:nvPr/>
        </p:nvSpPr>
        <p:spPr>
          <a:xfrm>
            <a:off x="4503225" y="12972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2/13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5" name="Google Shape;475;p45"/>
          <p:cNvSpPr txBox="1"/>
          <p:nvPr/>
        </p:nvSpPr>
        <p:spPr>
          <a:xfrm>
            <a:off x="3731100" y="406350"/>
            <a:ext cx="5109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3/8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6" name="Google Shape;476;p45"/>
          <p:cNvSpPr txBox="1"/>
          <p:nvPr/>
        </p:nvSpPr>
        <p:spPr>
          <a:xfrm>
            <a:off x="2258150" y="180650"/>
            <a:ext cx="8433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4/7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7" name="Google Shape;477;p45"/>
          <p:cNvSpPr txBox="1"/>
          <p:nvPr/>
        </p:nvSpPr>
        <p:spPr>
          <a:xfrm>
            <a:off x="1105900" y="1083450"/>
            <a:ext cx="582000" cy="29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5/6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8" name="Google Shape;478;p45"/>
          <p:cNvSpPr txBox="1"/>
          <p:nvPr/>
        </p:nvSpPr>
        <p:spPr>
          <a:xfrm>
            <a:off x="7651100" y="46589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79" name="Google Shape;479;p45"/>
          <p:cNvSpPr txBox="1"/>
          <p:nvPr/>
        </p:nvSpPr>
        <p:spPr>
          <a:xfrm>
            <a:off x="7651100" y="4310938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0" name="Google Shape;480;p45"/>
          <p:cNvSpPr txBox="1"/>
          <p:nvPr/>
        </p:nvSpPr>
        <p:spPr>
          <a:xfrm>
            <a:off x="7651100" y="38932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1" name="Google Shape;481;p45"/>
          <p:cNvSpPr txBox="1"/>
          <p:nvPr/>
        </p:nvSpPr>
        <p:spPr>
          <a:xfrm>
            <a:off x="5273300" y="703350"/>
            <a:ext cx="7266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9/12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2" name="Google Shape;482;p45"/>
          <p:cNvSpPr txBox="1"/>
          <p:nvPr/>
        </p:nvSpPr>
        <p:spPr>
          <a:xfrm>
            <a:off x="6233450" y="380850"/>
            <a:ext cx="8889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10/11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3" name="Google Shape;483;p45"/>
          <p:cNvSpPr txBox="1"/>
          <p:nvPr/>
        </p:nvSpPr>
        <p:spPr>
          <a:xfrm>
            <a:off x="7651075" y="34754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4" name="Google Shape;484;p45"/>
          <p:cNvSpPr txBox="1"/>
          <p:nvPr/>
        </p:nvSpPr>
        <p:spPr>
          <a:xfrm>
            <a:off x="7651075" y="300562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5" name="Google Shape;485;p45"/>
          <p:cNvSpPr txBox="1"/>
          <p:nvPr/>
        </p:nvSpPr>
        <p:spPr>
          <a:xfrm>
            <a:off x="7651100" y="2513288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6" name="Google Shape;486;p45"/>
          <p:cNvSpPr txBox="1"/>
          <p:nvPr/>
        </p:nvSpPr>
        <p:spPr>
          <a:xfrm>
            <a:off x="5489000" y="23166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14/17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7" name="Google Shape;487;p45"/>
          <p:cNvSpPr txBox="1"/>
          <p:nvPr/>
        </p:nvSpPr>
        <p:spPr>
          <a:xfrm>
            <a:off x="6496675" y="2469050"/>
            <a:ext cx="677100" cy="3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15/16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8" name="Google Shape;488;p45"/>
          <p:cNvSpPr txBox="1"/>
          <p:nvPr/>
        </p:nvSpPr>
        <p:spPr>
          <a:xfrm>
            <a:off x="7651075" y="211940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89" name="Google Shape;489;p45"/>
          <p:cNvSpPr txBox="1"/>
          <p:nvPr/>
        </p:nvSpPr>
        <p:spPr>
          <a:xfrm>
            <a:off x="7651075" y="16153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0" name="Google Shape;490;p45"/>
          <p:cNvSpPr txBox="1"/>
          <p:nvPr/>
        </p:nvSpPr>
        <p:spPr>
          <a:xfrm>
            <a:off x="4858425" y="368647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18/19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1" name="Google Shape;491;p45"/>
          <p:cNvSpPr txBox="1"/>
          <p:nvPr/>
        </p:nvSpPr>
        <p:spPr>
          <a:xfrm>
            <a:off x="7651075" y="1189375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2" name="Google Shape;492;p45"/>
          <p:cNvSpPr txBox="1"/>
          <p:nvPr/>
        </p:nvSpPr>
        <p:spPr>
          <a:xfrm>
            <a:off x="2718225" y="3094325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20/21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3" name="Google Shape;493;p45"/>
          <p:cNvSpPr txBox="1"/>
          <p:nvPr/>
        </p:nvSpPr>
        <p:spPr>
          <a:xfrm>
            <a:off x="7651075" y="763363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4" name="Google Shape;494;p45"/>
          <p:cNvSpPr txBox="1"/>
          <p:nvPr/>
        </p:nvSpPr>
        <p:spPr>
          <a:xfrm>
            <a:off x="7651075" y="380850"/>
            <a:ext cx="12591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5" name="Google Shape;495;p45"/>
          <p:cNvSpPr txBox="1"/>
          <p:nvPr/>
        </p:nvSpPr>
        <p:spPr>
          <a:xfrm>
            <a:off x="3515400" y="4606750"/>
            <a:ext cx="72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FF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23/24</a:t>
            </a:r>
            <a:endParaRPr b="1" i="0" sz="1400" u="none" cap="none" strike="noStrike">
              <a:solidFill>
                <a:srgbClr val="FF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96" name="Google Shape;496;p45"/>
          <p:cNvSpPr txBox="1"/>
          <p:nvPr/>
        </p:nvSpPr>
        <p:spPr>
          <a:xfrm>
            <a:off x="7173775" y="41550"/>
            <a:ext cx="1736400" cy="348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Linear Algebra</a:t>
            </a:r>
            <a:endParaRPr b="0" i="0" sz="1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/>
          <p:nvPr/>
        </p:nvSpPr>
        <p:spPr>
          <a:xfrm>
            <a:off x="3587254" y="4631931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2" name="Google Shape;502;p46"/>
          <p:cNvSpPr txBox="1"/>
          <p:nvPr/>
        </p:nvSpPr>
        <p:spPr>
          <a:xfrm>
            <a:off x="3587279" y="4257300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3" name="Google Shape;503;p46"/>
          <p:cNvSpPr txBox="1"/>
          <p:nvPr/>
        </p:nvSpPr>
        <p:spPr>
          <a:xfrm>
            <a:off x="3587267" y="3882669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4" name="Google Shape;504;p46"/>
          <p:cNvSpPr txBox="1"/>
          <p:nvPr/>
        </p:nvSpPr>
        <p:spPr>
          <a:xfrm>
            <a:off x="3587267" y="3451261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HPDS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5" name="Google Shape;505;p46"/>
          <p:cNvSpPr txBox="1"/>
          <p:nvPr/>
        </p:nvSpPr>
        <p:spPr>
          <a:xfrm>
            <a:off x="3587267" y="3019854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Database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6" name="Google Shape;506;p46"/>
          <p:cNvSpPr txBox="1"/>
          <p:nvPr/>
        </p:nvSpPr>
        <p:spPr>
          <a:xfrm>
            <a:off x="3587267" y="2588435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OOP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7" name="Google Shape;507;p46"/>
          <p:cNvSpPr txBox="1"/>
          <p:nvPr/>
        </p:nvSpPr>
        <p:spPr>
          <a:xfrm>
            <a:off x="3587267" y="2157038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Security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8" name="Google Shape;508;p46"/>
          <p:cNvSpPr txBox="1"/>
          <p:nvPr/>
        </p:nvSpPr>
        <p:spPr>
          <a:xfrm>
            <a:off x="3587267" y="1725631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09" name="Google Shape;509;p46"/>
          <p:cNvSpPr txBox="1"/>
          <p:nvPr/>
        </p:nvSpPr>
        <p:spPr>
          <a:xfrm>
            <a:off x="3587267" y="1294223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ML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0" name="Google Shape;510;p46"/>
          <p:cNvSpPr txBox="1"/>
          <p:nvPr/>
        </p:nvSpPr>
        <p:spPr>
          <a:xfrm>
            <a:off x="3587267" y="862804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Graphics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1" name="Google Shape;511;p46"/>
          <p:cNvSpPr txBox="1"/>
          <p:nvPr/>
        </p:nvSpPr>
        <p:spPr>
          <a:xfrm>
            <a:off x="3587267" y="431408"/>
            <a:ext cx="10701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Python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2" name="Google Shape;512;p46"/>
          <p:cNvSpPr txBox="1"/>
          <p:nvPr/>
        </p:nvSpPr>
        <p:spPr>
          <a:xfrm>
            <a:off x="3384450" y="0"/>
            <a:ext cx="1475700" cy="317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Linear Algebra</a:t>
            </a:r>
            <a:endParaRPr b="0" i="0" sz="12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513" name="Google Shape;513;p46"/>
          <p:cNvSpPr txBox="1"/>
          <p:nvPr/>
        </p:nvSpPr>
        <p:spPr>
          <a:xfrm>
            <a:off x="179375" y="133125"/>
            <a:ext cx="2019300" cy="14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Acceptable Order of Courses</a:t>
            </a:r>
            <a:endParaRPr b="1" i="0" sz="23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Practice</a:t>
            </a:r>
            <a:endParaRPr/>
          </a:p>
        </p:txBody>
      </p:sp>
      <p:pic>
        <p:nvPicPr>
          <p:cNvPr id="519" name="Google Shape;519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73513" y="1017725"/>
            <a:ext cx="5196971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7"/>
          <p:cNvSpPr txBox="1"/>
          <p:nvPr/>
        </p:nvSpPr>
        <p:spPr>
          <a:xfrm>
            <a:off x="1615375" y="1238975"/>
            <a:ext cx="1062600" cy="38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Source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526" name="Google Shape;52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00500" y="315925"/>
            <a:ext cx="6144525" cy="4233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9"/>
          <p:cNvSpPr txBox="1"/>
          <p:nvPr>
            <p:ph type="title"/>
          </p:nvPr>
        </p:nvSpPr>
        <p:spPr>
          <a:xfrm>
            <a:off x="152400" y="193975"/>
            <a:ext cx="10110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Code</a:t>
            </a:r>
            <a:endParaRPr/>
          </a:p>
        </p:txBody>
      </p:sp>
      <p:pic>
        <p:nvPicPr>
          <p:cNvPr id="532" name="Google Shape;53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3400" y="627175"/>
            <a:ext cx="4326351" cy="412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3" name="Google Shape;53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1200" y="627175"/>
            <a:ext cx="3401175" cy="210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 Complexity</a:t>
            </a:r>
            <a:endParaRPr/>
          </a:p>
        </p:txBody>
      </p:sp>
      <p:sp>
        <p:nvSpPr>
          <p:cNvPr id="539" name="Google Shape;539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Linear: O(V+E)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Topological Sort</a:t>
            </a:r>
            <a:endParaRPr/>
          </a:p>
        </p:txBody>
      </p:sp>
      <p:pic>
        <p:nvPicPr>
          <p:cNvPr id="73" name="Google Shape;7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00" y="1085825"/>
            <a:ext cx="7281687" cy="369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Topological Sort</a:t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0100" y="1085825"/>
            <a:ext cx="7281687" cy="369147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4253800" y="3364125"/>
            <a:ext cx="3611100" cy="16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Unacceptable topologically sorted order:</a:t>
            </a:r>
            <a:endParaRPr b="0" i="0" sz="15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1 6 3 2 5 0 4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1" name="Google Shape;81;p17"/>
          <p:cNvSpPr/>
          <p:nvPr/>
        </p:nvSpPr>
        <p:spPr>
          <a:xfrm>
            <a:off x="5287225" y="3922450"/>
            <a:ext cx="344400" cy="522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7"/>
          <p:cNvSpPr/>
          <p:nvPr/>
        </p:nvSpPr>
        <p:spPr>
          <a:xfrm>
            <a:off x="5986050" y="3922450"/>
            <a:ext cx="344400" cy="522600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7"/>
          <p:cNvSpPr/>
          <p:nvPr/>
        </p:nvSpPr>
        <p:spPr>
          <a:xfrm rot="2032125">
            <a:off x="1632606" y="2560341"/>
            <a:ext cx="2081134" cy="1006203"/>
          </a:xfrm>
          <a:prstGeom prst="ellipse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2982750" y="3886825"/>
            <a:ext cx="1330500" cy="9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FFFF00"/>
                </a:highlight>
                <a:latin typeface="Open Sans"/>
                <a:ea typeface="Open Sans"/>
                <a:cs typeface="Open Sans"/>
                <a:sym typeface="Open Sans"/>
              </a:rPr>
              <a:t>As 0 should come before 2</a:t>
            </a:r>
            <a:endParaRPr b="1" i="0" sz="1400" u="none" cap="none" strike="noStrike">
              <a:solidFill>
                <a:srgbClr val="000000"/>
              </a:solidFill>
              <a:highlight>
                <a:srgbClr val="FFFF00"/>
              </a:highlight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Topological Sort</a:t>
            </a:r>
            <a:endParaRPr/>
          </a:p>
        </p:txBody>
      </p:sp>
      <p:sp>
        <p:nvSpPr>
          <p:cNvPr id="90" name="Google Shape;90;p18"/>
          <p:cNvSpPr txBox="1"/>
          <p:nvPr/>
        </p:nvSpPr>
        <p:spPr>
          <a:xfrm>
            <a:off x="476325" y="1190350"/>
            <a:ext cx="8220000" cy="35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Can be done using both BFS and DFS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Open Sans"/>
              <a:buChar char="●"/>
            </a:pP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Usually DFS is preferred [self study: </a:t>
            </a: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link1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b="0" i="0" lang="en" sz="1400" u="sng" cap="none" strike="noStrike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link2</a:t>
            </a:r>
            <a:r>
              <a:rPr b="0" i="0" lang="en" sz="1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]</a:t>
            </a:r>
            <a:endParaRPr b="0" i="0" sz="1400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Algorithm: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Call DFS(G) to calculate finishing time for each vertex.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Upon finishing a vertex, push the vertex in a stack.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  <a:p>
            <a: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Char char="●"/>
            </a:pPr>
            <a:r>
              <a:rPr lang="en" sz="1800">
                <a:latin typeface="Open Sans"/>
                <a:ea typeface="Open Sans"/>
                <a:cs typeface="Open Sans"/>
                <a:sym typeface="Open Sans"/>
              </a:rPr>
              <a:t>Print the stack and we get the topological sort.</a:t>
            </a:r>
            <a:endParaRPr sz="18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calling DFS(G)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1774938"/>
            <a:ext cx="3657600" cy="2543175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Topological Sort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calling DFS(G)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4550" y="1198423"/>
            <a:ext cx="3111325" cy="2163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50000"/>
              <a:buNone/>
            </a:pPr>
            <a:r>
              <a:rPr lang="en"/>
              <a:t>Topological Sort</a:t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2925" y="3542450"/>
            <a:ext cx="7975900" cy="831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775" y="81125"/>
            <a:ext cx="7136649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/>
          <p:nvPr>
            <p:ph type="title"/>
          </p:nvPr>
        </p:nvSpPr>
        <p:spPr>
          <a:xfrm rot="-5400000">
            <a:off x="-1734625" y="2163325"/>
            <a:ext cx="4797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Topological Sort Example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