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Nunito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9245a195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69245a195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9245a195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69245a195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9245a19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269245a19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9245a195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69245a195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9245a195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69245a195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245a195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69245a195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69245a19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69245a19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245a19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69245a19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9245a19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69245a19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9245a195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69245a195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9245a19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269245a19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9245a195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269245a19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9245a195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269245a195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245a19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69245a19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9245a195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69245a195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rilliant.org/wiki/karatsuba-algorithm/" TargetMode="External"/><Relationship Id="rId4" Type="http://schemas.openxmlformats.org/officeDocument/2006/relationships/hyperlink" Target="https://www.geeksforgeeks.org/karatsuba-algorithm-for-fast-multiplication-using-divide-and-conquer-algorith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Nahian Salsabil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Xl*Yr + Xr*Yl = (Xl + Xr)*(Yl + Yr) - XlYl -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172248" y="2168200"/>
            <a:ext cx="6624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6042663" y="2168200"/>
            <a:ext cx="7062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22"/>
          <p:cNvCxnSpPr>
            <a:endCxn id="129" idx="2"/>
          </p:cNvCxnSpPr>
          <p:nvPr/>
        </p:nvCxnSpPr>
        <p:spPr>
          <a:xfrm rot="10800000">
            <a:off x="5503448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" name="Google Shape;132;p22"/>
          <p:cNvCxnSpPr>
            <a:endCxn id="130" idx="2"/>
          </p:cNvCxnSpPr>
          <p:nvPr/>
        </p:nvCxnSpPr>
        <p:spPr>
          <a:xfrm flipH="1" rot="10800000">
            <a:off x="6333363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3" name="Google Shape;133;p22"/>
          <p:cNvSpPr txBox="1"/>
          <p:nvPr/>
        </p:nvSpPr>
        <p:spPr>
          <a:xfrm>
            <a:off x="4193925" y="3097900"/>
            <a:ext cx="3005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already calculate these two,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extra multiplication needed for them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39" name="Google Shape;139;p23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Xl*Yr + Xr*Yl = (Xl + Xr)*(Yl + Yr) - XlYl - XrYr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863999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807721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23"/>
          <p:cNvCxnSpPr>
            <a:endCxn id="140" idx="2"/>
          </p:cNvCxnSpPr>
          <p:nvPr/>
        </p:nvCxnSpPr>
        <p:spPr>
          <a:xfrm rot="10800000">
            <a:off x="931649" y="2441500"/>
            <a:ext cx="3093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3" name="Google Shape;143;p23"/>
          <p:cNvCxnSpPr>
            <a:endCxn id="141" idx="2"/>
          </p:cNvCxnSpPr>
          <p:nvPr/>
        </p:nvCxnSpPr>
        <p:spPr>
          <a:xfrm flipH="1" rot="10800000">
            <a:off x="1812971" y="2441500"/>
            <a:ext cx="62400" cy="65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23"/>
          <p:cNvSpPr txBox="1"/>
          <p:nvPr/>
        </p:nvSpPr>
        <p:spPr>
          <a:xfrm>
            <a:off x="372525" y="309790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Instead of these two multiplications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23"/>
          <p:cNvSpPr/>
          <p:nvPr/>
        </p:nvSpPr>
        <p:spPr>
          <a:xfrm flipH="1">
            <a:off x="3648275" y="2168200"/>
            <a:ext cx="1353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276300" y="2898550"/>
            <a:ext cx="3005700" cy="615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one new multiplication needed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" name="Google Shape;147;p23"/>
          <p:cNvCxnSpPr>
            <a:stCxn id="146" idx="0"/>
            <a:endCxn id="145" idx="2"/>
          </p:cNvCxnSpPr>
          <p:nvPr/>
        </p:nvCxnSpPr>
        <p:spPr>
          <a:xfrm rot="10800000">
            <a:off x="3716050" y="2441350"/>
            <a:ext cx="20631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501150" y="1280750"/>
            <a:ext cx="8206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  </a:t>
            </a:r>
            <a:endParaRPr b="0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XlYl +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[(Xl + Xr)(Yl + Yr) - XlYl - XrYr] + XrYr</a:t>
            </a:r>
            <a:endParaRPr b="0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501150" y="1280750"/>
            <a:ext cx="8206200" cy="12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So the final value of XY becomes  </a:t>
            </a:r>
            <a:endParaRPr b="1" i="0" sz="1600" u="none" cap="none" strike="noStrike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XlYl +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[(Xl + Xr)(Yl + Yr) - XlYl - XrYr] + XrYr</a:t>
            </a:r>
            <a:endParaRPr b="1" i="0" sz="15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1689575" y="1753100"/>
            <a:ext cx="4821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5"/>
          <p:cNvSpPr/>
          <p:nvPr/>
        </p:nvSpPr>
        <p:spPr>
          <a:xfrm>
            <a:off x="3092025" y="1753100"/>
            <a:ext cx="19959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5"/>
          <p:cNvSpPr/>
          <p:nvPr/>
        </p:nvSpPr>
        <p:spPr>
          <a:xfrm>
            <a:off x="7110500" y="1753100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1945075" y="2632275"/>
            <a:ext cx="5876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multiplications required instead of 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25"/>
          <p:cNvSpPr txBox="1"/>
          <p:nvPr>
            <p:ph idx="4294967295" type="body"/>
          </p:nvPr>
        </p:nvSpPr>
        <p:spPr>
          <a:xfrm>
            <a:off x="476300" y="3577975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x	34</a:t>
            </a:r>
            <a:endParaRPr/>
          </a:p>
        </p:txBody>
      </p:sp>
      <p:cxnSp>
        <p:nvCxnSpPr>
          <p:cNvPr id="165" name="Google Shape;165;p25"/>
          <p:cNvCxnSpPr/>
          <p:nvPr/>
        </p:nvCxnSpPr>
        <p:spPr>
          <a:xfrm flipH="1" rot="10800000">
            <a:off x="476300" y="4517575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" name="Google Shape;166;p25"/>
          <p:cNvSpPr txBox="1"/>
          <p:nvPr/>
        </p:nvSpPr>
        <p:spPr>
          <a:xfrm>
            <a:off x="2228900" y="3638350"/>
            <a:ext cx="56709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1*3*10</a:t>
            </a:r>
            <a:r>
              <a:rPr b="1" baseline="3000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+ 10*( (1+2)(3+4) - 1*3 - 2*4 ) + 2*4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 	300 + 10*10 + 8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=	408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99625"/>
            <a:ext cx="8839200" cy="24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2459050" y="2571750"/>
            <a:ext cx="24999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b=10 for 10-based numbers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643525" y="315925"/>
            <a:ext cx="118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79" name="Google Shape;179;p27"/>
          <p:cNvSpPr txBox="1"/>
          <p:nvPr/>
        </p:nvSpPr>
        <p:spPr>
          <a:xfrm>
            <a:off x="0" y="0"/>
            <a:ext cx="8258400" cy="49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math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ceil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karatsuba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#base case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 in other words, if x and y are single digits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050" u="none" cap="none" strike="noStrike">
                <a:solidFill>
                  <a:srgbClr val="AA3731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m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ceil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#Cast n into a float because n might lie outside the representable range of integers.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x_H 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x_L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y_H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floor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y_L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1" lang="en" sz="1050" u="none" cap="none" strike="noStrike">
                <a:solidFill>
                  <a:srgbClr val="AAAAA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#recursive steps</a:t>
            </a:r>
            <a:endParaRPr b="0" i="1" sz="1050" u="none" cap="none" strike="noStrike">
              <a:solidFill>
                <a:srgbClr val="AAAAAA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a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karatsuba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x_H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y_H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d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karatsuba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x_L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y_L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e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karatsuba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x_H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x_L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y_H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y_L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33333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4B69C6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A3E9D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**(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*(</a:t>
            </a:r>
            <a:r>
              <a:rPr b="0" i="0" lang="en" sz="1050" u="none" cap="none" strike="noStrike">
                <a:solidFill>
                  <a:srgbClr val="9C5D2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0" i="0" lang="en" sz="1050" u="none" cap="none" strike="noStrike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d</a:t>
            </a:r>
            <a:r>
              <a:rPr b="0" i="0" lang="en" sz="1050" u="none" cap="none" strike="noStrike">
                <a:solidFill>
                  <a:srgbClr val="777777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777777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4006200" y="2653725"/>
            <a:ext cx="4641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Time Complexity = </a:t>
            </a: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="0" baseline="3000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log3</a:t>
            </a:r>
            <a:r>
              <a:rPr b="0" i="0" lang="en" sz="21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= </a:t>
            </a:r>
            <a:r>
              <a:rPr b="0" i="0" lang="en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O(n</a:t>
            </a:r>
            <a:r>
              <a:rPr b="0" baseline="30000" i="0" lang="en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1.59</a:t>
            </a:r>
            <a:r>
              <a:rPr b="0" i="0" lang="en" sz="2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2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		</a:t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		</a:t>
            </a: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Reduced from O(n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i="0" lang="en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Karatsuba Algorithm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Karatsuba Algorithm | Brilliant Math &amp; Science Wiki</a:t>
            </a:r>
            <a:endParaRPr sz="22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Karatsuba algorithm for fast multiplication using Divide and Conquer algorithm - GeeksforGeeks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Karatsuba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Assume, the * operator can multiply only one digit numbers.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You have to write a function to multiply multiple digit numbers.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4294967295" type="body"/>
          </p:nvPr>
        </p:nvSpPr>
        <p:spPr>
          <a:xfrm>
            <a:off x="1357025" y="1533750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x	34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5049650" y="1533750"/>
            <a:ext cx="3183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2*4=8</a:t>
            </a:r>
            <a:endParaRPr b="0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1*4=4</a:t>
            </a:r>
            <a:endParaRPr b="0" i="0" sz="2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2*3=6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1*3=3</a:t>
            </a:r>
            <a:endParaRPr b="0" i="0" sz="23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357025" y="2473350"/>
            <a:ext cx="16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	48</a:t>
            </a:r>
            <a:endParaRPr b="0" i="0" sz="18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36</a:t>
            </a:r>
            <a:r>
              <a:rPr b="0" i="0" lang="en" sz="1800" u="none" cap="none" strike="noStrike">
                <a:solidFill>
                  <a:srgbClr val="9900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endParaRPr b="0" i="0" sz="1800" u="none" cap="none" strike="noStrike">
              <a:solidFill>
                <a:srgbClr val="99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4" name="Google Shape;74;p16"/>
          <p:cNvCxnSpPr/>
          <p:nvPr/>
        </p:nvCxnSpPr>
        <p:spPr>
          <a:xfrm flipH="1" rot="10800000">
            <a:off x="1357025" y="2473350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6"/>
          <p:cNvSpPr txBox="1"/>
          <p:nvPr/>
        </p:nvSpPr>
        <p:spPr>
          <a:xfrm>
            <a:off x="4443800" y="3435425"/>
            <a:ext cx="35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multiplications required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Naive Algorithm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357500" y="1332875"/>
            <a:ext cx="8624100" cy="28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1" baseline="3000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1" baseline="3000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1" baseline="3000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1" baseline="3000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1" baseline="30000" i="0" lang="en" sz="15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bits of X]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1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1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1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1367200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2754975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3608225" y="2900875"/>
            <a:ext cx="6177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572000" y="2900875"/>
            <a:ext cx="691500" cy="27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1034600" y="3387925"/>
            <a:ext cx="616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 have divided the entire problem to 4 subproblems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1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1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1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1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476300" y="3577975"/>
            <a:ext cx="633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" name="Google Shape;101;p19"/>
          <p:cNvSpPr txBox="1"/>
          <p:nvPr>
            <p:ph idx="4294967295" type="body"/>
          </p:nvPr>
        </p:nvSpPr>
        <p:spPr>
          <a:xfrm>
            <a:off x="476300" y="3577975"/>
            <a:ext cx="1590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x	34</a:t>
            </a:r>
            <a:endParaRPr/>
          </a:p>
        </p:txBody>
      </p:sp>
      <p:cxnSp>
        <p:nvCxnSpPr>
          <p:cNvPr id="102" name="Google Shape;102;p19"/>
          <p:cNvCxnSpPr/>
          <p:nvPr/>
        </p:nvCxnSpPr>
        <p:spPr>
          <a:xfrm flipH="1" rot="10800000">
            <a:off x="476300" y="4517575"/>
            <a:ext cx="1103100" cy="1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/>
        </p:nvSpPr>
        <p:spPr>
          <a:xfrm>
            <a:off x="1782950" y="3756150"/>
            <a:ext cx="1103100" cy="67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34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255950" y="3633000"/>
            <a:ext cx="2482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 = 1, Xr = 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Yl = 3, Yr = 4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n=2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5" name="Google Shape;105;p19"/>
          <p:cNvCxnSpPr>
            <a:stCxn id="103" idx="3"/>
            <a:endCxn id="104" idx="1"/>
          </p:cNvCxnSpPr>
          <p:nvPr/>
        </p:nvCxnSpPr>
        <p:spPr>
          <a:xfrm>
            <a:off x="2886050" y="4094700"/>
            <a:ext cx="36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6" name="Google Shape;106;p19"/>
          <p:cNvSpPr txBox="1"/>
          <p:nvPr/>
        </p:nvSpPr>
        <p:spPr>
          <a:xfrm>
            <a:off x="6108650" y="3633000"/>
            <a:ext cx="2482800" cy="9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10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(1*3) + 10(1*4 + 2*3) + 2*4 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7" name="Google Shape;107;p19"/>
          <p:cNvCxnSpPr>
            <a:endCxn id="106" idx="1"/>
          </p:cNvCxnSpPr>
          <p:nvPr/>
        </p:nvCxnSpPr>
        <p:spPr>
          <a:xfrm>
            <a:off x="5738750" y="4094700"/>
            <a:ext cx="369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8" name="Google Shape;108;p19"/>
          <p:cNvSpPr txBox="1"/>
          <p:nvPr/>
        </p:nvSpPr>
        <p:spPr>
          <a:xfrm>
            <a:off x="2985500" y="4743300"/>
            <a:ext cx="58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Still same 4 multiplications required, not an optimization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57500" y="1332875"/>
            <a:ext cx="8624100" cy="25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 Xl*10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Xr    [Xl and Xr contain leftmost and rightmost n/2 bits of X]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 Yl*10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    [Yl and Yr contain leftmost and rightmost n/2 bits of Y]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XY = (Xl*10</a:t>
            </a:r>
            <a:r>
              <a:rPr b="0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Xr)(Yl*10</a:t>
            </a:r>
            <a:r>
              <a:rPr b="0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Yr)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10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XlYl + 10</a:t>
            </a:r>
            <a:r>
              <a:rPr b="0" baseline="30000" i="0" lang="en" sz="13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n/2</a:t>
            </a:r>
            <a:r>
              <a:rPr b="0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(XlYr + XrYl) + XrYr</a:t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2754975" y="2900875"/>
            <a:ext cx="1600200" cy="273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1034600" y="3387925"/>
            <a:ext cx="61650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Change this term to something better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Divide and Conquer Approach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311700" y="1310050"/>
            <a:ext cx="8624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Tricky expression for middle two terms: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XlYr + XrYl = (Xl + Xr)(Yl + Yr) - XlYl - XrYr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