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  <p:sldMasterId id="214748368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y="6858000" cx="9144000"/>
  <p:notesSz cx="7302500" cy="9588500"/>
  <p:embeddedFontLst>
    <p:embeddedFont>
      <p:font typeface="Tahom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j3J8odSFOZkSl+w6yLe7JKkrXm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7845D6-E911-41A6-9A8F-0E922AA75D51}">
  <a:tblStyle styleId="{F77845D6-E911-41A6-9A8F-0E922AA75D5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Tahoma-regular.fntdata"/><Relationship Id="rId25" Type="http://schemas.openxmlformats.org/officeDocument/2006/relationships/slide" Target="slides/slide16.xml"/><Relationship Id="rId28" Type="http://customschemas.google.com/relationships/presentationmetadata" Target="metadata"/><Relationship Id="rId27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:notes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:notes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0:notes"/>
          <p:cNvSpPr/>
          <p:nvPr>
            <p:ph idx="2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:notes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1:notes"/>
          <p:cNvSpPr/>
          <p:nvPr>
            <p:ph idx="2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2:notes"/>
          <p:cNvSpPr/>
          <p:nvPr>
            <p:ph idx="2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:notes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3:notes"/>
          <p:cNvSpPr/>
          <p:nvPr>
            <p:ph idx="2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4:notes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4:notes"/>
          <p:cNvSpPr/>
          <p:nvPr>
            <p:ph idx="2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5:notes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5:notes"/>
          <p:cNvSpPr/>
          <p:nvPr>
            <p:ph idx="2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6:notes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6:notes"/>
          <p:cNvSpPr/>
          <p:nvPr>
            <p:ph idx="2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:notes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:notes"/>
          <p:cNvSpPr/>
          <p:nvPr>
            <p:ph idx="2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:notes"/>
          <p:cNvSpPr/>
          <p:nvPr>
            <p:ph idx="2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:notes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:notes"/>
          <p:cNvSpPr/>
          <p:nvPr>
            <p:ph idx="2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:notes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:notes"/>
          <p:cNvSpPr/>
          <p:nvPr>
            <p:ph idx="2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:notes"/>
          <p:cNvSpPr/>
          <p:nvPr>
            <p:ph idx="2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:notes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7:notes"/>
          <p:cNvSpPr/>
          <p:nvPr>
            <p:ph idx="2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:notes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8:notes"/>
          <p:cNvSpPr/>
          <p:nvPr>
            <p:ph idx="2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:notes"/>
          <p:cNvSpPr txBox="1"/>
          <p:nvPr>
            <p:ph idx="1" type="body"/>
          </p:nvPr>
        </p:nvSpPr>
        <p:spPr>
          <a:xfrm>
            <a:off x="973138" y="4554538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9:notes"/>
          <p:cNvSpPr/>
          <p:nvPr>
            <p:ph idx="2" type="sldImg"/>
          </p:nvPr>
        </p:nvSpPr>
        <p:spPr>
          <a:xfrm>
            <a:off x="1255713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/>
        </p:nvSpPr>
        <p:spPr>
          <a:xfrm>
            <a:off x="0" y="836613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8"/>
          <p:cNvSpPr/>
          <p:nvPr/>
        </p:nvSpPr>
        <p:spPr>
          <a:xfrm>
            <a:off x="4572000" y="836613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18;p18"/>
          <p:cNvSpPr/>
          <p:nvPr/>
        </p:nvSpPr>
        <p:spPr>
          <a:xfrm>
            <a:off x="2825750" y="6653213"/>
            <a:ext cx="4267200" cy="16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Dr. Md. Abul Kashem Mia, Professor, CSE Dept, BUET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520"/>
              </a:spcBef>
              <a:spcAft>
                <a:spcPts val="0"/>
              </a:spcAft>
              <a:buSzPts val="19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" type="body"/>
          </p:nvPr>
        </p:nvSpPr>
        <p:spPr>
          <a:xfrm rot="5400000">
            <a:off x="2400300" y="-890587"/>
            <a:ext cx="4343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 txBox="1"/>
          <p:nvPr>
            <p:ph type="title"/>
          </p:nvPr>
        </p:nvSpPr>
        <p:spPr>
          <a:xfrm rot="5400000">
            <a:off x="5074444" y="1783556"/>
            <a:ext cx="516731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" type="body"/>
          </p:nvPr>
        </p:nvSpPr>
        <p:spPr>
          <a:xfrm rot="5400000">
            <a:off x="883444" y="-197644"/>
            <a:ext cx="516731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6" name="Google Shape;106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1052513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0" y="836613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4572000" y="836613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2825750" y="6653213"/>
            <a:ext cx="4267200" cy="16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Dr. Md. Abul Kashem Mia, Professor, CSE Dept, BUET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520"/>
              </a:spcBef>
              <a:spcAft>
                <a:spcPts val="0"/>
              </a:spcAft>
              <a:buSzPts val="19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3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3"/>
          <p:cNvSpPr txBox="1"/>
          <p:nvPr>
            <p:ph idx="1" type="body"/>
          </p:nvPr>
        </p:nvSpPr>
        <p:spPr>
          <a:xfrm>
            <a:off x="457200" y="1052513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5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5"/>
          <p:cNvSpPr txBox="1"/>
          <p:nvPr>
            <p:ph idx="1" type="body"/>
          </p:nvPr>
        </p:nvSpPr>
        <p:spPr>
          <a:xfrm>
            <a:off x="457200" y="1052513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150" name="Google Shape;150;p45"/>
          <p:cNvSpPr txBox="1"/>
          <p:nvPr>
            <p:ph idx="2" type="body"/>
          </p:nvPr>
        </p:nvSpPr>
        <p:spPr>
          <a:xfrm>
            <a:off x="4648200" y="1052513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54" name="Google Shape;154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155" name="Google Shape;155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56" name="Google Shape;156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7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44169" lvl="1" marL="914400" algn="l">
              <a:spcBef>
                <a:spcPts val="560"/>
              </a:spcBef>
              <a:spcAft>
                <a:spcPts val="0"/>
              </a:spcAft>
              <a:buSzPts val="1820"/>
              <a:buChar char="●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/>
        </p:txBody>
      </p:sp>
      <p:sp>
        <p:nvSpPr>
          <p:cNvPr id="163" name="Google Shape;163;p4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1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1"/>
          <p:cNvSpPr txBox="1"/>
          <p:nvPr>
            <p:ph idx="1" type="body"/>
          </p:nvPr>
        </p:nvSpPr>
        <p:spPr>
          <a:xfrm rot="5400000">
            <a:off x="2400300" y="-890587"/>
            <a:ext cx="4343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2"/>
          <p:cNvSpPr txBox="1"/>
          <p:nvPr>
            <p:ph type="title"/>
          </p:nvPr>
        </p:nvSpPr>
        <p:spPr>
          <a:xfrm rot="5400000">
            <a:off x="5074444" y="1783556"/>
            <a:ext cx="516731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2"/>
          <p:cNvSpPr txBox="1"/>
          <p:nvPr>
            <p:ph idx="1" type="body"/>
          </p:nvPr>
        </p:nvSpPr>
        <p:spPr>
          <a:xfrm rot="5400000">
            <a:off x="883444" y="-197644"/>
            <a:ext cx="516731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6" name="Google Shape;186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2" name="Google Shape;192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98" name="Google Shape;198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04" name="Google Shape;204;p5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05" name="Google Shape;205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11" name="Google Shape;211;p5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12" name="Google Shape;212;p5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13" name="Google Shape;213;p5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14" name="Google Shape;214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457200" y="1052513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30" name="Google Shape;30;p25"/>
          <p:cNvSpPr txBox="1"/>
          <p:nvPr>
            <p:ph idx="2" type="body"/>
          </p:nvPr>
        </p:nvSpPr>
        <p:spPr>
          <a:xfrm>
            <a:off x="4648200" y="1052513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6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229" name="Google Shape;229;p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230" name="Google Shape;230;p6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6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6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6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6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237" name="Google Shape;237;p6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6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6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3" name="Google Shape;243;p6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6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6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9" name="Google Shape;249;p6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36" name="Google Shape;36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44169" lvl="1" marL="914400" algn="l">
              <a:spcBef>
                <a:spcPts val="560"/>
              </a:spcBef>
              <a:spcAft>
                <a:spcPts val="0"/>
              </a:spcAft>
              <a:buSzPts val="1820"/>
              <a:buChar char="●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052513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242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Arial"/>
              <a:buChar char="●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7"/>
          <p:cNvSpPr/>
          <p:nvPr/>
        </p:nvSpPr>
        <p:spPr>
          <a:xfrm>
            <a:off x="0" y="836613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7"/>
          <p:cNvSpPr/>
          <p:nvPr/>
        </p:nvSpPr>
        <p:spPr>
          <a:xfrm>
            <a:off x="4572000" y="836613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7"/>
          <p:cNvSpPr/>
          <p:nvPr/>
        </p:nvSpPr>
        <p:spPr>
          <a:xfrm>
            <a:off x="2825750" y="6653213"/>
            <a:ext cx="4267200" cy="16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Dr. Md. Abul Kashem Mia, Professor, CSE Dept, BUET</a:t>
            </a: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        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57200" y="1052513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242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Char char="●"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Arial"/>
              <a:buChar char="●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2" name="Google Shape;132;p21"/>
          <p:cNvSpPr/>
          <p:nvPr/>
        </p:nvSpPr>
        <p:spPr>
          <a:xfrm>
            <a:off x="0" y="836613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4572000" y="836613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825750" y="6653213"/>
            <a:ext cx="4267200" cy="16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Dr. Md. Abul Kashem Mia, Professor, CSE Dept, BUET</a:t>
            </a: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          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8" name="Google Shape;178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9" name="Google Shape;179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0" name="Google Shape;180;p53"/>
          <p:cNvCxnSpPr/>
          <p:nvPr/>
        </p:nvCxnSpPr>
        <p:spPr>
          <a:xfrm>
            <a:off x="468313" y="1484313"/>
            <a:ext cx="8207375" cy="0"/>
          </a:xfrm>
          <a:prstGeom prst="straightConnector1">
            <a:avLst/>
          </a:prstGeom>
          <a:noFill/>
          <a:ln cap="flat" cmpd="sng" w="38100">
            <a:solidFill>
              <a:srgbClr val="D6009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53"/>
          <p:cNvCxnSpPr/>
          <p:nvPr/>
        </p:nvCxnSpPr>
        <p:spPr>
          <a:xfrm>
            <a:off x="468313" y="1557338"/>
            <a:ext cx="8207375" cy="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53"/>
          <p:cNvCxnSpPr/>
          <p:nvPr/>
        </p:nvCxnSpPr>
        <p:spPr>
          <a:xfrm>
            <a:off x="468313" y="1412875"/>
            <a:ext cx="8207375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"/>
          <p:cNvSpPr txBox="1"/>
          <p:nvPr>
            <p:ph type="ctrTitle"/>
          </p:nvPr>
        </p:nvSpPr>
        <p:spPr>
          <a:xfrm>
            <a:off x="614363" y="2130425"/>
            <a:ext cx="7989887" cy="1802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Divide-and-Conquer Technique: </a:t>
            </a:r>
            <a:br>
              <a:rPr lang="en-US" sz="4400"/>
            </a:br>
            <a:r>
              <a:rPr lang="en-US" sz="4400"/>
              <a:t> </a:t>
            </a:r>
            <a:r>
              <a:rPr lang="en-US">
                <a:solidFill>
                  <a:srgbClr val="002699"/>
                </a:solidFill>
              </a:rPr>
              <a:t>Maximum Subarray problem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0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Divide-and-Conquer Algorithm</a:t>
            </a:r>
            <a:endParaRPr/>
          </a:p>
        </p:txBody>
      </p:sp>
      <p:sp>
        <p:nvSpPr>
          <p:cNvPr id="400" name="Google Shape;400;p10"/>
          <p:cNvSpPr txBox="1"/>
          <p:nvPr/>
        </p:nvSpPr>
        <p:spPr>
          <a:xfrm>
            <a:off x="468313" y="1052736"/>
            <a:ext cx="8229600" cy="2405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locations of a maximum subarray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of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where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⎣(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)/2⎦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entirely in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		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entirely in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..high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	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crossing the midpoint 		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01" name="Google Shape;401;p10"/>
          <p:cNvGraphicFramePr/>
          <p:nvPr/>
        </p:nvGraphicFramePr>
        <p:xfrm>
          <a:off x="1476375" y="487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{F77845D6-E911-41A6-9A8F-0E922AA75D51}</a:tableStyleId>
              </a:tblPr>
              <a:tblGrid>
                <a:gridCol w="434975"/>
                <a:gridCol w="436575"/>
                <a:gridCol w="434975"/>
                <a:gridCol w="434975"/>
                <a:gridCol w="434975"/>
                <a:gridCol w="436550"/>
                <a:gridCol w="434975"/>
                <a:gridCol w="434975"/>
                <a:gridCol w="436575"/>
                <a:gridCol w="434975"/>
                <a:gridCol w="434975"/>
                <a:gridCol w="434975"/>
                <a:gridCol w="436550"/>
                <a:gridCol w="4349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402" name="Google Shape;402;p10"/>
          <p:cNvCxnSpPr/>
          <p:nvPr/>
        </p:nvCxnSpPr>
        <p:spPr>
          <a:xfrm rot="5400000">
            <a:off x="4321175" y="5049838"/>
            <a:ext cx="358775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10"/>
          <p:cNvSpPr txBox="1"/>
          <p:nvPr/>
        </p:nvSpPr>
        <p:spPr>
          <a:xfrm>
            <a:off x="1403350" y="4581525"/>
            <a:ext cx="628491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                                              mid                                                     high</a:t>
            </a:r>
            <a:endParaRPr b="0" i="1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10"/>
          <p:cNvSpPr txBox="1"/>
          <p:nvPr/>
        </p:nvSpPr>
        <p:spPr>
          <a:xfrm>
            <a:off x="4355976" y="5157192"/>
            <a:ext cx="108108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10"/>
          <p:cNvSpPr txBox="1"/>
          <p:nvPr/>
        </p:nvSpPr>
        <p:spPr>
          <a:xfrm>
            <a:off x="1763688" y="5662613"/>
            <a:ext cx="22748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entirely in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10"/>
          <p:cNvSpPr txBox="1"/>
          <p:nvPr/>
        </p:nvSpPr>
        <p:spPr>
          <a:xfrm>
            <a:off x="4788024" y="5732463"/>
            <a:ext cx="26225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entirely in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mid+1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10"/>
          <p:cNvSpPr txBox="1"/>
          <p:nvPr/>
        </p:nvSpPr>
        <p:spPr>
          <a:xfrm>
            <a:off x="3348038" y="3851201"/>
            <a:ext cx="23034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crossing the midpoint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8" name="Google Shape;4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0"/>
          <p:cNvSpPr/>
          <p:nvPr/>
        </p:nvSpPr>
        <p:spPr>
          <a:xfrm rot="5400000">
            <a:off x="4319588" y="3033713"/>
            <a:ext cx="287337" cy="2808287"/>
          </a:xfrm>
          <a:prstGeom prst="leftBrace">
            <a:avLst>
              <a:gd fmla="val 8333" name="adj1"/>
              <a:gd fmla="val 49517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0"/>
          <p:cNvSpPr/>
          <p:nvPr/>
        </p:nvSpPr>
        <p:spPr>
          <a:xfrm rot="-5400000">
            <a:off x="2844329" y="4220369"/>
            <a:ext cx="287337" cy="2447925"/>
          </a:xfrm>
          <a:prstGeom prst="leftBrace">
            <a:avLst>
              <a:gd fmla="val 8333" name="adj1"/>
              <a:gd fmla="val 49517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0"/>
          <p:cNvSpPr/>
          <p:nvPr/>
        </p:nvSpPr>
        <p:spPr>
          <a:xfrm rot="-5400000">
            <a:off x="5928072" y="4233068"/>
            <a:ext cx="288926" cy="2713037"/>
          </a:xfrm>
          <a:prstGeom prst="leftBrace">
            <a:avLst>
              <a:gd fmla="val 8333" name="adj1"/>
              <a:gd fmla="val 49517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"/>
          <p:cNvSpPr txBox="1"/>
          <p:nvPr/>
        </p:nvSpPr>
        <p:spPr>
          <a:xfrm>
            <a:off x="1619250" y="6165850"/>
            <a:ext cx="58324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Possible locations of subarrays of A[low..high]</a:t>
            </a:r>
            <a:endParaRPr b="0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Divide-and-Conquer Algorithm</a:t>
            </a:r>
            <a:endParaRPr/>
          </a:p>
        </p:txBody>
      </p:sp>
      <p:sp>
        <p:nvSpPr>
          <p:cNvPr id="418" name="Google Shape;418;p11"/>
          <p:cNvSpPr txBox="1"/>
          <p:nvPr/>
        </p:nvSpPr>
        <p:spPr>
          <a:xfrm>
            <a:off x="179512" y="981051"/>
            <a:ext cx="7776418" cy="575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FIND-MAX-CROSSING-SUBARRAY (A</a:t>
            </a:r>
            <a:r>
              <a:rPr i="1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r>
              <a:rPr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mid, high</a:t>
            </a:r>
            <a:r>
              <a:rPr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i="0" sz="2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11"/>
          <p:cNvSpPr txBox="1"/>
          <p:nvPr/>
        </p:nvSpPr>
        <p:spPr>
          <a:xfrm>
            <a:off x="684325" y="1484825"/>
            <a:ext cx="7776000" cy="53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left-sum = -</a:t>
            </a:r>
            <a:r>
              <a:rPr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∞</a:t>
            </a:r>
            <a:r>
              <a:rPr b="1" lang="en-US" sz="17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i="0" lang="en-US" sz="17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Find a maximum subarray of the form A[</a:t>
            </a:r>
            <a:r>
              <a:rPr i="1" lang="en-US" sz="17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0" lang="en-US" sz="17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i="1" lang="en-US" sz="17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</a:t>
            </a:r>
            <a:r>
              <a:rPr i="0" lang="en-US" sz="17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endParaRPr i="1" sz="17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= 0</a:t>
            </a:r>
            <a:endParaRPr sz="1100"/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</a:t>
            </a: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downto</a:t>
            </a: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low</a:t>
            </a:r>
            <a:endParaRPr sz="1100"/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sum = sum + A</a:t>
            </a: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100"/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&gt; left-sum</a:t>
            </a:r>
            <a:endParaRPr sz="1100"/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left-sum = sum</a:t>
            </a:r>
            <a:endParaRPr sz="1100"/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max-left = i </a:t>
            </a:r>
            <a:endParaRPr sz="1100"/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right-sum </a:t>
            </a:r>
            <a:r>
              <a:rPr i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-</a:t>
            </a:r>
            <a:r>
              <a:rPr lang="en-US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∞ 	</a:t>
            </a:r>
            <a:r>
              <a:rPr i="0" lang="en-US" sz="17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Find a maximum subarray of the form A[</a:t>
            </a:r>
            <a:r>
              <a:rPr i="1" lang="en-US" sz="17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+ 1 .. j </a:t>
            </a:r>
            <a:r>
              <a:rPr i="0" lang="en-US" sz="17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100"/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=0</a:t>
            </a:r>
            <a:endParaRPr sz="1100"/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+1 </a:t>
            </a: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</a:t>
            </a:r>
            <a:endParaRPr sz="1100"/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sum = sum + A</a:t>
            </a: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i="1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&gt; right-sum</a:t>
            </a:r>
            <a:endParaRPr sz="1100"/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right-sum = sum</a:t>
            </a:r>
            <a:endParaRPr sz="1100"/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max-right = j</a:t>
            </a:r>
            <a:endParaRPr sz="1100"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i="0" lang="en-US" sz="17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Return the indices and the sum of the two subarrays</a:t>
            </a:r>
            <a:endParaRPr i="0" sz="17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eturn</a:t>
            </a: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max-left, max-right, left-sum + right-sum</a:t>
            </a: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2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Divide-and-Conquer Algorithm</a:t>
            </a:r>
            <a:endParaRPr/>
          </a:p>
        </p:txBody>
      </p:sp>
      <p:graphicFrame>
        <p:nvGraphicFramePr>
          <p:cNvPr id="425" name="Google Shape;425;p12"/>
          <p:cNvGraphicFramePr/>
          <p:nvPr/>
        </p:nvGraphicFramePr>
        <p:xfrm>
          <a:off x="1331913" y="22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{F77845D6-E911-41A6-9A8F-0E922AA75D51}</a:tableStyleId>
              </a:tblPr>
              <a:tblGrid>
                <a:gridCol w="434975"/>
                <a:gridCol w="436550"/>
                <a:gridCol w="434975"/>
                <a:gridCol w="434975"/>
                <a:gridCol w="434975"/>
                <a:gridCol w="436575"/>
                <a:gridCol w="434975"/>
                <a:gridCol w="434975"/>
                <a:gridCol w="436550"/>
                <a:gridCol w="434975"/>
                <a:gridCol w="434975"/>
                <a:gridCol w="434975"/>
                <a:gridCol w="436575"/>
                <a:gridCol w="4349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426" name="Google Shape;426;p12"/>
          <p:cNvCxnSpPr/>
          <p:nvPr/>
        </p:nvCxnSpPr>
        <p:spPr>
          <a:xfrm rot="5400000">
            <a:off x="4204299" y="2455863"/>
            <a:ext cx="358775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" name="Google Shape;427;p12"/>
          <p:cNvSpPr txBox="1"/>
          <p:nvPr/>
        </p:nvSpPr>
        <p:spPr>
          <a:xfrm>
            <a:off x="1258888" y="1987550"/>
            <a:ext cx="6284912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                                              mid                                                     high</a:t>
            </a:r>
            <a:endParaRPr b="0" i="1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12"/>
          <p:cNvSpPr txBox="1"/>
          <p:nvPr/>
        </p:nvSpPr>
        <p:spPr>
          <a:xfrm>
            <a:off x="4155572" y="2635250"/>
            <a:ext cx="108108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12"/>
          <p:cNvSpPr txBox="1"/>
          <p:nvPr/>
        </p:nvSpPr>
        <p:spPr>
          <a:xfrm>
            <a:off x="3203848" y="3068638"/>
            <a:ext cx="10048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12"/>
          <p:cNvSpPr txBox="1"/>
          <p:nvPr/>
        </p:nvSpPr>
        <p:spPr>
          <a:xfrm>
            <a:off x="5795963" y="2611290"/>
            <a:ext cx="2492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12"/>
          <p:cNvSpPr txBox="1"/>
          <p:nvPr/>
        </p:nvSpPr>
        <p:spPr>
          <a:xfrm>
            <a:off x="4355976" y="1412875"/>
            <a:ext cx="18002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mid+1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12"/>
          <p:cNvSpPr/>
          <p:nvPr/>
        </p:nvSpPr>
        <p:spPr>
          <a:xfrm rot="5400000">
            <a:off x="5075238" y="1125538"/>
            <a:ext cx="287337" cy="1582737"/>
          </a:xfrm>
          <a:prstGeom prst="leftBrace">
            <a:avLst>
              <a:gd fmla="val 8333" name="adj1"/>
              <a:gd fmla="val 49517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12"/>
          <p:cNvSpPr/>
          <p:nvPr/>
        </p:nvSpPr>
        <p:spPr>
          <a:xfrm rot="-5400000">
            <a:off x="3594479" y="2348706"/>
            <a:ext cx="287338" cy="1152525"/>
          </a:xfrm>
          <a:prstGeom prst="leftBrace">
            <a:avLst>
              <a:gd fmla="val 8333" name="adj1"/>
              <a:gd fmla="val 49517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12"/>
          <p:cNvSpPr txBox="1"/>
          <p:nvPr/>
        </p:nvSpPr>
        <p:spPr>
          <a:xfrm>
            <a:off x="3142682" y="1953353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12"/>
          <p:cNvSpPr txBox="1"/>
          <p:nvPr/>
        </p:nvSpPr>
        <p:spPr>
          <a:xfrm>
            <a:off x="1116013" y="3573463"/>
            <a:ext cx="7056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comprises two subarrays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and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+1..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Divide-and-Conquer Algorithm</a:t>
            </a:r>
            <a:endParaRPr/>
          </a:p>
        </p:txBody>
      </p:sp>
      <p:graphicFrame>
        <p:nvGraphicFramePr>
          <p:cNvPr id="441" name="Google Shape;441;p13"/>
          <p:cNvGraphicFramePr/>
          <p:nvPr/>
        </p:nvGraphicFramePr>
        <p:xfrm>
          <a:off x="1668463" y="128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{F77845D6-E911-41A6-9A8F-0E922AA75D51}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-25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-16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-23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42" name="Google Shape;442;p13"/>
          <p:cNvSpPr txBox="1"/>
          <p:nvPr/>
        </p:nvSpPr>
        <p:spPr>
          <a:xfrm>
            <a:off x="1248197" y="1660738"/>
            <a:ext cx="3714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13"/>
          <p:cNvSpPr txBox="1"/>
          <p:nvPr/>
        </p:nvSpPr>
        <p:spPr>
          <a:xfrm>
            <a:off x="901427" y="2165563"/>
            <a:ext cx="5038725" cy="172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 .. 5] =	   		          -3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 .. 5] =		                17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⇐ (max-left = 4)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 .. 5] =	                     -8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 .. 5] =	         -11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 .. 5] =  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4" name="Google Shape;444;p13"/>
          <p:cNvCxnSpPr/>
          <p:nvPr/>
        </p:nvCxnSpPr>
        <p:spPr>
          <a:xfrm rot="5400000">
            <a:off x="4356100" y="1660738"/>
            <a:ext cx="720725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5" name="Google Shape;445;p13"/>
          <p:cNvSpPr txBox="1"/>
          <p:nvPr/>
        </p:nvSpPr>
        <p:spPr>
          <a:xfrm>
            <a:off x="3995738" y="868575"/>
            <a:ext cx="10080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=5</a:t>
            </a:r>
            <a:endParaRPr b="0" i="0" sz="1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46" name="Google Shape;446;p13"/>
          <p:cNvGraphicFramePr/>
          <p:nvPr/>
        </p:nvGraphicFramePr>
        <p:xfrm>
          <a:off x="1811338" y="380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{F77845D6-E911-41A6-9A8F-0E922AA75D51}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-25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-16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-23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47" name="Google Shape;447;p13"/>
          <p:cNvSpPr txBox="1"/>
          <p:nvPr/>
        </p:nvSpPr>
        <p:spPr>
          <a:xfrm>
            <a:off x="1403350" y="4181688"/>
            <a:ext cx="3714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13"/>
          <p:cNvSpPr txBox="1"/>
          <p:nvPr/>
        </p:nvSpPr>
        <p:spPr>
          <a:xfrm>
            <a:off x="3672408" y="4684925"/>
            <a:ext cx="4572000" cy="1754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 .. 6] =	     -16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 .. 7] =	                -39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 .. 8] =	                            -21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 .. 9] =	   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(max-right = 9) ⇒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-1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[6..10] =                                                 -8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9" name="Google Shape;449;p13"/>
          <p:cNvCxnSpPr/>
          <p:nvPr/>
        </p:nvCxnSpPr>
        <p:spPr>
          <a:xfrm rot="5400000">
            <a:off x="4498975" y="4181688"/>
            <a:ext cx="720725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0" name="Google Shape;450;p13"/>
          <p:cNvSpPr txBox="1"/>
          <p:nvPr/>
        </p:nvSpPr>
        <p:spPr>
          <a:xfrm>
            <a:off x="4140200" y="3389525"/>
            <a:ext cx="84613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=5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13"/>
          <p:cNvSpPr txBox="1"/>
          <p:nvPr/>
        </p:nvSpPr>
        <p:spPr>
          <a:xfrm>
            <a:off x="369218" y="6093296"/>
            <a:ext cx="672306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maximum subarray crossing </a:t>
            </a:r>
            <a:r>
              <a:rPr b="0" i="1" lang="en-US" sz="22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</a:t>
            </a:r>
            <a:r>
              <a:rPr b="0" i="0" lang="en-US" sz="22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1" lang="en-US" sz="22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2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[4..9] = 16</a:t>
            </a:r>
            <a:endParaRPr b="0" i="0" sz="22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Divide-and-Conquer Algorithm</a:t>
            </a:r>
            <a:endParaRPr/>
          </a:p>
        </p:txBody>
      </p:sp>
      <p:sp>
        <p:nvSpPr>
          <p:cNvPr id="457" name="Google Shape;457;p14"/>
          <p:cNvSpPr txBox="1"/>
          <p:nvPr/>
        </p:nvSpPr>
        <p:spPr>
          <a:xfrm>
            <a:off x="467544" y="951111"/>
            <a:ext cx="7345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imes New Roman"/>
              <a:buNone/>
            </a:pPr>
            <a:r>
              <a:rPr i="0" lang="en-US" sz="24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FIND-MAXIMUM-SUBARRAY (</a:t>
            </a:r>
            <a:r>
              <a:rPr i="1" lang="en-US" sz="24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24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4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low, high</a:t>
            </a:r>
            <a:r>
              <a:rPr i="0" lang="en-US" sz="24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i="0" sz="24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14"/>
          <p:cNvSpPr/>
          <p:nvPr/>
        </p:nvSpPr>
        <p:spPr>
          <a:xfrm>
            <a:off x="755576" y="1268760"/>
            <a:ext cx="8064500" cy="5053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== low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return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low, high, 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])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i="1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base case: only one element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=       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left-low, left-high, left-sum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FIND-MAXIMUM-SUBARRAY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low, mid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right-low, right-high, right-sum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FIND-MAXIMUM-SUBARRAY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mid + 1, high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cross-low, cross-high, cross-sum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FIND-MAX-CROSSING-SUBARRAY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low, mid, high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left-sum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≧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right-sum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left-sum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≧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cross-sum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return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left-low, left-high, left-sum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elseif </a:t>
            </a:r>
            <a:r>
              <a:rPr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right-sum </a:t>
            </a: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≧</a:t>
            </a:r>
            <a:r>
              <a:rPr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left-sum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right-sum </a:t>
            </a: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≧ </a:t>
            </a:r>
            <a:r>
              <a:rPr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cross-sum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return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right-low, right-high, right-sum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else return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cross-low, cross-high, cross-sum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9" name="Google Shape;4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9307" y="2061096"/>
            <a:ext cx="1798637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14"/>
          <p:cNvSpPr txBox="1"/>
          <p:nvPr/>
        </p:nvSpPr>
        <p:spPr>
          <a:xfrm>
            <a:off x="467544" y="6237312"/>
            <a:ext cx="5810250" cy="401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call: FIND-MAXIMUM-SUBARRAY (A, </a:t>
            </a:r>
            <a:r>
              <a:rPr b="1"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</a:t>
            </a:r>
            <a:r>
              <a:rPr b="1" i="1"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b="1"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2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5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Divide-and-Conquer Algorithm</a:t>
            </a:r>
            <a:endParaRPr/>
          </a:p>
        </p:txBody>
      </p:sp>
      <p:sp>
        <p:nvSpPr>
          <p:cNvPr id="466" name="Google Shape;466;p15"/>
          <p:cNvSpPr txBox="1"/>
          <p:nvPr/>
        </p:nvSpPr>
        <p:spPr>
          <a:xfrm>
            <a:off x="457200" y="917848"/>
            <a:ext cx="8229600" cy="566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i="0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time complexity</a:t>
            </a:r>
            <a:endParaRPr i="0" sz="3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15"/>
          <p:cNvSpPr txBox="1"/>
          <p:nvPr/>
        </p:nvSpPr>
        <p:spPr>
          <a:xfrm>
            <a:off x="457200" y="2060848"/>
            <a:ext cx="8229600" cy="424847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FIND-MAX-CROSSING-SUBARRAY : Θ(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where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−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FIND-MAXIMUM-SUBARRAY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2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/2) + Θ(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	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=  Θ(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lg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	(</a:t>
            </a:r>
            <a:r>
              <a:rPr b="0" i="0" lang="en-US" sz="24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merge-sort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8" name="Google Shape;4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175" y="3694113"/>
            <a:ext cx="4056063" cy="89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6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Conclusion: Divide-and-Conquer</a:t>
            </a:r>
            <a:endParaRPr/>
          </a:p>
        </p:txBody>
      </p:sp>
      <p:sp>
        <p:nvSpPr>
          <p:cNvPr id="474" name="Google Shape;474;p16"/>
          <p:cNvSpPr txBox="1"/>
          <p:nvPr/>
        </p:nvSpPr>
        <p:spPr>
          <a:xfrm>
            <a:off x="457200" y="1273274"/>
            <a:ext cx="8178800" cy="503604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and conquer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is clearly substantially faster than any of the brute-force methods.  It required some cleverness, and the programming is a little more complicated – but the payoff is large.</a:t>
            </a:r>
            <a:endParaRPr/>
          </a:p>
          <a:p>
            <a:pPr indent="-125413" lvl="0" marL="290513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3" lvl="0" marL="290513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and conquer is just one of several powerful techniques for algorithm design</a:t>
            </a:r>
            <a:endParaRPr/>
          </a:p>
          <a:p>
            <a:pPr indent="-290513" lvl="0" marL="290513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Divide-and-conquer algorithms can be analyzed using recurrences</a:t>
            </a:r>
            <a:endParaRPr/>
          </a:p>
          <a:p>
            <a:pPr indent="-16510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lead to more efficient algorithms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Divide-and-Conquer</a:t>
            </a:r>
            <a:endParaRPr/>
          </a:p>
        </p:txBody>
      </p:sp>
      <p:sp>
        <p:nvSpPr>
          <p:cNvPr descr="Rectangle: Click to edit Master text styles&#10;Second level&#10;Third level&#10;Fourth level&#10;Fifth level" id="262" name="Google Shape;262;p2"/>
          <p:cNvSpPr txBox="1"/>
          <p:nvPr>
            <p:ph idx="4294967295" type="body"/>
          </p:nvPr>
        </p:nvSpPr>
        <p:spPr>
          <a:xfrm>
            <a:off x="250825" y="1171575"/>
            <a:ext cx="5113338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>
                <a:solidFill>
                  <a:schemeClr val="dk2"/>
                </a:solidFill>
              </a:rPr>
              <a:t>Divide-and-Conquer</a:t>
            </a:r>
            <a:r>
              <a:rPr lang="en-US" sz="2200"/>
              <a:t> is a general algorithm design paradigm: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Char char="●"/>
            </a:pPr>
            <a:r>
              <a:rPr lang="en-US" sz="2200">
                <a:solidFill>
                  <a:schemeClr val="dk2"/>
                </a:solidFill>
              </a:rPr>
              <a:t>Divide</a:t>
            </a:r>
            <a:r>
              <a:rPr lang="en-US" sz="2200"/>
              <a:t> the problem into a number of subproblems that are smaller instances of the same problem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Char char="●"/>
            </a:pPr>
            <a:r>
              <a:rPr lang="en-US" sz="2200">
                <a:solidFill>
                  <a:schemeClr val="dk2"/>
                </a:solidFill>
              </a:rPr>
              <a:t>Conquer</a:t>
            </a:r>
            <a:r>
              <a:rPr lang="en-US" sz="2200"/>
              <a:t> the subproblems by solving them recursively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Char char="●"/>
            </a:pPr>
            <a:r>
              <a:rPr lang="en-US" sz="2200">
                <a:solidFill>
                  <a:schemeClr val="dk2"/>
                </a:solidFill>
              </a:rPr>
              <a:t>Combine</a:t>
            </a:r>
            <a:r>
              <a:rPr lang="en-US" sz="2200"/>
              <a:t> the solutions to the subproblems into the solution for the original problem</a:t>
            </a:r>
            <a:endParaRPr b="1" i="1" sz="22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The base case for the recursion are subproblems of constant size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Analysis can be done using </a:t>
            </a:r>
            <a:r>
              <a:rPr b="1" lang="en-US" sz="2200">
                <a:solidFill>
                  <a:schemeClr val="dk2"/>
                </a:solidFill>
              </a:rPr>
              <a:t>recurrence equations</a:t>
            </a:r>
            <a:endParaRPr/>
          </a:p>
        </p:txBody>
      </p:sp>
      <p:grpSp>
        <p:nvGrpSpPr>
          <p:cNvPr id="263" name="Google Shape;263;p2"/>
          <p:cNvGrpSpPr/>
          <p:nvPr/>
        </p:nvGrpSpPr>
        <p:grpSpPr>
          <a:xfrm>
            <a:off x="5535613" y="2286000"/>
            <a:ext cx="3429000" cy="1676400"/>
            <a:chOff x="3342" y="1584"/>
            <a:chExt cx="1698" cy="816"/>
          </a:xfrm>
        </p:grpSpPr>
        <p:sp>
          <p:nvSpPr>
            <p:cNvPr id="264" name="Google Shape;264;p2"/>
            <p:cNvSpPr/>
            <p:nvPr/>
          </p:nvSpPr>
          <p:spPr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5" name="Google Shape;265;p2"/>
            <p:cNvCxnSpPr>
              <a:stCxn id="266" idx="7"/>
              <a:endCxn id="264" idx="3"/>
            </p:cNvCxnSpPr>
            <p:nvPr/>
          </p:nvCxnSpPr>
          <p:spPr>
            <a:xfrm flipH="1" rot="10800000">
              <a:off x="3688" y="1662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2"/>
            <p:cNvCxnSpPr>
              <a:stCxn id="268" idx="0"/>
              <a:endCxn id="264" idx="4"/>
            </p:cNvCxnSpPr>
            <p:nvPr/>
          </p:nvCxnSpPr>
          <p:spPr>
            <a:xfrm>
              <a:off x="4198" y="1931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2"/>
            <p:cNvCxnSpPr>
              <a:stCxn id="270" idx="0"/>
              <a:endCxn id="266" idx="4"/>
            </p:cNvCxnSpPr>
            <p:nvPr/>
          </p:nvCxnSpPr>
          <p:spPr>
            <a:xfrm>
              <a:off x="3610" y="224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2"/>
            <p:cNvCxnSpPr>
              <a:stCxn id="272" idx="0"/>
              <a:endCxn id="266" idx="3"/>
            </p:cNvCxnSpPr>
            <p:nvPr/>
          </p:nvCxnSpPr>
          <p:spPr>
            <a:xfrm>
              <a:off x="3419" y="224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"/>
            <p:cNvSpPr/>
            <p:nvPr/>
          </p:nvSpPr>
          <p:spPr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74" name="Google Shape;274;p2"/>
            <p:cNvCxnSpPr>
              <a:stCxn id="273" idx="0"/>
              <a:endCxn id="266" idx="5"/>
            </p:cNvCxnSpPr>
            <p:nvPr/>
          </p:nvCxnSpPr>
          <p:spPr>
            <a:xfrm>
              <a:off x="3803" y="224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2"/>
            <p:cNvCxnSpPr>
              <a:stCxn id="276" idx="0"/>
              <a:endCxn id="268" idx="4"/>
            </p:cNvCxnSpPr>
            <p:nvPr/>
          </p:nvCxnSpPr>
          <p:spPr>
            <a:xfrm>
              <a:off x="4196" y="224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2"/>
            <p:cNvCxnSpPr>
              <a:stCxn id="278" idx="0"/>
              <a:endCxn id="268" idx="3"/>
            </p:cNvCxnSpPr>
            <p:nvPr/>
          </p:nvCxnSpPr>
          <p:spPr>
            <a:xfrm>
              <a:off x="4004" y="224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8" name="Google Shape;268;p2"/>
            <p:cNvSpPr/>
            <p:nvPr/>
          </p:nvSpPr>
          <p:spPr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0" name="Google Shape;280;p2"/>
            <p:cNvCxnSpPr>
              <a:stCxn id="279" idx="0"/>
              <a:endCxn id="268" idx="5"/>
            </p:cNvCxnSpPr>
            <p:nvPr/>
          </p:nvCxnSpPr>
          <p:spPr>
            <a:xfrm>
              <a:off x="4388" y="224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2"/>
            <p:cNvCxnSpPr>
              <a:stCxn id="282" idx="0"/>
              <a:endCxn id="283" idx="4"/>
            </p:cNvCxnSpPr>
            <p:nvPr/>
          </p:nvCxnSpPr>
          <p:spPr>
            <a:xfrm>
              <a:off x="4772" y="224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2"/>
            <p:cNvCxnSpPr>
              <a:stCxn id="285" idx="0"/>
              <a:endCxn id="283" idx="3"/>
            </p:cNvCxnSpPr>
            <p:nvPr/>
          </p:nvCxnSpPr>
          <p:spPr>
            <a:xfrm>
              <a:off x="4580" y="224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" name="Google Shape;283;p2"/>
            <p:cNvSpPr/>
            <p:nvPr/>
          </p:nvSpPr>
          <p:spPr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87" name="Google Shape;287;p2"/>
            <p:cNvCxnSpPr>
              <a:stCxn id="286" idx="0"/>
              <a:endCxn id="283" idx="5"/>
            </p:cNvCxnSpPr>
            <p:nvPr/>
          </p:nvCxnSpPr>
          <p:spPr>
            <a:xfrm>
              <a:off x="4964" y="224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2"/>
            <p:cNvCxnSpPr>
              <a:stCxn id="264" idx="5"/>
              <a:endCxn id="283" idx="1"/>
            </p:cNvCxnSpPr>
            <p:nvPr/>
          </p:nvCxnSpPr>
          <p:spPr>
            <a:xfrm>
              <a:off x="4280" y="176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Divide-and-Conquer</a:t>
            </a:r>
            <a:endParaRPr/>
          </a:p>
        </p:txBody>
      </p:sp>
      <p:sp>
        <p:nvSpPr>
          <p:cNvPr id="294" name="Google Shape;294;p3"/>
          <p:cNvSpPr/>
          <p:nvPr/>
        </p:nvSpPr>
        <p:spPr>
          <a:xfrm>
            <a:off x="5562600" y="2362200"/>
            <a:ext cx="2286000" cy="838200"/>
          </a:xfrm>
          <a:prstGeom prst="ellipse">
            <a:avLst/>
          </a:prstGeom>
          <a:solidFill>
            <a:srgbClr val="4F81BD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subproblem 2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of size </a:t>
            </a:r>
            <a:r>
              <a:rPr b="1" i="1" lang="en-US" sz="18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18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endParaRPr/>
          </a:p>
        </p:txBody>
      </p:sp>
      <p:sp>
        <p:nvSpPr>
          <p:cNvPr id="295" name="Google Shape;295;p3"/>
          <p:cNvSpPr/>
          <p:nvPr/>
        </p:nvSpPr>
        <p:spPr>
          <a:xfrm>
            <a:off x="1219200" y="2362200"/>
            <a:ext cx="2286000" cy="838200"/>
          </a:xfrm>
          <a:prstGeom prst="ellipse">
            <a:avLst/>
          </a:prstGeom>
          <a:solidFill>
            <a:srgbClr val="4F81BD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subproblem 1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of size </a:t>
            </a:r>
            <a:r>
              <a:rPr b="1" i="1" lang="en-US" sz="18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18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endParaRPr/>
          </a:p>
        </p:txBody>
      </p:sp>
      <p:sp>
        <p:nvSpPr>
          <p:cNvPr id="296" name="Google Shape;296;p3"/>
          <p:cNvSpPr/>
          <p:nvPr/>
        </p:nvSpPr>
        <p:spPr>
          <a:xfrm>
            <a:off x="1219200" y="3657600"/>
            <a:ext cx="2286000" cy="685800"/>
          </a:xfrm>
          <a:prstGeom prst="rect">
            <a:avLst/>
          </a:prstGeom>
          <a:solidFill>
            <a:srgbClr val="4F81BD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a solution to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subproblem 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"/>
          <p:cNvSpPr/>
          <p:nvPr/>
        </p:nvSpPr>
        <p:spPr>
          <a:xfrm>
            <a:off x="3429000" y="5410200"/>
            <a:ext cx="2514600" cy="685800"/>
          </a:xfrm>
          <a:prstGeom prst="rect">
            <a:avLst/>
          </a:prstGeom>
          <a:solidFill>
            <a:srgbClr val="4F81BD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a solution 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the original problem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"/>
          <p:cNvSpPr/>
          <p:nvPr/>
        </p:nvSpPr>
        <p:spPr>
          <a:xfrm>
            <a:off x="5562600" y="3657600"/>
            <a:ext cx="2286000" cy="685800"/>
          </a:xfrm>
          <a:prstGeom prst="rect">
            <a:avLst/>
          </a:prstGeom>
          <a:solidFill>
            <a:srgbClr val="4F81BD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a solution to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subproblem 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"/>
          <p:cNvCxnSpPr/>
          <p:nvPr/>
        </p:nvCxnSpPr>
        <p:spPr>
          <a:xfrm flipH="1">
            <a:off x="2667000" y="2057400"/>
            <a:ext cx="1447800" cy="304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00" name="Google Shape;300;p3"/>
          <p:cNvCxnSpPr/>
          <p:nvPr/>
        </p:nvCxnSpPr>
        <p:spPr>
          <a:xfrm>
            <a:off x="4953000" y="2057400"/>
            <a:ext cx="1524000" cy="304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301" name="Google Shape;301;p3"/>
          <p:cNvSpPr/>
          <p:nvPr/>
        </p:nvSpPr>
        <p:spPr>
          <a:xfrm>
            <a:off x="3429000" y="1295400"/>
            <a:ext cx="2286000" cy="838200"/>
          </a:xfrm>
          <a:prstGeom prst="ellipse">
            <a:avLst/>
          </a:prstGeom>
          <a:solidFill>
            <a:srgbClr val="4F81BD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a problem of size </a:t>
            </a:r>
            <a:r>
              <a:rPr b="1" i="1" lang="en-US" sz="1800" u="none" cap="none" strike="noStrik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i="0" sz="1800" u="none" cap="none" strike="noStrike">
              <a:solidFill>
                <a:srgbClr val="EEEC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3"/>
          <p:cNvCxnSpPr/>
          <p:nvPr/>
        </p:nvCxnSpPr>
        <p:spPr>
          <a:xfrm>
            <a:off x="2286000" y="3200400"/>
            <a:ext cx="0" cy="457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03" name="Google Shape;303;p3"/>
          <p:cNvCxnSpPr/>
          <p:nvPr/>
        </p:nvCxnSpPr>
        <p:spPr>
          <a:xfrm>
            <a:off x="6705600" y="3200400"/>
            <a:ext cx="0" cy="457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04" name="Google Shape;304;p3"/>
          <p:cNvCxnSpPr/>
          <p:nvPr/>
        </p:nvCxnSpPr>
        <p:spPr>
          <a:xfrm>
            <a:off x="2286000" y="4343400"/>
            <a:ext cx="0" cy="533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05" name="Google Shape;305;p3"/>
          <p:cNvCxnSpPr/>
          <p:nvPr/>
        </p:nvCxnSpPr>
        <p:spPr>
          <a:xfrm>
            <a:off x="6705600" y="4343400"/>
            <a:ext cx="0" cy="533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06" name="Google Shape;306;p3"/>
          <p:cNvCxnSpPr/>
          <p:nvPr/>
        </p:nvCxnSpPr>
        <p:spPr>
          <a:xfrm>
            <a:off x="2286000" y="4876800"/>
            <a:ext cx="44196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3"/>
          <p:cNvCxnSpPr/>
          <p:nvPr/>
        </p:nvCxnSpPr>
        <p:spPr>
          <a:xfrm>
            <a:off x="4572000" y="4876800"/>
            <a:ext cx="0" cy="533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  <p:grpSp>
        <p:nvGrpSpPr>
          <p:cNvPr id="308" name="Google Shape;308;p3"/>
          <p:cNvGrpSpPr/>
          <p:nvPr/>
        </p:nvGrpSpPr>
        <p:grpSpPr>
          <a:xfrm>
            <a:off x="3581400" y="2209800"/>
            <a:ext cx="1905000" cy="990600"/>
            <a:chOff x="3581401" y="2209800"/>
            <a:chExt cx="1904999" cy="990600"/>
          </a:xfrm>
        </p:grpSpPr>
        <p:sp>
          <p:nvSpPr>
            <p:cNvPr id="309" name="Google Shape;309;p3"/>
            <p:cNvSpPr/>
            <p:nvPr/>
          </p:nvSpPr>
          <p:spPr>
            <a:xfrm>
              <a:off x="3962401" y="2667000"/>
              <a:ext cx="1219199" cy="533400"/>
            </a:xfrm>
            <a:prstGeom prst="roundRect">
              <a:avLst>
                <a:gd fmla="val 16667" name="adj"/>
              </a:avLst>
            </a:prstGeom>
            <a:solidFill>
              <a:srgbClr val="4F81BD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Divide</a:t>
              </a:r>
              <a:endParaRPr/>
            </a:p>
          </p:txBody>
        </p:sp>
        <p:cxnSp>
          <p:nvCxnSpPr>
            <p:cNvPr id="310" name="Google Shape;310;p3"/>
            <p:cNvCxnSpPr/>
            <p:nvPr/>
          </p:nvCxnSpPr>
          <p:spPr>
            <a:xfrm rot="10800000">
              <a:off x="3581401" y="2209800"/>
              <a:ext cx="533400" cy="4572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11" name="Google Shape;311;p3"/>
            <p:cNvCxnSpPr/>
            <p:nvPr/>
          </p:nvCxnSpPr>
          <p:spPr>
            <a:xfrm flipH="1" rot="10800000">
              <a:off x="4724400" y="2209800"/>
              <a:ext cx="762000" cy="457200"/>
            </a:xfrm>
            <a:prstGeom prst="straightConnector1">
              <a:avLst/>
            </a:prstGeom>
            <a:noFill/>
            <a:ln cap="flat" cmpd="sng" w="25400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Subarray Problem</a:t>
            </a:r>
            <a:endParaRPr/>
          </a:p>
        </p:txBody>
      </p:sp>
      <p:sp>
        <p:nvSpPr>
          <p:cNvPr id="317" name="Google Shape;317;p4"/>
          <p:cNvSpPr txBox="1"/>
          <p:nvPr/>
        </p:nvSpPr>
        <p:spPr>
          <a:xfrm>
            <a:off x="457200" y="1341438"/>
            <a:ext cx="82296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[1..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of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some of the numbers are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because this problem is trivial when all numbers are nonnegative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nonempty subarray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 the largest sum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+... +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baseline="-25000" i="1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baseline="-25000" i="1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18" name="Google Shape;318;p4"/>
          <p:cNvGraphicFramePr/>
          <p:nvPr/>
        </p:nvGraphicFramePr>
        <p:xfrm>
          <a:off x="755650" y="4941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{F77845D6-E911-41A6-9A8F-0E922AA75D51}</a:tableStyleId>
              </a:tblPr>
              <a:tblGrid>
                <a:gridCol w="495300"/>
                <a:gridCol w="495300"/>
                <a:gridCol w="495300"/>
                <a:gridCol w="493725"/>
                <a:gridCol w="495300"/>
                <a:gridCol w="495300"/>
                <a:gridCol w="495300"/>
                <a:gridCol w="495300"/>
                <a:gridCol w="495300"/>
                <a:gridCol w="493700"/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-25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-16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-23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-22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319" name="Google Shape;319;p4"/>
          <p:cNvSpPr txBox="1"/>
          <p:nvPr/>
        </p:nvSpPr>
        <p:spPr>
          <a:xfrm>
            <a:off x="755650" y="4581128"/>
            <a:ext cx="786923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1      2      3     4      5      6      7      8     9     10    11    12    13   14    15   16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4"/>
          <p:cNvSpPr txBox="1"/>
          <p:nvPr/>
        </p:nvSpPr>
        <p:spPr>
          <a:xfrm>
            <a:off x="305845" y="4883015"/>
            <a:ext cx="4074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4"/>
          <p:cNvSpPr/>
          <p:nvPr/>
        </p:nvSpPr>
        <p:spPr>
          <a:xfrm rot="5400000">
            <a:off x="5028406" y="4629945"/>
            <a:ext cx="384175" cy="187166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 txBox="1"/>
          <p:nvPr/>
        </p:nvSpPr>
        <p:spPr>
          <a:xfrm>
            <a:off x="4140200" y="5805488"/>
            <a:ext cx="216693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maximum subarray</a:t>
            </a:r>
            <a:endParaRPr b="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"/>
          <p:cNvSpPr/>
          <p:nvPr/>
        </p:nvSpPr>
        <p:spPr>
          <a:xfrm>
            <a:off x="2825262" y="378041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28" name="Google Shape;328;p5"/>
          <p:cNvSpPr/>
          <p:nvPr/>
        </p:nvSpPr>
        <p:spPr>
          <a:xfrm>
            <a:off x="3282462" y="378041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-4</a:t>
            </a:r>
            <a:endParaRPr/>
          </a:p>
        </p:txBody>
      </p:sp>
      <p:sp>
        <p:nvSpPr>
          <p:cNvPr id="329" name="Google Shape;329;p5"/>
          <p:cNvSpPr/>
          <p:nvPr/>
        </p:nvSpPr>
        <p:spPr>
          <a:xfrm>
            <a:off x="3739662" y="378041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30" name="Google Shape;330;p5"/>
          <p:cNvSpPr/>
          <p:nvPr/>
        </p:nvSpPr>
        <p:spPr>
          <a:xfrm>
            <a:off x="4185139" y="378041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31" name="Google Shape;331;p5"/>
          <p:cNvSpPr txBox="1"/>
          <p:nvPr/>
        </p:nvSpPr>
        <p:spPr>
          <a:xfrm>
            <a:off x="1101970" y="460075"/>
            <a:ext cx="15064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 array :</a:t>
            </a:r>
            <a:endParaRPr/>
          </a:p>
        </p:txBody>
      </p:sp>
      <p:sp>
        <p:nvSpPr>
          <p:cNvPr id="332" name="Google Shape;332;p5"/>
          <p:cNvSpPr txBox="1"/>
          <p:nvPr/>
        </p:nvSpPr>
        <p:spPr>
          <a:xfrm>
            <a:off x="644770" y="1342237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the sub arrays:</a:t>
            </a:r>
            <a:endParaRPr/>
          </a:p>
        </p:txBody>
      </p:sp>
      <p:sp>
        <p:nvSpPr>
          <p:cNvPr id="333" name="Google Shape;333;p5"/>
          <p:cNvSpPr/>
          <p:nvPr/>
        </p:nvSpPr>
        <p:spPr>
          <a:xfrm>
            <a:off x="2807677" y="1178169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34" name="Google Shape;334;p5"/>
          <p:cNvSpPr/>
          <p:nvPr/>
        </p:nvSpPr>
        <p:spPr>
          <a:xfrm>
            <a:off x="3253154" y="1711541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-4</a:t>
            </a:r>
            <a:endParaRPr/>
          </a:p>
        </p:txBody>
      </p:sp>
      <p:sp>
        <p:nvSpPr>
          <p:cNvPr id="335" name="Google Shape;335;p5"/>
          <p:cNvSpPr/>
          <p:nvPr/>
        </p:nvSpPr>
        <p:spPr>
          <a:xfrm>
            <a:off x="3727939" y="2268414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36" name="Google Shape;336;p5"/>
          <p:cNvSpPr/>
          <p:nvPr/>
        </p:nvSpPr>
        <p:spPr>
          <a:xfrm>
            <a:off x="4208585" y="2801814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37" name="Google Shape;337;p5"/>
          <p:cNvSpPr/>
          <p:nvPr/>
        </p:nvSpPr>
        <p:spPr>
          <a:xfrm>
            <a:off x="2807677" y="3311769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38" name="Google Shape;338;p5"/>
          <p:cNvSpPr/>
          <p:nvPr/>
        </p:nvSpPr>
        <p:spPr>
          <a:xfrm>
            <a:off x="3264877" y="3311769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-4</a:t>
            </a:r>
            <a:endParaRPr/>
          </a:p>
        </p:txBody>
      </p:sp>
      <p:sp>
        <p:nvSpPr>
          <p:cNvPr id="339" name="Google Shape;339;p5"/>
          <p:cNvSpPr/>
          <p:nvPr/>
        </p:nvSpPr>
        <p:spPr>
          <a:xfrm>
            <a:off x="3282462" y="3845169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-4</a:t>
            </a:r>
            <a:endParaRPr/>
          </a:p>
        </p:txBody>
      </p:sp>
      <p:sp>
        <p:nvSpPr>
          <p:cNvPr id="340" name="Google Shape;340;p5"/>
          <p:cNvSpPr/>
          <p:nvPr/>
        </p:nvSpPr>
        <p:spPr>
          <a:xfrm>
            <a:off x="3739662" y="3845169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41" name="Google Shape;341;p5"/>
          <p:cNvSpPr/>
          <p:nvPr/>
        </p:nvSpPr>
        <p:spPr>
          <a:xfrm>
            <a:off x="3751385" y="4378569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42" name="Google Shape;342;p5"/>
          <p:cNvSpPr/>
          <p:nvPr/>
        </p:nvSpPr>
        <p:spPr>
          <a:xfrm>
            <a:off x="4196862" y="4378569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43" name="Google Shape;343;p5"/>
          <p:cNvSpPr/>
          <p:nvPr/>
        </p:nvSpPr>
        <p:spPr>
          <a:xfrm>
            <a:off x="2784231" y="5029200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44" name="Google Shape;344;p5"/>
          <p:cNvSpPr/>
          <p:nvPr/>
        </p:nvSpPr>
        <p:spPr>
          <a:xfrm>
            <a:off x="3241431" y="5029200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-4</a:t>
            </a:r>
            <a:endParaRPr/>
          </a:p>
        </p:txBody>
      </p:sp>
      <p:sp>
        <p:nvSpPr>
          <p:cNvPr id="345" name="Google Shape;345;p5"/>
          <p:cNvSpPr/>
          <p:nvPr/>
        </p:nvSpPr>
        <p:spPr>
          <a:xfrm>
            <a:off x="3698631" y="5029200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46" name="Google Shape;346;p5"/>
          <p:cNvSpPr/>
          <p:nvPr/>
        </p:nvSpPr>
        <p:spPr>
          <a:xfrm>
            <a:off x="3237167" y="5575385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-4</a:t>
            </a:r>
            <a:endParaRPr/>
          </a:p>
        </p:txBody>
      </p:sp>
      <p:sp>
        <p:nvSpPr>
          <p:cNvPr id="347" name="Google Shape;347;p5"/>
          <p:cNvSpPr/>
          <p:nvPr/>
        </p:nvSpPr>
        <p:spPr>
          <a:xfrm>
            <a:off x="3694367" y="5575385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48" name="Google Shape;348;p5"/>
          <p:cNvSpPr/>
          <p:nvPr/>
        </p:nvSpPr>
        <p:spPr>
          <a:xfrm>
            <a:off x="4139844" y="5575385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49" name="Google Shape;349;p5"/>
          <p:cNvSpPr/>
          <p:nvPr/>
        </p:nvSpPr>
        <p:spPr>
          <a:xfrm>
            <a:off x="2836985" y="6192687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50" name="Google Shape;350;p5"/>
          <p:cNvSpPr/>
          <p:nvPr/>
        </p:nvSpPr>
        <p:spPr>
          <a:xfrm>
            <a:off x="3294185" y="6192687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-4</a:t>
            </a:r>
            <a:endParaRPr/>
          </a:p>
        </p:txBody>
      </p:sp>
      <p:sp>
        <p:nvSpPr>
          <p:cNvPr id="351" name="Google Shape;351;p5"/>
          <p:cNvSpPr/>
          <p:nvPr/>
        </p:nvSpPr>
        <p:spPr>
          <a:xfrm>
            <a:off x="3751385" y="6192687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52" name="Google Shape;352;p5"/>
          <p:cNvSpPr/>
          <p:nvPr/>
        </p:nvSpPr>
        <p:spPr>
          <a:xfrm>
            <a:off x="4196862" y="6192687"/>
            <a:ext cx="457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53" name="Google Shape;353;p5"/>
          <p:cNvSpPr txBox="1"/>
          <p:nvPr/>
        </p:nvSpPr>
        <p:spPr>
          <a:xfrm>
            <a:off x="5117123" y="1260203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54" name="Google Shape;354;p5"/>
          <p:cNvSpPr txBox="1"/>
          <p:nvPr/>
        </p:nvSpPr>
        <p:spPr>
          <a:xfrm>
            <a:off x="5070231" y="1793575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/>
          </a:p>
        </p:txBody>
      </p:sp>
      <p:sp>
        <p:nvSpPr>
          <p:cNvPr id="355" name="Google Shape;355;p5"/>
          <p:cNvSpPr txBox="1"/>
          <p:nvPr/>
        </p:nvSpPr>
        <p:spPr>
          <a:xfrm>
            <a:off x="5117123" y="2327003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56" name="Google Shape;356;p5"/>
          <p:cNvSpPr txBox="1"/>
          <p:nvPr/>
        </p:nvSpPr>
        <p:spPr>
          <a:xfrm>
            <a:off x="5117123" y="2860403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57" name="Google Shape;357;p5"/>
          <p:cNvSpPr txBox="1"/>
          <p:nvPr/>
        </p:nvSpPr>
        <p:spPr>
          <a:xfrm>
            <a:off x="5076056" y="3393803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/>
          </a:p>
        </p:txBody>
      </p:sp>
      <p:sp>
        <p:nvSpPr>
          <p:cNvPr id="358" name="Google Shape;358;p5"/>
          <p:cNvSpPr txBox="1"/>
          <p:nvPr/>
        </p:nvSpPr>
        <p:spPr>
          <a:xfrm>
            <a:off x="5105400" y="3927203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359" name="Google Shape;359;p5"/>
          <p:cNvSpPr txBox="1"/>
          <p:nvPr/>
        </p:nvSpPr>
        <p:spPr>
          <a:xfrm>
            <a:off x="5161384" y="4460603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60" name="Google Shape;360;p5"/>
          <p:cNvSpPr txBox="1"/>
          <p:nvPr/>
        </p:nvSpPr>
        <p:spPr>
          <a:xfrm>
            <a:off x="5105400" y="5111234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61" name="Google Shape;361;p5"/>
          <p:cNvSpPr txBox="1"/>
          <p:nvPr/>
        </p:nvSpPr>
        <p:spPr>
          <a:xfrm>
            <a:off x="5076092" y="563353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2" name="Google Shape;362;p5"/>
          <p:cNvSpPr txBox="1"/>
          <p:nvPr/>
        </p:nvSpPr>
        <p:spPr>
          <a:xfrm>
            <a:off x="5105400" y="6274721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63" name="Google Shape;363;p5"/>
          <p:cNvSpPr txBox="1"/>
          <p:nvPr/>
        </p:nvSpPr>
        <p:spPr>
          <a:xfrm>
            <a:off x="1101970" y="4460603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Max!</a:t>
            </a:r>
            <a:endParaRPr/>
          </a:p>
        </p:txBody>
      </p:sp>
      <p:cxnSp>
        <p:nvCxnSpPr>
          <p:cNvPr id="364" name="Google Shape;364;p5"/>
          <p:cNvCxnSpPr/>
          <p:nvPr/>
        </p:nvCxnSpPr>
        <p:spPr>
          <a:xfrm>
            <a:off x="1905000" y="4645269"/>
            <a:ext cx="1617785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65" name="Google Shape;365;p5"/>
          <p:cNvSpPr/>
          <p:nvPr/>
        </p:nvSpPr>
        <p:spPr>
          <a:xfrm>
            <a:off x="5796136" y="557407"/>
            <a:ext cx="327585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maximum subarray?</a:t>
            </a:r>
            <a:endParaRPr/>
          </a:p>
        </p:txBody>
      </p:sp>
      <p:sp>
        <p:nvSpPr>
          <p:cNvPr id="366" name="Google Shape;366;p5"/>
          <p:cNvSpPr txBox="1"/>
          <p:nvPr/>
        </p:nvSpPr>
        <p:spPr>
          <a:xfrm>
            <a:off x="5760641" y="1628800"/>
            <a:ext cx="327585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The subarray with the largest sum</a:t>
            </a:r>
            <a:endParaRPr/>
          </a:p>
        </p:txBody>
      </p:sp>
      <p:sp>
        <p:nvSpPr>
          <p:cNvPr id="367" name="Google Shape;367;p5"/>
          <p:cNvSpPr txBox="1"/>
          <p:nvPr/>
        </p:nvSpPr>
        <p:spPr>
          <a:xfrm>
            <a:off x="5796136" y="3594096"/>
            <a:ext cx="295232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brute-force time?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Brute-Force Algorithm</a:t>
            </a:r>
            <a:endParaRPr/>
          </a:p>
        </p:txBody>
      </p:sp>
      <p:sp>
        <p:nvSpPr>
          <p:cNvPr id="373" name="Google Shape;373;p6"/>
          <p:cNvSpPr txBox="1"/>
          <p:nvPr/>
        </p:nvSpPr>
        <p:spPr>
          <a:xfrm>
            <a:off x="304800" y="1219200"/>
            <a:ext cx="8610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b="0" i="0" lang="en-US" sz="2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possible contiguous subarrays</a:t>
            </a:r>
            <a:endParaRPr b="0" i="0" sz="26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A[1..1], A[1..2], A[1..3], ..., A[1..(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-1)], A[1..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A[2..2], A[2..3], ..., A[2..(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-1)], A[2..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A[(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-1)..(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-1)], A[(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-1)..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A[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b="0" i="0" lang="en-US" sz="2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of them in total?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b="0" i="0" lang="en-US" sz="2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For each subarray, compute the sum.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subarray that has the maximum sum.</a:t>
            </a:r>
            <a:endParaRPr/>
          </a:p>
        </p:txBody>
      </p:sp>
      <p:sp>
        <p:nvSpPr>
          <p:cNvPr id="374" name="Google Shape;374;p6"/>
          <p:cNvSpPr/>
          <p:nvPr/>
        </p:nvSpPr>
        <p:spPr>
          <a:xfrm>
            <a:off x="5220072" y="4149080"/>
            <a:ext cx="2606919" cy="1006475"/>
          </a:xfrm>
          <a:prstGeom prst="cloudCallout">
            <a:avLst>
              <a:gd fmla="val -82425" name="adj1"/>
              <a:gd fmla="val -13584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b="1" baseline="30000"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sz="24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Brute-Force Algorithm</a:t>
            </a:r>
            <a:endParaRPr/>
          </a:p>
        </p:txBody>
      </p:sp>
      <p:sp>
        <p:nvSpPr>
          <p:cNvPr id="380" name="Google Shape;380;p7"/>
          <p:cNvSpPr txBox="1"/>
          <p:nvPr/>
        </p:nvSpPr>
        <p:spPr>
          <a:xfrm>
            <a:off x="330200" y="1219200"/>
            <a:ext cx="8058224" cy="444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	 2	-6	-1	3	-1	2	-2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from A[1]:	2	-4	-5	-2	-3	-1	-3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from A[2]:		-6	-7	-4	-5	-3	-5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from A[3]:			-1	2	1	3	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from A[4]:				3	2	4	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from A[5]:					-1	1	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from A[6]:						2	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from A[7]:							-2</a:t>
            </a:r>
            <a:endParaRPr/>
          </a:p>
        </p:txBody>
      </p:sp>
      <p:sp>
        <p:nvSpPr>
          <p:cNvPr id="381" name="Google Shape;381;p7"/>
          <p:cNvSpPr/>
          <p:nvPr/>
        </p:nvSpPr>
        <p:spPr>
          <a:xfrm>
            <a:off x="6854535" y="3068960"/>
            <a:ext cx="720725" cy="57594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Brute-Force Algorithm</a:t>
            </a:r>
            <a:endParaRPr/>
          </a:p>
        </p:txBody>
      </p:sp>
      <p:sp>
        <p:nvSpPr>
          <p:cNvPr id="387" name="Google Shape;387;p8"/>
          <p:cNvSpPr txBox="1"/>
          <p:nvPr/>
        </p:nvSpPr>
        <p:spPr>
          <a:xfrm>
            <a:off x="330200" y="1219200"/>
            <a:ext cx="7698184" cy="415401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b="0" i="0" lang="en-US" sz="26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 loop: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index variable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indicate start of subarray, for 1 ≤ </a:t>
            </a:r>
            <a:r>
              <a:rPr b="0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n, i.e., A[1], A[2], ..., A[</a:t>
            </a:r>
            <a:r>
              <a:rPr b="0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b="0" i="0" lang="en-US" sz="2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loop: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each start index </a:t>
            </a:r>
            <a:r>
              <a:rPr b="0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need to go through A[</a:t>
            </a:r>
            <a:r>
              <a:rPr b="0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A[</a:t>
            </a:r>
            <a:r>
              <a:rPr b="0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..(</a:t>
            </a:r>
            <a:r>
              <a:rPr b="0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+1)], ..., A[</a:t>
            </a:r>
            <a:r>
              <a:rPr b="0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an index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i.e., consider A[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"/>
          <p:cNvSpPr txBox="1"/>
          <p:nvPr>
            <p:ph idx="4294967295" type="title"/>
          </p:nvPr>
        </p:nvSpPr>
        <p:spPr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Brute-Force Algorithm</a:t>
            </a:r>
            <a:endParaRPr/>
          </a:p>
        </p:txBody>
      </p:sp>
      <p:sp>
        <p:nvSpPr>
          <p:cNvPr id="393" name="Google Shape;393;p9"/>
          <p:cNvSpPr txBox="1"/>
          <p:nvPr/>
        </p:nvSpPr>
        <p:spPr>
          <a:xfrm>
            <a:off x="330200" y="1052736"/>
            <a:ext cx="611400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 = -</a:t>
            </a:r>
            <a:r>
              <a:rPr b="1" i="0" lang="en-US" sz="2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= 1 to n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j = i to n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sum = sum + A[j]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sum &gt; max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then max = sum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</p:txBody>
      </p:sp>
      <p:sp>
        <p:nvSpPr>
          <p:cNvPr id="394" name="Google Shape;394;p9"/>
          <p:cNvSpPr/>
          <p:nvPr/>
        </p:nvSpPr>
        <p:spPr>
          <a:xfrm>
            <a:off x="5580385" y="1268760"/>
            <a:ext cx="3240087" cy="1655762"/>
          </a:xfrm>
          <a:prstGeom prst="cloudCallout">
            <a:avLst>
              <a:gd fmla="val -65010" name="adj1"/>
              <a:gd fmla="val 884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Time complexity?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O(n</a:t>
            </a:r>
            <a:r>
              <a:rPr b="1" baseline="30000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1" sz="24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2002-01-21T02:22:10Z</dcterms:created>
  <dc:creator>Roberto Tamassia</dc:creator>
</cp:coreProperties>
</file>