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30C0F6-6E55-4168-B541-7019194D7276}">
  <a:tblStyle styleId="{DB30C0F6-6E55-4168-B541-7019194D72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fb289992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fb289992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fb28999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fb28999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fb28999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fb28999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fb28999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fb28999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fb289992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fb289992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fb289992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fb289992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fb289992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fb289992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fb289992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fb289992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fb289992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fb289992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Nahian Salsabil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Now Find the items:</a:t>
            </a:r>
            <a:endParaRPr b="1"/>
          </a:p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0/1 Knapsack Problem</a:t>
            </a:r>
            <a:endParaRPr/>
          </a:p>
        </p:txBody>
      </p:sp>
      <p:graphicFrame>
        <p:nvGraphicFramePr>
          <p:cNvPr id="148" name="Google Shape;148;p22"/>
          <p:cNvGraphicFramePr/>
          <p:nvPr/>
        </p:nvGraphicFramePr>
        <p:xfrm>
          <a:off x="453300" y="171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{DB30C0F6-6E55-4168-B541-7019194D7276}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5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r>
                        <a:rPr baseline="-25000" lang="en"/>
                        <a:t>i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i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149" name="Google Shape;149;p22"/>
          <p:cNvSpPr txBox="1"/>
          <p:nvPr/>
        </p:nvSpPr>
        <p:spPr>
          <a:xfrm>
            <a:off x="4324600" y="4170100"/>
            <a:ext cx="10518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Answer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5911125" y="1222975"/>
            <a:ext cx="3090600" cy="29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Starting from the answer cell, check the upper cell.</a:t>
            </a:r>
            <a:endParaRPr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If the values are same, then don’t select the item, otherwise select that.</a:t>
            </a:r>
            <a:endParaRPr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Now, find out the remaining profit in that row.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2963750" y="2286450"/>
            <a:ext cx="169500" cy="28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5100975" y="3083425"/>
            <a:ext cx="1202400" cy="12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</a:rPr>
              <a:t>Not same, So select this.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</a:rPr>
              <a:t>Remaining Profit: 2-2 = 0.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Reached 0th row.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999400" y="3662425"/>
            <a:ext cx="219600" cy="3654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618938" y="3270163"/>
            <a:ext cx="338725" cy="276325"/>
          </a:xfrm>
          <a:custGeom>
            <a:rect b="b" l="l" r="r" t="t"/>
            <a:pathLst>
              <a:path extrusionOk="0" h="11053" w="13549">
                <a:moveTo>
                  <a:pt x="0" y="6418"/>
                </a:moveTo>
                <a:cubicBezTo>
                  <a:pt x="2612" y="6792"/>
                  <a:pt x="3779" y="11053"/>
                  <a:pt x="6418" y="11053"/>
                </a:cubicBezTo>
                <a:cubicBezTo>
                  <a:pt x="7907" y="11053"/>
                  <a:pt x="7732" y="8370"/>
                  <a:pt x="8558" y="7131"/>
                </a:cubicBezTo>
                <a:cubicBezTo>
                  <a:pt x="10167" y="4717"/>
                  <a:pt x="12253" y="2596"/>
                  <a:pt x="13549" y="0"/>
                </a:cubicBezTo>
              </a:path>
            </a:pathLst>
          </a:cu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Google Shape;155;p22"/>
          <p:cNvSpPr txBox="1"/>
          <p:nvPr/>
        </p:nvSpPr>
        <p:spPr>
          <a:xfrm>
            <a:off x="5777400" y="4423425"/>
            <a:ext cx="30129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Solution: {</a:t>
            </a:r>
            <a:r>
              <a:rPr lang="en" sz="1800">
                <a:solidFill>
                  <a:srgbClr val="6AA84F"/>
                </a:solidFill>
              </a:rPr>
              <a:t>1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rgbClr val="FF0000"/>
                </a:solidFill>
              </a:rPr>
              <a:t>0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rgbClr val="FF0000"/>
                </a:solidFill>
              </a:rPr>
              <a:t>0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rgbClr val="6AA84F"/>
                </a:solidFill>
              </a:rPr>
              <a:t>1</a:t>
            </a:r>
            <a:r>
              <a:rPr lang="en" sz="1800">
                <a:solidFill>
                  <a:schemeClr val="dk2"/>
                </a:solidFill>
              </a:rPr>
              <a:t>}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4118350" y="285250"/>
            <a:ext cx="1712700" cy="130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W = 8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W</a:t>
            </a:r>
            <a:r>
              <a:rPr b="1" baseline="-25000" lang="en" sz="1600">
                <a:solidFill>
                  <a:schemeClr val="dk2"/>
                </a:solidFill>
              </a:rPr>
              <a:t>i</a:t>
            </a:r>
            <a:r>
              <a:rPr b="1" lang="en" sz="1600">
                <a:solidFill>
                  <a:schemeClr val="dk2"/>
                </a:solidFill>
              </a:rPr>
              <a:t> = {3, 4, 6, 5}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P</a:t>
            </a:r>
            <a:r>
              <a:rPr b="1" baseline="-25000" lang="en" sz="1600">
                <a:solidFill>
                  <a:schemeClr val="dk2"/>
                </a:solidFill>
              </a:rPr>
              <a:t>i</a:t>
            </a:r>
            <a:r>
              <a:rPr b="1" lang="en" sz="1600">
                <a:solidFill>
                  <a:schemeClr val="dk2"/>
                </a:solidFill>
              </a:rPr>
              <a:t> = {2, 3, 1, 4}</a:t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618938" y="2582400"/>
            <a:ext cx="338725" cy="276325"/>
          </a:xfrm>
          <a:custGeom>
            <a:rect b="b" l="l" r="r" t="t"/>
            <a:pathLst>
              <a:path extrusionOk="0" h="11053" w="13549">
                <a:moveTo>
                  <a:pt x="0" y="6418"/>
                </a:moveTo>
                <a:cubicBezTo>
                  <a:pt x="2612" y="6792"/>
                  <a:pt x="3779" y="11053"/>
                  <a:pt x="6418" y="11053"/>
                </a:cubicBezTo>
                <a:cubicBezTo>
                  <a:pt x="7907" y="11053"/>
                  <a:pt x="7732" y="8370"/>
                  <a:pt x="8558" y="7131"/>
                </a:cubicBezTo>
                <a:cubicBezTo>
                  <a:pt x="10167" y="4717"/>
                  <a:pt x="12253" y="2596"/>
                  <a:pt x="13549" y="0"/>
                </a:cubicBezTo>
              </a:path>
            </a:pathLst>
          </a:cu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0/1 Knapsack 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W, total weight capacity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the weights of some items, w</a:t>
            </a:r>
            <a:r>
              <a:rPr baseline="-25000" lang="en"/>
              <a:t>i</a:t>
            </a:r>
            <a:endParaRPr baseline="-25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the profits of those items, p</a:t>
            </a:r>
            <a:r>
              <a:rPr baseline="-25000" lang="en"/>
              <a:t>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Objective:</a:t>
            </a:r>
            <a:r>
              <a:rPr lang="en"/>
              <a:t> pick some items such as the capacity does not exceed and also the profit is maximized.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0/1 Knapsack Problem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 = 8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</a:t>
            </a:r>
            <a:r>
              <a:rPr b="1" baseline="-25000" lang="en"/>
              <a:t>i</a:t>
            </a:r>
            <a:r>
              <a:rPr b="1" lang="en"/>
              <a:t> = {3, 4, 6, 5}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</a:t>
            </a:r>
            <a:r>
              <a:rPr b="1" baseline="-25000" lang="en"/>
              <a:t>i</a:t>
            </a:r>
            <a:r>
              <a:rPr b="1" lang="en"/>
              <a:t> = {2, 3, 1, 4}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 = 4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Solution 1: </a:t>
            </a:r>
            <a:r>
              <a:rPr lang="en"/>
              <a:t>Brute Force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Brute Force Solution: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we choose a item we put 1 and otherwise 0.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So, the </a:t>
            </a:r>
            <a:r>
              <a:rPr lang="en" sz="1600"/>
              <a:t>solutions</a:t>
            </a:r>
            <a:r>
              <a:rPr lang="en" sz="1600"/>
              <a:t> can be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{1, 0, 0, 1}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{0, 1, 1, 0}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r>
              <a:rPr baseline="30000" lang="en" sz="1600"/>
              <a:t>n</a:t>
            </a:r>
            <a:r>
              <a:rPr lang="en" sz="1600"/>
              <a:t> = 2</a:t>
            </a:r>
            <a:r>
              <a:rPr baseline="30000" lang="en" sz="1600"/>
              <a:t>4</a:t>
            </a:r>
            <a:r>
              <a:rPr lang="en" sz="1600"/>
              <a:t> = 16 possible solutions</a:t>
            </a:r>
            <a:endParaRPr sz="1600"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0/1 Knapsack Problem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6223100" y="1276725"/>
            <a:ext cx="2406900" cy="29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</a:rPr>
              <a:t>Example: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</a:rPr>
              <a:t>W = 8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</a:rPr>
              <a:t>W</a:t>
            </a:r>
            <a:r>
              <a:rPr b="1" baseline="-25000" lang="en" sz="1600">
                <a:solidFill>
                  <a:schemeClr val="dk2"/>
                </a:solidFill>
              </a:rPr>
              <a:t>i</a:t>
            </a:r>
            <a:r>
              <a:rPr b="1" lang="en" sz="1600">
                <a:solidFill>
                  <a:schemeClr val="dk2"/>
                </a:solidFill>
              </a:rPr>
              <a:t> = {3, 4, 6, 5}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</a:rPr>
              <a:t>p</a:t>
            </a:r>
            <a:r>
              <a:rPr b="1" baseline="-25000" lang="en" sz="1600">
                <a:solidFill>
                  <a:schemeClr val="dk2"/>
                </a:solidFill>
              </a:rPr>
              <a:t>i</a:t>
            </a:r>
            <a:r>
              <a:rPr b="1" lang="en" sz="1600">
                <a:solidFill>
                  <a:schemeClr val="dk2"/>
                </a:solidFill>
              </a:rPr>
              <a:t> = {2, 3, 1, 4}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</a:rPr>
              <a:t>n = 4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Dynamic Programming Solution:</a:t>
            </a:r>
            <a:endParaRPr/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0/1 Knapsack Problem</a:t>
            </a: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890100" y="191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{DB30C0F6-6E55-4168-B541-7019194D7276}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r>
                        <a:rPr baseline="-25000" lang="en"/>
                        <a:t>i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i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82" name="Google Shape;82;p17"/>
          <p:cNvSpPr/>
          <p:nvPr/>
        </p:nvSpPr>
        <p:spPr>
          <a:xfrm>
            <a:off x="2372150" y="2025500"/>
            <a:ext cx="401100" cy="19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7220475" y="534875"/>
            <a:ext cx="1712700" cy="130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W = 8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W</a:t>
            </a:r>
            <a:r>
              <a:rPr b="1" baseline="-25000" lang="en" sz="1600">
                <a:solidFill>
                  <a:schemeClr val="dk2"/>
                </a:solidFill>
              </a:rPr>
              <a:t>i</a:t>
            </a:r>
            <a:r>
              <a:rPr b="1" lang="en" sz="1600">
                <a:solidFill>
                  <a:schemeClr val="dk2"/>
                </a:solidFill>
              </a:rPr>
              <a:t> = {3, 4, 6, 5}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P</a:t>
            </a:r>
            <a:r>
              <a:rPr b="1" baseline="-25000" lang="en" sz="1600">
                <a:solidFill>
                  <a:schemeClr val="dk2"/>
                </a:solidFill>
              </a:rPr>
              <a:t>i</a:t>
            </a:r>
            <a:r>
              <a:rPr b="1" lang="en" sz="1600">
                <a:solidFill>
                  <a:schemeClr val="dk2"/>
                </a:solidFill>
              </a:rPr>
              <a:t> = {2, 3, 1, 4}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1400525" y="1456475"/>
            <a:ext cx="11409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Ascending Order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1881900" y="1840175"/>
            <a:ext cx="89100" cy="32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8433825" y="2315250"/>
            <a:ext cx="1051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No Item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8068525" y="2440050"/>
            <a:ext cx="401100" cy="196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2496850" y="4568875"/>
            <a:ext cx="10518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 Capacity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2871350" y="4296250"/>
            <a:ext cx="169500" cy="28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7417825" y="4232500"/>
            <a:ext cx="10518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Answer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 Solution: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Formula for filling up a cell: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Suppose the cell is mat[i, w]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mat[i, w] = max (mat[i-1, w], mat[i-1, W - W[i]] + p[i])</a:t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0/1 Knapsack Problem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6213175" y="1221250"/>
            <a:ext cx="1712700" cy="130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W = 8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W</a:t>
            </a:r>
            <a:r>
              <a:rPr b="1" baseline="-25000" lang="en" sz="1600">
                <a:solidFill>
                  <a:schemeClr val="dk2"/>
                </a:solidFill>
              </a:rPr>
              <a:t>i</a:t>
            </a:r>
            <a:r>
              <a:rPr b="1" lang="en" sz="1600">
                <a:solidFill>
                  <a:schemeClr val="dk2"/>
                </a:solidFill>
              </a:rPr>
              <a:t> = {3, 4, 6, 5}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P</a:t>
            </a:r>
            <a:r>
              <a:rPr b="1" baseline="-25000" lang="en" sz="1600">
                <a:solidFill>
                  <a:schemeClr val="dk2"/>
                </a:solidFill>
              </a:rPr>
              <a:t>i</a:t>
            </a:r>
            <a:r>
              <a:rPr b="1" lang="en" sz="1600">
                <a:solidFill>
                  <a:schemeClr val="dk2"/>
                </a:solidFill>
              </a:rPr>
              <a:t> = {2, 3, 1, 4}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Now Find the items:</a:t>
            </a:r>
            <a:endParaRPr b="1"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0/1 Knapsack Problem</a:t>
            </a:r>
            <a:endParaRPr/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453300" y="171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{DB30C0F6-6E55-4168-B541-7019194D7276}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5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r>
                        <a:rPr baseline="-25000" lang="en"/>
                        <a:t>i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i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105" name="Google Shape;105;p19"/>
          <p:cNvSpPr txBox="1"/>
          <p:nvPr/>
        </p:nvSpPr>
        <p:spPr>
          <a:xfrm>
            <a:off x="4324600" y="4170100"/>
            <a:ext cx="10518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Answer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5741750" y="1232150"/>
            <a:ext cx="3090600" cy="29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Starting from the answer cell, check the upper cell.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If the values are same, then don’t select the item.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4832475" y="3565300"/>
            <a:ext cx="169500" cy="28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5047500" y="3520225"/>
            <a:ext cx="10518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Same, So don’t select this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999400" y="3662425"/>
            <a:ext cx="219600" cy="3654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5777400" y="4423425"/>
            <a:ext cx="30129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Solution: { , , </a:t>
            </a:r>
            <a:r>
              <a:rPr lang="en" sz="1800">
                <a:solidFill>
                  <a:srgbClr val="FF0000"/>
                </a:solidFill>
              </a:rPr>
              <a:t>0</a:t>
            </a:r>
            <a:r>
              <a:rPr lang="en" sz="1800">
                <a:solidFill>
                  <a:schemeClr val="dk2"/>
                </a:solidFill>
              </a:rPr>
              <a:t>,}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Now Find the items:</a:t>
            </a:r>
            <a:endParaRPr b="1"/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0/1 Knapsack Problem</a:t>
            </a:r>
            <a:endParaRPr/>
          </a:p>
        </p:txBody>
      </p:sp>
      <p:graphicFrame>
        <p:nvGraphicFramePr>
          <p:cNvPr id="117" name="Google Shape;117;p20"/>
          <p:cNvGraphicFramePr/>
          <p:nvPr/>
        </p:nvGraphicFramePr>
        <p:xfrm>
          <a:off x="453300" y="171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{DB30C0F6-6E55-4168-B541-7019194D7276}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5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r>
                        <a:rPr baseline="-25000" lang="en"/>
                        <a:t>i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i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118" name="Google Shape;118;p20"/>
          <p:cNvSpPr txBox="1"/>
          <p:nvPr/>
        </p:nvSpPr>
        <p:spPr>
          <a:xfrm>
            <a:off x="4324600" y="4170100"/>
            <a:ext cx="10518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Answer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5911125" y="1222975"/>
            <a:ext cx="3090600" cy="29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Starting from the answer cell, check the upper cell.</a:t>
            </a:r>
            <a:endParaRPr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If the values are same, then don’t select the item, otherwise select that.</a:t>
            </a:r>
            <a:endParaRPr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Now, find out the remaining profit in the upper row.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4841400" y="3137425"/>
            <a:ext cx="169500" cy="28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5100975" y="3083425"/>
            <a:ext cx="10518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</a:rPr>
              <a:t>Not s</a:t>
            </a:r>
            <a:r>
              <a:rPr lang="en" sz="1200">
                <a:solidFill>
                  <a:srgbClr val="38761D"/>
                </a:solidFill>
              </a:rPr>
              <a:t>ame, So select this.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</a:rPr>
              <a:t>Remaining Profit: 6 - 4 = 2.</a:t>
            </a:r>
            <a:endParaRPr sz="1200">
              <a:solidFill>
                <a:srgbClr val="38761D"/>
              </a:solidFill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999400" y="3662425"/>
            <a:ext cx="219600" cy="3654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618938" y="3270163"/>
            <a:ext cx="338725" cy="276325"/>
          </a:xfrm>
          <a:custGeom>
            <a:rect b="b" l="l" r="r" t="t"/>
            <a:pathLst>
              <a:path extrusionOk="0" h="11053" w="13549">
                <a:moveTo>
                  <a:pt x="0" y="6418"/>
                </a:moveTo>
                <a:cubicBezTo>
                  <a:pt x="2612" y="6792"/>
                  <a:pt x="3779" y="11053"/>
                  <a:pt x="6418" y="11053"/>
                </a:cubicBezTo>
                <a:cubicBezTo>
                  <a:pt x="7907" y="11053"/>
                  <a:pt x="7732" y="8370"/>
                  <a:pt x="8558" y="7131"/>
                </a:cubicBezTo>
                <a:cubicBezTo>
                  <a:pt x="10167" y="4717"/>
                  <a:pt x="12253" y="2596"/>
                  <a:pt x="13549" y="0"/>
                </a:cubicBezTo>
              </a:path>
            </a:pathLst>
          </a:cu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Google Shape;124;p20"/>
          <p:cNvSpPr txBox="1"/>
          <p:nvPr/>
        </p:nvSpPr>
        <p:spPr>
          <a:xfrm>
            <a:off x="5777400" y="4423425"/>
            <a:ext cx="30129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Solution: { , , </a:t>
            </a:r>
            <a:r>
              <a:rPr lang="en" sz="1800">
                <a:solidFill>
                  <a:srgbClr val="FF0000"/>
                </a:solidFill>
              </a:rPr>
              <a:t>0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rgbClr val="6AA84F"/>
                </a:solidFill>
              </a:rPr>
              <a:t>1</a:t>
            </a:r>
            <a:r>
              <a:rPr lang="en" sz="1800">
                <a:solidFill>
                  <a:schemeClr val="dk2"/>
                </a:solidFill>
              </a:rPr>
              <a:t>}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4118350" y="285250"/>
            <a:ext cx="1712700" cy="130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W = 8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W</a:t>
            </a:r>
            <a:r>
              <a:rPr b="1" baseline="-25000" lang="en" sz="1600">
                <a:solidFill>
                  <a:schemeClr val="dk2"/>
                </a:solidFill>
              </a:rPr>
              <a:t>i</a:t>
            </a:r>
            <a:r>
              <a:rPr b="1" lang="en" sz="1600">
                <a:solidFill>
                  <a:schemeClr val="dk2"/>
                </a:solidFill>
              </a:rPr>
              <a:t> = {3, 4, 6, 5}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P</a:t>
            </a:r>
            <a:r>
              <a:rPr b="1" baseline="-25000" lang="en" sz="1600">
                <a:solidFill>
                  <a:schemeClr val="dk2"/>
                </a:solidFill>
              </a:rPr>
              <a:t>i</a:t>
            </a:r>
            <a:r>
              <a:rPr b="1" lang="en" sz="1600">
                <a:solidFill>
                  <a:schemeClr val="dk2"/>
                </a:solidFill>
              </a:rPr>
              <a:t> = {2, 3, 1, 4}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Now Find the items:</a:t>
            </a:r>
            <a:endParaRPr b="1"/>
          </a:p>
        </p:txBody>
      </p:sp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0/1 Knapsack Problem</a:t>
            </a:r>
            <a:endParaRPr/>
          </a:p>
        </p:txBody>
      </p:sp>
      <p:graphicFrame>
        <p:nvGraphicFramePr>
          <p:cNvPr id="132" name="Google Shape;132;p21"/>
          <p:cNvGraphicFramePr/>
          <p:nvPr/>
        </p:nvGraphicFramePr>
        <p:xfrm>
          <a:off x="453300" y="171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{DB30C0F6-6E55-4168-B541-7019194D7276}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5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r>
                        <a:rPr baseline="-25000" lang="en"/>
                        <a:t>i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i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133" name="Google Shape;133;p21"/>
          <p:cNvSpPr txBox="1"/>
          <p:nvPr/>
        </p:nvSpPr>
        <p:spPr>
          <a:xfrm>
            <a:off x="4324600" y="4170100"/>
            <a:ext cx="10518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Answer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5911125" y="1222975"/>
            <a:ext cx="3090600" cy="29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Starting from the answer cell, check the upper cell.</a:t>
            </a:r>
            <a:endParaRPr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If the values are same, then don’t select the item, otherwise select that.</a:t>
            </a:r>
            <a:endParaRPr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Now, find out the remaining profit in that row.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2963750" y="2718025"/>
            <a:ext cx="169500" cy="28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5100975" y="3083425"/>
            <a:ext cx="10518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</a:rPr>
              <a:t>Same, So don’t select this</a:t>
            </a:r>
            <a:endParaRPr sz="1200">
              <a:solidFill>
                <a:srgbClr val="38761D"/>
              </a:solidFill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999400" y="3662425"/>
            <a:ext cx="219600" cy="3654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618938" y="3270163"/>
            <a:ext cx="338725" cy="276325"/>
          </a:xfrm>
          <a:custGeom>
            <a:rect b="b" l="l" r="r" t="t"/>
            <a:pathLst>
              <a:path extrusionOk="0" h="11053" w="13549">
                <a:moveTo>
                  <a:pt x="0" y="6418"/>
                </a:moveTo>
                <a:cubicBezTo>
                  <a:pt x="2612" y="6792"/>
                  <a:pt x="3779" y="11053"/>
                  <a:pt x="6418" y="11053"/>
                </a:cubicBezTo>
                <a:cubicBezTo>
                  <a:pt x="7907" y="11053"/>
                  <a:pt x="7732" y="8370"/>
                  <a:pt x="8558" y="7131"/>
                </a:cubicBezTo>
                <a:cubicBezTo>
                  <a:pt x="10167" y="4717"/>
                  <a:pt x="12253" y="2596"/>
                  <a:pt x="13549" y="0"/>
                </a:cubicBezTo>
              </a:path>
            </a:pathLst>
          </a:cu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Google Shape;139;p21"/>
          <p:cNvSpPr txBox="1"/>
          <p:nvPr/>
        </p:nvSpPr>
        <p:spPr>
          <a:xfrm>
            <a:off x="5777400" y="4423425"/>
            <a:ext cx="30129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Solution: { , </a:t>
            </a:r>
            <a:r>
              <a:rPr lang="en" sz="1800">
                <a:solidFill>
                  <a:srgbClr val="FF0000"/>
                </a:solidFill>
              </a:rPr>
              <a:t>0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rgbClr val="FF0000"/>
                </a:solidFill>
              </a:rPr>
              <a:t>0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rgbClr val="6AA84F"/>
                </a:solidFill>
              </a:rPr>
              <a:t>1</a:t>
            </a:r>
            <a:r>
              <a:rPr lang="en" sz="1800">
                <a:solidFill>
                  <a:schemeClr val="dk2"/>
                </a:solidFill>
              </a:rPr>
              <a:t>}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4118350" y="285250"/>
            <a:ext cx="1712700" cy="130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W = 8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W</a:t>
            </a:r>
            <a:r>
              <a:rPr b="1" baseline="-25000" lang="en" sz="1600">
                <a:solidFill>
                  <a:schemeClr val="dk2"/>
                </a:solidFill>
              </a:rPr>
              <a:t>i</a:t>
            </a:r>
            <a:r>
              <a:rPr b="1" lang="en" sz="1600">
                <a:solidFill>
                  <a:schemeClr val="dk2"/>
                </a:solidFill>
              </a:rPr>
              <a:t> = {3, 4, 6, 5}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P</a:t>
            </a:r>
            <a:r>
              <a:rPr b="1" baseline="-25000" lang="en" sz="1600">
                <a:solidFill>
                  <a:schemeClr val="dk2"/>
                </a:solidFill>
              </a:rPr>
              <a:t>i</a:t>
            </a:r>
            <a:r>
              <a:rPr b="1" lang="en" sz="1600">
                <a:solidFill>
                  <a:schemeClr val="dk2"/>
                </a:solidFill>
              </a:rPr>
              <a:t> = {2, 3, 1, 4}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999400" y="2900175"/>
            <a:ext cx="219600" cy="3654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