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01" roundtripDataSignature="AMtx7mhL/ienge7vxqK8mfhSnJ/D9VX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1" Type="http://customschemas.google.com/relationships/presentationmetadata" Target="metadata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2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5" name="Google Shape;565;p2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p2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p3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9" name="Google Shape;659;p3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2" name="Google Shape;692;p3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5" name="Google Shape;725;p3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9" name="Google Shape;759;p3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3" name="Google Shape;793;p3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7" name="Google Shape;827;p3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1" name="Google Shape;861;p3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4" name="Google Shape;894;p3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6" name="Google Shape;926;p3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8" name="Google Shape;958;p4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4" name="Google Shape;964;p4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0" name="Google Shape;980;p4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6" name="Google Shape;986;p4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7" name="Google Shape;1017;p4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9" name="Google Shape;1049;p4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1" name="Google Shape;1081;p4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3" name="Google Shape;1113;p4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4" name="Google Shape;1144;p4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6" name="Google Shape;1176;p4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9" name="Google Shape;1209;p5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3" name="Google Shape;1243;p5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9" name="Google Shape;1249;p5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5" name="Google Shape;1255;p5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3" name="Google Shape;1263;p5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2" name="Google Shape;1272;p5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1" name="Google Shape;1281;p5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5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0" name="Google Shape;1290;p5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9" name="Google Shape;1299;p5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8" name="Google Shape;1328;p5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8" name="Google Shape;1358;p6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8" name="Google Shape;1388;p6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8" name="Google Shape;1418;p6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6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8" name="Google Shape;1448;p6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6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8" name="Google Shape;1478;p6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6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8" name="Google Shape;1508;p6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8" name="Google Shape;1538;p6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9" name="Google Shape;1569;p6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9" name="Google Shape;1599;p6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7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9" name="Google Shape;1629;p7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9" name="Google Shape;1659;p7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9" name="Google Shape;1689;p7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7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9" name="Google Shape;1719;p7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7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9" name="Google Shape;1749;p7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7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9" name="Google Shape;1779;p7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2bd5a42fc93_0_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5" name="Google Shape;1785;g2bd5a42fc93_0_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9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1" name="Google Shape;1791;p9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9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2" name="Google Shape;1822;p9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9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4" name="Google Shape;1854;p9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9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7" name="Google Shape;1887;p9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9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1" name="Google Shape;1921;p9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9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4" name="Google Shape;1944;p9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3" name="Google Shape;1953;p10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1" name="Google Shape;1961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8" name="Google Shape;1968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1" name="Google Shape;198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7" name="Google Shape;1997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3" name="Google Shape;2003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3" name="Google Shape;2033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3" name="Google Shape;2063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3" name="Google Shape;2093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3" name="Google Shape;2123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3" name="Google Shape;2153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4" name="Google Shape;2184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6" name="Google Shape;2216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2" name="Google Shape;2222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4" name="Google Shape;14;p115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3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indent="-35813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49" name="Google Shape;49;p12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123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4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12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5" name="Google Shape;55;p124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6" name="Google Shape;56;p124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7" name="Google Shape;57;p124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6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7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1" name="Google Shape;21;p117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8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5" name="Google Shape;25;p118"/>
          <p:cNvSpPr txBox="1"/>
          <p:nvPr>
            <p:ph idx="2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6" name="Google Shape;26;p118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125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9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0"/>
          <p:cNvSpPr txBox="1"/>
          <p:nvPr>
            <p:ph type="title"/>
          </p:nvPr>
        </p:nvSpPr>
        <p:spPr>
          <a:xfrm rot="5400000">
            <a:off x="5543550" y="1257300"/>
            <a:ext cx="4229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0"/>
          <p:cNvSpPr txBox="1"/>
          <p:nvPr>
            <p:ph idx="1" type="body"/>
          </p:nvPr>
        </p:nvSpPr>
        <p:spPr>
          <a:xfrm rot="5400000">
            <a:off x="1352550" y="-723900"/>
            <a:ext cx="42291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120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1"/>
          <p:cNvSpPr txBox="1"/>
          <p:nvPr>
            <p:ph idx="1" type="body"/>
          </p:nvPr>
        </p:nvSpPr>
        <p:spPr>
          <a:xfrm rot="5400000">
            <a:off x="2943150" y="-1342950"/>
            <a:ext cx="325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40" name="Google Shape;40;p12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5" name="Google Shape;45;p12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4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4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973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81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14"/>
          <p:cNvSpPr txBox="1"/>
          <p:nvPr/>
        </p:nvSpPr>
        <p:spPr>
          <a:xfrm>
            <a:off x="0" y="1028700"/>
            <a:ext cx="4572000" cy="570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4"/>
          <p:cNvSpPr txBox="1"/>
          <p:nvPr/>
        </p:nvSpPr>
        <p:spPr>
          <a:xfrm>
            <a:off x="4572000" y="1028700"/>
            <a:ext cx="4572000" cy="570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www.geeksforgeeks.org/breadth-first-search-or-bfs-for-a-graph/" TargetMode="External"/><Relationship Id="rId4" Type="http://schemas.openxmlformats.org/officeDocument/2006/relationships/hyperlink" Target="https://www.geeksforgeeks.org/applications-of-depth-first-sear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965850" y="1914450"/>
            <a:ext cx="7315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Algorithms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"/>
              <a:t>Traversals: BFS, DFS</a:t>
            </a: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0"/>
          <p:cNvCxnSpPr>
            <a:stCxn id="227" idx="3"/>
            <a:endCxn id="2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0"/>
          <p:cNvCxnSpPr>
            <a:stCxn id="232" idx="3"/>
            <a:endCxn id="2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0"/>
          <p:cNvCxnSpPr>
            <a:stCxn id="227" idx="4"/>
            <a:endCxn id="2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0"/>
          <p:cNvCxnSpPr>
            <a:endCxn id="2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0"/>
          <p:cNvCxnSpPr>
            <a:endCxn id="2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0"/>
          <p:cNvCxnSpPr>
            <a:stCxn id="227" idx="6"/>
            <a:endCxn id="2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0"/>
          <p:cNvCxnSpPr>
            <a:stCxn id="231" idx="5"/>
            <a:endCxn id="2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11"/>
          <p:cNvCxnSpPr>
            <a:stCxn id="247" idx="3"/>
            <a:endCxn id="2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1"/>
          <p:cNvCxnSpPr>
            <a:stCxn id="252" idx="3"/>
            <a:endCxn id="2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1"/>
          <p:cNvCxnSpPr>
            <a:stCxn id="247" idx="4"/>
            <a:endCxn id="2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1"/>
          <p:cNvCxnSpPr>
            <a:endCxn id="2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1"/>
          <p:cNvCxnSpPr>
            <a:endCxn id="2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1"/>
          <p:cNvCxnSpPr>
            <a:stCxn id="247" idx="6"/>
            <a:endCxn id="2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1"/>
          <p:cNvCxnSpPr>
            <a:stCxn id="251" idx="5"/>
            <a:endCxn id="2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1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2"/>
          <p:cNvCxnSpPr>
            <a:stCxn id="267" idx="3"/>
            <a:endCxn id="2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2"/>
          <p:cNvCxnSpPr>
            <a:stCxn id="272" idx="3"/>
            <a:endCxn id="2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2"/>
          <p:cNvCxnSpPr>
            <a:stCxn id="267" idx="4"/>
            <a:endCxn id="2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2"/>
          <p:cNvCxnSpPr>
            <a:endCxn id="2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2"/>
          <p:cNvCxnSpPr>
            <a:endCxn id="2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2"/>
          <p:cNvCxnSpPr>
            <a:stCxn id="267" idx="6"/>
            <a:endCxn id="2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2"/>
          <p:cNvCxnSpPr>
            <a:stCxn id="271" idx="5"/>
            <a:endCxn id="2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1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3"/>
          <p:cNvCxnSpPr>
            <a:stCxn id="287" idx="3"/>
            <a:endCxn id="2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13"/>
          <p:cNvCxnSpPr>
            <a:stCxn id="292" idx="3"/>
            <a:endCxn id="2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3"/>
          <p:cNvCxnSpPr>
            <a:stCxn id="287" idx="4"/>
            <a:endCxn id="2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3"/>
          <p:cNvCxnSpPr>
            <a:endCxn id="2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3"/>
          <p:cNvCxnSpPr>
            <a:endCxn id="2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3"/>
          <p:cNvCxnSpPr>
            <a:stCxn id="287" idx="6"/>
            <a:endCxn id="2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3"/>
          <p:cNvCxnSpPr>
            <a:stCxn id="291" idx="5"/>
            <a:endCxn id="2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1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4"/>
          <p:cNvCxnSpPr>
            <a:stCxn id="307" idx="3"/>
            <a:endCxn id="3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14"/>
          <p:cNvCxnSpPr>
            <a:stCxn id="312" idx="3"/>
            <a:endCxn id="3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4"/>
          <p:cNvCxnSpPr>
            <a:stCxn id="307" idx="4"/>
            <a:endCxn id="3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4"/>
          <p:cNvCxnSpPr>
            <a:endCxn id="3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4"/>
          <p:cNvCxnSpPr>
            <a:endCxn id="3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4"/>
          <p:cNvCxnSpPr>
            <a:stCxn id="307" idx="6"/>
            <a:endCxn id="3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4"/>
          <p:cNvCxnSpPr>
            <a:stCxn id="311" idx="5"/>
            <a:endCxn id="3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15"/>
          <p:cNvCxnSpPr>
            <a:stCxn id="327" idx="3"/>
            <a:endCxn id="3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5"/>
          <p:cNvCxnSpPr>
            <a:stCxn id="332" idx="3"/>
            <a:endCxn id="3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5"/>
          <p:cNvCxnSpPr>
            <a:stCxn id="327" idx="4"/>
            <a:endCxn id="3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5"/>
          <p:cNvCxnSpPr>
            <a:endCxn id="3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5"/>
          <p:cNvCxnSpPr>
            <a:endCxn id="3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5"/>
          <p:cNvCxnSpPr>
            <a:stCxn id="327" idx="6"/>
            <a:endCxn id="3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5"/>
          <p:cNvCxnSpPr>
            <a:stCxn id="331" idx="5"/>
            <a:endCxn id="3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1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16"/>
          <p:cNvCxnSpPr>
            <a:stCxn id="347" idx="3"/>
            <a:endCxn id="3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6"/>
          <p:cNvCxnSpPr>
            <a:stCxn id="352" idx="3"/>
            <a:endCxn id="3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6"/>
          <p:cNvCxnSpPr>
            <a:stCxn id="347" idx="4"/>
            <a:endCxn id="3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6"/>
          <p:cNvCxnSpPr>
            <a:endCxn id="3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6"/>
          <p:cNvCxnSpPr>
            <a:endCxn id="3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6"/>
          <p:cNvCxnSpPr>
            <a:stCxn id="347" idx="6"/>
            <a:endCxn id="3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6"/>
          <p:cNvCxnSpPr>
            <a:stCxn id="351" idx="5"/>
            <a:endCxn id="3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1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17"/>
          <p:cNvCxnSpPr>
            <a:stCxn id="367" idx="3"/>
            <a:endCxn id="3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7"/>
          <p:cNvCxnSpPr>
            <a:stCxn id="372" idx="3"/>
            <a:endCxn id="3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17"/>
          <p:cNvCxnSpPr>
            <a:stCxn id="367" idx="4"/>
            <a:endCxn id="3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17"/>
          <p:cNvCxnSpPr>
            <a:endCxn id="3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7"/>
          <p:cNvCxnSpPr>
            <a:endCxn id="3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7"/>
          <p:cNvCxnSpPr>
            <a:stCxn id="367" idx="6"/>
            <a:endCxn id="3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7"/>
          <p:cNvCxnSpPr>
            <a:stCxn id="371" idx="5"/>
            <a:endCxn id="3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1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18"/>
          <p:cNvCxnSpPr>
            <a:stCxn id="387" idx="3"/>
            <a:endCxn id="3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8"/>
          <p:cNvCxnSpPr>
            <a:stCxn id="392" idx="3"/>
            <a:endCxn id="3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8"/>
          <p:cNvCxnSpPr>
            <a:stCxn id="387" idx="4"/>
            <a:endCxn id="3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18"/>
          <p:cNvCxnSpPr>
            <a:endCxn id="3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8"/>
          <p:cNvCxnSpPr>
            <a:endCxn id="3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18"/>
          <p:cNvCxnSpPr>
            <a:stCxn id="387" idx="6"/>
            <a:endCxn id="3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8"/>
          <p:cNvCxnSpPr>
            <a:stCxn id="391" idx="5"/>
            <a:endCxn id="3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1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19"/>
          <p:cNvCxnSpPr>
            <a:stCxn id="407" idx="3"/>
            <a:endCxn id="4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9"/>
          <p:cNvCxnSpPr>
            <a:stCxn id="412" idx="3"/>
            <a:endCxn id="4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19"/>
          <p:cNvCxnSpPr>
            <a:stCxn id="407" idx="4"/>
            <a:endCxn id="4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9"/>
          <p:cNvCxnSpPr>
            <a:endCxn id="4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19"/>
          <p:cNvCxnSpPr>
            <a:endCxn id="4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19"/>
          <p:cNvCxnSpPr>
            <a:stCxn id="407" idx="6"/>
            <a:endCxn id="4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19"/>
          <p:cNvCxnSpPr>
            <a:stCxn id="411" idx="5"/>
            <a:endCxn id="4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1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"/>
          <p:cNvCxnSpPr>
            <a:stCxn id="67" idx="3"/>
            <a:endCxn id="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2"/>
          <p:cNvCxnSpPr>
            <a:stCxn id="72" idx="3"/>
            <a:endCxn id="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"/>
          <p:cNvCxnSpPr>
            <a:stCxn id="67" idx="4"/>
            <a:endCxn id="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2"/>
          <p:cNvCxnSpPr>
            <a:endCxn id="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2"/>
          <p:cNvCxnSpPr>
            <a:endCxn id="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2"/>
          <p:cNvCxnSpPr>
            <a:stCxn id="67" idx="6"/>
            <a:endCxn id="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2"/>
          <p:cNvCxnSpPr>
            <a:stCxn id="71" idx="5"/>
            <a:endCxn id="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Graph Traversal: We want to visit all nodes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20"/>
          <p:cNvCxnSpPr>
            <a:stCxn id="427" idx="3"/>
            <a:endCxn id="4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20"/>
          <p:cNvCxnSpPr>
            <a:stCxn id="432" idx="3"/>
            <a:endCxn id="4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20"/>
          <p:cNvCxnSpPr>
            <a:stCxn id="427" idx="4"/>
            <a:endCxn id="4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20"/>
          <p:cNvCxnSpPr>
            <a:endCxn id="4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0"/>
          <p:cNvCxnSpPr>
            <a:endCxn id="4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20"/>
          <p:cNvCxnSpPr>
            <a:stCxn id="427" idx="6"/>
            <a:endCxn id="4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0"/>
          <p:cNvCxnSpPr>
            <a:stCxn id="431" idx="5"/>
            <a:endCxn id="4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2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21"/>
          <p:cNvCxnSpPr>
            <a:stCxn id="447" idx="3"/>
            <a:endCxn id="4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1"/>
          <p:cNvCxnSpPr>
            <a:stCxn id="452" idx="3"/>
            <a:endCxn id="4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1"/>
          <p:cNvCxnSpPr>
            <a:stCxn id="447" idx="4"/>
            <a:endCxn id="4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21"/>
          <p:cNvCxnSpPr>
            <a:endCxn id="4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21"/>
          <p:cNvCxnSpPr>
            <a:endCxn id="4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1"/>
          <p:cNvCxnSpPr>
            <a:stCxn id="447" idx="6"/>
            <a:endCxn id="4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1"/>
          <p:cNvCxnSpPr>
            <a:stCxn id="451" idx="5"/>
            <a:endCxn id="4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2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22"/>
          <p:cNvCxnSpPr>
            <a:stCxn id="467" idx="3"/>
            <a:endCxn id="4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22"/>
          <p:cNvCxnSpPr>
            <a:stCxn id="472" idx="3"/>
            <a:endCxn id="4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22"/>
          <p:cNvCxnSpPr>
            <a:stCxn id="467" idx="4"/>
            <a:endCxn id="4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22"/>
          <p:cNvCxnSpPr>
            <a:endCxn id="4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22"/>
          <p:cNvCxnSpPr>
            <a:endCxn id="4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2"/>
          <p:cNvCxnSpPr>
            <a:stCxn id="467" idx="6"/>
            <a:endCxn id="4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22"/>
          <p:cNvCxnSpPr>
            <a:stCxn id="471" idx="5"/>
            <a:endCxn id="4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2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23"/>
          <p:cNvCxnSpPr>
            <a:stCxn id="487" idx="3"/>
            <a:endCxn id="4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23"/>
          <p:cNvCxnSpPr>
            <a:stCxn id="492" idx="3"/>
            <a:endCxn id="4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23"/>
          <p:cNvCxnSpPr>
            <a:stCxn id="487" idx="4"/>
            <a:endCxn id="4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23"/>
          <p:cNvCxnSpPr>
            <a:endCxn id="4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23"/>
          <p:cNvCxnSpPr>
            <a:endCxn id="4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23"/>
          <p:cNvCxnSpPr>
            <a:stCxn id="487" idx="6"/>
            <a:endCxn id="4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23"/>
          <p:cNvCxnSpPr>
            <a:stCxn id="491" idx="5"/>
            <a:endCxn id="4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2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24"/>
          <p:cNvCxnSpPr>
            <a:stCxn id="507" idx="3"/>
            <a:endCxn id="5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24"/>
          <p:cNvCxnSpPr>
            <a:stCxn id="512" idx="3"/>
            <a:endCxn id="5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4"/>
          <p:cNvCxnSpPr>
            <a:stCxn id="507" idx="4"/>
            <a:endCxn id="5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4"/>
          <p:cNvCxnSpPr>
            <a:endCxn id="5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24"/>
          <p:cNvCxnSpPr>
            <a:endCxn id="5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4"/>
          <p:cNvCxnSpPr>
            <a:stCxn id="507" idx="6"/>
            <a:endCxn id="5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24"/>
          <p:cNvCxnSpPr>
            <a:stCxn id="511" idx="5"/>
            <a:endCxn id="5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2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C</a:t>
            </a:r>
            <a:r>
              <a:rPr lang="en"/>
              <a:t>olors</a:t>
            </a:r>
            <a:endParaRPr/>
          </a:p>
        </p:txBody>
      </p:sp>
      <p:sp>
        <p:nvSpPr>
          <p:cNvPr id="528" name="Google Shape;528;p2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5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vertices </a:t>
            </a:r>
            <a:r>
              <a:rPr lang="en" sz="2100"/>
              <a:t>- Unvisited</a:t>
            </a:r>
            <a:endParaRPr sz="2100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 vertices </a:t>
            </a:r>
            <a:r>
              <a:rPr lang="en" sz="2100"/>
              <a:t>- Visited 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not fully explored</a:t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vertices </a:t>
            </a:r>
            <a:r>
              <a:rPr lang="en" sz="2100"/>
              <a:t>- Visited 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fully explored</a:t>
            </a:r>
            <a:endParaRPr sz="2500"/>
          </a:p>
        </p:txBody>
      </p:sp>
      <p:sp>
        <p:nvSpPr>
          <p:cNvPr id="529" name="Google Shape;529;p25"/>
          <p:cNvSpPr/>
          <p:nvPr/>
        </p:nvSpPr>
        <p:spPr>
          <a:xfrm>
            <a:off x="6701275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5"/>
          <p:cNvSpPr/>
          <p:nvPr/>
        </p:nvSpPr>
        <p:spPr>
          <a:xfrm>
            <a:off x="6701275" y="12648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6701275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Properties of Vertex</a:t>
            </a:r>
            <a:endParaRPr/>
          </a:p>
        </p:txBody>
      </p:sp>
      <p:sp>
        <p:nvSpPr>
          <p:cNvPr id="537" name="Google Shape;537;p26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Vertex: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__init__(self, key):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self.key = key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self.color = 'WHITE'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self.d = float('inf')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self.p = None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5590250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26"/>
          <p:cNvCxnSpPr/>
          <p:nvPr/>
        </p:nvCxnSpPr>
        <p:spPr>
          <a:xfrm flipH="1" rot="10800000">
            <a:off x="4423400" y="2540975"/>
            <a:ext cx="7614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0" name="Google Shape;540;p26"/>
          <p:cNvCxnSpPr/>
          <p:nvPr/>
        </p:nvCxnSpPr>
        <p:spPr>
          <a:xfrm>
            <a:off x="4948050" y="3014100"/>
            <a:ext cx="483600" cy="2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1" name="Google Shape;541;p26"/>
          <p:cNvCxnSpPr/>
          <p:nvPr/>
        </p:nvCxnSpPr>
        <p:spPr>
          <a:xfrm flipH="1" rot="10800000">
            <a:off x="4572000" y="3567775"/>
            <a:ext cx="7614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2" name="Google Shape;542;p26"/>
          <p:cNvSpPr/>
          <p:nvPr/>
        </p:nvSpPr>
        <p:spPr>
          <a:xfrm>
            <a:off x="6377779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7220373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5670650" y="275160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6458179" y="2751600"/>
            <a:ext cx="587400" cy="545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7300773" y="2751600"/>
            <a:ext cx="587400" cy="54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54938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64581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74224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26"/>
          <p:cNvCxnSpPr>
            <a:endCxn id="548" idx="2"/>
          </p:cNvCxnSpPr>
          <p:nvPr/>
        </p:nvCxnSpPr>
        <p:spPr>
          <a:xfrm>
            <a:off x="6081375" y="36883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26"/>
          <p:cNvCxnSpPr/>
          <p:nvPr/>
        </p:nvCxnSpPr>
        <p:spPr>
          <a:xfrm>
            <a:off x="7045575" y="36883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p26"/>
          <p:cNvSpPr txBox="1"/>
          <p:nvPr/>
        </p:nvSpPr>
        <p:spPr>
          <a:xfrm>
            <a:off x="4639425" y="4114800"/>
            <a:ext cx="32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4402825" y="4186800"/>
            <a:ext cx="318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store the parent node here. For example, the parent of 2 is 1. So for the node of 2, we will store the node of 1 here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4" name="Google Shape;554;p26"/>
          <p:cNvCxnSpPr>
            <a:endCxn id="553" idx="1"/>
          </p:cNvCxnSpPr>
          <p:nvPr/>
        </p:nvCxnSpPr>
        <p:spPr>
          <a:xfrm>
            <a:off x="3641425" y="4196850"/>
            <a:ext cx="761400" cy="51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</a:t>
            </a:r>
            <a:endParaRPr/>
          </a:p>
        </p:txBody>
      </p:sp>
      <p:sp>
        <p:nvSpPr>
          <p:cNvPr id="560" name="Google Shape;560;p27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r>
              <a:rPr b="1" i="1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Q is a queue (duh); initialize to 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561" name="Google Shape;561;p27"/>
          <p:cNvSpPr txBox="1"/>
          <p:nvPr/>
        </p:nvSpPr>
        <p:spPr>
          <a:xfrm>
            <a:off x="5076825" y="3610056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v-&gt;p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5076825" y="3240746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v-&gt;d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2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2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p2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7" name="Google Shape;587;p2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2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2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p2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1" name="Google Shape;591;p2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2" name="Google Shape;592;p2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p2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5" name="Google Shape;615;p2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6" name="Google Shape;616;p2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7" name="Google Shape;617;p2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8" name="Google Shape;618;p2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9" name="Google Shape;619;p2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0" name="Google Shape;620;p2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1" name="Google Shape;621;p2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2" name="Google Shape;622;p2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3" name="Google Shape;623;p29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3"/>
          <p:cNvCxnSpPr>
            <a:stCxn id="87" idx="3"/>
            <a:endCxn id="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3"/>
          <p:cNvCxnSpPr>
            <a:stCxn id="92" idx="3"/>
            <a:endCxn id="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3"/>
          <p:cNvCxnSpPr>
            <a:stCxn id="87" idx="4"/>
            <a:endCxn id="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3"/>
          <p:cNvCxnSpPr>
            <a:endCxn id="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3"/>
          <p:cNvCxnSpPr>
            <a:endCxn id="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3"/>
          <p:cNvCxnSpPr>
            <a:stCxn id="87" idx="6"/>
            <a:endCxn id="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"/>
          <p:cNvCxnSpPr>
            <a:stCxn id="91" idx="5"/>
            <a:endCxn id="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30" name="Google Shape;630;p3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3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6" name="Google Shape;646;p3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p3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8" name="Google Shape;648;p3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p3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0" name="Google Shape;650;p3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1" name="Google Shape;651;p3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2" name="Google Shape;652;p3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30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3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4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1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1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31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9" name="Google Shape;679;p31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0" name="Google Shape;680;p31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1" name="Google Shape;681;p31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2" name="Google Shape;682;p31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31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4" name="Google Shape;684;p31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5" name="Google Shape;685;p31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6" name="Google Shape;686;p31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7" name="Google Shape;687;p31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2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2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2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2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2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2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2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2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2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p32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2" name="Google Shape;712;p32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3" name="Google Shape;713;p32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4" name="Google Shape;714;p32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5" name="Google Shape;715;p32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6" name="Google Shape;716;p32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7" name="Google Shape;717;p32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8" name="Google Shape;718;p32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9" name="Google Shape;719;p32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0" name="Google Shape;720;p32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28" name="Google Shape;728;p3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3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3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3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3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3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p3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5" name="Google Shape;745;p3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6" name="Google Shape;746;p3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7" name="Google Shape;747;p3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8" name="Google Shape;748;p3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9" name="Google Shape;749;p3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0" name="Google Shape;750;p3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1" name="Google Shape;751;p3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2" name="Google Shape;752;p3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3" name="Google Shape;753;p33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4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4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4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4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34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9" name="Google Shape;779;p34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0" name="Google Shape;780;p34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1" name="Google Shape;781;p34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2" name="Google Shape;782;p34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3" name="Google Shape;783;p34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4" name="Google Shape;784;p34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5" name="Google Shape;785;p34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6" name="Google Shape;786;p34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7" name="Google Shape;787;p34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4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4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4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96" name="Google Shape;796;p3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5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5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5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5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5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5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5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5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p3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3" name="Google Shape;813;p3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4" name="Google Shape;814;p3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5" name="Google Shape;815;p3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6" name="Google Shape;816;p3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7" name="Google Shape;817;p3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8" name="Google Shape;818;p3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9" name="Google Shape;819;p3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0" name="Google Shape;820;p3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1" name="Google Shape;821;p35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5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5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5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6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6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6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6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6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6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6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6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p3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7" name="Google Shape;847;p3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8" name="Google Shape;848;p3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9" name="Google Shape;849;p3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0" name="Google Shape;850;p3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1" name="Google Shape;851;p3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2" name="Google Shape;852;p3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3" name="Google Shape;853;p3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4" name="Google Shape;854;p3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5" name="Google Shape;855;p36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6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6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6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7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7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7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7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7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7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7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7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p3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1" name="Google Shape;881;p3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2" name="Google Shape;882;p3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3" name="Google Shape;883;p3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4" name="Google Shape;884;p3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5" name="Google Shape;885;p3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6" name="Google Shape;886;p3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7" name="Google Shape;887;p3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8" name="Google Shape;888;p3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9" name="Google Shape;889;p37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7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7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97" name="Google Shape;897;p3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8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8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8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8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8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8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8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8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Google Shape;913;p3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4" name="Google Shape;914;p3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5" name="Google Shape;915;p3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6" name="Google Shape;916;p3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7" name="Google Shape;917;p3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8" name="Google Shape;918;p3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9" name="Google Shape;919;p3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0" name="Google Shape;920;p3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1" name="Google Shape;921;p3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2" name="Google Shape;922;p38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8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929" name="Google Shape;929;p3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5" name="Google Shape;945;p3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6" name="Google Shape;946;p3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7" name="Google Shape;947;p3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8" name="Google Shape;948;p3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9" name="Google Shape;949;p3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0" name="Google Shape;950;p3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1" name="Google Shape;951;p3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2" name="Google Shape;952;p3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3" name="Google Shape;953;p3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4" name="Google Shape;954;p39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9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"/>
          <p:cNvCxnSpPr>
            <a:stCxn id="107" idx="3"/>
            <a:endCxn id="1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"/>
          <p:cNvCxnSpPr>
            <a:stCxn id="112" idx="3"/>
            <a:endCxn id="1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4"/>
          <p:cNvCxnSpPr>
            <a:stCxn id="107" idx="4"/>
            <a:endCxn id="1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4"/>
          <p:cNvCxnSpPr>
            <a:endCxn id="1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4"/>
          <p:cNvCxnSpPr>
            <a:endCxn id="1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4"/>
          <p:cNvCxnSpPr>
            <a:stCxn id="107" idx="6"/>
            <a:endCxn id="1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4"/>
          <p:cNvCxnSpPr>
            <a:stCxn id="111" idx="5"/>
            <a:endCxn id="1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BFS: The Code Again</a:t>
            </a:r>
            <a:endParaRPr/>
          </a:p>
        </p:txBody>
      </p:sp>
      <p:sp>
        <p:nvSpPr>
          <p:cNvPr id="961" name="Google Shape;961;p40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BFS: The Code Again</a:t>
            </a:r>
            <a:endParaRPr/>
          </a:p>
        </p:txBody>
      </p:sp>
      <p:sp>
        <p:nvSpPr>
          <p:cNvPr id="967" name="Google Shape;967;p41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968" name="Google Shape;968;p41"/>
          <p:cNvSpPr txBox="1"/>
          <p:nvPr/>
        </p:nvSpPr>
        <p:spPr>
          <a:xfrm>
            <a:off x="4572000" y="3455250"/>
            <a:ext cx="410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p41"/>
          <p:cNvGrpSpPr/>
          <p:nvPr/>
        </p:nvGrpSpPr>
        <p:grpSpPr>
          <a:xfrm>
            <a:off x="4095750" y="1314450"/>
            <a:ext cx="3822700" cy="357188"/>
            <a:chOff x="2580" y="1104"/>
            <a:chExt cx="2408" cy="300"/>
          </a:xfrm>
        </p:grpSpPr>
        <p:sp>
          <p:nvSpPr>
            <p:cNvPr id="970" name="Google Shape;970;p41"/>
            <p:cNvSpPr txBox="1"/>
            <p:nvPr/>
          </p:nvSpPr>
          <p:spPr>
            <a:xfrm>
              <a:off x="2888" y="1104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b="1" i="1" lang="en" sz="2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Touch every vertex: O(V)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1" name="Google Shape;971;p41"/>
            <p:cNvCxnSpPr/>
            <p:nvPr/>
          </p:nvCxnSpPr>
          <p:spPr>
            <a:xfrm rot="10800000">
              <a:off x="2580" y="124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972" name="Google Shape;972;p41"/>
          <p:cNvGrpSpPr/>
          <p:nvPr/>
        </p:nvGrpSpPr>
        <p:grpSpPr>
          <a:xfrm>
            <a:off x="3848100" y="2109788"/>
            <a:ext cx="4762500" cy="714375"/>
            <a:chOff x="2424" y="1772"/>
            <a:chExt cx="3000" cy="600"/>
          </a:xfrm>
        </p:grpSpPr>
        <p:sp>
          <p:nvSpPr>
            <p:cNvPr id="973" name="Google Shape;973;p41"/>
            <p:cNvSpPr txBox="1"/>
            <p:nvPr/>
          </p:nvSpPr>
          <p:spPr>
            <a:xfrm>
              <a:off x="3024" y="1772"/>
              <a:ext cx="24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4" name="Google Shape;974;p41"/>
            <p:cNvCxnSpPr/>
            <p:nvPr/>
          </p:nvCxnSpPr>
          <p:spPr>
            <a:xfrm rot="10800000">
              <a:off x="2424" y="192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75" name="Google Shape;975;p41"/>
          <p:cNvSpPr txBox="1"/>
          <p:nvPr/>
        </p:nvSpPr>
        <p:spPr>
          <a:xfrm>
            <a:off x="4508500" y="4286250"/>
            <a:ext cx="38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 txBox="1"/>
          <p:nvPr/>
        </p:nvSpPr>
        <p:spPr>
          <a:xfrm>
            <a:off x="72000" y="2810387"/>
            <a:ext cx="218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v = every vertex that appears in some other vert’s adjacency list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7" name="Google Shape;977;p41"/>
          <p:cNvCxnSpPr/>
          <p:nvPr/>
        </p:nvCxnSpPr>
        <p:spPr>
          <a:xfrm flipH="1" rot="10800000">
            <a:off x="905250" y="2664350"/>
            <a:ext cx="411600" cy="21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983" name="Google Shape;983;p42"/>
          <p:cNvSpPr txBox="1"/>
          <p:nvPr/>
        </p:nvSpPr>
        <p:spPr>
          <a:xfrm>
            <a:off x="473200" y="1285875"/>
            <a:ext cx="7159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storing the parent of all nodes, right?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finding shortest path between u and v, just start from v and backtrack using the parent of each node until you reach u!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989" name="Google Shape;989;p4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3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3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3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3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3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3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3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3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4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6" name="Google Shape;1006;p4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7" name="Google Shape;1007;p4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8" name="Google Shape;1008;p4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9" name="Google Shape;1009;p4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0" name="Google Shape;1010;p4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1" name="Google Shape;1011;p4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2" name="Google Shape;1012;p4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3" name="Google Shape;1013;p4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4" name="Google Shape;1014;p43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20" name="Google Shape;1020;p44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4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4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4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4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4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4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4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4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4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4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4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4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4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4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4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44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7" name="Google Shape;1037;p44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8" name="Google Shape;1038;p44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9" name="Google Shape;1039;p44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0" name="Google Shape;1040;p44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1" name="Google Shape;1041;p44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2" name="Google Shape;1042;p44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3" name="Google Shape;1043;p44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4" name="Google Shape;1044;p44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5" name="Google Shape;1045;p44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6" name="Google Shape;1046;p44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52" name="Google Shape;1052;p4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8" name="Google Shape;1068;p4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9" name="Google Shape;1069;p4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0" name="Google Shape;1070;p4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1" name="Google Shape;1071;p4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2" name="Google Shape;1072;p4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3" name="Google Shape;1073;p4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4" name="Google Shape;1074;p4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5" name="Google Shape;1075;p4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6" name="Google Shape;1076;p4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7" name="Google Shape;1077;p45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8" name="Google Shape;1078;p45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84" name="Google Shape;1084;p4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4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1" name="Google Shape;1101;p4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2" name="Google Shape;1102;p4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3" name="Google Shape;1103;p4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4" name="Google Shape;1104;p4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5" name="Google Shape;1105;p4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6" name="Google Shape;1106;p4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7" name="Google Shape;1107;p4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8" name="Google Shape;1108;p4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9" name="Google Shape;1109;p46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0" name="Google Shape;1110;p46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2" name="Google Shape;1132;p4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3" name="Google Shape;1133;p4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4" name="Google Shape;1134;p4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5" name="Google Shape;1135;p4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6" name="Google Shape;1136;p4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7" name="Google Shape;1137;p4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8" name="Google Shape;1138;p4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9" name="Google Shape;1139;p4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0" name="Google Shape;1140;p4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1" name="Google Shape;1141;p47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y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4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4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4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4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4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3" name="Google Shape;1163;p4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4" name="Google Shape;1164;p4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5" name="Google Shape;1165;p4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6" name="Google Shape;1166;p4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7" name="Google Shape;1167;p4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8" name="Google Shape;1168;p4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9" name="Google Shape;1169;p4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0" name="Google Shape;1170;p4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1" name="Google Shape;1171;p4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2" name="Google Shape;1172;p48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y -&gt; x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48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79" name="Google Shape;1179;p4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4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4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4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4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5" name="Google Shape;1195;p4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6" name="Google Shape;1196;p4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7" name="Google Shape;1197;p4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8" name="Google Shape;1198;p4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9" name="Google Shape;1199;p4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0" name="Google Shape;1200;p4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1" name="Google Shape;1201;p4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2" name="Google Shape;1202;p4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3" name="Google Shape;1203;p4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4" name="Google Shape;1204;p49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x -&gt; w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5" name="Google Shape;1205;p49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9"/>
          <p:cNvSpPr/>
          <p:nvPr/>
        </p:nvSpPr>
        <p:spPr>
          <a:xfrm>
            <a:off x="3913050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5"/>
          <p:cNvCxnSpPr>
            <a:stCxn id="127" idx="3"/>
            <a:endCxn id="1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5"/>
          <p:cNvCxnSpPr>
            <a:stCxn id="132" idx="3"/>
            <a:endCxn id="1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5"/>
          <p:cNvCxnSpPr>
            <a:stCxn id="127" idx="4"/>
            <a:endCxn id="1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5"/>
          <p:cNvCxnSpPr>
            <a:endCxn id="1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5"/>
          <p:cNvCxnSpPr>
            <a:endCxn id="1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5"/>
          <p:cNvCxnSpPr>
            <a:stCxn id="127" idx="6"/>
            <a:endCxn id="1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5"/>
          <p:cNvCxnSpPr>
            <a:stCxn id="131" idx="5"/>
            <a:endCxn id="1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212" name="Google Shape;1212;p5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5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5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5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5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8" name="Google Shape;1228;p5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9" name="Google Shape;1229;p5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0" name="Google Shape;1230;p5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1" name="Google Shape;1231;p5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2" name="Google Shape;1232;p5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3" name="Google Shape;1233;p5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4" name="Google Shape;1234;p5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5" name="Google Shape;1235;p50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w -&gt; s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50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0"/>
          <p:cNvSpPr/>
          <p:nvPr/>
        </p:nvSpPr>
        <p:spPr>
          <a:xfrm>
            <a:off x="3913050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0"/>
          <p:cNvSpPr/>
          <p:nvPr/>
        </p:nvSpPr>
        <p:spPr>
          <a:xfrm rot="5213542">
            <a:off x="2400554" y="2403083"/>
            <a:ext cx="1131700" cy="507254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9" name="Google Shape;1239;p5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0" name="Google Shape;1240;p5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246" name="Google Shape;1246;p51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Times New Roman"/>
              <a:buChar char="●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another strategy for exploring a graph</a:t>
            </a:r>
            <a:endParaRPr sz="28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“deeper” in the graph whenever possible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explored out of the most recently discovered vertex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still has unexplored edges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all of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edges have been explored, backtrack to the vertex from which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discovered</a:t>
            </a:r>
            <a:endParaRPr sz="2400"/>
          </a:p>
          <a:p>
            <a:pPr indent="-19177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252" name="Google Shape;1252;p52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 initially colored white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colored gray when discovered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black when finished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58" name="Google Shape;1258;p53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259" name="Google Shape;1259;p53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260" name="Google Shape;1260;p53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66" name="Google Shape;1266;p54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267" name="Google Shape;1267;p54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268" name="Google Shape;1268;p54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9" name="Google Shape;1269;p54"/>
          <p:cNvSpPr txBox="1"/>
          <p:nvPr/>
        </p:nvSpPr>
        <p:spPr>
          <a:xfrm>
            <a:off x="2667000" y="4629150"/>
            <a:ext cx="37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u-&gt;d</a:t>
            </a: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75" name="Google Shape;1275;p55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276" name="Google Shape;1276;p55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277" name="Google Shape;1277;p55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8" name="Google Shape;1278;p55"/>
          <p:cNvSpPr txBox="1"/>
          <p:nvPr/>
        </p:nvSpPr>
        <p:spPr>
          <a:xfrm>
            <a:off x="2667000" y="4629150"/>
            <a:ext cx="37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u-&gt;f</a:t>
            </a: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84" name="Google Shape;1284;p56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285" name="Google Shape;1285;p56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286" name="Google Shape;1286;p56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7" name="Google Shape;1287;p56"/>
          <p:cNvSpPr txBox="1"/>
          <p:nvPr/>
        </p:nvSpPr>
        <p:spPr>
          <a:xfrm>
            <a:off x="457200" y="4629150"/>
            <a:ext cx="80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 time u-&gt;d and finishing time u-&gt;f</a:t>
            </a:r>
            <a:endParaRPr b="1" i="1" sz="2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5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293" name="Google Shape;1293;p57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sp>
        <p:nvSpPr>
          <p:cNvPr id="1294" name="Google Shape;1294;p57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cxnSp>
        <p:nvCxnSpPr>
          <p:cNvPr id="1295" name="Google Shape;1295;p57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6" name="Google Shape;1296;p57"/>
          <p:cNvSpPr txBox="1"/>
          <p:nvPr/>
        </p:nvSpPr>
        <p:spPr>
          <a:xfrm>
            <a:off x="2670175" y="4457700"/>
            <a:ext cx="38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br>
              <a:rPr b="1" i="1" lang="en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 of DFS = O(V+E)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02" name="Google Shape;1302;p58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58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58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8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8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8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58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58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0" name="Google Shape;1310;p58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1" name="Google Shape;1311;p58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2" name="Google Shape;1312;p58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3" name="Google Shape;1313;p58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4" name="Google Shape;1314;p58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5" name="Google Shape;1315;p58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6" name="Google Shape;1316;p58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7" name="Google Shape;1317;p58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8" name="Google Shape;1318;p58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9" name="Google Shape;1319;p58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0" name="Google Shape;1320;p58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1" name="Google Shape;1321;p58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2" name="Google Shape;1322;p58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3" name="Google Shape;1323;p58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4" name="Google Shape;1324;p58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5" name="Google Shape;1325;p58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31" name="Google Shape;1331;p59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9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9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59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59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59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59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59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9" name="Google Shape;1339;p59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0" name="Google Shape;1340;p59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1" name="Google Shape;1341;p59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2" name="Google Shape;1342;p59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3" name="Google Shape;1343;p59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4" name="Google Shape;1344;p59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5" name="Google Shape;1345;p59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6" name="Google Shape;1346;p59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7" name="Google Shape;1347;p59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8" name="Google Shape;1348;p59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9" name="Google Shape;1349;p59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0" name="Google Shape;1350;p59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1" name="Google Shape;1351;p59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2" name="Google Shape;1352;p59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3" name="Google Shape;1353;p59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4" name="Google Shape;1354;p59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9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6"/>
          <p:cNvCxnSpPr>
            <a:stCxn id="147" idx="3"/>
            <a:endCxn id="1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6"/>
          <p:cNvCxnSpPr>
            <a:stCxn id="152" idx="3"/>
            <a:endCxn id="1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6"/>
          <p:cNvCxnSpPr>
            <a:stCxn id="147" idx="4"/>
            <a:endCxn id="1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6"/>
          <p:cNvCxnSpPr>
            <a:endCxn id="1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6"/>
          <p:cNvCxnSpPr>
            <a:endCxn id="1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>
            <a:stCxn id="147" idx="6"/>
            <a:endCxn id="1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>
            <a:stCxn id="151" idx="5"/>
            <a:endCxn id="1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6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61" name="Google Shape;1361;p60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60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60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60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0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0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0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60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9" name="Google Shape;1369;p60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0" name="Google Shape;1370;p60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1" name="Google Shape;1371;p60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2" name="Google Shape;1372;p60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3" name="Google Shape;1373;p60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4" name="Google Shape;1374;p60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5" name="Google Shape;1375;p60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6" name="Google Shape;1376;p60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7" name="Google Shape;1377;p60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8" name="Google Shape;1378;p60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9" name="Google Shape;1379;p60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0" name="Google Shape;1380;p60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1" name="Google Shape;1381;p60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2" name="Google Shape;1382;p60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3" name="Google Shape;1383;p60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4" name="Google Shape;1384;p60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60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6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91" name="Google Shape;1391;p61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61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61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61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61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1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1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1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9" name="Google Shape;1399;p61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0" name="Google Shape;1400;p61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1" name="Google Shape;1401;p61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2" name="Google Shape;1402;p61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3" name="Google Shape;1403;p61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4" name="Google Shape;1404;p61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5" name="Google Shape;1405;p61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6" name="Google Shape;1406;p61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7" name="Google Shape;1407;p61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8" name="Google Shape;1408;p61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9" name="Google Shape;1409;p61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0" name="Google Shape;1410;p61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1" name="Google Shape;1411;p61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2" name="Google Shape;1412;p61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3" name="Google Shape;1413;p61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4" name="Google Shape;1414;p61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1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6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21" name="Google Shape;1421;p62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62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62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62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62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62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62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62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9" name="Google Shape;1429;p62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0" name="Google Shape;1430;p62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1" name="Google Shape;1431;p62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2" name="Google Shape;1432;p62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3" name="Google Shape;1433;p62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4" name="Google Shape;1434;p62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5" name="Google Shape;1435;p62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6" name="Google Shape;1436;p62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7" name="Google Shape;1437;p62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8" name="Google Shape;1438;p62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9" name="Google Shape;1439;p62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0" name="Google Shape;1440;p62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1" name="Google Shape;1441;p62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2" name="Google Shape;1442;p62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3" name="Google Shape;1443;p62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4" name="Google Shape;1444;p62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62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6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51" name="Google Shape;1451;p63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63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63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63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63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63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63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63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9" name="Google Shape;1459;p63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0" name="Google Shape;1460;p63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1" name="Google Shape;1461;p63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2" name="Google Shape;1462;p63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3" name="Google Shape;1463;p63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4" name="Google Shape;1464;p63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5" name="Google Shape;1465;p63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6" name="Google Shape;1466;p63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7" name="Google Shape;1467;p63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8" name="Google Shape;1468;p63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9" name="Google Shape;1469;p63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0" name="Google Shape;1470;p63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1" name="Google Shape;1471;p63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2" name="Google Shape;1472;p63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3" name="Google Shape;1473;p63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4" name="Google Shape;1474;p63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63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81" name="Google Shape;1481;p6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6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6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6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6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6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6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6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9" name="Google Shape;1489;p6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0" name="Google Shape;1490;p6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1" name="Google Shape;1491;p6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2" name="Google Shape;1492;p6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3" name="Google Shape;1493;p6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4" name="Google Shape;1494;p6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5" name="Google Shape;1495;p6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6" name="Google Shape;1496;p6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7" name="Google Shape;1497;p6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8" name="Google Shape;1498;p6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9" name="Google Shape;1499;p6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0" name="Google Shape;1500;p6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1" name="Google Shape;1501;p6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2" name="Google Shape;1502;p6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3" name="Google Shape;1503;p6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4" name="Google Shape;1504;p64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6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6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11" name="Google Shape;1511;p65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65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65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65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65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65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65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65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9" name="Google Shape;1519;p65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0" name="Google Shape;1520;p65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1" name="Google Shape;1521;p65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2" name="Google Shape;1522;p65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3" name="Google Shape;1523;p65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4" name="Google Shape;1524;p65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5" name="Google Shape;1525;p65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6" name="Google Shape;1526;p65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7" name="Google Shape;1527;p65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8" name="Google Shape;1528;p65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9" name="Google Shape;1529;p65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0" name="Google Shape;1530;p65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1" name="Google Shape;1531;p65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2" name="Google Shape;1532;p65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3" name="Google Shape;1533;p65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4" name="Google Shape;1534;p65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65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41" name="Google Shape;1541;p67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67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67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67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67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67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67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67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9" name="Google Shape;1549;p67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0" name="Google Shape;1550;p67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1" name="Google Shape;1551;p67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2" name="Google Shape;1552;p67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3" name="Google Shape;1553;p67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4" name="Google Shape;1554;p67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5" name="Google Shape;1555;p67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6" name="Google Shape;1556;p67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7" name="Google Shape;1557;p67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8" name="Google Shape;1558;p67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9" name="Google Shape;1559;p67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0" name="Google Shape;1560;p67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1" name="Google Shape;1561;p67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2" name="Google Shape;1562;p67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3" name="Google Shape;1563;p67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4" name="Google Shape;1564;p67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67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67"/>
          <p:cNvSpPr txBox="1"/>
          <p:nvPr/>
        </p:nvSpPr>
        <p:spPr>
          <a:xfrm>
            <a:off x="1970087" y="4202906"/>
            <a:ext cx="5557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structure of the grey vertices?  </a:t>
            </a:r>
            <a:b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72" name="Google Shape;1572;p68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68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68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68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68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68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68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68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68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1" name="Google Shape;1581;p68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2" name="Google Shape;1582;p68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3" name="Google Shape;1583;p68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4" name="Google Shape;1584;p68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5" name="Google Shape;1585;p68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6" name="Google Shape;1586;p68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7" name="Google Shape;1587;p68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8" name="Google Shape;1588;p68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9" name="Google Shape;1589;p68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0" name="Google Shape;1590;p68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1" name="Google Shape;1591;p68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2" name="Google Shape;1592;p68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3" name="Google Shape;1593;p68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4" name="Google Shape;1594;p68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5" name="Google Shape;1595;p68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68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02" name="Google Shape;1602;p69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69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69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69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69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69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69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69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0" name="Google Shape;1610;p69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1" name="Google Shape;1611;p69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2" name="Google Shape;1612;p69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3" name="Google Shape;1613;p69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4" name="Google Shape;1614;p69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5" name="Google Shape;1615;p69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6" name="Google Shape;1616;p69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7" name="Google Shape;1617;p69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8" name="Google Shape;1618;p69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9" name="Google Shape;1619;p69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0" name="Google Shape;1620;p69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1" name="Google Shape;1621;p69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2" name="Google Shape;1622;p69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3" name="Google Shape;1623;p69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4" name="Google Shape;1624;p69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5" name="Google Shape;1625;p69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69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7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32" name="Google Shape;1632;p70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70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70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70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70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70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70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70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0" name="Google Shape;1640;p70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1" name="Google Shape;1641;p70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2" name="Google Shape;1642;p70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3" name="Google Shape;1643;p70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4" name="Google Shape;1644;p70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5" name="Google Shape;1645;p70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6" name="Google Shape;1646;p70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7" name="Google Shape;1647;p70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8" name="Google Shape;1648;p70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9" name="Google Shape;1649;p70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0" name="Google Shape;1650;p70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1" name="Google Shape;1651;p70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2" name="Google Shape;1652;p70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3" name="Google Shape;1653;p70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5" name="Google Shape;1655;p70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70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7"/>
          <p:cNvCxnSpPr>
            <a:stCxn id="167" idx="3"/>
            <a:endCxn id="17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7"/>
          <p:cNvCxnSpPr>
            <a:stCxn id="172" idx="3"/>
            <a:endCxn id="16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>
            <a:stCxn id="167" idx="4"/>
            <a:endCxn id="16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7"/>
          <p:cNvCxnSpPr>
            <a:endCxn id="17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7"/>
          <p:cNvCxnSpPr>
            <a:endCxn id="17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"/>
          <p:cNvCxnSpPr>
            <a:stCxn id="167" idx="6"/>
            <a:endCxn id="17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7"/>
          <p:cNvCxnSpPr>
            <a:stCxn id="171" idx="5"/>
            <a:endCxn id="17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62" name="Google Shape;1662;p71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71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71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71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71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71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71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71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0" name="Google Shape;1670;p71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1" name="Google Shape;1671;p71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2" name="Google Shape;1672;p71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3" name="Google Shape;1673;p71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4" name="Google Shape;1674;p71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5" name="Google Shape;1675;p71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6" name="Google Shape;1676;p71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7" name="Google Shape;1677;p71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8" name="Google Shape;1678;p71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9" name="Google Shape;1679;p71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0" name="Google Shape;1680;p71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1" name="Google Shape;1681;p71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2" name="Google Shape;1682;p71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3" name="Google Shape;1683;p71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4" name="Google Shape;1684;p71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5" name="Google Shape;1685;p71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71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7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92" name="Google Shape;1692;p72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72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72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72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72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72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72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72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0" name="Google Shape;1700;p72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1" name="Google Shape;1701;p72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2" name="Google Shape;1702;p72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3" name="Google Shape;1703;p72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4" name="Google Shape;1704;p72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5" name="Google Shape;1705;p72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6" name="Google Shape;1706;p72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7" name="Google Shape;1707;p72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8" name="Google Shape;1708;p72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9" name="Google Shape;1709;p72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0" name="Google Shape;1710;p72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1" name="Google Shape;1711;p72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2" name="Google Shape;1712;p72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3" name="Google Shape;1713;p72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4" name="Google Shape;1714;p72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5" name="Google Shape;1715;p72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72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7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22" name="Google Shape;1722;p73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73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73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73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73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73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73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0" name="Google Shape;1730;p73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1" name="Google Shape;1731;p73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2" name="Google Shape;1732;p73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3" name="Google Shape;1733;p73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4" name="Google Shape;1734;p73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5" name="Google Shape;1735;p73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6" name="Google Shape;1736;p73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7" name="Google Shape;1737;p73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8" name="Google Shape;1738;p73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9" name="Google Shape;1739;p73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0" name="Google Shape;1740;p73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1" name="Google Shape;1741;p73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2" name="Google Shape;1742;p73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3" name="Google Shape;1743;p73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4" name="Google Shape;1744;p73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5" name="Google Shape;1745;p73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73"/>
          <p:cNvSpPr/>
          <p:nvPr/>
        </p:nvSpPr>
        <p:spPr>
          <a:xfrm>
            <a:off x="1524000" y="141275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7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7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7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7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7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7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0" name="Google Shape;1760;p7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1" name="Google Shape;1761;p7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2" name="Google Shape;1762;p7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3" name="Google Shape;1763;p7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4" name="Google Shape;1764;p7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5" name="Google Shape;1765;p7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6" name="Google Shape;1766;p7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7" name="Google Shape;1767;p7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8" name="Google Shape;1768;p7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9" name="Google Shape;1769;p7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0" name="Google Shape;1770;p7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1" name="Google Shape;1771;p7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2" name="Google Shape;1772;p7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3" name="Google Shape;1773;p7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4" name="Google Shape;1774;p7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5" name="Google Shape;1775;p74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7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7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782" name="Google Shape;1782;p7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</a:t>
            </a:r>
            <a:r>
              <a:rPr lang="en"/>
              <a:t>WHITE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encounter GREY vertex</a:t>
            </a:r>
            <a:endParaRPr b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encounter BLACK vertex</a:t>
            </a:r>
            <a:endParaRPr/>
          </a:p>
          <a:p>
            <a:pPr indent="-213358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bd5a42fc93_0_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788" name="Google Shape;1788;g2bd5a42fc93_0_5"/>
          <p:cNvSpPr txBox="1"/>
          <p:nvPr>
            <p:ph idx="1" type="body"/>
          </p:nvPr>
        </p:nvSpPr>
        <p:spPr>
          <a:xfrm>
            <a:off x="457200" y="1143000"/>
            <a:ext cx="82296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2270" lvl="0" marL="457200" rtl="0" algn="l"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900"/>
              <a:t>DFS introduces an important distinction among edges in the original graph:</a:t>
            </a:r>
            <a:endParaRPr sz="2900"/>
          </a:p>
          <a:p>
            <a:pPr indent="-2667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Times New Roman"/>
              <a:buChar char="■"/>
            </a:pPr>
            <a:r>
              <a:rPr b="0" i="1" lang="en" sz="25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500"/>
              <a:t>part of DFS traversal.</a:t>
            </a:r>
            <a:r>
              <a:rPr b="0" i="0" lang="en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/>
          </a:p>
          <a:p>
            <a:pPr indent="-2667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Times New Roman"/>
              <a:buChar char="■"/>
            </a:pPr>
            <a:r>
              <a:rPr b="0" i="1" lang="en" sz="25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500"/>
              <a:t>edge (x,y) where x appears before y and there is a path from x to y.</a:t>
            </a:r>
            <a:endParaRPr sz="2500"/>
          </a:p>
          <a:p>
            <a:pPr indent="-2667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Times New Roman"/>
              <a:buChar char="■"/>
            </a:pPr>
            <a:r>
              <a:rPr b="0" i="1" lang="en" sz="25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</a:t>
            </a:r>
            <a:r>
              <a:rPr i="1" lang="en" sz="2500">
                <a:solidFill>
                  <a:schemeClr val="dk2"/>
                </a:solidFill>
              </a:rPr>
              <a:t> </a:t>
            </a:r>
            <a:r>
              <a:rPr lang="en" sz="2500">
                <a:solidFill>
                  <a:schemeClr val="dk2"/>
                </a:solidFill>
              </a:rPr>
              <a:t>edge: </a:t>
            </a:r>
            <a:r>
              <a:rPr lang="en" sz="2500"/>
              <a:t>edge (x,y) where y appears before x and there is a path from y to x.</a:t>
            </a:r>
            <a:endParaRPr b="0" sz="2500" u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Times New Roman"/>
              <a:buChar char="■"/>
            </a:pPr>
            <a:r>
              <a:rPr b="0" i="1" lang="en" sz="25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</a:t>
            </a:r>
            <a:r>
              <a:rPr b="0" i="0" lang="en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500"/>
              <a:t>edge (x,y) and there is no path from y to x.</a:t>
            </a:r>
            <a:endParaRPr sz="2500"/>
          </a:p>
          <a:p>
            <a:pPr indent="-213358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9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94" name="Google Shape;1794;p9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9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9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9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9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9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9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9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2" name="Google Shape;1802;p9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3" name="Google Shape;1803;p9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4" name="Google Shape;1804;p9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5" name="Google Shape;1805;p9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6" name="Google Shape;1806;p9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7" name="Google Shape;1807;p9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8" name="Google Shape;1808;p9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9" name="Google Shape;1809;p9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0" name="Google Shape;1810;p9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1" name="Google Shape;1811;p9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2" name="Google Shape;1812;p9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3" name="Google Shape;1813;p9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4" name="Google Shape;1814;p9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5" name="Google Shape;1815;p9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6" name="Google Shape;1816;p9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7" name="Google Shape;1817;p94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9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94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9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825" name="Google Shape;1825;p95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95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95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95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95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95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95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95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3" name="Google Shape;1833;p95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4" name="Google Shape;1834;p95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5" name="Google Shape;1835;p95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6" name="Google Shape;1836;p95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7" name="Google Shape;1837;p95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8" name="Google Shape;1838;p95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9" name="Google Shape;1839;p95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0" name="Google Shape;1840;p95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1" name="Google Shape;1841;p95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2" name="Google Shape;1842;p95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3" name="Google Shape;1843;p95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4" name="Google Shape;1844;p95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5" name="Google Shape;1845;p95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6" name="Google Shape;1846;p95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7" name="Google Shape;1847;p95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8" name="Google Shape;1848;p95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95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95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95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9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857" name="Google Shape;1857;p96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96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96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96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96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96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96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96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5" name="Google Shape;1865;p96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6" name="Google Shape;1866;p96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7" name="Google Shape;1867;p96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8" name="Google Shape;1868;p96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9" name="Google Shape;1869;p96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0" name="Google Shape;1870;p96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1" name="Google Shape;1871;p96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2" name="Google Shape;1872;p96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3" name="Google Shape;1873;p96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4" name="Google Shape;1874;p96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5" name="Google Shape;1875;p96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6" name="Google Shape;1876;p96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7" name="Google Shape;1877;p96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8" name="Google Shape;1878;p96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9" name="Google Shape;1879;p96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96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96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96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96"/>
          <p:cNvSpPr txBox="1"/>
          <p:nvPr/>
        </p:nvSpPr>
        <p:spPr>
          <a:xfrm>
            <a:off x="3505200" y="4343400"/>
            <a:ext cx="205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4" name="Google Shape;1884;p96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890" name="Google Shape;1890;p97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97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97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97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97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97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97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97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8" name="Google Shape;1898;p97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9" name="Google Shape;1899;p97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0" name="Google Shape;1900;p97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1" name="Google Shape;1901;p97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2" name="Google Shape;1902;p97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3" name="Google Shape;1903;p97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4" name="Google Shape;1904;p97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5" name="Google Shape;1905;p97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6" name="Google Shape;1906;p97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7" name="Google Shape;1907;p97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8" name="Google Shape;1908;p97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9" name="Google Shape;1909;p97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0" name="Google Shape;1910;p97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1" name="Google Shape;1911;p97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2" name="Google Shape;1912;p97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97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97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97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97"/>
          <p:cNvSpPr txBox="1"/>
          <p:nvPr/>
        </p:nvSpPr>
        <p:spPr>
          <a:xfrm>
            <a:off x="3505200" y="4343400"/>
            <a:ext cx="205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7" name="Google Shape;1917;p97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8" name="Google Shape;1918;p97"/>
          <p:cNvSpPr txBox="1"/>
          <p:nvPr/>
        </p:nvSpPr>
        <p:spPr>
          <a:xfrm>
            <a:off x="5638800" y="4343400"/>
            <a:ext cx="166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8"/>
          <p:cNvCxnSpPr>
            <a:stCxn id="187" idx="3"/>
            <a:endCxn id="19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8"/>
          <p:cNvCxnSpPr>
            <a:stCxn id="192" idx="3"/>
            <a:endCxn id="18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8"/>
          <p:cNvCxnSpPr>
            <a:stCxn id="187" idx="4"/>
            <a:endCxn id="18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8"/>
          <p:cNvCxnSpPr>
            <a:endCxn id="19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8"/>
          <p:cNvCxnSpPr>
            <a:endCxn id="19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8"/>
          <p:cNvCxnSpPr>
            <a:stCxn id="187" idx="6"/>
            <a:endCxn id="19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8"/>
          <p:cNvCxnSpPr>
            <a:stCxn id="191" idx="5"/>
            <a:endCxn id="19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9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3500"/>
              <a:t>Detecting</a:t>
            </a:r>
            <a:r>
              <a:rPr b="0" i="0" lang="en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Cycles In a Graph Using DFS</a:t>
            </a:r>
            <a:endParaRPr sz="3500"/>
          </a:p>
        </p:txBody>
      </p:sp>
      <p:sp>
        <p:nvSpPr>
          <p:cNvPr id="1924" name="Google Shape;1924;p98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Times New Roman"/>
              <a:buChar char="●"/>
            </a:pPr>
            <a:r>
              <a:rPr lang="en" sz="2600"/>
              <a:t>While running DFS, encountering a b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 edge implies a cycle</a:t>
            </a:r>
            <a:endParaRPr sz="3000"/>
          </a:p>
        </p:txBody>
      </p:sp>
      <p:sp>
        <p:nvSpPr>
          <p:cNvPr id="1925" name="Google Shape;1925;p98"/>
          <p:cNvSpPr/>
          <p:nvPr/>
        </p:nvSpPr>
        <p:spPr>
          <a:xfrm>
            <a:off x="3536367" y="1728225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98"/>
          <p:cNvSpPr/>
          <p:nvPr/>
        </p:nvSpPr>
        <p:spPr>
          <a:xfrm>
            <a:off x="913650" y="3472692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98"/>
          <p:cNvSpPr/>
          <p:nvPr/>
        </p:nvSpPr>
        <p:spPr>
          <a:xfrm>
            <a:off x="3536356" y="2828847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98"/>
          <p:cNvSpPr/>
          <p:nvPr/>
        </p:nvSpPr>
        <p:spPr>
          <a:xfrm>
            <a:off x="2960652" y="4070421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98"/>
          <p:cNvSpPr/>
          <p:nvPr/>
        </p:nvSpPr>
        <p:spPr>
          <a:xfrm>
            <a:off x="4991829" y="2627699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98"/>
          <p:cNvSpPr/>
          <p:nvPr/>
        </p:nvSpPr>
        <p:spPr>
          <a:xfrm>
            <a:off x="2121144" y="2572588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98"/>
          <p:cNvSpPr/>
          <p:nvPr/>
        </p:nvSpPr>
        <p:spPr>
          <a:xfrm>
            <a:off x="4577987" y="4070421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98"/>
          <p:cNvSpPr/>
          <p:nvPr/>
        </p:nvSpPr>
        <p:spPr>
          <a:xfrm>
            <a:off x="6317875" y="3534193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3" name="Google Shape;1933;p98"/>
          <p:cNvCxnSpPr>
            <a:stCxn id="1925" idx="3"/>
            <a:endCxn id="1930" idx="7"/>
          </p:cNvCxnSpPr>
          <p:nvPr/>
        </p:nvCxnSpPr>
        <p:spPr>
          <a:xfrm flipH="1">
            <a:off x="2612676" y="2185815"/>
            <a:ext cx="1008000" cy="46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4" name="Google Shape;1934;p98"/>
          <p:cNvCxnSpPr>
            <a:stCxn id="1930" idx="3"/>
            <a:endCxn id="1926" idx="7"/>
          </p:cNvCxnSpPr>
          <p:nvPr/>
        </p:nvCxnSpPr>
        <p:spPr>
          <a:xfrm flipH="1">
            <a:off x="1405053" y="3030178"/>
            <a:ext cx="800400" cy="52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5" name="Google Shape;1935;p98"/>
          <p:cNvCxnSpPr>
            <a:stCxn id="1925" idx="4"/>
            <a:endCxn id="1927" idx="0"/>
          </p:cNvCxnSpPr>
          <p:nvPr/>
        </p:nvCxnSpPr>
        <p:spPr>
          <a:xfrm>
            <a:off x="3824217" y="2264325"/>
            <a:ext cx="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6" name="Google Shape;1936;p98"/>
          <p:cNvCxnSpPr>
            <a:endCxn id="1928" idx="7"/>
          </p:cNvCxnSpPr>
          <p:nvPr/>
        </p:nvCxnSpPr>
        <p:spPr>
          <a:xfrm flipH="1">
            <a:off x="3452043" y="3286431"/>
            <a:ext cx="1686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7" name="Google Shape;1937;p98"/>
          <p:cNvCxnSpPr>
            <a:endCxn id="1931" idx="1"/>
          </p:cNvCxnSpPr>
          <p:nvPr/>
        </p:nvCxnSpPr>
        <p:spPr>
          <a:xfrm>
            <a:off x="4027796" y="3286431"/>
            <a:ext cx="6345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8" name="Google Shape;1938;p98"/>
          <p:cNvCxnSpPr>
            <a:stCxn id="1925" idx="6"/>
            <a:endCxn id="1929" idx="1"/>
          </p:cNvCxnSpPr>
          <p:nvPr/>
        </p:nvCxnSpPr>
        <p:spPr>
          <a:xfrm>
            <a:off x="4112067" y="1996275"/>
            <a:ext cx="964200" cy="70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9" name="Google Shape;1939;p98"/>
          <p:cNvCxnSpPr>
            <a:stCxn id="1929" idx="5"/>
            <a:endCxn id="1932" idx="1"/>
          </p:cNvCxnSpPr>
          <p:nvPr/>
        </p:nvCxnSpPr>
        <p:spPr>
          <a:xfrm>
            <a:off x="5483220" y="3085289"/>
            <a:ext cx="918900" cy="52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0" name="Google Shape;1940;p98"/>
          <p:cNvSpPr/>
          <p:nvPr/>
        </p:nvSpPr>
        <p:spPr>
          <a:xfrm>
            <a:off x="1139215" y="1961743"/>
            <a:ext cx="2393309" cy="1530747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98"/>
          <p:cNvSpPr txBox="1"/>
          <p:nvPr/>
        </p:nvSpPr>
        <p:spPr>
          <a:xfrm>
            <a:off x="6105675" y="2263950"/>
            <a:ext cx="281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 -&gt; </a:t>
            </a: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Encountering GREY vertex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9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947" name="Google Shape;1947;p99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Times New Roman"/>
              <a:buChar char="●"/>
            </a:pPr>
            <a:r>
              <a:rPr b="0" i="1" lang="en" sz="25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you modify the code to detect cycles?</a:t>
            </a:r>
            <a:endParaRPr sz="2900"/>
          </a:p>
        </p:txBody>
      </p:sp>
      <p:sp>
        <p:nvSpPr>
          <p:cNvPr id="1948" name="Google Shape;1948;p99"/>
          <p:cNvSpPr txBox="1"/>
          <p:nvPr/>
        </p:nvSpPr>
        <p:spPr>
          <a:xfrm>
            <a:off x="457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99"/>
          <p:cNvSpPr txBox="1"/>
          <p:nvPr/>
        </p:nvSpPr>
        <p:spPr>
          <a:xfrm>
            <a:off x="4648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0" name="Google Shape;1950;p99"/>
          <p:cNvCxnSpPr/>
          <p:nvPr/>
        </p:nvCxnSpPr>
        <p:spPr>
          <a:xfrm rot="10800000">
            <a:off x="4495800" y="16003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0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956" name="Google Shape;1956;p100"/>
          <p:cNvSpPr txBox="1"/>
          <p:nvPr/>
        </p:nvSpPr>
        <p:spPr>
          <a:xfrm>
            <a:off x="457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100"/>
          <p:cNvSpPr txBox="1"/>
          <p:nvPr/>
        </p:nvSpPr>
        <p:spPr>
          <a:xfrm>
            <a:off x="4648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 (v-&gt;color == GREY)</a:t>
            </a:r>
            <a:endParaRPr b="1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print(“cycle found!”)</a:t>
            </a:r>
            <a:endParaRPr b="1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u-&gt;color = BLACK;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8" name="Google Shape;1958;p100"/>
          <p:cNvCxnSpPr/>
          <p:nvPr/>
        </p:nvCxnSpPr>
        <p:spPr>
          <a:xfrm rot="10800000">
            <a:off x="4495800" y="16003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3" name="Google Shape;1963;p101"/>
          <p:cNvPicPr preferRelativeResize="0"/>
          <p:nvPr/>
        </p:nvPicPr>
        <p:blipFill rotWithShape="1">
          <a:blip r:embed="rId3">
            <a:alphaModFix/>
          </a:blip>
          <a:srcRect b="3232" l="68903" r="0" t="47230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10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1965" name="Google Shape;1965;p101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0" name="Google Shape;1970;p102"/>
          <p:cNvPicPr preferRelativeResize="0"/>
          <p:nvPr/>
        </p:nvPicPr>
        <p:blipFill rotWithShape="1">
          <a:blip r:embed="rId3">
            <a:alphaModFix/>
          </a:blip>
          <a:srcRect b="3232" l="68903" r="0" t="47230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1" name="Google Shape;1971;p10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1972" name="Google Shape;1972;p102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3" name="Google Shape;1973;p102"/>
          <p:cNvSpPr/>
          <p:nvPr/>
        </p:nvSpPr>
        <p:spPr>
          <a:xfrm>
            <a:off x="5441825" y="2931800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102"/>
          <p:cNvSpPr/>
          <p:nvPr/>
        </p:nvSpPr>
        <p:spPr>
          <a:xfrm>
            <a:off x="7610475" y="2931800"/>
            <a:ext cx="493800" cy="483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5" name="Google Shape;1975;p102"/>
          <p:cNvCxnSpPr>
            <a:endCxn id="1974" idx="2"/>
          </p:cNvCxnSpPr>
          <p:nvPr/>
        </p:nvCxnSpPr>
        <p:spPr>
          <a:xfrm>
            <a:off x="5935575" y="317360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6" name="Google Shape;1976;p102"/>
          <p:cNvSpPr/>
          <p:nvPr/>
        </p:nvSpPr>
        <p:spPr>
          <a:xfrm>
            <a:off x="544180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102"/>
          <p:cNvSpPr/>
          <p:nvPr/>
        </p:nvSpPr>
        <p:spPr>
          <a:xfrm>
            <a:off x="761045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8" name="Google Shape;1978;p102"/>
          <p:cNvCxnSpPr>
            <a:endCxn id="1977" idx="2"/>
          </p:cNvCxnSpPr>
          <p:nvPr/>
        </p:nvCxnSpPr>
        <p:spPr>
          <a:xfrm>
            <a:off x="5935550" y="438557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3" name="Google Shape;1983;p103"/>
          <p:cNvPicPr preferRelativeResize="0"/>
          <p:nvPr/>
        </p:nvPicPr>
        <p:blipFill rotWithShape="1">
          <a:blip r:embed="rId3">
            <a:alphaModFix/>
          </a:blip>
          <a:srcRect b="3232" l="68903" r="0" t="47230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p10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1985" name="Google Shape;1985;p103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6" name="Google Shape;1986;p103"/>
          <p:cNvSpPr/>
          <p:nvPr/>
        </p:nvSpPr>
        <p:spPr>
          <a:xfrm>
            <a:off x="5441825" y="2931800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103"/>
          <p:cNvSpPr/>
          <p:nvPr/>
        </p:nvSpPr>
        <p:spPr>
          <a:xfrm>
            <a:off x="7610475" y="2931800"/>
            <a:ext cx="493800" cy="483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8" name="Google Shape;1988;p103"/>
          <p:cNvCxnSpPr>
            <a:endCxn id="1987" idx="2"/>
          </p:cNvCxnSpPr>
          <p:nvPr/>
        </p:nvCxnSpPr>
        <p:spPr>
          <a:xfrm>
            <a:off x="5935575" y="317360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9" name="Google Shape;1989;p103"/>
          <p:cNvSpPr/>
          <p:nvPr/>
        </p:nvSpPr>
        <p:spPr>
          <a:xfrm>
            <a:off x="544180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103"/>
          <p:cNvSpPr/>
          <p:nvPr/>
        </p:nvSpPr>
        <p:spPr>
          <a:xfrm>
            <a:off x="761045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1" name="Google Shape;1991;p103"/>
          <p:cNvCxnSpPr>
            <a:endCxn id="1990" idx="2"/>
          </p:cNvCxnSpPr>
          <p:nvPr/>
        </p:nvCxnSpPr>
        <p:spPr>
          <a:xfrm>
            <a:off x="5935550" y="438557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2" name="Google Shape;1992;p103"/>
          <p:cNvSpPr txBox="1"/>
          <p:nvPr/>
        </p:nvSpPr>
        <p:spPr>
          <a:xfrm>
            <a:off x="8353050" y="3003800"/>
            <a:ext cx="5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</a:t>
            </a:r>
            <a:endParaRPr b="1" i="0" sz="1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3" name="Google Shape;1993;p103"/>
          <p:cNvSpPr txBox="1"/>
          <p:nvPr/>
        </p:nvSpPr>
        <p:spPr>
          <a:xfrm>
            <a:off x="8289425" y="4185475"/>
            <a:ext cx="7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Ok</a:t>
            </a:r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4" name="Google Shape;1994;p103"/>
          <p:cNvSpPr/>
          <p:nvPr/>
        </p:nvSpPr>
        <p:spPr>
          <a:xfrm>
            <a:off x="6449950" y="4083950"/>
            <a:ext cx="631800" cy="606900"/>
          </a:xfrm>
          <a:prstGeom prst="mathMultiply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9" name="Google Shape;199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5" y="1150225"/>
            <a:ext cx="73818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04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105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006" name="Google Shape;2006;p10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10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10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10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10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10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10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10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10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10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10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10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10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10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10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10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2" name="Google Shape;2022;p10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3" name="Google Shape;2023;p10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4" name="Google Shape;2024;p10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5" name="Google Shape;2025;p10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6" name="Google Shape;2026;p10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7" name="Google Shape;2027;p10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8" name="Google Shape;2028;p10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9" name="Google Shape;2029;p10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0" name="Google Shape;2030;p10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106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036" name="Google Shape;2036;p10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10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10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10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10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10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10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10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10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10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10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10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10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10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10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10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2" name="Google Shape;2052;p10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10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10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10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6" name="Google Shape;2056;p10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7" name="Google Shape;2057;p10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8" name="Google Shape;2058;p10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9" name="Google Shape;2059;p10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0" name="Google Shape;2060;p10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07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066" name="Google Shape;2066;p10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10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10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10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10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10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10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10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10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10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10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10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10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10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10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10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2" name="Google Shape;2082;p10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3" name="Google Shape;2083;p10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4" name="Google Shape;2084;p10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5" name="Google Shape;2085;p10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6" name="Google Shape;2086;p10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7" name="Google Shape;2087;p10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8" name="Google Shape;2088;p10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9" name="Google Shape;2089;p10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0" name="Google Shape;2090;p10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9"/>
          <p:cNvCxnSpPr>
            <a:stCxn id="207" idx="3"/>
            <a:endCxn id="21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9"/>
          <p:cNvCxnSpPr>
            <a:stCxn id="212" idx="3"/>
            <a:endCxn id="20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9"/>
          <p:cNvCxnSpPr>
            <a:stCxn id="207" idx="4"/>
            <a:endCxn id="20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9"/>
          <p:cNvCxnSpPr>
            <a:endCxn id="21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9"/>
          <p:cNvCxnSpPr>
            <a:endCxn id="21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9"/>
          <p:cNvCxnSpPr>
            <a:stCxn id="207" idx="6"/>
            <a:endCxn id="21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9"/>
          <p:cNvCxnSpPr>
            <a:stCxn id="211" idx="5"/>
            <a:endCxn id="21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108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096" name="Google Shape;2096;p10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10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10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10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10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10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10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10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10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10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10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10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10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10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10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10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2" name="Google Shape;2112;p10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3" name="Google Shape;2113;p10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4" name="Google Shape;2114;p10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5" name="Google Shape;2115;p10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6" name="Google Shape;2116;p10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7" name="Google Shape;2117;p10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8" name="Google Shape;2118;p10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9" name="Google Shape;2119;p10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0" name="Google Shape;2120;p10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09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126" name="Google Shape;2126;p10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10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10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10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10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10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10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10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10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10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10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10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10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10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10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10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2" name="Google Shape;2142;p10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3" name="Google Shape;2143;p10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4" name="Google Shape;2144;p10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5" name="Google Shape;2145;p10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6" name="Google Shape;2146;p10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7" name="Google Shape;2147;p10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8" name="Google Shape;2148;p10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9" name="Google Shape;2149;p10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0" name="Google Shape;2150;p10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110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156" name="Google Shape;2156;p11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11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11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11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11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11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11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11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11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11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11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11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11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11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11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11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2" name="Google Shape;2172;p11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3" name="Google Shape;2173;p11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4" name="Google Shape;2174;p11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5" name="Google Shape;2175;p11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6" name="Google Shape;2176;p11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7" name="Google Shape;2177;p11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8" name="Google Shape;2178;p11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9" name="Google Shape;2179;p11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0" name="Google Shape;2180;p11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1" name="Google Shape;2181;p110"/>
          <p:cNvSpPr/>
          <p:nvPr/>
        </p:nvSpPr>
        <p:spPr>
          <a:xfrm>
            <a:off x="5009775" y="1285875"/>
            <a:ext cx="1266900" cy="1119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11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187" name="Google Shape;2187;p111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p111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111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111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111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111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111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111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111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p111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111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111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111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111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111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111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p111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4" name="Google Shape;2204;p111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5" name="Google Shape;2205;p111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6" name="Google Shape;2206;p111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7" name="Google Shape;2207;p111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8" name="Google Shape;2208;p111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9" name="Google Shape;2209;p111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0" name="Google Shape;2210;p111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1" name="Google Shape;2211;p111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2" name="Google Shape;2212;p111"/>
          <p:cNvSpPr/>
          <p:nvPr/>
        </p:nvSpPr>
        <p:spPr>
          <a:xfrm>
            <a:off x="5009775" y="1285875"/>
            <a:ext cx="1266900" cy="1119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111"/>
          <p:cNvSpPr txBox="1"/>
          <p:nvPr/>
        </p:nvSpPr>
        <p:spPr>
          <a:xfrm>
            <a:off x="4670300" y="3950200"/>
            <a:ext cx="315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colored vertex encountered!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bipartite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12"/>
          <p:cNvSpPr txBox="1"/>
          <p:nvPr/>
        </p:nvSpPr>
        <p:spPr>
          <a:xfrm>
            <a:off x="298325" y="1008125"/>
            <a:ext cx="8661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BipartiteBicolorableBFS(G, s):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each vertex u in G.V: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u.color = NIL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s.color = 0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 = new Queue()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Q.enqueue(s)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Q is not empty: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 = Q.dequeue()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v in G.Adj[u]: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v.color == NIL: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v.color = 1 - u.color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Q.enqueue(v)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else if v.color == u.color: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9" name="Google Shape;2219;p112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11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Self Study</a:t>
            </a:r>
            <a:endParaRPr/>
          </a:p>
        </p:txBody>
      </p:sp>
      <p:sp>
        <p:nvSpPr>
          <p:cNvPr id="2225" name="Google Shape;2225;p113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algorithm of finding strongly connected components using Depth First Search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CLRS book page 615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Topological Sorting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CLRS book page 612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See the “Problems related to BFS section”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Breadth First Search or BFS for a Graph - GeeksforGeeks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DFS, go through this link: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Applications, Advantages and Disadvantages of Depth First Search (DFS) - GeeksforGeeks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Practice solving problems by coding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