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772" r:id="rId3"/>
    <p:sldId id="261" r:id="rId4"/>
    <p:sldId id="768" r:id="rId5"/>
    <p:sldId id="789" r:id="rId6"/>
    <p:sldId id="7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0000FF"/>
    <a:srgbClr val="FF0000"/>
    <a:srgbClr val="15B6F1"/>
    <a:srgbClr val="C4C5C7"/>
    <a:srgbClr val="B6E6F9"/>
    <a:srgbClr val="FFD6D6"/>
    <a:srgbClr val="C2E1C2"/>
    <a:srgbClr val="FF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AFE38-23BF-46D0-B067-27022C771CB2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B0A42-DB94-4040-8454-04530421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4278-9CAC-6EF6-E6BF-A2264584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57C63-FA17-D07D-E8AB-570B5F16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8723-0DFB-40B7-B108-4C5DF2B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C764-84A9-7A1D-AEC1-B28BD68A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FCE1-24EC-91BD-1C6D-62BD0960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3DAE-1FA9-3BF5-9493-31AE04BD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8EC1-CC42-E770-263C-421B81D1D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CF82-86C5-CC77-CE9C-4826E1E4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3290-8970-2F12-9543-92D06DFB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59BE-EA90-89AA-7556-05E3C247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791D6-C6C0-3599-D0CF-5AB425FB4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2BC5B-6320-5A17-7609-391088B2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9FAF-1D17-6A29-ACF6-721C53D8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5DE5-608A-DCEB-3AAC-597DAFEE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EE09-C669-02B5-A3C0-687B2398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E880-D6BF-CCAB-29B3-96A0F9FB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825F-2563-D907-978C-9D9A8215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CC22-DA1E-CFF2-0227-542B05F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7755-E0EF-E5B7-76C2-C889BEAF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1AB5-48EB-3760-2F7B-79622D0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EF3B-4C99-72C8-3114-8BB8DC75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55D6-AB9F-AE81-B3FA-D5C155EE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86E1-B5D6-EC04-9FA7-F94542B7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AA18-F7D2-C4F8-34A2-E1F7C577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A9E3-CB94-4C02-F3B1-40B3651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4051-F185-15FD-3599-D5BF6815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3A21-B160-B5A5-9597-03FA54A49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2A0FA-2094-A626-9137-722F094E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C721-8298-E404-76F2-9CA95B5B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59FF-5356-5BC8-57E6-FCD9F477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2F0F-5E87-08A7-B2C6-29829872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9B15-B52F-35CE-E2F1-E7FA390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DAA5-1159-DFDD-3ED8-992859F9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0ADF-2F69-7555-4D45-ACAABCBB9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437F-8506-AA01-46DB-4AC12532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6D60D-7A74-F455-518B-7A5D1D9DA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BDD9E-07CF-7B20-9EAE-784CDDCA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431EC-8C0F-5F63-6ED2-07F9EB61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DDE19-95CA-C5D6-BDE8-3BEF4023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CA52-9B9E-5271-C3E0-91C0EEDD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6981C-9F6B-A139-F4DA-AE6A0309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E1196-A9A4-45E0-B5ED-F691D003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A697C-20BA-EFFA-52CC-534BD1A8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5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78C5C-EFA9-744C-4507-2F540FF8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956E9-9747-A152-50D9-AA3434D9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585AF-BE7C-9072-36F2-6C5F5736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20A9-10CD-8E54-6CC3-679C9AE1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1507-CC8D-C6C4-6589-AA2135DE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81749-E1D0-2866-4C0C-4826CB73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5AC9-3868-2955-2DDC-1942AB6E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46D5-8C21-035F-0A19-401B39FE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74A6-3E76-E5C4-CE4E-D18F8D7F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92E7-023F-401C-9F62-2C7C26B4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08C45-AD0F-84EF-37C2-0967BE896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94736-20CE-7D94-4D47-6097F2D1F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78F68-448F-30EB-07F6-F8DAD35B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D8306-9BEB-5891-7B0C-7C9D5813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376FD-817C-53E5-3DD5-10442991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B1ABF-229D-F9ED-3130-E56634F9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3B91-3E6F-02D5-2D08-E347671D6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4BD9-5F3B-471C-812D-CAD7CEF1A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73BD-18DB-43B7-9395-0511738E0EF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73E6-B66D-2037-223D-F8C68F439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4842-E986-B781-29A9-29961ADC1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jp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3.jp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7B9B-8A6D-F908-B853-16057DFA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CSE251: Electronic Devices and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964E-6004-DA8C-123A-CADCC4E34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4317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Patially</a:t>
            </a:r>
            <a:r>
              <a:rPr lang="en-US" b="1" dirty="0"/>
              <a:t> Prepared By:</a:t>
            </a:r>
          </a:p>
          <a:p>
            <a:r>
              <a:rPr lang="en-US" b="1" dirty="0"/>
              <a:t>Shadman Shahid (HAD)</a:t>
            </a:r>
          </a:p>
          <a:p>
            <a:pPr>
              <a:lnSpc>
                <a:spcPct val="120000"/>
              </a:lnSpc>
            </a:pPr>
            <a:r>
              <a:rPr lang="en-US" dirty="0"/>
              <a:t>Lecturer, Department of Computer Science and Engineering, School of Data and Sciences, BRAC University</a:t>
            </a:r>
          </a:p>
          <a:p>
            <a:endParaRPr lang="en-US" dirty="0"/>
          </a:p>
          <a:p>
            <a:r>
              <a:rPr lang="en-US" dirty="0"/>
              <a:t>Email: ext.shadman.shahid@bracu.ac.bd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DBD98-477B-BE38-34E6-9DC5199367E5}"/>
              </a:ext>
            </a:extLst>
          </p:cNvPr>
          <p:cNvSpPr txBox="1"/>
          <p:nvPr/>
        </p:nvSpPr>
        <p:spPr>
          <a:xfrm>
            <a:off x="4708793" y="362814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gates using BJT</a:t>
            </a:r>
          </a:p>
        </p:txBody>
      </p:sp>
    </p:spTree>
    <p:extLst>
      <p:ext uri="{BB962C8B-B14F-4D97-AF65-F5344CB8AC3E}">
        <p14:creationId xmlns:p14="http://schemas.microsoft.com/office/powerpoint/2010/main" val="105776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>
            <a:extLst>
              <a:ext uri="{FF2B5EF4-FFF2-40B4-BE49-F238E27FC236}">
                <a16:creationId xmlns:a16="http://schemas.microsoft.com/office/drawing/2014/main" id="{084BE636-97AE-D1F2-ADC8-0456D91099AA}"/>
              </a:ext>
            </a:extLst>
          </p:cNvPr>
          <p:cNvSpPr/>
          <p:nvPr/>
        </p:nvSpPr>
        <p:spPr>
          <a:xfrm>
            <a:off x="1069429" y="3077398"/>
            <a:ext cx="1921182" cy="2720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2859CDB-252B-956B-DB5C-248D6F7FD7F3}"/>
              </a:ext>
            </a:extLst>
          </p:cNvPr>
          <p:cNvSpPr/>
          <p:nvPr/>
        </p:nvSpPr>
        <p:spPr>
          <a:xfrm>
            <a:off x="5907660" y="3209040"/>
            <a:ext cx="33528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A0D1984-7C6C-6930-F360-8E164D13DDB1}"/>
              </a:ext>
            </a:extLst>
          </p:cNvPr>
          <p:cNvSpPr/>
          <p:nvPr/>
        </p:nvSpPr>
        <p:spPr>
          <a:xfrm>
            <a:off x="2797430" y="3113790"/>
            <a:ext cx="2908300" cy="275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3822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BJT</a:t>
            </a:r>
            <a:r>
              <a:rPr spc="-55"/>
              <a:t> </a:t>
            </a:r>
            <a:r>
              <a:rPr spc="-5"/>
              <a:t>S-Model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</p:spPr>
            <p:txBody>
              <a:bodyPr vert="horz" wrap="square" lIns="0" tIns="91440" rIns="0" bIns="0" rtlCol="0">
                <a:spAutoFit/>
              </a:bodyPr>
              <a:lstStyle/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The BJT (approximately) behaves like a switch </a:t>
                </a:r>
              </a:p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 Here,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= “0” ⇒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=“1”⇒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𝑻𝑯</m:t>
                        </m:r>
                      </m:sub>
                    </m:sSub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4000"/>
                </a:br>
                <a:endParaRPr sz="3600" baseline="-16666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  <a:blipFill>
                <a:blip r:embed="rId5"/>
                <a:stretch>
                  <a:fillRect l="-1432" t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3151992" y="3209039"/>
            <a:ext cx="2660418" cy="2455161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5172" y="3209040"/>
            <a:ext cx="2851381" cy="2455160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object 15">
                <a:extLst>
                  <a:ext uri="{FF2B5EF4-FFF2-40B4-BE49-F238E27FC236}">
                    <a16:creationId xmlns:a16="http://schemas.microsoft.com/office/drawing/2014/main" id="{31B64F54-4E1C-6025-3FE4-FE2C1EAE4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208723"/>
                  </p:ext>
                </p:extLst>
              </p:nvPr>
            </p:nvGraphicFramePr>
            <p:xfrm>
              <a:off x="8187267" y="611124"/>
              <a:ext cx="34544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1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2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sz="21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ct val="100000"/>
                            </a:lnSpc>
                            <a:spcBef>
                              <a:spcPts val="265"/>
                            </a:spcBef>
                          </a:pPr>
                          <a:r>
                            <a:rPr sz="1800" b="1" spc="-15">
                              <a:solidFill>
                                <a:srgbClr val="FFFFFF"/>
                              </a:solidFill>
                            </a:rPr>
                            <a:t>Representation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3655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0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0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175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2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=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sz="1800" b="1">
                            <a:latin typeface="Cambria Math"/>
                            <a:cs typeface="Cambria Math"/>
                          </a:endParaRPr>
                        </a:p>
                      </a:txBody>
                      <a:tcPr marL="0" marR="0" marT="3175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4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1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2384" marB="0"/>
                    </a:tc>
                    <a:tc>
                      <a:txBody>
                        <a:bodyPr/>
                        <a:lstStyle/>
                        <a:p>
                          <a:pPr marL="95250" algn="ctr">
                            <a:lnSpc>
                              <a:spcPct val="100000"/>
                            </a:lnSpc>
                            <a:spcBef>
                              <a:spcPts val="254"/>
                            </a:spcBef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𝑻𝑯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>
                              <a:latin typeface="Cambria Math"/>
                              <a:cs typeface="Cambria Math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  <m:t>𝑯𝑰𝑮𝑯</m:t>
                              </m:r>
                            </m:oMath>
                          </a14:m>
                          <a:endParaRPr sz="1800" b="1">
                            <a:latin typeface="Cambria Math"/>
                            <a:cs typeface="Cambria Math"/>
                          </a:endParaRPr>
                        </a:p>
                      </a:txBody>
                      <a:tcPr marL="0" marR="0" marT="3238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object 15">
                <a:extLst>
                  <a:ext uri="{FF2B5EF4-FFF2-40B4-BE49-F238E27FC236}">
                    <a16:creationId xmlns:a16="http://schemas.microsoft.com/office/drawing/2014/main" id="{31B64F54-4E1C-6025-3FE4-FE2C1EAE4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208723"/>
                  </p:ext>
                </p:extLst>
              </p:nvPr>
            </p:nvGraphicFramePr>
            <p:xfrm>
              <a:off x="8187267" y="611124"/>
              <a:ext cx="34544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1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2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sz="21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ct val="100000"/>
                            </a:lnSpc>
                            <a:spcBef>
                              <a:spcPts val="265"/>
                            </a:spcBef>
                          </a:pPr>
                          <a:r>
                            <a:rPr sz="1800" b="1" spc="-15">
                              <a:solidFill>
                                <a:srgbClr val="FFFFFF"/>
                              </a:solidFill>
                            </a:rPr>
                            <a:t>Representation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3655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0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0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175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31750" marB="0">
                        <a:blipFill>
                          <a:blip r:embed="rId6"/>
                          <a:stretch>
                            <a:fillRect l="-50265" t="-113115" r="-1058" b="-1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4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1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2384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32384" marB="0">
                        <a:blipFill>
                          <a:blip r:embed="rId6"/>
                          <a:stretch>
                            <a:fillRect l="-50265" t="-213115" r="-1058" b="-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bject 16">
            <a:extLst>
              <a:ext uri="{FF2B5EF4-FFF2-40B4-BE49-F238E27FC236}">
                <a16:creationId xmlns:a16="http://schemas.microsoft.com/office/drawing/2014/main" id="{C0CFEE9F-4768-9526-E95F-055A822487F8}"/>
              </a:ext>
            </a:extLst>
          </p:cNvPr>
          <p:cNvSpPr/>
          <p:nvPr/>
        </p:nvSpPr>
        <p:spPr>
          <a:xfrm>
            <a:off x="9197935" y="5271965"/>
            <a:ext cx="2329180" cy="142875"/>
          </a:xfrm>
          <a:custGeom>
            <a:avLst/>
            <a:gdLst/>
            <a:ahLst/>
            <a:cxnLst/>
            <a:rect l="l" t="t" r="r" b="b"/>
            <a:pathLst>
              <a:path w="2329179" h="142875">
                <a:moveTo>
                  <a:pt x="2186139" y="0"/>
                </a:moveTo>
                <a:lnTo>
                  <a:pt x="2243289" y="71437"/>
                </a:lnTo>
                <a:lnTo>
                  <a:pt x="2186139" y="142874"/>
                </a:lnTo>
                <a:lnTo>
                  <a:pt x="2300439" y="85724"/>
                </a:lnTo>
                <a:lnTo>
                  <a:pt x="2251176" y="85724"/>
                </a:lnTo>
                <a:lnTo>
                  <a:pt x="2257577" y="79324"/>
                </a:lnTo>
                <a:lnTo>
                  <a:pt x="2257577" y="63538"/>
                </a:lnTo>
                <a:lnTo>
                  <a:pt x="2251176" y="57149"/>
                </a:lnTo>
                <a:lnTo>
                  <a:pt x="2300439" y="57149"/>
                </a:lnTo>
                <a:lnTo>
                  <a:pt x="2186139" y="0"/>
                </a:lnTo>
                <a:close/>
              </a:path>
              <a:path w="2329179" h="142875">
                <a:moveTo>
                  <a:pt x="2231859" y="57149"/>
                </a:moveTo>
                <a:lnTo>
                  <a:pt x="6388" y="57149"/>
                </a:lnTo>
                <a:lnTo>
                  <a:pt x="0" y="63538"/>
                </a:lnTo>
                <a:lnTo>
                  <a:pt x="0" y="79324"/>
                </a:lnTo>
                <a:lnTo>
                  <a:pt x="6388" y="85724"/>
                </a:lnTo>
                <a:lnTo>
                  <a:pt x="2231859" y="85724"/>
                </a:lnTo>
                <a:lnTo>
                  <a:pt x="2243289" y="71437"/>
                </a:lnTo>
                <a:lnTo>
                  <a:pt x="2231859" y="57149"/>
                </a:lnTo>
                <a:close/>
              </a:path>
              <a:path w="2329179" h="142875">
                <a:moveTo>
                  <a:pt x="2300439" y="57149"/>
                </a:moveTo>
                <a:lnTo>
                  <a:pt x="2251176" y="57149"/>
                </a:lnTo>
                <a:lnTo>
                  <a:pt x="2257577" y="63538"/>
                </a:lnTo>
                <a:lnTo>
                  <a:pt x="2257577" y="79324"/>
                </a:lnTo>
                <a:lnTo>
                  <a:pt x="2251176" y="85724"/>
                </a:lnTo>
                <a:lnTo>
                  <a:pt x="2300439" y="85724"/>
                </a:lnTo>
                <a:lnTo>
                  <a:pt x="2329014" y="71437"/>
                </a:lnTo>
                <a:lnTo>
                  <a:pt x="230043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D8B10E5C-8BA2-6B67-AA73-FD8B80B509E8}"/>
              </a:ext>
            </a:extLst>
          </p:cNvPr>
          <p:cNvSpPr/>
          <p:nvPr/>
        </p:nvSpPr>
        <p:spPr>
          <a:xfrm>
            <a:off x="9293185" y="3650124"/>
            <a:ext cx="142875" cy="1860550"/>
          </a:xfrm>
          <a:custGeom>
            <a:avLst/>
            <a:gdLst/>
            <a:ahLst/>
            <a:cxnLst/>
            <a:rect l="l" t="t" r="r" b="b"/>
            <a:pathLst>
              <a:path w="142875" h="1860550">
                <a:moveTo>
                  <a:pt x="71437" y="85725"/>
                </a:moveTo>
                <a:lnTo>
                  <a:pt x="57150" y="97155"/>
                </a:lnTo>
                <a:lnTo>
                  <a:pt x="57150" y="1853564"/>
                </a:lnTo>
                <a:lnTo>
                  <a:pt x="63538" y="1859965"/>
                </a:lnTo>
                <a:lnTo>
                  <a:pt x="79324" y="1859965"/>
                </a:lnTo>
                <a:lnTo>
                  <a:pt x="85725" y="1853564"/>
                </a:lnTo>
                <a:lnTo>
                  <a:pt x="85725" y="97155"/>
                </a:lnTo>
                <a:lnTo>
                  <a:pt x="71437" y="85725"/>
                </a:lnTo>
                <a:close/>
              </a:path>
              <a:path w="142875" h="1860550">
                <a:moveTo>
                  <a:pt x="71437" y="0"/>
                </a:moveTo>
                <a:lnTo>
                  <a:pt x="0" y="142875"/>
                </a:lnTo>
                <a:lnTo>
                  <a:pt x="57149" y="97155"/>
                </a:lnTo>
                <a:lnTo>
                  <a:pt x="57150" y="77825"/>
                </a:lnTo>
                <a:lnTo>
                  <a:pt x="63538" y="71424"/>
                </a:lnTo>
                <a:lnTo>
                  <a:pt x="107149" y="71424"/>
                </a:lnTo>
                <a:lnTo>
                  <a:pt x="71437" y="0"/>
                </a:lnTo>
                <a:close/>
              </a:path>
              <a:path w="142875" h="1860550">
                <a:moveTo>
                  <a:pt x="107149" y="71424"/>
                </a:moveTo>
                <a:lnTo>
                  <a:pt x="79324" y="71424"/>
                </a:lnTo>
                <a:lnTo>
                  <a:pt x="85725" y="77825"/>
                </a:lnTo>
                <a:lnTo>
                  <a:pt x="85725" y="97155"/>
                </a:lnTo>
                <a:lnTo>
                  <a:pt x="142875" y="142875"/>
                </a:lnTo>
                <a:lnTo>
                  <a:pt x="107149" y="71424"/>
                </a:lnTo>
                <a:close/>
              </a:path>
              <a:path w="142875" h="1860550">
                <a:moveTo>
                  <a:pt x="79324" y="71424"/>
                </a:moveTo>
                <a:lnTo>
                  <a:pt x="63538" y="71424"/>
                </a:lnTo>
                <a:lnTo>
                  <a:pt x="57150" y="77825"/>
                </a:lnTo>
                <a:lnTo>
                  <a:pt x="57150" y="97155"/>
                </a:lnTo>
                <a:lnTo>
                  <a:pt x="71437" y="85725"/>
                </a:lnTo>
                <a:lnTo>
                  <a:pt x="85725" y="85725"/>
                </a:lnTo>
                <a:lnTo>
                  <a:pt x="85725" y="77825"/>
                </a:lnTo>
                <a:lnTo>
                  <a:pt x="79324" y="71424"/>
                </a:lnTo>
                <a:close/>
              </a:path>
              <a:path w="142875" h="1860550">
                <a:moveTo>
                  <a:pt x="85725" y="85725"/>
                </a:moveTo>
                <a:lnTo>
                  <a:pt x="71437" y="85725"/>
                </a:lnTo>
                <a:lnTo>
                  <a:pt x="85725" y="97155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929C244E-9DEE-7459-80D8-F265FC3D50B5}"/>
              </a:ext>
            </a:extLst>
          </p:cNvPr>
          <p:cNvSpPr/>
          <p:nvPr/>
        </p:nvSpPr>
        <p:spPr>
          <a:xfrm>
            <a:off x="9212223" y="5343403"/>
            <a:ext cx="2098675" cy="0"/>
          </a:xfrm>
          <a:custGeom>
            <a:avLst/>
            <a:gdLst/>
            <a:ahLst/>
            <a:cxnLst/>
            <a:rect l="l" t="t" r="r" b="b"/>
            <a:pathLst>
              <a:path w="2098675">
                <a:moveTo>
                  <a:pt x="0" y="0"/>
                </a:moveTo>
                <a:lnTo>
                  <a:pt x="2098621" y="1"/>
                </a:lnTo>
              </a:path>
            </a:pathLst>
          </a:custGeom>
          <a:ln w="444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0F5FB55F-49AB-0D01-D8D5-D0C89B7FD217}"/>
              </a:ext>
            </a:extLst>
          </p:cNvPr>
          <p:cNvSpPr/>
          <p:nvPr/>
        </p:nvSpPr>
        <p:spPr>
          <a:xfrm>
            <a:off x="9364623" y="3856241"/>
            <a:ext cx="0" cy="1639570"/>
          </a:xfrm>
          <a:custGeom>
            <a:avLst/>
            <a:gdLst/>
            <a:ahLst/>
            <a:cxnLst/>
            <a:rect l="l" t="t" r="r" b="b"/>
            <a:pathLst>
              <a:path h="1639570">
                <a:moveTo>
                  <a:pt x="0" y="1639560"/>
                </a:moveTo>
                <a:lnTo>
                  <a:pt x="1" y="0"/>
                </a:lnTo>
              </a:path>
            </a:pathLst>
          </a:custGeom>
          <a:ln w="444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69454A6A-6235-024B-4B80-74DE0CB2ED3C}"/>
                  </a:ext>
                </a:extLst>
              </p:cNvPr>
              <p:cNvSpPr txBox="1"/>
              <p:nvPr/>
            </p:nvSpPr>
            <p:spPr>
              <a:xfrm>
                <a:off x="9727947" y="3719628"/>
                <a:ext cx="1106128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  <a:cs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𝑇𝐻</m:t>
                          </m:r>
                        </m:sub>
                      </m:sSub>
                      <m:r>
                        <a:rPr lang="en-US" sz="1950" i="1" spc="15" baseline="-14957" dirty="0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</m:oMath>
                  </m:oMathPara>
                </a14:m>
                <a:endParaRPr sz="1950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69454A6A-6235-024B-4B80-74DE0CB2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947" y="3719628"/>
                <a:ext cx="1106128" cy="283476"/>
              </a:xfrm>
              <a:prstGeom prst="rect">
                <a:avLst/>
              </a:prstGeom>
              <a:blipFill>
                <a:blip r:embed="rId7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1">
                <a:extLst>
                  <a:ext uri="{FF2B5EF4-FFF2-40B4-BE49-F238E27FC236}">
                    <a16:creationId xmlns:a16="http://schemas.microsoft.com/office/drawing/2014/main" id="{64F56BC3-5FBB-06B9-B52A-FE288D99EE8A}"/>
                  </a:ext>
                </a:extLst>
              </p:cNvPr>
              <p:cNvSpPr txBox="1"/>
              <p:nvPr/>
            </p:nvSpPr>
            <p:spPr>
              <a:xfrm>
                <a:off x="9417963" y="4078228"/>
                <a:ext cx="2044974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pc="19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1800" i="1" spc="19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pc="19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𝐶𝐸</m:t>
                        </m:r>
                      </m:sub>
                    </m:sSub>
                    <m:r>
                      <a:rPr lang="en-US" sz="1800" b="0" i="1" spc="19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/>
                      </a:rPr>
                      <m:t>0</m:t>
                    </m:r>
                  </m:oMath>
                </a14:m>
                <a:r>
                  <a:rPr lang="en-US" sz="1800">
                    <a:solidFill>
                      <a:srgbClr val="00B0F0"/>
                    </a:solidFill>
                    <a:latin typeface="Calibri"/>
                    <a:cs typeface="Calibri"/>
                  </a:rPr>
                  <a:t>, </a:t>
                </a:r>
                <a:r>
                  <a:rPr lang="en-US" sz="1800" b="1" spc="-5">
                    <a:solidFill>
                      <a:srgbClr val="00B0F0"/>
                    </a:solidFill>
                    <a:latin typeface="Calibri"/>
                    <a:cs typeface="Calibri"/>
                  </a:rPr>
                  <a:t>short</a:t>
                </a:r>
                <a:r>
                  <a:rPr lang="en-US" sz="1800" b="1" spc="185">
                    <a:solidFill>
                      <a:srgbClr val="00B0F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1800" b="1" spc="-5">
                    <a:solidFill>
                      <a:srgbClr val="00B0F0"/>
                    </a:solidFill>
                    <a:latin typeface="Calibri"/>
                    <a:cs typeface="Calibri"/>
                  </a:rPr>
                  <a:t>ckt</a:t>
                </a:r>
                <a:endParaRPr sz="1800" b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9" name="object 21">
                <a:extLst>
                  <a:ext uri="{FF2B5EF4-FFF2-40B4-BE49-F238E27FC236}">
                    <a16:creationId xmlns:a16="http://schemas.microsoft.com/office/drawing/2014/main" id="{64F56BC3-5FBB-06B9-B52A-FE288D99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963" y="4078228"/>
                <a:ext cx="2044974" cy="289823"/>
              </a:xfrm>
              <a:prstGeom prst="rect">
                <a:avLst/>
              </a:prstGeom>
              <a:blipFill>
                <a:blip r:embed="rId8"/>
                <a:stretch>
                  <a:fillRect l="-2388" t="-22917" b="-4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906387EE-F91E-E948-2184-E9967969BB2E}"/>
                  </a:ext>
                </a:extLst>
              </p:cNvPr>
              <p:cNvSpPr txBox="1"/>
              <p:nvPr/>
            </p:nvSpPr>
            <p:spPr>
              <a:xfrm>
                <a:off x="9555351" y="4837181"/>
                <a:ext cx="1773555" cy="400110"/>
              </a:xfrm>
              <a:prstGeom prst="rect">
                <a:avLst/>
              </a:prstGeom>
            </p:spPr>
            <p:txBody>
              <a:bodyPr vert="horz" wrap="square" lIns="0" tIns="12192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6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𝑪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0</m:t>
                    </m:r>
                  </m:oMath>
                </a14:m>
                <a:r>
                  <a:rPr lang="en-US" sz="1800">
                    <a:solidFill>
                      <a:srgbClr val="FF0000"/>
                    </a:solidFill>
                    <a:latin typeface="Calibri"/>
                    <a:cs typeface="Calibri"/>
                  </a:rPr>
                  <a:t>, </a:t>
                </a:r>
                <a:r>
                  <a:rPr lang="en-US" sz="1800" b="1">
                    <a:solidFill>
                      <a:srgbClr val="FF0000"/>
                    </a:solidFill>
                    <a:latin typeface="Calibri"/>
                    <a:cs typeface="Calibri"/>
                  </a:rPr>
                  <a:t>open</a:t>
                </a:r>
                <a:r>
                  <a:rPr lang="en-US" sz="1800" b="1" spc="-35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1800" b="1" spc="-5" err="1">
                    <a:solidFill>
                      <a:srgbClr val="FF0000"/>
                    </a:solidFill>
                    <a:latin typeface="Calibri"/>
                    <a:cs typeface="Calibri"/>
                  </a:rPr>
                  <a:t>ckt</a:t>
                </a:r>
                <a:endParaRPr sz="180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906387EE-F91E-E948-2184-E9967969B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351" y="4837181"/>
                <a:ext cx="1773555" cy="400110"/>
              </a:xfrm>
              <a:prstGeom prst="rect">
                <a:avLst/>
              </a:prstGeom>
              <a:blipFill>
                <a:blip r:embed="rId9"/>
                <a:stretch>
                  <a:fillRect l="-1718" b="-3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5B36D79E-91FE-463F-7F33-0048454C35ED}"/>
                  </a:ext>
                </a:extLst>
              </p:cNvPr>
              <p:cNvSpPr txBox="1"/>
              <p:nvPr/>
            </p:nvSpPr>
            <p:spPr>
              <a:xfrm>
                <a:off x="9809461" y="4677911"/>
                <a:ext cx="1106128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Cambria Math"/>
                        </a:rPr>
                        <m:t>0</m:t>
                      </m:r>
                    </m:oMath>
                  </m:oMathPara>
                </a14:m>
                <a:endParaRPr sz="1950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5B36D79E-91FE-463F-7F33-0048454C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461" y="4677911"/>
                <a:ext cx="1106128" cy="283476"/>
              </a:xfrm>
              <a:prstGeom prst="rect">
                <a:avLst/>
              </a:prstGeom>
              <a:blipFill>
                <a:blip r:embed="rId10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92BE3631-E203-009F-C625-81E860C6831D}"/>
                  </a:ext>
                </a:extLst>
              </p:cNvPr>
              <p:cNvSpPr txBox="1"/>
              <p:nvPr/>
            </p:nvSpPr>
            <p:spPr>
              <a:xfrm>
                <a:off x="9197935" y="3325622"/>
                <a:ext cx="433773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sz="1950" b="1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92BE3631-E203-009F-C625-81E860C6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935" y="3325622"/>
                <a:ext cx="433773" cy="283476"/>
              </a:xfrm>
              <a:prstGeom prst="rect">
                <a:avLst/>
              </a:prstGeom>
              <a:blipFill>
                <a:blip r:embed="rId11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3CD0587-9768-BA5C-BABF-98F1EAE94CE5}"/>
                  </a:ext>
                </a:extLst>
              </p:cNvPr>
              <p:cNvSpPr txBox="1"/>
              <p:nvPr/>
            </p:nvSpPr>
            <p:spPr>
              <a:xfrm>
                <a:off x="11496929" y="5201664"/>
                <a:ext cx="433773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sz="1950" b="1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3CD0587-9768-BA5C-BABF-98F1EAE94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929" y="5201664"/>
                <a:ext cx="433773" cy="283476"/>
              </a:xfrm>
              <a:prstGeom prst="rect">
                <a:avLst/>
              </a:prstGeom>
              <a:blipFill>
                <a:blip r:embed="rId12"/>
                <a:stretch>
                  <a:fillRect l="-8451" r="-1126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267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43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/>
              <a:t>Current-Controlled </a:t>
            </a:r>
            <a:r>
              <a:rPr sz="4400"/>
              <a:t>Logic </a:t>
            </a:r>
            <a:r>
              <a:rPr sz="4400" spc="-20"/>
              <a:t>Gates </a:t>
            </a:r>
            <a:r>
              <a:rPr sz="4400"/>
              <a:t>using</a:t>
            </a:r>
            <a:r>
              <a:rPr sz="4400" spc="15"/>
              <a:t> </a:t>
            </a:r>
            <a:r>
              <a:rPr sz="4400" spc="-5"/>
              <a:t>BJT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169775" y="3233607"/>
            <a:ext cx="2313070" cy="3013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130" y="6089396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</a:t>
            </a:r>
            <a:r>
              <a:rPr sz="2400" spc="-15">
                <a:latin typeface="Calibri"/>
                <a:cs typeface="Calibri"/>
              </a:rPr>
              <a:t>Inverter </a:t>
            </a:r>
            <a:r>
              <a:rPr sz="2400" spc="-20">
                <a:latin typeface="Calibri"/>
                <a:cs typeface="Calibri"/>
              </a:rPr>
              <a:t>(NOT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83084" y="3171015"/>
            <a:ext cx="2991978" cy="3018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7848" y="6092444"/>
            <a:ext cx="1915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NAND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1440" y="6092444"/>
            <a:ext cx="172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NOR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238A3-E4F0-BAA1-6751-6C68B92A7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839" y="2537802"/>
            <a:ext cx="1984312" cy="3446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8" y="1716532"/>
            <a:ext cx="10436861" cy="155427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>
                <a:cs typeface="Calibri"/>
              </a:rPr>
              <a:t>Just replace switches </a:t>
            </a:r>
            <a:r>
              <a:rPr sz="2000" spc="-5">
                <a:cs typeface="Calibri"/>
              </a:rPr>
              <a:t>with</a:t>
            </a:r>
            <a:r>
              <a:rPr sz="2000" spc="35">
                <a:cs typeface="Calibri"/>
              </a:rPr>
              <a:t> </a:t>
            </a:r>
            <a:r>
              <a:rPr sz="2000" spc="-45">
                <a:cs typeface="Calibri"/>
              </a:rPr>
              <a:t>BJTs!</a:t>
            </a:r>
            <a:endParaRPr sz="200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000">
                <a:cs typeface="Calibri"/>
              </a:rPr>
              <a:t>Major </a:t>
            </a:r>
            <a:r>
              <a:rPr sz="2000" spc="-10">
                <a:cs typeface="Calibri"/>
              </a:rPr>
              <a:t>problem: </a:t>
            </a:r>
            <a:r>
              <a:rPr sz="2000" spc="-5">
                <a:cs typeface="Calibri"/>
              </a:rPr>
              <a:t>Cannot </a:t>
            </a:r>
            <a:r>
              <a:rPr sz="2000" spc="-10">
                <a:cs typeface="Calibri"/>
              </a:rPr>
              <a:t>cascade!</a:t>
            </a:r>
            <a:r>
              <a:rPr sz="2000">
                <a:cs typeface="Calibri"/>
              </a:rPr>
              <a:t> </a:t>
            </a:r>
            <a:r>
              <a:rPr sz="2000" spc="-15">
                <a:cs typeface="Calibri"/>
              </a:rPr>
              <a:t>(Why?)</a:t>
            </a:r>
            <a:endParaRPr lang="en-US" sz="2000" spc="-15">
              <a:cs typeface="Calibri"/>
            </a:endParaRP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>
                <a:cs typeface="Calibri"/>
              </a:rPr>
              <a:t>Input Logic Variable: 	</a:t>
            </a:r>
            <a:r>
              <a:rPr lang="en-US" sz="2000" b="1" spc="-15">
                <a:solidFill>
                  <a:srgbClr val="FF0000"/>
                </a:solidFill>
                <a:cs typeface="Calibri"/>
              </a:rPr>
              <a:t>Current</a:t>
            </a: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>
                <a:cs typeface="Calibri"/>
              </a:rPr>
              <a:t>Output Logic Variable:	</a:t>
            </a:r>
            <a:r>
              <a:rPr lang="en-US" sz="2000" b="1" spc="-15">
                <a:solidFill>
                  <a:srgbClr val="0000FF"/>
                </a:solidFill>
                <a:cs typeface="Calibri"/>
              </a:rPr>
              <a:t>Voltage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/>
              <a:t>From Current Controlled to Voltage 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2C8ED-D4C5-6485-9806-9C350142A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849"/>
          <a:stretch/>
        </p:blipFill>
        <p:spPr>
          <a:xfrm>
            <a:off x="2143938" y="2077385"/>
            <a:ext cx="4034669" cy="4509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CFB186-0E54-471A-E55E-909B59259E6A}"/>
                  </a:ext>
                </a:extLst>
              </p:cNvPr>
              <p:cNvSpPr txBox="1"/>
              <p:nvPr/>
            </p:nvSpPr>
            <p:spPr>
              <a:xfrm>
                <a:off x="837113" y="1699272"/>
                <a:ext cx="5634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How to convert current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400"/>
                  <a:t> into voltage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/>
                  <a:t>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CFB186-0E54-471A-E55E-909B5925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13" y="1699272"/>
                <a:ext cx="5634876" cy="461665"/>
              </a:xfrm>
              <a:prstGeom prst="rect">
                <a:avLst/>
              </a:prstGeom>
              <a:blipFill>
                <a:blip r:embed="rId3"/>
                <a:stretch>
                  <a:fillRect l="-1622" t="-9333" r="-5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4693798-8D00-3198-6CBA-29048841C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810" y="1478787"/>
            <a:ext cx="2077278" cy="10564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1C162-9205-A4A2-5DDD-EA3AC6E0D064}"/>
                  </a:ext>
                </a:extLst>
              </p:cNvPr>
              <p:cNvSpPr txBox="1"/>
              <p:nvPr/>
            </p:nvSpPr>
            <p:spPr>
              <a:xfrm>
                <a:off x="9305891" y="1729295"/>
                <a:ext cx="1513173" cy="555427"/>
              </a:xfrm>
              <a:prstGeom prst="roundRect">
                <a:avLst>
                  <a:gd name="adj" fmla="val 29858"/>
                </a:avLst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1C162-9205-A4A2-5DDD-EA3AC6E0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891" y="1729295"/>
                <a:ext cx="1513173" cy="555427"/>
              </a:xfrm>
              <a:prstGeom prst="roundRect">
                <a:avLst>
                  <a:gd name="adj" fmla="val 29858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98DE35-91DA-155F-99AD-5812949579E7}"/>
                  </a:ext>
                </a:extLst>
              </p:cNvPr>
              <p:cNvSpPr txBox="1"/>
              <p:nvPr/>
            </p:nvSpPr>
            <p:spPr>
              <a:xfrm>
                <a:off x="881004" y="5568474"/>
                <a:ext cx="2773547" cy="924401"/>
              </a:xfrm>
              <a:prstGeom prst="roundRect">
                <a:avLst>
                  <a:gd name="adj" fmla="val 35511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KVL </a:t>
                </a:r>
                <a:r>
                  <a:rPr lang="en-US"/>
                  <a:t>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/>
                  <a:t>:</a:t>
                </a:r>
              </a:p>
              <a:p>
                <a:pPr algn="ctr"/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98DE35-91DA-155F-99AD-581294957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04" y="5568474"/>
                <a:ext cx="2773547" cy="924401"/>
              </a:xfrm>
              <a:prstGeom prst="roundRect">
                <a:avLst>
                  <a:gd name="adj" fmla="val 35511"/>
                </a:avLst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0B14BFA-97A9-2F6F-34FC-3CF74E83B150}"/>
              </a:ext>
            </a:extLst>
          </p:cNvPr>
          <p:cNvGrpSpPr/>
          <p:nvPr/>
        </p:nvGrpSpPr>
        <p:grpSpPr>
          <a:xfrm>
            <a:off x="6523672" y="3514686"/>
            <a:ext cx="2403907" cy="1635063"/>
            <a:chOff x="5837503" y="3138409"/>
            <a:chExt cx="2025595" cy="1635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642BAA-33B7-269F-E9AD-76AC55F3ECC0}"/>
                    </a:ext>
                  </a:extLst>
                </p:cNvPr>
                <p:cNvSpPr txBox="1"/>
                <p:nvPr/>
              </p:nvSpPr>
              <p:spPr>
                <a:xfrm>
                  <a:off x="5837503" y="3138409"/>
                  <a:ext cx="2025595" cy="16350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𝑩𝑬</m:t>
                            </m:r>
                          </m:sub>
                        </m:sSub>
                      </m:oMath>
                    </m:oMathPara>
                  </a14:m>
                  <a:endParaRPr lang="en-US" sz="2000" b="1" i="1">
                    <a:latin typeface="Cambria Math" panose="02040503050406030204" pitchFamily="18" charset="0"/>
                  </a:endParaRPr>
                </a:p>
                <a:p>
                  <a:endParaRPr lang="en-US" sz="2000" b="1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𝑩𝑬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den>
                        </m:f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642BAA-33B7-269F-E9AD-76AC55F3E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503" y="3138409"/>
                  <a:ext cx="2025595" cy="16350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651659-C101-1C34-3107-E2F519D5EA78}"/>
                </a:ext>
              </a:extLst>
            </p:cNvPr>
            <p:cNvSpPr/>
            <p:nvPr/>
          </p:nvSpPr>
          <p:spPr>
            <a:xfrm>
              <a:off x="7077916" y="3762445"/>
              <a:ext cx="529405" cy="3458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4DAE01-3F11-012F-B512-D5ADF03D5400}"/>
                  </a:ext>
                </a:extLst>
              </p:cNvPr>
              <p:cNvSpPr txBox="1"/>
              <p:nvPr/>
            </p:nvSpPr>
            <p:spPr>
              <a:xfrm>
                <a:off x="8795286" y="5018267"/>
                <a:ext cx="28127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r>
                  <a:rPr lang="en-US" sz="240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/>
                  <a:t> </a:t>
                </a:r>
              </a:p>
              <a:p>
                <a:endParaRPr lang="en-US" sz="2400"/>
              </a:p>
              <a:p>
                <a:r>
                  <a:rPr lang="en-US" sz="2400"/>
                  <a:t>How?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4DAE01-3F11-012F-B512-D5ADF03D5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86" y="5018267"/>
                <a:ext cx="2812780" cy="1200329"/>
              </a:xfrm>
              <a:prstGeom prst="rect">
                <a:avLst/>
              </a:prstGeom>
              <a:blipFill>
                <a:blip r:embed="rId8"/>
                <a:stretch>
                  <a:fillRect l="-3471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43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Logic </a:t>
            </a:r>
            <a:r>
              <a:rPr sz="4400" spc="-20" dirty="0"/>
              <a:t>Gates </a:t>
            </a:r>
            <a:r>
              <a:rPr sz="4400" dirty="0"/>
              <a:t>using</a:t>
            </a:r>
            <a:r>
              <a:rPr sz="4400" spc="15" dirty="0"/>
              <a:t> </a:t>
            </a:r>
            <a:r>
              <a:rPr sz="4400" spc="-5" dirty="0"/>
              <a:t>BJT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595130" y="6089396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</a:t>
            </a:r>
            <a:r>
              <a:rPr sz="2400" spc="-15">
                <a:latin typeface="Calibri"/>
                <a:cs typeface="Calibri"/>
              </a:rPr>
              <a:t>Inverter </a:t>
            </a:r>
            <a:r>
              <a:rPr sz="2400" spc="-20">
                <a:latin typeface="Calibri"/>
                <a:cs typeface="Calibri"/>
              </a:rPr>
              <a:t>(NOT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83084" y="3171015"/>
            <a:ext cx="2991978" cy="3018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7848" y="6092444"/>
            <a:ext cx="1915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NAND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1440" y="6092444"/>
            <a:ext cx="172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NOR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238A3-E4F0-BAA1-6751-6C68B92A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39" y="2537802"/>
            <a:ext cx="1984312" cy="3446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8" y="1716532"/>
            <a:ext cx="10436861" cy="155427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 dirty="0">
                <a:cs typeface="Calibri"/>
              </a:rPr>
              <a:t>Just replace switches </a:t>
            </a:r>
            <a:r>
              <a:rPr sz="2000" spc="-5" dirty="0">
                <a:cs typeface="Calibri"/>
              </a:rPr>
              <a:t>with</a:t>
            </a:r>
            <a:r>
              <a:rPr sz="2000" spc="35" dirty="0">
                <a:cs typeface="Calibri"/>
              </a:rPr>
              <a:t> </a:t>
            </a:r>
            <a:r>
              <a:rPr sz="2000" spc="-45" dirty="0">
                <a:cs typeface="Calibri"/>
              </a:rPr>
              <a:t>BJTs!</a:t>
            </a:r>
            <a:r>
              <a:rPr lang="en-US" sz="2000" spc="-45" dirty="0">
                <a:cs typeface="Calibri"/>
              </a:rPr>
              <a:t> </a:t>
            </a:r>
            <a:r>
              <a:rPr lang="en-US" sz="2000" b="1" spc="-45" dirty="0">
                <a:cs typeface="Calibri"/>
              </a:rPr>
              <a:t>– and add a Resistor to the Base terminal</a:t>
            </a:r>
            <a:endParaRPr sz="2000" b="1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trike="sngStrike" dirty="0">
                <a:cs typeface="Calibri"/>
              </a:rPr>
              <a:t>Major </a:t>
            </a:r>
            <a:r>
              <a:rPr sz="2000" strike="sngStrike" spc="-10" dirty="0">
                <a:cs typeface="Calibri"/>
              </a:rPr>
              <a:t>problem: </a:t>
            </a:r>
            <a:r>
              <a:rPr sz="2000" strike="sngStrike" spc="-5" dirty="0">
                <a:cs typeface="Calibri"/>
              </a:rPr>
              <a:t>Cannot </a:t>
            </a:r>
            <a:r>
              <a:rPr sz="2000" strike="sngStrike" spc="-10" dirty="0">
                <a:cs typeface="Calibri"/>
              </a:rPr>
              <a:t>cascade!</a:t>
            </a:r>
            <a:r>
              <a:rPr sz="2000" strike="sngStrike" dirty="0">
                <a:cs typeface="Calibri"/>
              </a:rPr>
              <a:t> </a:t>
            </a:r>
            <a:r>
              <a:rPr sz="2000" strike="sngStrike" spc="-15" dirty="0">
                <a:cs typeface="Calibri"/>
              </a:rPr>
              <a:t>(Why?)</a:t>
            </a:r>
            <a:r>
              <a:rPr lang="en-US" sz="2000" spc="-15" dirty="0">
                <a:cs typeface="Calibri"/>
              </a:rPr>
              <a:t> Can be cascaded.</a:t>
            </a:r>
            <a:endParaRPr lang="en-US" sz="2000" strike="sngStrike" spc="-15" dirty="0">
              <a:cs typeface="Calibri"/>
            </a:endParaRP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 dirty="0">
                <a:cs typeface="Calibri"/>
              </a:rPr>
              <a:t>Input Logic Variable: </a:t>
            </a:r>
            <a:r>
              <a:rPr lang="en-US" sz="2000" b="1" strike="sngStrike" spc="-15" dirty="0">
                <a:solidFill>
                  <a:srgbClr val="FF0000"/>
                </a:solidFill>
                <a:cs typeface="Calibri"/>
              </a:rPr>
              <a:t>Current </a:t>
            </a:r>
            <a:r>
              <a:rPr lang="en-US" sz="2000" b="1" spc="-15" dirty="0">
                <a:solidFill>
                  <a:srgbClr val="0000FF"/>
                </a:solidFill>
                <a:cs typeface="Calibri"/>
              </a:rPr>
              <a:t>Voltage</a:t>
            </a:r>
            <a:endParaRPr lang="en-US" sz="2000" b="1" strike="sngStrike" spc="-15" dirty="0">
              <a:solidFill>
                <a:srgbClr val="FF0000"/>
              </a:solidFill>
              <a:cs typeface="Calibri"/>
            </a:endParaRP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 dirty="0">
                <a:cs typeface="Calibri"/>
              </a:rPr>
              <a:t>Output Logic Variable:	</a:t>
            </a:r>
            <a:r>
              <a:rPr lang="en-US" sz="2000" b="1" spc="-15" dirty="0">
                <a:solidFill>
                  <a:srgbClr val="0000FF"/>
                </a:solidFill>
                <a:cs typeface="Calibri"/>
              </a:rPr>
              <a:t>Voltage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BC80D-D99F-B9D1-5C1A-FA969BB3D5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5849"/>
          <a:stretch/>
        </p:blipFill>
        <p:spPr>
          <a:xfrm>
            <a:off x="1071229" y="3501042"/>
            <a:ext cx="2221274" cy="2482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D1F32-C9E3-CC12-5A3D-25FBAB5F2D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4500564" y="4118719"/>
            <a:ext cx="1272750" cy="702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46A35-F878-8179-4716-D6D1D8D1E0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4522579" y="4869606"/>
            <a:ext cx="1272750" cy="70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1FC86-866B-C403-C005-568EAF4D5BF2}"/>
                  </a:ext>
                </a:extLst>
              </p:cNvPr>
              <p:cNvSpPr txBox="1"/>
              <p:nvPr/>
            </p:nvSpPr>
            <p:spPr>
              <a:xfrm>
                <a:off x="4282441" y="4257272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1FC86-866B-C403-C005-568EAF4D5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41" y="4257272"/>
                <a:ext cx="452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9B4DD6-31DB-4124-A6B5-89463DBAAFBF}"/>
                  </a:ext>
                </a:extLst>
              </p:cNvPr>
              <p:cNvSpPr txBox="1"/>
              <p:nvPr/>
            </p:nvSpPr>
            <p:spPr>
              <a:xfrm>
                <a:off x="4278626" y="5025013"/>
                <a:ext cx="45999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9B4DD6-31DB-4124-A6B5-89463DBA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626" y="5025013"/>
                <a:ext cx="459998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86D03E0-6A0A-D05E-7832-2D01CF72D1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7503036" y="4626604"/>
            <a:ext cx="1272750" cy="7020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2BF6ED-3EBE-F040-5901-6C5BD6CE1E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9317773" y="4626604"/>
            <a:ext cx="807301" cy="70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DFF737-8697-7DC3-4B70-D8E5B51917E4}"/>
                  </a:ext>
                </a:extLst>
              </p:cNvPr>
              <p:cNvSpPr txBox="1"/>
              <p:nvPr/>
            </p:nvSpPr>
            <p:spPr>
              <a:xfrm>
                <a:off x="7284913" y="476515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DFF737-8697-7DC3-4B70-D8E5B5191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13" y="4765157"/>
                <a:ext cx="452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07D7BE-55A0-0E9F-18FE-583B371EDB50}"/>
                  </a:ext>
                </a:extLst>
              </p:cNvPr>
              <p:cNvSpPr txBox="1"/>
              <p:nvPr/>
            </p:nvSpPr>
            <p:spPr>
              <a:xfrm>
                <a:off x="9095836" y="4778311"/>
                <a:ext cx="45999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07D7BE-55A0-0E9F-18FE-583B371ED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36" y="4778311"/>
                <a:ext cx="459998" cy="391261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6FBCB-E2B8-38E2-980E-8634D45AD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082" y="872751"/>
            <a:ext cx="9782098" cy="5478888"/>
          </a:xfrm>
        </p:spPr>
      </p:pic>
    </p:spTree>
    <p:extLst>
      <p:ext uri="{BB962C8B-B14F-4D97-AF65-F5344CB8AC3E}">
        <p14:creationId xmlns:p14="http://schemas.microsoft.com/office/powerpoint/2010/main" val="116104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9E6D86-A958-4255-A445-617EB8B55CA2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271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Times New Roman</vt:lpstr>
      <vt:lpstr>Office Theme</vt:lpstr>
      <vt:lpstr>CSE251: Electronic Devices and Circuits</vt:lpstr>
      <vt:lpstr>BJT S-Model</vt:lpstr>
      <vt:lpstr>Current-Controlled Logic Gates using BJT</vt:lpstr>
      <vt:lpstr>From Current Controlled to Voltage Controlled</vt:lpstr>
      <vt:lpstr>Logic Gates using BJT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CSE251: Electronic Devices and Circuits</dc:title>
  <dc:creator>Shadman Shahid</dc:creator>
  <cp:lastModifiedBy>0424062507 - Tarvir Anjum Aditto</cp:lastModifiedBy>
  <cp:revision>10</cp:revision>
  <dcterms:created xsi:type="dcterms:W3CDTF">2023-07-16T20:28:24Z</dcterms:created>
  <dcterms:modified xsi:type="dcterms:W3CDTF">2025-08-26T18:45:14Z</dcterms:modified>
</cp:coreProperties>
</file>