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8" r:id="rId5"/>
    <p:sldId id="279" r:id="rId6"/>
    <p:sldId id="280" r:id="rId7"/>
    <p:sldId id="291" r:id="rId8"/>
    <p:sldId id="292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88" r:id="rId17"/>
    <p:sldId id="290" r:id="rId18"/>
    <p:sldId id="289" r:id="rId19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97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97133-0FB1-4BB9-B53B-8CF6A179ED9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D6E29-C77E-4798-938F-B9362650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1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dile</a:t>
            </a:r>
            <a:r>
              <a:rPr lang="en-US" dirty="0"/>
              <a:t> 2.89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D6E29-C77E-4798-938F-B936265044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6D01-567C-F0D6-71D2-F876C0B9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4BE74-EFED-73C0-EC14-CF4B77FAE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3358-4524-F9DD-4A81-68CF7B2D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06/30/2025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80C2-4AC7-DCE9-CD89-5C0105F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5FE2-D617-4563-65AA-9AA6AB0D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486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BC17-42A2-A7C0-7FB2-8BC33B5E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0F595-22FA-5E23-F5C4-7D35ECE5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B79F-3A22-6E5B-2FBA-AFFD19CB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06/30/2025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C1D8-77A3-19C9-B17D-9DB821A4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5E700-BAC0-7EF9-F23A-FD7813B5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524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646B1-497D-EEC5-BA15-B288EC581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B1A16-12F7-BD97-BD08-917130EF4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25E96-DD34-C63F-CA6B-9E050B9B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06/30/2025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4B3A-BADA-2034-BDC9-4BF5606E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3F1D-0446-82AF-61D7-6A728796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9719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81F2-1EC2-8565-CF33-0C72DF06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9A53A-3009-7274-7CA5-11F4752F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02F6-1924-F706-F445-FB5F32FE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06/30/2025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C362-D0B6-9BFC-06B7-36D711CD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2DA8-150B-263E-1E52-7C4BA6F3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4966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2336-AC11-45B7-30BF-76F2ACE2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A5A92-1068-C1F5-EBC1-1A4DCDB0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1629-BEA1-B610-2F2D-877B1564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06/30/2025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598C-F3A3-2795-22CA-EE73156A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7C096-12AF-17ED-4575-5002987C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8919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A69A-2E47-4953-5E9B-F4BE9780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C43E8-72A6-270E-F8F0-0E16181CD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71736-3AC9-4E92-0DF6-140F036F2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4CBC0-37B3-624C-0106-4F277DCF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06/30/2025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0D951-DB76-2343-94B3-3EDA8F24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7A2E6-15D6-F81B-1689-631141EF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907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D316-E1B5-F505-CA14-CFA52C6A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0469-9CED-5E15-7015-EFAA5C13D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E53C-BE47-7E3C-4E90-5BAAC791D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4ED81-AF69-CBEA-DD3C-6CBBDDA23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7B582-390D-9A8B-092C-A2D378838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F139C-1542-C263-75DE-81087B93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06/30/2025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47BC2-0F4D-D3AF-07E6-04BD347F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9C7DE-0E34-CC3E-FF53-CB1052C7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0038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EE8D-A8A6-AF81-9266-6F7C2E89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CE71E-2D32-7F16-417C-C89CA2F3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06/30/2025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7A2B2-9D5D-8615-DDEC-F7AC94D2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ED1E9-08DE-C6EF-BB2E-8ED8DF0F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3497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25B00-35A3-2427-C72D-33B9FE8A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06/30/2025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FA600-9573-20E8-98AE-DC3A1588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DDD81-BDEE-8CCD-BF82-887A63F5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185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A020-1AC2-C1F9-9AE9-D61BA8D8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C572-49E6-00EB-2ECF-BD2FCBE90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BF3C6-6BF3-91EF-8E00-297E8DBFC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13C6D-7082-778D-8A51-DB174EED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06/30/2025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2B4A-01AB-2331-7473-FCA1162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038A5-2125-389A-45E6-59FDE63B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1428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6AD6-72B0-0538-64AD-878D2E1A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1361C-B053-F35A-A4E4-45890420F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8211-B4F8-A5A6-40B5-4DFFF6824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4C4E8-B02C-3C36-8F2D-94361FF4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en-BD" smtClean="0"/>
              <a:t>06/30/2025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0EEA-E149-A381-01B4-4D26ECC4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1DDF8-960E-30BE-ED8E-B4A6ED26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490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0A3A1-9931-C614-9559-0A39C089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EB5A-4E98-6169-7B6F-380D900F7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1C87-0C3B-8EAC-EEF8-C96B7A9B9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F2B9-388C-824E-B888-6082E715FC2D}" type="datetimeFigureOut">
              <a:rPr lang="en-BD" smtClean="0"/>
              <a:t>06/30/2025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A4E9A-FE8B-289D-2C42-1FDE76AE7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8C57-317B-2386-3252-FE4775E90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24F7-7747-B544-BFF1-26A9B5EBFD0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1062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195A-886A-D723-5EFD-3A6DA9FB1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BD" dirty="0"/>
            </a:br>
            <a:r>
              <a:rPr lang="en-BD" dirty="0"/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1AAE2-3E46-EB32-A0E4-1A5F6AF59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Op Amp – Part 2</a:t>
            </a:r>
          </a:p>
        </p:txBody>
      </p:sp>
    </p:spTree>
    <p:extLst>
      <p:ext uri="{BB962C8B-B14F-4D97-AF65-F5344CB8AC3E}">
        <p14:creationId xmlns:p14="http://schemas.microsoft.com/office/powerpoint/2010/main" val="147009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8F7A-8FF7-6A80-A1F4-5795F58F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Feedback – Numerical Example</a:t>
            </a:r>
            <a:endParaRPr lang="en-BD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64CCF21-C944-A6C9-74E4-F3412C1B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6982"/>
          <a:stretch/>
        </p:blipFill>
        <p:spPr>
          <a:xfrm>
            <a:off x="838200" y="1991771"/>
            <a:ext cx="9969634" cy="3951829"/>
          </a:xfrm>
        </p:spPr>
      </p:pic>
    </p:spTree>
    <p:extLst>
      <p:ext uri="{BB962C8B-B14F-4D97-AF65-F5344CB8AC3E}">
        <p14:creationId xmlns:p14="http://schemas.microsoft.com/office/powerpoint/2010/main" val="348099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E6FE-58D2-2999-3C15-857CCEEE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Negative Feedback – Derivation of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216D22-D375-ED31-E7A0-65D662F77928}"/>
                  </a:ext>
                </a:extLst>
              </p:cNvPr>
              <p:cNvSpPr txBox="1"/>
              <p:nvPr/>
            </p:nvSpPr>
            <p:spPr>
              <a:xfrm>
                <a:off x="5115731" y="1514411"/>
                <a:ext cx="1960537" cy="342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know,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216D22-D375-ED31-E7A0-65D662F77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31" y="1514411"/>
                <a:ext cx="1960537" cy="3421771"/>
              </a:xfrm>
              <a:prstGeom prst="rect">
                <a:avLst/>
              </a:prstGeom>
              <a:blipFill>
                <a:blip r:embed="rId2"/>
                <a:stretch>
                  <a:fillRect l="-7051" b="-185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BE627-40B2-A0D6-1D5C-97136F142B52}"/>
                  </a:ext>
                </a:extLst>
              </p:cNvPr>
              <p:cNvSpPr txBox="1"/>
              <p:nvPr/>
            </p:nvSpPr>
            <p:spPr>
              <a:xfrm>
                <a:off x="8117258" y="1514411"/>
                <a:ext cx="1908599" cy="3598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r>
                          <a:rPr lang="en-US" sz="2800" b="0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extremely large,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aseline="-25000" dirty="0">
                  <a:solidFill>
                    <a:srgbClr val="FF0000"/>
                  </a:solidFill>
                  <a:effectLst/>
                </a:endParaRPr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BE627-40B2-A0D6-1D5C-97136F142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258" y="1514411"/>
                <a:ext cx="1908599" cy="3598229"/>
              </a:xfrm>
              <a:prstGeom prst="rect">
                <a:avLst/>
              </a:prstGeom>
              <a:blipFill>
                <a:blip r:embed="rId3"/>
                <a:stretch>
                  <a:fillRect l="-7947" r="-662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2773E3-6703-9A65-E468-9660239AB8EA}"/>
                  </a:ext>
                </a:extLst>
              </p:cNvPr>
              <p:cNvSpPr/>
              <p:nvPr/>
            </p:nvSpPr>
            <p:spPr>
              <a:xfrm>
                <a:off x="230225" y="5343589"/>
                <a:ext cx="533366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400" dirty="0"/>
                  <a:t> = 10 (meaning we feed back one tenth of the output to negative input), </a:t>
                </a:r>
                <a:br>
                  <a:rPr lang="en-US" sz="2400" dirty="0"/>
                </a:br>
                <a:r>
                  <a:rPr lang="en-US" sz="2400" dirty="0"/>
                  <a:t>we will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dirty="0"/>
                  <a:t>=10*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. that is 10 fold gain.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2773E3-6703-9A65-E468-9660239A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5" y="5343589"/>
                <a:ext cx="5333667" cy="1200329"/>
              </a:xfrm>
              <a:prstGeom prst="rect">
                <a:avLst/>
              </a:prstGeom>
              <a:blipFill>
                <a:blip r:embed="rId4"/>
                <a:stretch>
                  <a:fillRect l="-1900" t="-2083" r="-238" b="-1041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97892A1-60C5-D3AB-8A27-22AAC1CE9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30225" y="1835944"/>
            <a:ext cx="4109301" cy="2298910"/>
          </a:xfrm>
          <a:prstGeom prst="rect">
            <a:avLst/>
          </a:prstGeom>
        </p:spPr>
      </p:pic>
      <p:sp>
        <p:nvSpPr>
          <p:cNvPr id="21" name="Freeform 20">
            <a:extLst>
              <a:ext uri="{FF2B5EF4-FFF2-40B4-BE49-F238E27FC236}">
                <a16:creationId xmlns:a16="http://schemas.microsoft.com/office/drawing/2014/main" id="{147B454C-0C8A-9BB8-CB8F-99D5899683B4}"/>
              </a:ext>
            </a:extLst>
          </p:cNvPr>
          <p:cNvSpPr/>
          <p:nvPr/>
        </p:nvSpPr>
        <p:spPr>
          <a:xfrm>
            <a:off x="7208044" y="1835944"/>
            <a:ext cx="757237" cy="2921794"/>
          </a:xfrm>
          <a:custGeom>
            <a:avLst/>
            <a:gdLst>
              <a:gd name="connsiteX0" fmla="*/ 0 w 757237"/>
              <a:gd name="connsiteY0" fmla="*/ 2921794 h 2921794"/>
              <a:gd name="connsiteX1" fmla="*/ 407194 w 757237"/>
              <a:gd name="connsiteY1" fmla="*/ 2921794 h 2921794"/>
              <a:gd name="connsiteX2" fmla="*/ 407194 w 757237"/>
              <a:gd name="connsiteY2" fmla="*/ 0 h 2921794"/>
              <a:gd name="connsiteX3" fmla="*/ 757237 w 757237"/>
              <a:gd name="connsiteY3" fmla="*/ 0 h 292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37" h="2921794">
                <a:moveTo>
                  <a:pt x="0" y="2921794"/>
                </a:moveTo>
                <a:lnTo>
                  <a:pt x="407194" y="2921794"/>
                </a:lnTo>
                <a:lnTo>
                  <a:pt x="407194" y="0"/>
                </a:lnTo>
                <a:lnTo>
                  <a:pt x="757237" y="0"/>
                </a:lnTo>
              </a:path>
            </a:pathLst>
          </a:custGeom>
          <a:noFill/>
          <a:ln w="25400" cap="rnd">
            <a:round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894544-88D6-BD2B-1D9B-2EA38167A25A}"/>
              </a:ext>
            </a:extLst>
          </p:cNvPr>
          <p:cNvSpPr txBox="1"/>
          <p:nvPr/>
        </p:nvSpPr>
        <p:spPr>
          <a:xfrm>
            <a:off x="6095999" y="5338596"/>
            <a:ext cx="252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How to get 1/k of output to input? Voltage dividers!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8E3249-C4AD-099B-AB90-8F0E1AF0B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041" y="5020809"/>
            <a:ext cx="3337734" cy="1156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FEC7BB-D98C-B4C5-7077-D8D779D2E8A2}"/>
                  </a:ext>
                </a:extLst>
              </p:cNvPr>
              <p:cNvSpPr txBox="1"/>
              <p:nvPr/>
            </p:nvSpPr>
            <p:spPr>
              <a:xfrm>
                <a:off x="8624041" y="6056708"/>
                <a:ext cx="3046475" cy="622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+9 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FEC7BB-D98C-B4C5-7077-D8D779D2E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041" y="6056708"/>
                <a:ext cx="3046475" cy="622863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8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684E-BE53-6506-305F-8EB87EC4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BD" dirty="0"/>
              <a:t>Inverting Amplifier</a:t>
            </a:r>
          </a:p>
        </p:txBody>
      </p:sp>
      <p:pic>
        <p:nvPicPr>
          <p:cNvPr id="6" name="Content Placeholder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CA8FA2E-224C-98A2-269E-C6BD9200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2" y="2717592"/>
            <a:ext cx="2484415" cy="1389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C9A90-0F2B-D108-28A0-3662E093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678" y="3184145"/>
            <a:ext cx="3422573" cy="1186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B1F6D-6A2A-B1BD-234D-7341ACB0C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880" y="2792302"/>
            <a:ext cx="3689626" cy="1315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66F2C3-5982-9BBD-6C50-66072E4D7F83}"/>
                  </a:ext>
                </a:extLst>
              </p:cNvPr>
              <p:cNvSpPr txBox="1"/>
              <p:nvPr/>
            </p:nvSpPr>
            <p:spPr>
              <a:xfrm>
                <a:off x="2884641" y="3149900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sz="54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BD" sz="5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66F2C3-5982-9BBD-6C50-66072E4D7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41" y="3149900"/>
                <a:ext cx="859531" cy="923330"/>
              </a:xfrm>
              <a:prstGeom prst="rect">
                <a:avLst/>
              </a:prstGeom>
              <a:blipFill>
                <a:blip r:embed="rId5"/>
                <a:stretch>
                  <a:fillRect l="-4412" r="-588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A7AA07-1C0A-36C0-0EF0-C60A45EC1378}"/>
                  </a:ext>
                </a:extLst>
              </p:cNvPr>
              <p:cNvSpPr txBox="1"/>
              <p:nvPr/>
            </p:nvSpPr>
            <p:spPr>
              <a:xfrm>
                <a:off x="6658352" y="3184145"/>
                <a:ext cx="85953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BD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A7AA07-1C0A-36C0-0EF0-C60A45EC1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52" y="3184145"/>
                <a:ext cx="859530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40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E97E8-C0E4-F71D-C917-DA6AE4168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59135"/>
            <a:ext cx="10723536" cy="5998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C5684E-BE53-6506-305F-8EB87EC4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BD" dirty="0"/>
              <a:t>Inverting Amplifier</a:t>
            </a:r>
          </a:p>
        </p:txBody>
      </p:sp>
    </p:spTree>
    <p:extLst>
      <p:ext uri="{BB962C8B-B14F-4D97-AF65-F5344CB8AC3E}">
        <p14:creationId xmlns:p14="http://schemas.microsoft.com/office/powerpoint/2010/main" val="69348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D18A-3236-B4FA-F27C-F4D514F5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Solving Circuit with Ideal Op Amp + 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AF57-5B9F-9191-A48E-73D15443F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BD" sz="2400" dirty="0"/>
                  <a:t>For ideal op-amp</a:t>
                </a:r>
              </a:p>
              <a:p>
                <a:pPr lvl="1"/>
                <a:r>
                  <a:rPr lang="en-GB" sz="2000" dirty="0"/>
                  <a:t>Infinite input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open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Zero output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short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en-BD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BD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BD" sz="2000" dirty="0"/>
                  <a:t> </a:t>
                </a:r>
              </a:p>
              <a:p>
                <a:r>
                  <a:rPr lang="en-BD" sz="2200" b="1" i="1" u="sng" dirty="0"/>
                  <a:t>When there is negative feedback</a:t>
                </a:r>
                <a:r>
                  <a:rPr lang="en-BD" sz="2200" dirty="0"/>
                  <a:t>, For ideal </a:t>
                </a:r>
                <a:r>
                  <a:rPr lang="en-US" sz="2200" dirty="0"/>
                  <a:t>A as is infinitely high, for a finite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rgbClr val="FF0000"/>
                    </a:solidFill>
                  </a:rPr>
                  <a:t>. </a:t>
                </a:r>
                <a:r>
                  <a:rPr lang="en-US" sz="2200" dirty="0"/>
                  <a:t>This is called </a:t>
                </a:r>
                <a:r>
                  <a:rPr lang="en-US" sz="2200" b="1" dirty="0"/>
                  <a:t>virtual short circuit</a:t>
                </a:r>
              </a:p>
              <a:p>
                <a:r>
                  <a:rPr lang="en-US" sz="2200" b="0" dirty="0"/>
                  <a:t>Because of these, solving ideal op-amp circuit with negative feedback is very simple </a:t>
                </a:r>
              </a:p>
              <a:p>
                <a:endParaRPr lang="en-B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AF57-5B9F-9191-A48E-73D15443F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7E8A3B-0BA1-7662-9E89-B52BC0D73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7" b="8029"/>
          <a:stretch/>
        </p:blipFill>
        <p:spPr>
          <a:xfrm>
            <a:off x="575100" y="4749440"/>
            <a:ext cx="3206485" cy="18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2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EE90-9F53-1E1F-31AB-B1EDFEF3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– Inverting Amplifier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D05C30-9890-A259-52BD-0C5063D6E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94767"/>
            <a:ext cx="4691414" cy="3062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6CD615-5F81-48A2-91DD-F15093CEAD52}"/>
                  </a:ext>
                </a:extLst>
              </p:cNvPr>
              <p:cNvSpPr txBox="1"/>
              <p:nvPr/>
            </p:nvSpPr>
            <p:spPr>
              <a:xfrm>
                <a:off x="960895" y="2386739"/>
                <a:ext cx="38272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sz="2800" dirty="0"/>
                  <a:t>Solve the ciruit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BD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6CD615-5F81-48A2-91DD-F15093CEA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95" y="2386739"/>
                <a:ext cx="3827266" cy="523220"/>
              </a:xfrm>
              <a:prstGeom prst="rect">
                <a:avLst/>
              </a:prstGeom>
              <a:blipFill>
                <a:blip r:embed="rId3"/>
                <a:stretch>
                  <a:fillRect l="-3311" t="-14634" b="-3170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47696DC-8CA4-D9DD-7729-01EAB4156E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533"/>
          <a:stretch/>
        </p:blipFill>
        <p:spPr>
          <a:xfrm>
            <a:off x="6662388" y="3429000"/>
            <a:ext cx="4883849" cy="30626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53D2F6-8773-5547-37EF-A676BC26A083}"/>
              </a:ext>
            </a:extLst>
          </p:cNvPr>
          <p:cNvSpPr/>
          <p:nvPr/>
        </p:nvSpPr>
        <p:spPr>
          <a:xfrm>
            <a:off x="4141410" y="4200041"/>
            <a:ext cx="523580" cy="356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0456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EE90-9F53-1E1F-31AB-B1EDFEF3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– Inverting Amplifier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47696DC-8CA4-D9DD-7729-01EAB4156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18" b="17533"/>
          <a:stretch/>
        </p:blipFill>
        <p:spPr>
          <a:xfrm>
            <a:off x="781370" y="1628696"/>
            <a:ext cx="5314630" cy="27945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53D2F6-8773-5547-37EF-A676BC26A083}"/>
              </a:ext>
            </a:extLst>
          </p:cNvPr>
          <p:cNvSpPr/>
          <p:nvPr/>
        </p:nvSpPr>
        <p:spPr>
          <a:xfrm>
            <a:off x="4141410" y="4200041"/>
            <a:ext cx="523580" cy="356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F659CE-A105-D1BE-5AFF-0FE3F1558CB6}"/>
                  </a:ext>
                </a:extLst>
              </p:cNvPr>
              <p:cNvSpPr txBox="1"/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Since there is negative feedback, from virtual short,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F659CE-A105-D1BE-5AFF-0FE3F155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blipFill>
                <a:blip r:embed="rId3"/>
                <a:stretch>
                  <a:fillRect l="-787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A89937-01E0-F02C-A0B3-E55A8B890B38}"/>
                  </a:ext>
                </a:extLst>
              </p:cNvPr>
              <p:cNvSpPr txBox="1"/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BD" dirty="0"/>
                  <a:t> is connected to ground,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endParaRPr lang="en-B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A89937-01E0-F02C-A0B3-E55A8B890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blipFill>
                <a:blip r:embed="rId4"/>
                <a:stretch>
                  <a:fillRect l="-1223" t="-384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B4A1CF-49DC-D9BE-1DBF-788E70754133}"/>
                  </a:ext>
                </a:extLst>
              </p:cNvPr>
              <p:cNvSpPr txBox="1"/>
              <p:nvPr/>
            </p:nvSpPr>
            <p:spPr>
              <a:xfrm>
                <a:off x="491565" y="4986481"/>
                <a:ext cx="4697440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Ohm’s law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B4A1CF-49DC-D9BE-1DBF-788E70754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986481"/>
                <a:ext cx="4697440" cy="485646"/>
              </a:xfrm>
              <a:prstGeom prst="rect">
                <a:avLst/>
              </a:prstGeom>
              <a:blipFill>
                <a:blip r:embed="rId5"/>
                <a:stretch>
                  <a:fillRect l="-1078" b="-12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51859E-1B1F-66B1-6E04-4D67F1B7E018}"/>
                  </a:ext>
                </a:extLst>
              </p:cNvPr>
              <p:cNvSpPr txBox="1"/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ideal op-amp,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51859E-1B1F-66B1-6E04-4D67F1B7E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blipFill>
                <a:blip r:embed="rId6"/>
                <a:stretch>
                  <a:fillRect l="-1544" t="-10000" b="-2333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20CE43-DAB8-94D4-BF3A-A9AB6CDEF092}"/>
                  </a:ext>
                </a:extLst>
              </p:cNvPr>
              <p:cNvSpPr txBox="1"/>
              <p:nvPr/>
            </p:nvSpPr>
            <p:spPr>
              <a:xfrm>
                <a:off x="491565" y="5975959"/>
                <a:ext cx="465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KCL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BD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20CE43-DAB8-94D4-BF3A-A9AB6CDEF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975959"/>
                <a:ext cx="4652171" cy="369332"/>
              </a:xfrm>
              <a:prstGeom prst="rect">
                <a:avLst/>
              </a:prstGeom>
              <a:blipFill>
                <a:blip r:embed="rId7"/>
                <a:stretch>
                  <a:fillRect l="-1087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1CF1EF-9222-1C44-8E3B-B724D6838453}"/>
                  </a:ext>
                </a:extLst>
              </p:cNvPr>
              <p:cNvSpPr txBox="1"/>
              <p:nvPr/>
            </p:nvSpPr>
            <p:spPr>
              <a:xfrm>
                <a:off x="491565" y="6345291"/>
                <a:ext cx="7421775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Ohm’s law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×2=−4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BD" dirty="0"/>
                  <a:t> [ANS]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1CF1EF-9222-1C44-8E3B-B724D6838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6345291"/>
                <a:ext cx="7421775" cy="462947"/>
              </a:xfrm>
              <a:prstGeom prst="rect">
                <a:avLst/>
              </a:prstGeom>
              <a:blipFill>
                <a:blip r:embed="rId8"/>
                <a:stretch>
                  <a:fillRect l="-683" r="-512" b="-1315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AD740-BA8C-C5B2-A443-F44BB5A68E29}"/>
                  </a:ext>
                </a:extLst>
              </p:cNvPr>
              <p:cNvSpPr txBox="1"/>
              <p:nvPr/>
            </p:nvSpPr>
            <p:spPr>
              <a:xfrm>
                <a:off x="8187357" y="4823579"/>
                <a:ext cx="3513078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Gain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BD" dirty="0"/>
                  <a:t> (hence </a:t>
                </a:r>
                <a:r>
                  <a:rPr lang="en-BD" b="1" dirty="0"/>
                  <a:t>inverting</a:t>
                </a:r>
                <a:r>
                  <a:rPr lang="en-BD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AD740-BA8C-C5B2-A443-F44BB5A6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7" y="4823579"/>
                <a:ext cx="3513078" cy="485774"/>
              </a:xfrm>
              <a:prstGeom prst="rect">
                <a:avLst/>
              </a:prstGeom>
              <a:blipFill>
                <a:blip r:embed="rId9"/>
                <a:stretch>
                  <a:fillRect l="-1439" r="-1079" b="-7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90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8924-2F3E-27EC-C9AA-D1448929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General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916E13-590F-29DF-BED9-C34651E03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74" b="19567"/>
          <a:stretch/>
        </p:blipFill>
        <p:spPr>
          <a:xfrm>
            <a:off x="640919" y="1410345"/>
            <a:ext cx="5981700" cy="27350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05B080-D8FD-C1C3-69B9-B64FC56049D8}"/>
              </a:ext>
            </a:extLst>
          </p:cNvPr>
          <p:cNvSpPr/>
          <p:nvPr/>
        </p:nvSpPr>
        <p:spPr>
          <a:xfrm>
            <a:off x="4141410" y="4200041"/>
            <a:ext cx="523580" cy="356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0E4BA-0B2F-7710-28E0-2DB7FA7F3DF3}"/>
                  </a:ext>
                </a:extLst>
              </p:cNvPr>
              <p:cNvSpPr txBox="1"/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Since there is negative feedback, from virtual short,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0E4BA-0B2F-7710-28E0-2DB7FA7F3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blipFill>
                <a:blip r:embed="rId3"/>
                <a:stretch>
                  <a:fillRect l="-787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72EF39-A207-F5F8-A42A-8D98B0C0BBD7}"/>
                  </a:ext>
                </a:extLst>
              </p:cNvPr>
              <p:cNvSpPr txBox="1"/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BD" dirty="0"/>
                  <a:t> is connected to ground,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endParaRPr lang="en-B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72EF39-A207-F5F8-A42A-8D98B0C0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blipFill>
                <a:blip r:embed="rId4"/>
                <a:stretch>
                  <a:fillRect l="-1223" t="-384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C4806-DD13-6CB9-6548-DB612103DE24}"/>
                  </a:ext>
                </a:extLst>
              </p:cNvPr>
              <p:cNvSpPr txBox="1"/>
              <p:nvPr/>
            </p:nvSpPr>
            <p:spPr>
              <a:xfrm>
                <a:off x="491565" y="4986481"/>
                <a:ext cx="4513736" cy="51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Ohm’s law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C4806-DD13-6CB9-6548-DB612103D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986481"/>
                <a:ext cx="4513736" cy="518475"/>
              </a:xfrm>
              <a:prstGeom prst="rect">
                <a:avLst/>
              </a:prstGeom>
              <a:blipFill>
                <a:blip r:embed="rId5"/>
                <a:stretch>
                  <a:fillRect l="-1120" b="-238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/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ideal op-amp,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blipFill>
                <a:blip r:embed="rId6"/>
                <a:stretch>
                  <a:fillRect l="-1544" t="-10000" b="-2333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CDADAA-9818-AAC4-6A4D-E8C8EDE259AF}"/>
                  </a:ext>
                </a:extLst>
              </p:cNvPr>
              <p:cNvSpPr txBox="1"/>
              <p:nvPr/>
            </p:nvSpPr>
            <p:spPr>
              <a:xfrm>
                <a:off x="491565" y="5975959"/>
                <a:ext cx="4809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KCL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BD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CDADAA-9818-AAC4-6A4D-E8C8EDE25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975959"/>
                <a:ext cx="4809202" cy="369332"/>
              </a:xfrm>
              <a:prstGeom prst="rect">
                <a:avLst/>
              </a:prstGeom>
              <a:blipFill>
                <a:blip r:embed="rId7"/>
                <a:stretch>
                  <a:fillRect l="-1053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8F543-9829-5881-7535-B37473869B55}"/>
                  </a:ext>
                </a:extLst>
              </p:cNvPr>
              <p:cNvSpPr txBox="1"/>
              <p:nvPr/>
            </p:nvSpPr>
            <p:spPr>
              <a:xfrm>
                <a:off x="491565" y="6345291"/>
                <a:ext cx="7992701" cy="51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Ohm’s law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BD" dirty="0">
                    <a:solidFill>
                      <a:srgbClr val="FF0000"/>
                    </a:solidFill>
                  </a:rPr>
                  <a:t> </a:t>
                </a:r>
                <a:r>
                  <a:rPr lang="en-BD" dirty="0"/>
                  <a:t>[ANS]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8F543-9829-5881-7535-B3747386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6345291"/>
                <a:ext cx="7992701" cy="518475"/>
              </a:xfrm>
              <a:prstGeom prst="rect">
                <a:avLst/>
              </a:prstGeom>
              <a:blipFill>
                <a:blip r:embed="rId8"/>
                <a:stretch>
                  <a:fillRect l="-634" b="-238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1DCA10-C94E-8175-79E9-AA5BDC641394}"/>
                  </a:ext>
                </a:extLst>
              </p:cNvPr>
              <p:cNvSpPr txBox="1"/>
              <p:nvPr/>
            </p:nvSpPr>
            <p:spPr>
              <a:xfrm>
                <a:off x="8314835" y="4200041"/>
                <a:ext cx="2298386" cy="944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sz="3600" dirty="0"/>
                  <a:t>Gain =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BD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1DCA10-C94E-8175-79E9-AA5BDC64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835" y="4200041"/>
                <a:ext cx="2298386" cy="944874"/>
              </a:xfrm>
              <a:prstGeom prst="rect">
                <a:avLst/>
              </a:prstGeom>
              <a:blipFill>
                <a:blip r:embed="rId9"/>
                <a:stretch>
                  <a:fillRect l="-7692" b="-394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05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52B-4382-6AAE-0490-0D2B52E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78F4B-6D3E-6261-6324-A7593FF5C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243" y="1841123"/>
            <a:ext cx="77657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78EA-0DAE-B949-E26E-3A08829B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Review – </a:t>
            </a:r>
            <a:r>
              <a:rPr lang="en-BD" b="1" u="sng" dirty="0"/>
              <a:t>Op</a:t>
            </a:r>
            <a:r>
              <a:rPr lang="en-BD" dirty="0"/>
              <a:t>erational </a:t>
            </a:r>
            <a:r>
              <a:rPr lang="en-BD" b="1" u="sng" dirty="0"/>
              <a:t>Amp</a:t>
            </a:r>
            <a:r>
              <a:rPr lang="en-BD" dirty="0"/>
              <a:t>lifier</a:t>
            </a:r>
          </a:p>
        </p:txBody>
      </p:sp>
      <p:pic>
        <p:nvPicPr>
          <p:cNvPr id="9" name="Picture 8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E241AAFA-E19C-4C95-E36C-7A38401A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92" y="1526765"/>
            <a:ext cx="3613153" cy="2863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57FD86-9FE9-36CD-D9FC-45C3308B08E7}"/>
                  </a:ext>
                </a:extLst>
              </p:cNvPr>
              <p:cNvSpPr txBox="1"/>
              <p:nvPr/>
            </p:nvSpPr>
            <p:spPr>
              <a:xfrm>
                <a:off x="7191753" y="1908221"/>
                <a:ext cx="4152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inverting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terminal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57FD86-9FE9-36CD-D9FC-45C3308B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53" y="1908221"/>
                <a:ext cx="415241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636763-80C2-9705-0ECE-CDAA3F61F9F9}"/>
                  </a:ext>
                </a:extLst>
              </p:cNvPr>
              <p:cNvSpPr txBox="1"/>
              <p:nvPr/>
            </p:nvSpPr>
            <p:spPr>
              <a:xfrm>
                <a:off x="7191753" y="2302007"/>
                <a:ext cx="4500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noninverting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terminal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636763-80C2-9705-0ECE-CDAA3F61F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53" y="2302007"/>
                <a:ext cx="450014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1321B-C92B-74BA-DEEC-6FF6B60740B5}"/>
                  </a:ext>
                </a:extLst>
              </p:cNvPr>
              <p:cNvSpPr txBox="1"/>
              <p:nvPr/>
            </p:nvSpPr>
            <p:spPr>
              <a:xfrm>
                <a:off x="7191753" y="2831452"/>
                <a:ext cx="41184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differential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VCVS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1321B-C92B-74BA-DEEC-6FF6B6074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53" y="2831452"/>
                <a:ext cx="4118435" cy="646331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EDDDC8-E3A8-A269-D6E7-03F418E1239E}"/>
                  </a:ext>
                </a:extLst>
              </p:cNvPr>
              <p:cNvSpPr txBox="1"/>
              <p:nvPr/>
            </p:nvSpPr>
            <p:spPr>
              <a:xfrm>
                <a:off x="7191751" y="3499205"/>
                <a:ext cx="2160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loop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gain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EDDDC8-E3A8-A269-D6E7-03F418E12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51" y="3499205"/>
                <a:ext cx="216020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035CAA-6785-24CE-F499-A4C1684458FF}"/>
              </a:ext>
            </a:extLst>
          </p:cNvPr>
          <p:cNvSpPr/>
          <p:nvPr/>
        </p:nvSpPr>
        <p:spPr>
          <a:xfrm>
            <a:off x="7158956" y="1884224"/>
            <a:ext cx="4532939" cy="2768738"/>
          </a:xfrm>
          <a:prstGeom prst="roundRect">
            <a:avLst>
              <a:gd name="adj" fmla="val 5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43AF35-467B-0C86-1E9E-5228A1A8A83F}"/>
                  </a:ext>
                </a:extLst>
              </p:cNvPr>
              <p:cNvSpPr txBox="1"/>
              <p:nvPr/>
            </p:nvSpPr>
            <p:spPr>
              <a:xfrm>
                <a:off x="7191753" y="3843135"/>
                <a:ext cx="2347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resistance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43AF35-467B-0C86-1E9E-5228A1A8A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53" y="3843135"/>
                <a:ext cx="234724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67FDC9-D88E-EC61-3C25-DAF5A391A93C}"/>
                  </a:ext>
                </a:extLst>
              </p:cNvPr>
              <p:cNvSpPr txBox="1"/>
              <p:nvPr/>
            </p:nvSpPr>
            <p:spPr>
              <a:xfrm>
                <a:off x="7191752" y="4187066"/>
                <a:ext cx="2539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resistance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67FDC9-D88E-EC61-3C25-DAF5A391A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52" y="4187066"/>
                <a:ext cx="2539157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F517D5D9-CFC8-0B26-8192-5CD630DFE83F}"/>
              </a:ext>
            </a:extLst>
          </p:cNvPr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8325" y="4212467"/>
            <a:ext cx="3104720" cy="2435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04D3C2-66D6-2480-D31B-ADCC3B074461}"/>
                  </a:ext>
                </a:extLst>
              </p:cNvPr>
              <p:cNvSpPr txBox="1"/>
              <p:nvPr/>
            </p:nvSpPr>
            <p:spPr>
              <a:xfrm>
                <a:off x="6922512" y="4992913"/>
                <a:ext cx="4656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Differential amplifier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BD" dirty="0"/>
                  <a:t> amplifies the difference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04D3C2-66D6-2480-D31B-ADCC3B07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12" y="4992913"/>
                <a:ext cx="4656916" cy="369332"/>
              </a:xfrm>
              <a:prstGeom prst="rect">
                <a:avLst/>
              </a:prstGeom>
              <a:blipFill>
                <a:blip r:embed="rId10"/>
                <a:stretch>
                  <a:fillRect l="-1359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115AE3-9A8B-560A-9CF8-E5E7997842B9}"/>
                  </a:ext>
                </a:extLst>
              </p:cNvPr>
              <p:cNvSpPr txBox="1"/>
              <p:nvPr/>
            </p:nvSpPr>
            <p:spPr>
              <a:xfrm>
                <a:off x="6682225" y="5788898"/>
                <a:ext cx="548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115AE3-9A8B-560A-9CF8-E5E79978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25" y="5788898"/>
                <a:ext cx="5486400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94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8762-1D82-2B6D-ED6B-55CFC810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Review – Ideal Op Amp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090C15-91F7-9611-E93C-76ECE0296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/>
                  <a:t>Infinite open-loop gain,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Infinite input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open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Zero output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short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en-BD" sz="2000" dirty="0"/>
              </a:p>
              <a:p>
                <a:r>
                  <a:rPr lang="en-GB" sz="2000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sz="2000" dirty="0"/>
                  <a:t> (open circuit),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b="1" dirty="0"/>
                  <a:t>. Therefore, </a:t>
                </a:r>
                <a:r>
                  <a:rPr lang="en-GB" sz="2000" b="1" u="sng" dirty="0"/>
                  <a:t>circuit solving become much simpler</a:t>
                </a:r>
                <a:endParaRPr lang="en-GB" sz="2000" u="sng" dirty="0"/>
              </a:p>
              <a:p>
                <a:endParaRPr lang="en-B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090C15-91F7-9611-E93C-76ECE0296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27B155B-520B-A02E-2B4F-DB0004000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7" b="8029"/>
          <a:stretch/>
        </p:blipFill>
        <p:spPr>
          <a:xfrm>
            <a:off x="575101" y="4202903"/>
            <a:ext cx="4148138" cy="24075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C74331-1A54-851F-34A6-6E1E0370C649}"/>
              </a:ext>
            </a:extLst>
          </p:cNvPr>
          <p:cNvCxnSpPr>
            <a:cxnSpLocks/>
          </p:cNvCxnSpPr>
          <p:nvPr/>
        </p:nvCxnSpPr>
        <p:spPr>
          <a:xfrm>
            <a:off x="5681884" y="3867291"/>
            <a:ext cx="0" cy="2639961"/>
          </a:xfrm>
          <a:prstGeom prst="line">
            <a:avLst/>
          </a:prstGeom>
          <a:ln w="19050" cap="rnd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1BE559-BFE2-1D73-DC60-599A00D909B6}"/>
              </a:ext>
            </a:extLst>
          </p:cNvPr>
          <p:cNvCxnSpPr>
            <a:cxnSpLocks/>
          </p:cNvCxnSpPr>
          <p:nvPr/>
        </p:nvCxnSpPr>
        <p:spPr>
          <a:xfrm flipH="1">
            <a:off x="4723239" y="5303458"/>
            <a:ext cx="2738284" cy="0"/>
          </a:xfrm>
          <a:prstGeom prst="line">
            <a:avLst/>
          </a:prstGeom>
          <a:ln w="19050" cap="rnd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89B1674-50F9-E4DD-8809-8C88BBF370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3640" y="4765143"/>
            <a:ext cx="2376488" cy="1076630"/>
          </a:xfrm>
          <a:prstGeom prst="bentConnector3">
            <a:avLst/>
          </a:prstGeom>
          <a:ln w="444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A8BE3-9529-AEA4-8BCD-6507D809A0A1}"/>
                  </a:ext>
                </a:extLst>
              </p:cNvPr>
              <p:cNvSpPr txBox="1"/>
              <p:nvPr/>
            </p:nvSpPr>
            <p:spPr>
              <a:xfrm>
                <a:off x="7142470" y="5387950"/>
                <a:ext cx="482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BD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A8BE3-9529-AEA4-8BCD-6507D809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470" y="5387950"/>
                <a:ext cx="4826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6DB065C-779A-5D55-5EEA-10276E18AD5C}"/>
              </a:ext>
            </a:extLst>
          </p:cNvPr>
          <p:cNvSpPr txBox="1"/>
          <p:nvPr/>
        </p:nvSpPr>
        <p:spPr>
          <a:xfrm>
            <a:off x="4805076" y="6236460"/>
            <a:ext cx="2065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D"/>
              <a:t>VTC of ideal op amp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337EBC-5C41-EF1D-2775-7AEB045CB30F}"/>
                  </a:ext>
                </a:extLst>
              </p:cNvPr>
              <p:cNvSpPr txBox="1"/>
              <p:nvPr/>
            </p:nvSpPr>
            <p:spPr>
              <a:xfrm>
                <a:off x="5719098" y="5616956"/>
                <a:ext cx="482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BD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337EBC-5C41-EF1D-2775-7AEB045CB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098" y="5616956"/>
                <a:ext cx="4826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A62038-0E4E-57FA-371B-A9AC299D50D0}"/>
                  </a:ext>
                </a:extLst>
              </p:cNvPr>
              <p:cNvSpPr txBox="1"/>
              <p:nvPr/>
            </p:nvSpPr>
            <p:spPr>
              <a:xfrm>
                <a:off x="5221123" y="4549277"/>
                <a:ext cx="482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BD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A62038-0E4E-57FA-371B-A9AC299D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23" y="4549277"/>
                <a:ext cx="4826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9C4D20-E1B7-924E-5586-A476197FAD06}"/>
                  </a:ext>
                </a:extLst>
              </p:cNvPr>
              <p:cNvSpPr txBox="1"/>
              <p:nvPr/>
            </p:nvSpPr>
            <p:spPr>
              <a:xfrm>
                <a:off x="6763216" y="5051600"/>
                <a:ext cx="609971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&gt;0⇒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9C4D20-E1B7-924E-5586-A476197FA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16" y="5051600"/>
                <a:ext cx="6099716" cy="710194"/>
              </a:xfrm>
              <a:prstGeom prst="rect">
                <a:avLst/>
              </a:prstGeom>
              <a:blipFill>
                <a:blip r:embed="rId7"/>
                <a:stretch>
                  <a:fillRect t="-191228" b="-27719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3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2614-3DC9-26F3-5BA5-79E0048C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Application of Ideal Op Amp - Comparator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A8AB0-0F78-A538-426E-6587591FA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A comparator compares two voltages to determine which is larger. </a:t>
                </a:r>
              </a:p>
              <a:p>
                <a:r>
                  <a:rPr lang="en-GB" sz="2400" dirty="0"/>
                  <a:t>The comparator is essentially an op-amp operated in an open-loop configuration</a:t>
                </a:r>
              </a:p>
              <a:p>
                <a:r>
                  <a:rPr lang="en-GB" sz="2400" dirty="0"/>
                  <a:t>Two types – </a:t>
                </a:r>
              </a:p>
              <a:p>
                <a:pPr lvl="1"/>
                <a:r>
                  <a:rPr lang="en-GB" sz="2000" dirty="0"/>
                  <a:t>(1) </a:t>
                </a:r>
                <a:r>
                  <a:rPr lang="en-GB" sz="2000" b="1" dirty="0"/>
                  <a:t>Non-inverting</a:t>
                </a:r>
                <a:r>
                  <a:rPr lang="en-GB" sz="2000" dirty="0"/>
                  <a:t>: outputs a positive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GB" sz="2000" dirty="0"/>
                  <a:t>) when input is greater than reference</a:t>
                </a:r>
              </a:p>
              <a:p>
                <a:pPr lvl="1"/>
                <a:r>
                  <a:rPr lang="en-GB" sz="2000" dirty="0"/>
                  <a:t>(2) </a:t>
                </a:r>
                <a:r>
                  <a:rPr lang="en-GB" sz="2000" b="1" dirty="0"/>
                  <a:t>Inverting</a:t>
                </a:r>
                <a:r>
                  <a:rPr lang="en-GB" sz="2000" dirty="0"/>
                  <a:t>: outputs a negative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GB" sz="2000" dirty="0"/>
                  <a:t>) when input is greater than reference</a:t>
                </a:r>
              </a:p>
              <a:p>
                <a:r>
                  <a:rPr lang="en-BD" sz="2400" dirty="0"/>
                  <a:t>Application – smoke detector, turning AC on/off automatically, etc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A8AB0-0F78-A538-426E-6587591FA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6B4C24A-D9C6-EB55-113D-126C28AA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3" y="4321278"/>
            <a:ext cx="11692873" cy="2536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D54F5-B769-7EAB-63E6-D1ACB52B8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433" y="4431298"/>
            <a:ext cx="1804013" cy="1792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BF236-2527-9B17-07CC-57DF0E6A2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459" y="4384742"/>
            <a:ext cx="1961857" cy="17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0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CFBD-DA1D-8578-4E8E-28A3F6D8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Comparator Application – Automatic AC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499F462-E39B-2656-6DB8-D1A9C9A1F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2006971"/>
            <a:ext cx="8877300" cy="476530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0656E0-A661-21D9-B2ED-A4C57344D422}"/>
              </a:ext>
            </a:extLst>
          </p:cNvPr>
          <p:cNvSpPr/>
          <p:nvPr/>
        </p:nvSpPr>
        <p:spPr>
          <a:xfrm>
            <a:off x="2328905" y="2902858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Sensor</a:t>
            </a:r>
            <a:endParaRPr lang="en-US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6C3FA9-E4FB-9377-12E7-CCF2DE524B79}"/>
              </a:ext>
            </a:extLst>
          </p:cNvPr>
          <p:cNvSpPr/>
          <p:nvPr/>
        </p:nvSpPr>
        <p:spPr>
          <a:xfrm>
            <a:off x="5248888" y="5398408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Sensor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63927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E7FD-9178-7021-CA95-3FD0C579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Smoke Detector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95279BB9-E3F3-2A61-BF74-E274233B6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054" y="1690688"/>
            <a:ext cx="9119839" cy="5182169"/>
          </a:xfrm>
        </p:spPr>
      </p:pic>
    </p:spTree>
    <p:extLst>
      <p:ext uri="{BB962C8B-B14F-4D97-AF65-F5344CB8AC3E}">
        <p14:creationId xmlns:p14="http://schemas.microsoft.com/office/powerpoint/2010/main" val="286957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C139-7855-0498-73CF-FE6CDA1B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3A181-5975-AD6F-16BE-E91709B5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194C0-3C99-1F40-7691-F49FA362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77" y="1991785"/>
            <a:ext cx="7201524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4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C139-7855-0498-73CF-FE6CDA1B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3A181-5975-AD6F-16BE-E91709B5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3D0BC-8724-C140-A060-9825EA24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76" y="1825625"/>
            <a:ext cx="6980525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1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0FF6-5FB5-79F1-CD0A-6F54CC99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Negative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F50F-840E-9142-7DD2-7A4D9A03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gain (A) of an ideal op amp is infinity, practically extremely large. </a:t>
            </a:r>
          </a:p>
          <a:p>
            <a:r>
              <a:rPr lang="en-GB" sz="2400" dirty="0"/>
              <a:t>The power supply (+Vs and –Vs) limits the op amp's output.</a:t>
            </a:r>
          </a:p>
          <a:p>
            <a:r>
              <a:rPr lang="en-GB" sz="2400" dirty="0"/>
              <a:t>We require a method to have a finite gain. That is what negative feedback does.</a:t>
            </a:r>
          </a:p>
          <a:p>
            <a:r>
              <a:rPr lang="en-GB" sz="2400" dirty="0"/>
              <a:t>Negative feedback: feeding back </a:t>
            </a:r>
            <a:r>
              <a:rPr lang="en-GB" sz="2400" b="1" dirty="0">
                <a:solidFill>
                  <a:srgbClr val="FF0000"/>
                </a:solidFill>
              </a:rPr>
              <a:t>a portion </a:t>
            </a:r>
            <a:r>
              <a:rPr lang="en-GB" sz="2400" dirty="0"/>
              <a:t>of </a:t>
            </a:r>
            <a:r>
              <a:rPr lang="en-GB" sz="2400" b="1" i="1" u="sng" dirty="0"/>
              <a:t>output</a:t>
            </a:r>
            <a:r>
              <a:rPr lang="en-GB" sz="2400" dirty="0"/>
              <a:t> to inverting </a:t>
            </a:r>
            <a:r>
              <a:rPr lang="en-GB" sz="2400" b="1" i="1" u="sng" dirty="0"/>
              <a:t>input</a:t>
            </a:r>
          </a:p>
          <a:p>
            <a:r>
              <a:rPr lang="en-GB" sz="2400" dirty="0"/>
              <a:t>Idea – the output will become stable due to a self-correcting mechanism</a:t>
            </a:r>
          </a:p>
          <a:p>
            <a:endParaRPr lang="en-BD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06D6266-9E40-1446-B0D1-A204D89D4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99" y="4673141"/>
            <a:ext cx="3586511" cy="2006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00A1CD-B4C4-0BFB-B370-08E395123D75}"/>
                  </a:ext>
                </a:extLst>
              </p:cNvPr>
              <p:cNvSpPr txBox="1"/>
              <p:nvPr/>
            </p:nvSpPr>
            <p:spPr>
              <a:xfrm>
                <a:off x="3989814" y="4430670"/>
                <a:ext cx="5151347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For example, her,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00A1CD-B4C4-0BFB-B370-08E395123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14" y="4430670"/>
                <a:ext cx="5151347" cy="484941"/>
              </a:xfrm>
              <a:prstGeom prst="rect">
                <a:avLst/>
              </a:prstGeom>
              <a:blipFill>
                <a:blip r:embed="rId3"/>
                <a:stretch>
                  <a:fillRect l="-737" b="-769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FB077D-430E-79EE-D1A3-EB362FAA2313}"/>
                  </a:ext>
                </a:extLst>
              </p:cNvPr>
              <p:cNvSpPr txBox="1"/>
              <p:nvPr/>
            </p:nvSpPr>
            <p:spPr>
              <a:xfrm>
                <a:off x="3989814" y="5050548"/>
                <a:ext cx="7802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BD" dirty="0"/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BD" dirty="0"/>
                  <a:t> will increase,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BD" dirty="0"/>
                  <a:t> will decrease, eventtually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BD" dirty="0"/>
                  <a:t> decreases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FB077D-430E-79EE-D1A3-EB362FAA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14" y="5050548"/>
                <a:ext cx="7802264" cy="369332"/>
              </a:xfrm>
              <a:prstGeom prst="rect">
                <a:avLst/>
              </a:prstGeom>
              <a:blipFill>
                <a:blip r:embed="rId4"/>
                <a:stretch>
                  <a:fillRect l="-487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17C75F-068A-77E1-8B73-9150BCF9B49D}"/>
                  </a:ext>
                </a:extLst>
              </p:cNvPr>
              <p:cNvSpPr txBox="1"/>
              <p:nvPr/>
            </p:nvSpPr>
            <p:spPr>
              <a:xfrm>
                <a:off x="3989814" y="5491695"/>
                <a:ext cx="7712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BD" dirty="0"/>
                  <a:t> decreases,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BD" dirty="0"/>
                  <a:t> will decrease,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BD" dirty="0"/>
                  <a:t> will increase, eventtually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BD" dirty="0"/>
                  <a:t> increase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17C75F-068A-77E1-8B73-9150BCF9B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14" y="5491695"/>
                <a:ext cx="7712496" cy="369332"/>
              </a:xfrm>
              <a:prstGeom prst="rect">
                <a:avLst/>
              </a:prstGeom>
              <a:blipFill>
                <a:blip r:embed="rId5"/>
                <a:stretch>
                  <a:fillRect l="-493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80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817</Words>
  <Application>Microsoft Office PowerPoint</Application>
  <PresentationFormat>Widescreen</PresentationFormat>
  <Paragraphs>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 Lecture 4</vt:lpstr>
      <vt:lpstr>Review – Operational Amplifier</vt:lpstr>
      <vt:lpstr>Review – Ideal Op Amp</vt:lpstr>
      <vt:lpstr>Application of Ideal Op Amp - Comparator</vt:lpstr>
      <vt:lpstr>Comparator Application – Automatic AC</vt:lpstr>
      <vt:lpstr>Smoke Detector</vt:lpstr>
      <vt:lpstr>Comparator Example</vt:lpstr>
      <vt:lpstr>Comparator Example</vt:lpstr>
      <vt:lpstr>Introducing Negative Feedback</vt:lpstr>
      <vt:lpstr>Negative Feedback – Numerical Example</vt:lpstr>
      <vt:lpstr>Negative Feedback – Derivation of Gain</vt:lpstr>
      <vt:lpstr>Non-Inverting Amplifier</vt:lpstr>
      <vt:lpstr>Non-Inverting Amplifier</vt:lpstr>
      <vt:lpstr>Solving Circuit with Ideal Op Amp + NF</vt:lpstr>
      <vt:lpstr>Example – Inverting Amplifier</vt:lpstr>
      <vt:lpstr>Example – Inverting Amplifier</vt:lpstr>
      <vt:lpstr>General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4</dc:title>
  <dc:creator>Mohammed Abid Abrar</dc:creator>
  <cp:lastModifiedBy>0424062507 - Tarvir Anjum Aditto</cp:lastModifiedBy>
  <cp:revision>4</cp:revision>
  <dcterms:created xsi:type="dcterms:W3CDTF">2023-01-30T17:00:27Z</dcterms:created>
  <dcterms:modified xsi:type="dcterms:W3CDTF">2025-06-29T20:17:33Z</dcterms:modified>
</cp:coreProperties>
</file>