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809" r:id="rId2"/>
    <p:sldId id="791" r:id="rId3"/>
    <p:sldId id="267" r:id="rId4"/>
    <p:sldId id="321" r:id="rId5"/>
    <p:sldId id="322" r:id="rId6"/>
    <p:sldId id="323" r:id="rId7"/>
    <p:sldId id="324" r:id="rId8"/>
    <p:sldId id="325" r:id="rId9"/>
    <p:sldId id="337" r:id="rId10"/>
    <p:sldId id="327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EA2806-72A6-42BA-A2F3-A61454F2BB64}">
          <p14:sldIdLst>
            <p14:sldId id="809"/>
            <p14:sldId id="791"/>
            <p14:sldId id="267"/>
            <p14:sldId id="321"/>
            <p14:sldId id="322"/>
            <p14:sldId id="323"/>
            <p14:sldId id="324"/>
            <p14:sldId id="325"/>
            <p14:sldId id="337"/>
            <p14:sldId id="327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29:12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8:09:30.551"/>
    </inkml:context>
    <inkml:brush xml:id="br0">
      <inkml:brushProperty name="width" value="0.34286" units="cm"/>
      <inkml:brushProperty name="height" value="0.34286" units="cm"/>
      <inkml:brushProperty name="color" value="#00A0D7"/>
    </inkml:brush>
  </inkml:definitions>
  <inkml:trace contextRef="#ctx0" brushRef="#br0">10402 780 12287,'1'-9'0,"6"2"0,-6 5 0,8 2 0,-1 0 0,-6 0 0,6 0 0,-8-8 0,0 5 0,-1-6 0,-6 2 0,-3 5 0,-5-8 0,-3 3 0,1 6 0,-13-5 0,-10-5 0,-9-1 0,-4 1 0,-3-1 0,-2 0 0,-4-7 0,-2 7-151,-4-1 0,-1 0 151,7-5 0,-8 1 0,2 5 0,2-4 0,-2 3 0,6-1 0,-6 1 0,2-3 0,-2 4 0,2-3 0,5 2 0,-4-3 0,-3 4 0,-3 1 0,2-1 0,-3 0 0,-2-7 0,-8 6-217,38 7 0,2 0 0,-43-4 217,41 4 0,2-1 0,-2 0 0,0-2 0,-1 3 0,-2 0 0,1 0 0,1 1 0,2-1 0,0 0 0,-2 1 0,2 0 0,-38-8 0,37 6 0,-1 0 0,-41 1 0,1-2 0,-1 1 0,1 0 0,43 0 0,-2 1 0,-1 0 0,-1 2 0,-40-2 0,41 4 0,-1-1 0,0-3 0,0 0 0,-1 3 0,0 0 0,1-4 0,0 2 0,0 2 0,-1 2 0,1-2 0,0-1 0,-1 0 0,1 0 0,-1 1 0,1 0 0,-40-5 0,-1 2 0,3 3 0,-3-3 0,5-2 0,7 2 0,1 0-172,0 6 1,0-7 171,0 1 0,0 0 0,-1 6 0,1 0 0,0 0 0,-8-2 0,-4-4 0,1 4 0,-1-5 0,7 5 0,-1 2 0,-5 0-255,-1 0 0,3 0 255,3 0 0,4-1 0,2-6 0,0 5 0,0-4 0,-1 4 0,1 2 0,0 0 0,0 0 0,0 0 0,0 0 0,-1 0 0,1 0 0,0 6 0,0 0 0,2 2 0,4-1 0,-4-5 0,4 4 0,2 2 31,-2-2 0,8 7-31,-2-7 0,-1 6 0,1-6 0,0 7 0,6-7 0,0 9 0,1-3 0,-1 2 0,0-1 0,1 3 0,0-3 0,-7-3 0,0 2 0,-6 0 0,6 7 0,0-1 0,7 1 0,-7-6 0,0-1 0,0 0 0,6 6 0,-3 1 0,3 0 0,-9-1 0,9 0 0,-12 2 0,0-2 0,-2 6 0,2 2 0,-11 4 47,5-5 1,-2 8-48,8-2 0,-2-1 0,9 0 0,-8-5 0,8 6 0,5-8 164,6 1 1,12-5-165,0-7 0,9 3 540,11-9-540,0 9 0,5-14 108,0 6 0,9-3-108,-2 2 564,4-4-564,2 7 0,-8-2 0,-2 2 0,-9 3 0,-1-1 0,-5-5 0,4-3 0,-3 10 0,3-9 0,3 5 0,-1-9 0</inkml:trace>
  <inkml:trace contextRef="#ctx0" brushRef="#br0" timeOffset="1459">538 334 12287,'11'0'0,"-3"0"0,-8 0 0,-14 3 0,-6 3 0,4 4 0,4 9 0,-2 1 0,-12 5 0,6-2 0,-5 7 0,-1-1 0,1 3 0,-6 2 0,7-3 0,-3 5 0,2 1 0,2 0 0,-8 1 0,8-4 0,-1-3 0,-3 5 0,2-6 0,0-3 0,7-2 0,1-4 0,5-3 0,2-1 0,3-5 0,6-2 0,-5-4 0,3-4 0,3 7 0,9-9 0,-5 6 0,8 0 0,2 2 0,12-2 0,4-2 0,14 9 0,11-7 0,13 7 0,-25-8 0,3-1-258,3 2 0,0 1 1,8 1-1,1 0 258,4-1 0,0-1 0,2 2 0,1 0 0,0 1 0,1-1 0,1 0 0,2 0 0,2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8:09:36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4336 43 12287,'12'0'0,"-3"-10"0,-9 8 0,3-14 0,4 9 0,-5-1 0,8 8 0,-10 0 0,0 0 0,-10 0 0,8 0 0,-10 3 0,5 4 0,2-2 0,-9 9 0,9-7 0,-2 7 0,-5-7 0,-2 7 0,2-7 0,-2 8 0,0-1 0,-7 7 0,0 0 0,6-2 0,1-5 0,0 5 0,-7-5 0,-3 5 0,-4 2 0,2 1 0,-10-1 0,3 0 0,-2 0 0,-8 1 0,1-1 0,-3 10 0,-12 4 0,1-2 0,-8 3 0,-2-1-200,-5 7 1,3-6 199,-10-1 0,0-2 0,-7 3 0,0 2 0,0-10 0,-3 7 0,-4-6 0,2 6-212,41-21 1,-1 0-1,0 4 1,-1 0 211,-5-4 0,-2 0 0,0 5 0,-2 0 0,-3-1 0,-1-1 0,2 2 0,1 0 0,-3-1 0,1 0 0,1 2 0,1 0 0,-6-2 0,-1-1 0,2 3 0,0 0 0,-2 2 0,1-1 0,6-3 0,0-1 0,-3 1 0,0 0 0,7-5 0,1 0 0,-2 0 0,2 2 0,6 0 0,1 1 0,-43 12 0,14-7-60,7-7 0,12-2 60,3 2 0,11 3 0,2-10 0,3 0 0,12-7 0,-1 0 180,8 0 0,7 0-180,0 0 868,9 0-868,-4 0 137,9 0-137,0 0 0,9 0 0,-6-9 0,15-3 0,-6-9 0</inkml:trace>
  <inkml:trace contextRef="#ctx0" brushRef="#br0" timeOffset="856">447 1233 12287,'12'-2'0,"-5"-5"0,5 4 0,-3-9 0,5 5 0,5 5 0,-9-10 0,4 5 0,5 5 0,-17-8 0,17 10 0,-17 0 0,8 0 0,-10 0 0,0 0 0,-10 10 0,6-1 0,-11 5 0,1 5 0,-7-5 0,0 12 0,-1 3 0,1-1 0,0-7 0,0 1 0,-1-1 0,1 2 0,0 6 0,0-6 0,-1 6 0,-1-6 0,-6-1 0,6-1 0,-5 0 0,4 0 0,3 1 0,-1-4 0,1-3 0,0 1 0,0-9 0,7 3 0,-1-3 0,8-5 0,-7 5 0,9-2 0,-2 2 0,-5-5 0,10 8 0,-7-10 0,9 0 0,0 0 0,9 0 0,3 0 0,9 0 0,-4 0 0,4 0 0,-5 0 0,13 0 0,-3 2 0,2 5 0,5-2 0,10 9 0,-1 0 0,1 8 0,2-1 0,4 0 0,-2 7 0,10 1 0,-7-1 0,6-7 0,-6 1 0,7-1 0,-8-7 0,8 0 0,-12-7 0,-3 7 0,-9-6 0,-11 6 0,-1-10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1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19 12287,'0'-5'0,"0"1"0,0 3 0,0-2 0,0 2 0,0-4 0,0 5 0,0 5 0,0 1 0,0-1 0,0 1 0,0 7 0,0 3 0,1 5 0,2-2 0,-2 0 0,2 3 0,1 2 0,-1 1 0,1-1 0,-4 2 0,1-1 0,2 3 0,-2 5 0,2 2 0,-2-2 0,-1 2 0,0 3 0,0 3 0,0 0 0,0-3 0,0-2 0,0-5 0,0 0 0,0-9 0,0 0 0,0-3 0,0 0 0,0 0 0,-3 1 0,0 2 0,0 4 0,3 2 0,0 2 0,0-8 0,0 3 0,0-3 0,0 4 0,0-4 0,0 0 0,0-3 0,0-1 0,0-3 0,0 0 0,0-2 0,0-3 0,0 4 0,0-5 0,0 1 0,0-1 0,0 1 0,0-1 0,0 1 0,0-1 0,0 2 0,0 1 0,0 2 0,0 2 0,0 1 0,0-5 0,0 1 0,0-4 0,0 1 0,0-1 0,0-3 0,0-2 0,0-4 0,0 4 0,0-3 0,0 3 0,0-4 0,0 4 0,0 2 0,0 3 0,-5-4 0,4 4 0,-3-8 0,4 3 0,0-4 0,0-4 0,0 3 0,0-8 0,0 3 0,0 1 0,0-1 0,0-1 0,-4-6 0,-1-2 0</inkml:trace>
  <inkml:trace contextRef="#ctx0" brushRef="#br0" timeOffset="704">38 1146 12287,'-9'-4'0,"2"2"0,1-5 0,4 5 0,-5-3 0,4 2 0,-1 2 0,4-5 0,0 3 0,0 2 0,0-3 0,0 4 0,5 0 0,0 1 0,4 2 0,1 3 0,-1 3 0,2 2 0,1 1 0,-1 3 0,2 4 0,0 1 0,0 2 0,-1-2 0,-2 2 0,-1-2 0,1-1 0,-1-3 0,1-1 0,-2-3 0,-1 1 0,1-3 0,-3 0 0,0-5 0,0-1 0,-5-4 0,0 0 0,4 0 0,-3 0 0,7 0 0,-6 0 0,5 0 0,-4 0 0,3 0 0,-3 0 0,4 0 0,-1-4 0,3-2 0,1 0 0,-1 0 0,1 0 0,-1-4 0,4-2 0,0-1 0,0 0 0,0 4 0,-3-4 0,3 1 0,-1-4 0,0 3 0,-2 0 0,-1 0 0,1 2 0,-4-1 0,1 1 0,0 2 0,0-1 0,-4 1 0,1 3 0,0-1 0,-3 5 0,3-2 0,-4 4 0,0 0 0,0 4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3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20 12287,'0'-5'0,"0"-1"0,0 3 0,0 2 0,0-3 0,0 4 0,0 4 0,0 1 0,0 5 0,0 3 0,0-1 0,1 5 0,3-1 0,-3 2 0,2 1 0,-2 0 0,-1-1 0,0 6 0,0 1 0,0 3 0,0 4 0,-1-1 0,-2 7 0,2-2 0,-3 5 0,0 2 0,1 1 0,-1 3 0,1 0 0,2-1 0,-2-2 0,-2 5 0,2-5 0,-1 2 0,1-8 0,2-2 0,-2-8 0,-2-3 0,2-3 0,-1-3 0,1-4 0,2-1 0,-2-4 0,2-5 0,1-1 0,0-4 0,-4 1 0,1 2 0,0-2 0,3 3 0,0-4 0,-4 0 0,-1 0 0</inkml:trace>
  <inkml:trace contextRef="#ctx0" brushRef="#br0" timeOffset="591">10 910 12287,'-1'-5'0,"-3"1"0,3 3 0,-3 1 0,4-1 0,0-2 0,0 2 0,0-3 0,0 4 0,0 4 0,4 1 0,3 5 0,-2 0 0,1 3 0,1-2 0,2 1 0,-1 3 0,-1 1 0,1-2 0,-2 2 0,2 0 0,-2 3 0,3-3 0,-3-1 0,-1 1 0,1 3 0,-2-1 0,2-2 0,-4 2 0,2-8 0,0 0 0,-3-6 0,4-4 0,-5 0 0,0-4 0,0-3 0,0-1 0,0-1 0,0 2 0,0 1 0,1 3 0,2-4 0,-2 4 0,2-3 0,1 3 0,-1-3 0,5-1 0,-2-2 0,3-1 0,0 1 0,1-2 0,-1-1 0,4 1 0,-1-1 0,5-2 0,-1 1 0,-1-3 0,0 4 0,1-1 0,3 4 0,-3 2 0,0 1 0,-5 4 0,2-1 0,-3 2 0,4 5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7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303 123 12287,'6'-9'0,"-2"2"0,-4 1 0,0-1 0,0-6 0,0 3 0,3-4 0,0 4 0,0 1 0,-3-1 0,0 1 0,0 3 0,0-1 0,0 5 0,0-2 0,0 12 0,0 3 0,0 8 0,0 4 0,0 2 0,0 8 0,0 5 0,-4 1 0,-2 5 0,-3 1 0,0 6 0,-4 1 0,1 5 0,-2 4 0,1 2 0,-1 2 0,-5 2 0,3-2 0,0-2 0,4-2 0,-4-4 0,4-5 0,0-1 0,1-10 0,2-3 0,2-11 0,1-2 0,4-8 0,-1-4 0,-1-6 0,0 0 0,1-5 0,3-5 0,0-7 0,3-6 0,1 1 0,3-3 0,-1-1 0,-1 3 0,2 0 0,-2 8 0,1-2 0,3 3 0,-4 2 0,4 5 0,1 5 0</inkml:trace>
  <inkml:trace contextRef="#ctx0" brushRef="#br0" timeOffset="565">0 1042 12287,'0'-10'0,"0"1"0,0-1 0,0 1 0,0-1 0,0 1 0,0-1 0,0 4 0,0 0 0,0-1 0,0-2 0,0 4 0,1 0 0,3 5 0,-2 1 0,4 3 0,-3 1 0,4 4 0,-1 3 0,3 4 0,-2-1 0,-1 8 0,-4 0 0,1-1 0,1 0 0,0-3 0,-1 2 0,-3-2 0,0 2 0,0-5 0,0 0 0,0 0 0,0-2 0,0-5 0,0-3 0,0 2 0,0-7 0,4-9 0,1-2 0,5-12 0,0 3 0,3-6 0,-2 3 0,5-3 0,0 4 0,3-2 0,1 0 0,2 1 0,2-4 0,5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9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1270 12287,'0'9'0,"0"1"0,-5-1 0,4 0 0,-4 0 0,2-3 0,2-2 0,-3 1 0,4-4 0,4-6 0,-2-5 0,4-9 0,-1-7 0,2-3 0,4-9 0,-1 1 0,2-12 0,1-1 0,-1-5 0,3-2 0,1-1 0,3-2 0,1-6-120,2-7 0,-2 3 120,2 1 0,1 2 0,0 4 0,-5 1 0,-2 2 0,0 10 0,3-1 0,-4 10 0,-3 3 0,-1 6 0,-2 6 0,1 4 0,-1 7 0,-3 1 0,-3 4 0,2 5 240,-4 1-240,3 4 0,-4 0 0,-4 4 0,3 1 0,-2 5 0,-1-1 0,0 1 0,-3-1 0,2 1 0,-5-1 0</inkml:trace>
  <inkml:trace contextRef="#ctx0" brushRef="#br0" timeOffset="826">10 1099 12287,'0'-5'0,"0"-3"0,0 2 0,-3 0 0,0 0 0,0 4 0,3-4 0,0 3 0,0 2 0,0-3 0,0 5 0,0 2 0,1 2 0,2 5 0,-1 0 0,4 3 0,-2 2 0,2 4 0,-4 0 0,1-1 0,1 1 0,0 0 0,-1 0 0,-3 0 0,3 0 0,0 0 0,0 0 0,-3 0 0,3-4 0,0-3 0,1 3 0,-4-4 0,4-2 0,-3-5 0,3-5 0,-4-2 0,1-3 0,2-7 0,-1 3 0,5-3 0,-4 2 0,3 2 0,0-1 0,4 1 0,-1 3 0,1-1 0,4 1 0,1-3 0,3-2 0,1-2 0,1-2 0,2-7 0,-2-3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44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445 67 12287,'0'-5'0,"0"-4"0,0 7 0,0-4 0,0 3 0,0-4 0,-1 5 0,-2-1 0,2-2 0,-3 0 0,4-2 0,0 1 0,0 4 0,0-2 0,-5 4 0,4 0 0,-3 0 0,4 1 0,0 2 0,0 5 0,0 5 0,0 4 0,0-1 0,0 7 0,0 5 0,-4 6 0,-2 7 0,0 3 0,0 7 0,-1 1 0,-6 5 0,-1 4 0,-1 2 0,-3 3 0,2 4 0,-2-5 0,-1 4 0,0-8 0,0 3 0,0-9 0,0-1 0,4-9 0,-1-1 0,3-5 0,-2-4 0,4-3 0,2-7 0,-1 1 0,4-4 0,2 0 0,0-3 0,0-4 0,1-2 0,0-3 0,3 0 0,0-4 0,0 0 0,0-4 0,0 3 0,0-5 0,0 4 0,0 1 0</inkml:trace>
  <inkml:trace contextRef="#ctx0" brushRef="#br0" timeOffset="510">10 1194 12287,'0'-7'0,"0"1"0,0 0 0,-1-3 0,-3 3 0,3 2 0,-3 0 0,4 3 0,0 4 0,0 6 0,1 6 0,2-2 0,-1 0 0,5 0 0,-4 1 0,3 1 0,-3 3 0,4-2 0,-4-1 0,3 1 0,-4-4 0,1 4 0,2-5 0,-2 2 0,3-2 0,-3-2 0,1-3 0,0 1 0,-3-5 0,7 2 0,-3-5 0,5-2 0,-1-3 0,1-7 0,2 0 0,1-6 0,4 1 0,-1-7 0,3 4 0,3-1 0,-2 2 0,2 1 0,1 4 0,-1 3 0,0-3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46.2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181 19 12287,'4'-5'0,"-3"1"0,3 3 0,-4-2 0,0 2 0,0-4 0,0 6 0,0 3 0,0 1 0,0 4 0,0 5 0,0 2 0,0 2 0,0 1 0,0-1 0,0 1 0,0 3 0,0 1 0,-1 0 0,-2-1 0,2-1 0,-2 4 0,2-1 0,1 2 0,-4 3 0,1-4 0,0 4 0,3-7 0,-1 4 0,-2-1 0,2 4 0,-2 2 0,1-1 0,-2 1 0,3-5 0,-2-4 0,1-3 0,-1-4 0,2-1 0,-3-5 0,4-3 0,0-2 0,0-4 0,-3-1 0,-1-2 0,-3-3 0,2-3 0</inkml:trace>
  <inkml:trace contextRef="#ctx0" brushRef="#br0" timeOffset="663">20 597 12287,'-5'-5'0,"4"0"0,-3 1 0,4 2 0,0-4 0,-1 4 0,-2-2 0,2 3 0,-3 1 0,4 0 0,4 0 0,-2 1 0,4 3 0,0-2 0,0 4 0,2 0 0,-1 4 0,-2-1 0,1 1 0,1-4 0,2 0 0,0 1 0,1 2 0,-4-3 0,1 1 0,-2-4 0,1 3 0,1-3 0,-3 4 0,3-5 0,-2 6 0,1-7 0,-2 3 0,0-4 0,-2-4 0,4-2 0,0-6 0,0 0 0,2-4 0,-1 3 0,1-2 0,2 2 0,2-1 0,1 2 0,-1 1 0,-2-7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FB39-DE79-40A4-BBB4-45B9B0D0E0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3552-3B73-4453-8CBB-065E502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7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2AA-9EB4-1917-28CA-1370AB41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A304D-6A84-5D52-069C-F32B80D3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82A8-61BF-7025-8692-453F016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62F2-0F4E-4CCA-A325-9907AD22EEB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E8A3-1355-22CE-011A-AA6EE25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8146-4510-75CE-39C3-D1776F79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A606-2CEC-40E7-ADC7-9B8BE2EB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9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4.png"/><Relationship Id="rId12" Type="http://schemas.openxmlformats.org/officeDocument/2006/relationships/image" Target="../media/image19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10.png"/><Relationship Id="rId10" Type="http://schemas.openxmlformats.org/officeDocument/2006/relationships/image" Target="../media/image1710.png"/><Relationship Id="rId4" Type="http://schemas.openxmlformats.org/officeDocument/2006/relationships/image" Target="../media/image5.png"/><Relationship Id="rId9" Type="http://schemas.openxmlformats.org/officeDocument/2006/relationships/image" Target="../media/image1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0.png"/><Relationship Id="rId3" Type="http://schemas.openxmlformats.org/officeDocument/2006/relationships/image" Target="../media/image9.png"/><Relationship Id="rId7" Type="http://schemas.openxmlformats.org/officeDocument/2006/relationships/image" Target="../media/image241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11" Type="http://schemas.openxmlformats.org/officeDocument/2006/relationships/image" Target="../media/image240.png"/><Relationship Id="rId5" Type="http://schemas.openxmlformats.org/officeDocument/2006/relationships/image" Target="../media/image236.png"/><Relationship Id="rId4" Type="http://schemas.openxmlformats.org/officeDocument/2006/relationships/image" Target="../media/image19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80.png"/><Relationship Id="rId7" Type="http://schemas.openxmlformats.org/officeDocument/2006/relationships/image" Target="../media/image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36.png"/><Relationship Id="rId5" Type="http://schemas.openxmlformats.org/officeDocument/2006/relationships/image" Target="../media/image10.png"/><Relationship Id="rId10" Type="http://schemas.openxmlformats.org/officeDocument/2006/relationships/image" Target="../media/image320.png"/><Relationship Id="rId4" Type="http://schemas.openxmlformats.org/officeDocument/2006/relationships/image" Target="../media/image9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12.png"/><Relationship Id="rId7" Type="http://schemas.openxmlformats.org/officeDocument/2006/relationships/image" Target="../media/image3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customXml" Target="../ink/ink5.xml"/><Relationship Id="rId18" Type="http://schemas.openxmlformats.org/officeDocument/2006/relationships/image" Target="../media/image521.png"/><Relationship Id="rId3" Type="http://schemas.openxmlformats.org/officeDocument/2006/relationships/image" Target="../media/image12.png"/><Relationship Id="rId21" Type="http://schemas.openxmlformats.org/officeDocument/2006/relationships/customXml" Target="../ink/ink9.xml"/><Relationship Id="rId7" Type="http://schemas.openxmlformats.org/officeDocument/2006/relationships/image" Target="../media/image450.png"/><Relationship Id="rId12" Type="http://schemas.openxmlformats.org/officeDocument/2006/relationships/image" Target="../media/image491.png"/><Relationship Id="rId17" Type="http://schemas.openxmlformats.org/officeDocument/2006/relationships/customXml" Target="../ink/ink7.xml"/><Relationship Id="rId2" Type="http://schemas.openxmlformats.org/officeDocument/2006/relationships/image" Target="../media/image11.png"/><Relationship Id="rId16" Type="http://schemas.openxmlformats.org/officeDocument/2006/relationships/image" Target="../media/image51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customXml" Target="../ink/ink4.xml"/><Relationship Id="rId5" Type="http://schemas.openxmlformats.org/officeDocument/2006/relationships/image" Target="../media/image430.png"/><Relationship Id="rId15" Type="http://schemas.openxmlformats.org/officeDocument/2006/relationships/customXml" Target="../ink/ink6.xml"/><Relationship Id="rId10" Type="http://schemas.openxmlformats.org/officeDocument/2006/relationships/image" Target="../media/image48.png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image" Target="../media/image470.png"/><Relationship Id="rId14" Type="http://schemas.openxmlformats.org/officeDocument/2006/relationships/image" Target="../media/image501.png"/><Relationship Id="rId22" Type="http://schemas.openxmlformats.org/officeDocument/2006/relationships/image" Target="../media/image5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D1C888-AA75-9ED7-80DB-25111C79C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Lecture-8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31E7AF-08C4-3BD5-7AC9-A0885E64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Diode Circuit Problems</a:t>
            </a:r>
          </a:p>
        </p:txBody>
      </p:sp>
    </p:spTree>
    <p:extLst>
      <p:ext uri="{BB962C8B-B14F-4D97-AF65-F5344CB8AC3E}">
        <p14:creationId xmlns:p14="http://schemas.microsoft.com/office/powerpoint/2010/main" val="269967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D45F9-CC3C-B5ED-BC94-A7BAF5035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21897" r="18991" b="57429"/>
          <a:stretch/>
        </p:blipFill>
        <p:spPr>
          <a:xfrm>
            <a:off x="1045030" y="3908312"/>
            <a:ext cx="5533570" cy="1131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E2632-34FE-E68C-567E-1D7F4EF0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1" y="2384155"/>
            <a:ext cx="3675047" cy="1672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69186-C6A9-62EF-5060-304C652B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72" y="1605943"/>
            <a:ext cx="4133928" cy="29129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4. Shockley Diode Equation Model: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/>
              <p:nvPr/>
            </p:nvSpPr>
            <p:spPr>
              <a:xfrm>
                <a:off x="10504400" y="4226867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400" y="4226867"/>
                <a:ext cx="8494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0218" y="1783990"/>
                <a:ext cx="93857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218" y="1783990"/>
                <a:ext cx="938579" cy="369332"/>
              </a:xfrm>
              <a:prstGeom prst="rect">
                <a:avLst/>
              </a:prstGeom>
              <a:blipFill>
                <a:blip r:embed="rId7"/>
                <a:stretch>
                  <a:fillRect r="-12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CFF0BB0-2173-2E68-83D5-1A21CD3EDD0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5339" r="22963" b="65586"/>
          <a:stretch/>
        </p:blipFill>
        <p:spPr>
          <a:xfrm>
            <a:off x="9612136" y="1379407"/>
            <a:ext cx="2282115" cy="85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C7366-D203-799D-82B9-18158F67D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46445" r="7093" b="27289"/>
          <a:stretch/>
        </p:blipFill>
        <p:spPr>
          <a:xfrm>
            <a:off x="936831" y="5192813"/>
            <a:ext cx="6065520" cy="143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25BF38-087C-C6D9-1FD1-67EE343B899F}"/>
              </a:ext>
            </a:extLst>
          </p:cNvPr>
          <p:cNvSpPr txBox="1"/>
          <p:nvPr/>
        </p:nvSpPr>
        <p:spPr>
          <a:xfrm>
            <a:off x="7113131" y="5759697"/>
            <a:ext cx="43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I</a:t>
            </a:r>
            <a:r>
              <a:rPr lang="en-US" sz="2000" baseline="-25000" dirty="0"/>
              <a:t>S</a:t>
            </a:r>
            <a:r>
              <a:rPr lang="en-US" sz="2000" dirty="0"/>
              <a:t> is reverse saturation current</a:t>
            </a:r>
          </a:p>
        </p:txBody>
      </p:sp>
    </p:spTree>
    <p:extLst>
      <p:ext uri="{BB962C8B-B14F-4D97-AF65-F5344CB8AC3E}">
        <p14:creationId xmlns:p14="http://schemas.microsoft.com/office/powerpoint/2010/main" val="225255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2512-7E53-2F09-DF2B-144EA5E8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6B0AF-26A4-C4AB-46D9-46C6F99FB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10" y="437822"/>
            <a:ext cx="5822302" cy="6183253"/>
          </a:xfrm>
        </p:spPr>
      </p:pic>
    </p:spTree>
    <p:extLst>
      <p:ext uri="{BB962C8B-B14F-4D97-AF65-F5344CB8AC3E}">
        <p14:creationId xmlns:p14="http://schemas.microsoft.com/office/powerpoint/2010/main" val="24657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792-C7B0-AE13-A426-D26B0D62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Ckts</a:t>
            </a:r>
            <a:r>
              <a:rPr lang="en-US" dirty="0"/>
              <a:t> with diodes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C2545-9EDE-9A88-3EAA-38B29584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3592460" cy="2246830"/>
          </a:xfrm>
        </p:spPr>
      </p:pic>
    </p:spTree>
    <p:extLst>
      <p:ext uri="{BB962C8B-B14F-4D97-AF65-F5344CB8AC3E}">
        <p14:creationId xmlns:p14="http://schemas.microsoft.com/office/powerpoint/2010/main" val="204750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792-C7B0-AE13-A426-D26B0D62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Ckts</a:t>
            </a:r>
            <a:r>
              <a:rPr lang="en-US" dirty="0"/>
              <a:t> with diodes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C2545-9EDE-9A88-3EAA-38B29584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3592460" cy="22468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92EB4-36BD-3689-31C0-1284A319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54" y="1803941"/>
            <a:ext cx="2263336" cy="3063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AF363-D124-B0D9-7879-57A4884F8396}"/>
              </a:ext>
            </a:extLst>
          </p:cNvPr>
          <p:cNvSpPr txBox="1"/>
          <p:nvPr/>
        </p:nvSpPr>
        <p:spPr>
          <a:xfrm>
            <a:off x="970384" y="5514392"/>
            <a:ext cx="665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we have to determine the diode state before solving the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of Assumed State(MAS)- Trial and error</a:t>
            </a:r>
          </a:p>
        </p:txBody>
      </p:sp>
    </p:spTree>
    <p:extLst>
      <p:ext uri="{BB962C8B-B14F-4D97-AF65-F5344CB8AC3E}">
        <p14:creationId xmlns:p14="http://schemas.microsoft.com/office/powerpoint/2010/main" val="339459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B95F-1206-A5C7-1415-C9FBF0A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Assumed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6A07-C865-B0F8-6F6B-742561E4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state of the diodes present in the </a:t>
            </a:r>
            <a:r>
              <a:rPr lang="en-US" dirty="0" err="1"/>
              <a:t>ckt</a:t>
            </a:r>
            <a:endParaRPr lang="en-US" dirty="0"/>
          </a:p>
          <a:p>
            <a:r>
              <a:rPr lang="en-US" dirty="0"/>
              <a:t>Replace the diode with their state equivalent </a:t>
            </a:r>
            <a:r>
              <a:rPr lang="en-US" dirty="0" err="1"/>
              <a:t>ckts</a:t>
            </a:r>
            <a:endParaRPr lang="en-US" dirty="0"/>
          </a:p>
          <a:p>
            <a:r>
              <a:rPr lang="en-US" dirty="0"/>
              <a:t>Solve Diode voltage and current</a:t>
            </a:r>
          </a:p>
          <a:p>
            <a:r>
              <a:rPr lang="en-US" dirty="0"/>
              <a:t>For forward bias assumption: check current</a:t>
            </a:r>
          </a:p>
          <a:p>
            <a:r>
              <a:rPr lang="en-US" dirty="0"/>
              <a:t>For Reverse bias assumption: check voltage</a:t>
            </a:r>
          </a:p>
          <a:p>
            <a:r>
              <a:rPr lang="en-US" dirty="0"/>
              <a:t>Verify your assumption</a:t>
            </a:r>
          </a:p>
          <a:p>
            <a:r>
              <a:rPr lang="en-US" dirty="0"/>
              <a:t>If wrong, assume new combination and repeat the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27255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792-C7B0-AE13-A426-D26B0D62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Ckts</a:t>
            </a:r>
            <a:r>
              <a:rPr lang="en-US" dirty="0"/>
              <a:t> with diodes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C2545-9EDE-9A88-3EAA-38B29584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3592460" cy="22468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92EB4-36BD-3689-31C0-1284A319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54" y="1803941"/>
            <a:ext cx="2263336" cy="3063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75B47-C320-FA40-62F8-FD7C95B44018}"/>
              </a:ext>
            </a:extLst>
          </p:cNvPr>
          <p:cNvSpPr txBox="1"/>
          <p:nvPr/>
        </p:nvSpPr>
        <p:spPr>
          <a:xfrm>
            <a:off x="1259633" y="5691673"/>
            <a:ext cx="22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391828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A546-6923-8A7B-0C36-DBC418C6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1(Use CVD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27C99-A61E-ADFD-1BBE-A5C076AF3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87" y="2576715"/>
            <a:ext cx="1371719" cy="24386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8F132-8670-7B64-9F74-14FBCD61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01" y="2794982"/>
            <a:ext cx="3762076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E668A-03B9-5554-6079-FF5A1665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252" y="2882116"/>
            <a:ext cx="3757955" cy="1391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D6F07-931D-964F-74A2-B50C9B55C3B3}"/>
              </a:ext>
            </a:extLst>
          </p:cNvPr>
          <p:cNvSpPr txBox="1"/>
          <p:nvPr/>
        </p:nvSpPr>
        <p:spPr>
          <a:xfrm>
            <a:off x="1514739" y="522708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C0348-4D07-4441-FB04-5D5FAAB01AAF}"/>
              </a:ext>
            </a:extLst>
          </p:cNvPr>
          <p:cNvSpPr txBox="1"/>
          <p:nvPr/>
        </p:nvSpPr>
        <p:spPr>
          <a:xfrm>
            <a:off x="5659662" y="522708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23F8-34A4-B03B-B9F4-3704B54845DF}"/>
              </a:ext>
            </a:extLst>
          </p:cNvPr>
          <p:cNvSpPr txBox="1"/>
          <p:nvPr/>
        </p:nvSpPr>
        <p:spPr>
          <a:xfrm>
            <a:off x="9856237" y="52270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64260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289-19D2-8C46-37ED-948F379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2(Use CVD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1E44F-A340-2829-C016-68F4FCDA2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36" y="1979274"/>
            <a:ext cx="2255715" cy="3558848"/>
          </a:xfrm>
        </p:spPr>
      </p:pic>
    </p:spTree>
    <p:extLst>
      <p:ext uri="{BB962C8B-B14F-4D97-AF65-F5344CB8AC3E}">
        <p14:creationId xmlns:p14="http://schemas.microsoft.com/office/powerpoint/2010/main" val="339519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649D-32AC-1D62-63EC-2AE10A5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3(Use Ideal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64736-10CB-480C-58A6-C0F9C986A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2010883"/>
            <a:ext cx="2427027" cy="2836234"/>
          </a:xfrm>
        </p:spPr>
      </p:pic>
    </p:spTree>
    <p:extLst>
      <p:ext uri="{BB962C8B-B14F-4D97-AF65-F5344CB8AC3E}">
        <p14:creationId xmlns:p14="http://schemas.microsoft.com/office/powerpoint/2010/main" val="99919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6CF8-7E65-FD3D-1B5B-B1360029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D80F1-1E73-F545-5B48-A5FF32797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245374"/>
            <a:ext cx="4160628" cy="2506555"/>
          </a:xfrm>
        </p:spPr>
      </p:pic>
    </p:spTree>
    <p:extLst>
      <p:ext uri="{BB962C8B-B14F-4D97-AF65-F5344CB8AC3E}">
        <p14:creationId xmlns:p14="http://schemas.microsoft.com/office/powerpoint/2010/main" val="3913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3953-43A0-DDF0-FFBA-E9A6F2AF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0A6D-BEA1-7F27-CDB3-9C6298EC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4BEC-E18B-3A3A-01F7-55B03049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79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Diffusion Current</a:t>
            </a:r>
          </a:p>
          <a:p>
            <a:pPr>
              <a:lnSpc>
                <a:spcPct val="150000"/>
              </a:lnSpc>
            </a:pPr>
            <a:r>
              <a:rPr lang="en-US" dirty="0"/>
              <a:t>Drift Current</a:t>
            </a:r>
          </a:p>
          <a:p>
            <a:pPr>
              <a:lnSpc>
                <a:spcPct val="150000"/>
              </a:lnSpc>
            </a:pPr>
            <a:r>
              <a:rPr lang="en-US" dirty="0"/>
              <a:t>Voltage Barrier</a:t>
            </a:r>
          </a:p>
          <a:p>
            <a:pPr>
              <a:lnSpc>
                <a:spcPct val="150000"/>
              </a:lnSpc>
            </a:pPr>
            <a:r>
              <a:rPr lang="en-US" dirty="0"/>
              <a:t>Forward Bias</a:t>
            </a:r>
          </a:p>
          <a:p>
            <a:pPr>
              <a:lnSpc>
                <a:spcPct val="150000"/>
              </a:lnSpc>
            </a:pPr>
            <a:r>
              <a:rPr lang="en-US" dirty="0"/>
              <a:t>Reverse Bias</a:t>
            </a:r>
          </a:p>
        </p:txBody>
      </p:sp>
    </p:spTree>
    <p:extLst>
      <p:ext uri="{BB962C8B-B14F-4D97-AF65-F5344CB8AC3E}">
        <p14:creationId xmlns:p14="http://schemas.microsoft.com/office/powerpoint/2010/main" val="224038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326B83-51A3-F08E-2077-FC018A2BB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C39F1F-DCA6-9217-0012-56D98D2B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6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668-BE22-F22B-69A7-6BE8819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Circuit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199A8E-8E96-7CA2-980B-537D02179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8"/>
          <a:stretch/>
        </p:blipFill>
        <p:spPr bwMode="auto">
          <a:xfrm>
            <a:off x="935244" y="2317515"/>
            <a:ext cx="3600450" cy="274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B5793-D09F-DCF9-7D54-FA489D2F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72" y="2207786"/>
            <a:ext cx="4133928" cy="291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79BE-850B-AEA0-5431-D1C4552AE7FD}"/>
              </a:ext>
            </a:extLst>
          </p:cNvPr>
          <p:cNvSpPr txBox="1"/>
          <p:nvPr/>
        </p:nvSpPr>
        <p:spPr>
          <a:xfrm>
            <a:off x="1192619" y="4986182"/>
            <a:ext cx="199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Ideal</a:t>
            </a:r>
            <a:r>
              <a:rPr lang="en-US" sz="2800" dirty="0"/>
              <a:t>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895D3-2C9C-A983-9AB3-C61F36878F80}"/>
              </a:ext>
            </a:extLst>
          </p:cNvPr>
          <p:cNvSpPr txBox="1"/>
          <p:nvPr/>
        </p:nvSpPr>
        <p:spPr>
          <a:xfrm>
            <a:off x="7985063" y="5009426"/>
            <a:ext cx="368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Real</a:t>
            </a:r>
            <a:r>
              <a:rPr lang="en-US" sz="2800" dirty="0"/>
              <a:t> / </a:t>
            </a:r>
            <a:r>
              <a:rPr lang="en-US" sz="2800" b="1" dirty="0"/>
              <a:t>Shockley </a:t>
            </a:r>
            <a:r>
              <a:rPr lang="en-US" sz="2800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BF7BF-DEF1-7087-15BB-D3B48BF51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3"/>
          <a:stretch/>
        </p:blipFill>
        <p:spPr bwMode="auto">
          <a:xfrm>
            <a:off x="6932762" y="365125"/>
            <a:ext cx="4552950" cy="206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5795CF-FA7B-25A4-E684-6CF483A1E9FD}"/>
                  </a:ext>
                </a:extLst>
              </p14:cNvPr>
              <p14:cNvContentPartPr/>
              <p14:nvPr/>
            </p14:nvContentPartPr>
            <p14:xfrm>
              <a:off x="1422320" y="374690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5795CF-FA7B-25A4-E684-6CF483A1E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3320" y="373790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D3151F-AC10-9D95-F649-826025847CA9}"/>
              </a:ext>
            </a:extLst>
          </p:cNvPr>
          <p:cNvSpPr txBox="1"/>
          <p:nvPr/>
        </p:nvSpPr>
        <p:spPr>
          <a:xfrm>
            <a:off x="838200" y="1558774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Ideal </a:t>
            </a:r>
            <a:r>
              <a:rPr lang="en-US" sz="3200" i="1" u="sng" dirty="0"/>
              <a:t>Versus</a:t>
            </a:r>
            <a:r>
              <a:rPr lang="en-US" sz="3200" dirty="0"/>
              <a:t> Real Diode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270CCF-7753-2752-AEB7-66557A542933}"/>
              </a:ext>
            </a:extLst>
          </p:cNvPr>
          <p:cNvCxnSpPr>
            <a:cxnSpLocks/>
          </p:cNvCxnSpPr>
          <p:nvPr/>
        </p:nvCxnSpPr>
        <p:spPr>
          <a:xfrm>
            <a:off x="3110929" y="5265929"/>
            <a:ext cx="4884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290C6-7BE5-3750-84B5-213E4611075E}"/>
              </a:ext>
            </a:extLst>
          </p:cNvPr>
          <p:cNvSpPr txBox="1"/>
          <p:nvPr/>
        </p:nvSpPr>
        <p:spPr>
          <a:xfrm>
            <a:off x="8758958" y="5582189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Increased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C5067-82A6-7710-28CA-83BFE3CA887E}"/>
              </a:ext>
            </a:extLst>
          </p:cNvPr>
          <p:cNvSpPr txBox="1"/>
          <p:nvPr/>
        </p:nvSpPr>
        <p:spPr>
          <a:xfrm>
            <a:off x="2258570" y="60787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D5CE8-8780-A4B1-FE78-749B2F5B28C0}"/>
              </a:ext>
            </a:extLst>
          </p:cNvPr>
          <p:cNvSpPr txBox="1"/>
          <p:nvPr/>
        </p:nvSpPr>
        <p:spPr>
          <a:xfrm>
            <a:off x="8968311" y="6006171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Complex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1AB456-F175-7563-8E0F-54A672BDDD2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106858" y="3494256"/>
            <a:ext cx="1848129" cy="17716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8F7E5D-9189-F07D-273A-865ABA03B9BD}"/>
              </a:ext>
            </a:extLst>
          </p:cNvPr>
          <p:cNvSpPr txBox="1"/>
          <p:nvPr/>
        </p:nvSpPr>
        <p:spPr>
          <a:xfrm>
            <a:off x="4739720" y="2817148"/>
            <a:ext cx="24305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Constant</a:t>
            </a:r>
            <a:r>
              <a:rPr lang="en-US" dirty="0"/>
              <a:t> Voltage Drop </a:t>
            </a:r>
            <a:r>
              <a:rPr lang="en-US" b="1" dirty="0">
                <a:solidFill>
                  <a:srgbClr val="FF0000"/>
                </a:solidFill>
              </a:rPr>
              <a:t>(CVD) </a:t>
            </a:r>
            <a:r>
              <a:rPr lang="en-US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70895-23E3-A576-9850-55B4E054B1EC}"/>
              </a:ext>
            </a:extLst>
          </p:cNvPr>
          <p:cNvSpPr txBox="1"/>
          <p:nvPr/>
        </p:nvSpPr>
        <p:spPr>
          <a:xfrm>
            <a:off x="1938714" y="5709458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Accuracy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D207-656C-E316-EAE0-A4A2107D22F5}"/>
              </a:ext>
            </a:extLst>
          </p:cNvPr>
          <p:cNvSpPr txBox="1"/>
          <p:nvPr/>
        </p:nvSpPr>
        <p:spPr>
          <a:xfrm>
            <a:off x="5071859" y="5852283"/>
            <a:ext cx="24305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CVD with resistance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(CVD+R) </a:t>
            </a:r>
            <a:r>
              <a:rPr lang="en-US" dirty="0"/>
              <a:t>Model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EBA83F-290C-7F8A-6897-26C0F2FE5994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5236233" y="5265929"/>
            <a:ext cx="1050893" cy="5863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5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23" grpId="0"/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1D71-3FF0-11A1-9B19-91D3078D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Circuit Models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D03C11-B9AE-39BC-2D7F-3F68D491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543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Ideal Diode</a:t>
            </a:r>
            <a:r>
              <a:rPr lang="en-US" dirty="0"/>
              <a:t> Model:</a:t>
            </a:r>
          </a:p>
          <a:p>
            <a:pPr marL="514350" indent="-514350">
              <a:buAutoNum type="arabicPeriod"/>
            </a:pPr>
            <a:r>
              <a:rPr lang="en-US" b="1" dirty="0"/>
              <a:t>Constant Voltage Drop </a:t>
            </a:r>
            <a:r>
              <a:rPr lang="en-US" b="1" dirty="0">
                <a:solidFill>
                  <a:srgbClr val="FF0000"/>
                </a:solidFill>
              </a:rPr>
              <a:t>(CVD) </a:t>
            </a:r>
            <a:r>
              <a:rPr lang="en-US" dirty="0"/>
              <a:t>Model:</a:t>
            </a:r>
          </a:p>
          <a:p>
            <a:pPr marL="514350" indent="-514350">
              <a:buAutoNum type="arabicPeriod"/>
            </a:pPr>
            <a:r>
              <a:rPr lang="en-US" b="1" dirty="0"/>
              <a:t>Constant Voltage Drop with Resistor </a:t>
            </a:r>
            <a:r>
              <a:rPr lang="en-US" b="1" dirty="0">
                <a:solidFill>
                  <a:srgbClr val="FF0000"/>
                </a:solidFill>
              </a:rPr>
              <a:t>(CVD+R) </a:t>
            </a:r>
            <a:r>
              <a:rPr lang="en-US" dirty="0"/>
              <a:t>Model</a:t>
            </a:r>
          </a:p>
          <a:p>
            <a:pPr marL="514350" indent="-514350">
              <a:buAutoNum type="arabicPeriod"/>
            </a:pPr>
            <a:r>
              <a:rPr lang="en-US" b="1" dirty="0"/>
              <a:t>Exponential </a:t>
            </a:r>
            <a:r>
              <a:rPr lang="en-US" dirty="0"/>
              <a:t>Model (Shockley Model):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99D6D-7C12-3AE4-A352-81532425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02" y="4114801"/>
            <a:ext cx="5109748" cy="2324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BF65D-1A3A-66FC-FC08-FF4CA5F76D75}"/>
                  </a:ext>
                </a:extLst>
              </p:cNvPr>
              <p:cNvSpPr txBox="1"/>
              <p:nvPr/>
            </p:nvSpPr>
            <p:spPr>
              <a:xfrm>
                <a:off x="838200" y="4536931"/>
                <a:ext cx="53439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current through diode (Anode to Cathode)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BF65D-1A3A-66FC-FC08-FF4CA5F76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6931"/>
                <a:ext cx="5343939" cy="1477328"/>
              </a:xfrm>
              <a:prstGeom prst="rect">
                <a:avLst/>
              </a:prstGeom>
              <a:blipFill>
                <a:blip r:embed="rId3"/>
                <a:stretch>
                  <a:fillRect l="-10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6DC23E15-88EB-8E7B-38E9-E5212B0298CF}"/>
                  </a:ext>
                </a:extLst>
              </p14:cNvPr>
              <p14:cNvContentPartPr/>
              <p14:nvPr/>
            </p14:nvContentPartPr>
            <p14:xfrm>
              <a:off x="4216948" y="4385999"/>
              <a:ext cx="3758103" cy="432782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6DC23E15-88EB-8E7B-38E9-E5212B0298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5387" y="4324379"/>
                <a:ext cx="3881225" cy="55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9576A97A-0C2A-396E-CB72-3B6679ED3EE9}"/>
                  </a:ext>
                </a:extLst>
              </p14:cNvPr>
              <p14:cNvContentPartPr/>
              <p14:nvPr/>
            </p14:nvContentPartPr>
            <p14:xfrm>
              <a:off x="6225818" y="5746978"/>
              <a:ext cx="1576440" cy="7426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9576A97A-0C2A-396E-CB72-3B6679ED3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0338" y="5731498"/>
                <a:ext cx="1607040" cy="773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FCC5465-ED73-BFD5-FFB4-66AC4565D3C9}"/>
              </a:ext>
            </a:extLst>
          </p:cNvPr>
          <p:cNvSpPr txBox="1"/>
          <p:nvPr/>
        </p:nvSpPr>
        <p:spPr>
          <a:xfrm>
            <a:off x="7789727" y="1205327"/>
            <a:ext cx="7239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D23F5-7222-CFD8-CABE-D2BF00959D36}"/>
              </a:ext>
            </a:extLst>
          </p:cNvPr>
          <p:cNvSpPr txBox="1"/>
          <p:nvPr/>
        </p:nvSpPr>
        <p:spPr>
          <a:xfrm>
            <a:off x="8402839" y="2125866"/>
            <a:ext cx="1260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Piecewise Linear IV Models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2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2F75854-38E4-ADA3-FE0B-A596417F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28" y="1690688"/>
            <a:ext cx="4802187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F036-7814-2A7A-1F34-64753A2D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621F4-F6DE-B7F9-4C95-09435BE809AD}"/>
              </a:ext>
            </a:extLst>
          </p:cNvPr>
          <p:cNvSpPr txBox="1"/>
          <p:nvPr/>
        </p:nvSpPr>
        <p:spPr>
          <a:xfrm>
            <a:off x="835601" y="1859280"/>
            <a:ext cx="3778727" cy="523220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Ideal Diode Model: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52FACC-296B-C197-5EC8-FBE95ED357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3" t="30304" r="2890" b="33971"/>
          <a:stretch/>
        </p:blipFill>
        <p:spPr bwMode="auto">
          <a:xfrm>
            <a:off x="5893324" y="5261630"/>
            <a:ext cx="2331160" cy="9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21A88-8E46-999B-6694-4B5722D7ABFF}"/>
              </a:ext>
            </a:extLst>
          </p:cNvPr>
          <p:cNvGrpSpPr/>
          <p:nvPr/>
        </p:nvGrpSpPr>
        <p:grpSpPr>
          <a:xfrm>
            <a:off x="8682461" y="2513532"/>
            <a:ext cx="2671339" cy="1005437"/>
            <a:chOff x="8671385" y="2517595"/>
            <a:chExt cx="2671339" cy="100543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7376BA3-88FB-354E-5621-80BC88FF60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3" t="35515" r="52257" b="35719"/>
            <a:stretch/>
          </p:blipFill>
          <p:spPr bwMode="auto">
            <a:xfrm>
              <a:off x="8779112" y="2920044"/>
              <a:ext cx="1778753" cy="60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651F75-CEB5-7E3D-A232-000447D7C060}"/>
                </a:ext>
              </a:extLst>
            </p:cNvPr>
            <p:cNvSpPr txBox="1"/>
            <p:nvPr/>
          </p:nvSpPr>
          <p:spPr>
            <a:xfrm>
              <a:off x="8671385" y="2517595"/>
              <a:ext cx="2671339" cy="310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Forward Bias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09CAD8-6419-273C-16E8-7B4D87AFDC53}"/>
              </a:ext>
            </a:extLst>
          </p:cNvPr>
          <p:cNvSpPr txBox="1"/>
          <p:nvPr/>
        </p:nvSpPr>
        <p:spPr>
          <a:xfrm>
            <a:off x="5884186" y="4885178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A8C414-AFCA-9866-B92A-7501F9993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40" y="2426697"/>
            <a:ext cx="3675047" cy="1672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2311A9-4F58-4C0A-00D4-634EF8E22C17}"/>
                  </a:ext>
                </a:extLst>
              </p:cNvPr>
              <p:cNvSpPr txBox="1"/>
              <p:nvPr/>
            </p:nvSpPr>
            <p:spPr>
              <a:xfrm>
                <a:off x="9212032" y="3610826"/>
                <a:ext cx="935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2311A9-4F58-4C0A-00D4-634EF8E2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032" y="3610826"/>
                <a:ext cx="93506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8B68FF-B399-0783-C7FD-4864B2292B2B}"/>
                  </a:ext>
                </a:extLst>
              </p:cNvPr>
              <p:cNvSpPr txBox="1"/>
              <p:nvPr/>
            </p:nvSpPr>
            <p:spPr>
              <a:xfrm>
                <a:off x="6591372" y="3610826"/>
                <a:ext cx="935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8B68FF-B399-0783-C7FD-4864B229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72" y="3610826"/>
                <a:ext cx="93506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1DE03-5A25-34A4-7E1B-1E1AB98AF4F6}"/>
                  </a:ext>
                </a:extLst>
              </p:cNvPr>
              <p:cNvSpPr txBox="1"/>
              <p:nvPr/>
            </p:nvSpPr>
            <p:spPr>
              <a:xfrm>
                <a:off x="9931154" y="4659866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1DE03-5A25-34A4-7E1B-1E1AB98A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154" y="4659866"/>
                <a:ext cx="8494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2C940-AD1C-8D7E-94BC-BC5B8B91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165" y="1788156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2C940-AD1C-8D7E-94BC-BC5B8B91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165" y="1788156"/>
                <a:ext cx="916648" cy="369332"/>
              </a:xfrm>
              <a:prstGeom prst="rect">
                <a:avLst/>
              </a:prstGeom>
              <a:blipFill>
                <a:blip r:embed="rId11"/>
                <a:stretch>
                  <a:fillRect r="-3333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019CF-41C8-76D4-EC1D-DF7E96136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780" y="4473833"/>
                <a:ext cx="11659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019CF-41C8-76D4-EC1D-DF7E96136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80" y="4473833"/>
                <a:ext cx="1165960" cy="369332"/>
              </a:xfrm>
              <a:prstGeom prst="rect">
                <a:avLst/>
              </a:prstGeom>
              <a:blipFill>
                <a:blip r:embed="rId12"/>
                <a:stretch>
                  <a:fillRect t="-10000" r="-31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3EA8F-1AB8-2FCA-F93C-C84D72A46AE3}"/>
              </a:ext>
            </a:extLst>
          </p:cNvPr>
          <p:cNvCxnSpPr>
            <a:cxnSpLocks/>
          </p:cNvCxnSpPr>
          <p:nvPr/>
        </p:nvCxnSpPr>
        <p:spPr>
          <a:xfrm>
            <a:off x="5956528" y="4432798"/>
            <a:ext cx="26566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A66B9-631F-B3D7-6372-8AED9E1FB407}"/>
              </a:ext>
            </a:extLst>
          </p:cNvPr>
          <p:cNvCxnSpPr>
            <a:cxnSpLocks/>
          </p:cNvCxnSpPr>
          <p:nvPr/>
        </p:nvCxnSpPr>
        <p:spPr>
          <a:xfrm flipV="1">
            <a:off x="8613216" y="1690688"/>
            <a:ext cx="0" cy="27421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9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2" descr="A graph of a function">
            <a:extLst>
              <a:ext uri="{FF2B5EF4-FFF2-40B4-BE49-F238E27FC236}">
                <a16:creationId xmlns:a16="http://schemas.microsoft.com/office/drawing/2014/main" id="{9513BBF4-419F-593A-2E1A-93562CF2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702902"/>
            <a:ext cx="4582886" cy="458288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1A57F-636B-706D-B0AF-B535F67F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708" y="2921352"/>
            <a:ext cx="2484696" cy="854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8671385" y="2517595"/>
            <a:ext cx="2671339" cy="31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Forward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blipFill>
                <a:blip r:embed="rId4"/>
                <a:stretch>
                  <a:fillRect t="-10000" r="-3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2. Constant Voltage Drop (CVD)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(0.3 V here)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blipFill>
                <a:blip r:embed="rId5"/>
                <a:stretch>
                  <a:fillRect l="-11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09B4BC-2CD4-031F-4019-5E54DC85D961}"/>
                  </a:ext>
                </a:extLst>
              </p:cNvPr>
              <p:cNvSpPr txBox="1"/>
              <p:nvPr/>
            </p:nvSpPr>
            <p:spPr>
              <a:xfrm>
                <a:off x="6726625" y="5059743"/>
                <a:ext cx="11898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09B4BC-2CD4-031F-4019-5E54DC8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25" y="5059743"/>
                <a:ext cx="1189877" cy="646331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5672441" y="2586821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D9EE835-EF3D-9FFE-BD61-B2EC1F338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340" y="2937857"/>
            <a:ext cx="2711589" cy="660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0A6C9-B73F-552D-C898-C985A845BF9D}"/>
                  </a:ext>
                </a:extLst>
              </p:cNvPr>
              <p:cNvSpPr txBox="1"/>
              <p:nvPr/>
            </p:nvSpPr>
            <p:spPr>
              <a:xfrm>
                <a:off x="9412115" y="5052924"/>
                <a:ext cx="1189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0A6C9-B73F-552D-C898-C985A845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115" y="5052924"/>
                <a:ext cx="118987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D19E39BC-AE5C-5049-4DD2-A3DE296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B687F-8FD6-0B39-FF05-8FDB87FF62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6040" y="2469957"/>
            <a:ext cx="3675047" cy="1672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8A07B-10EB-F969-2415-AE91BC128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2845" y="1708688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8A07B-10EB-F969-2415-AE91BC12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45" y="1708688"/>
                <a:ext cx="916648" cy="369332"/>
              </a:xfrm>
              <a:prstGeom prst="rect">
                <a:avLst/>
              </a:prstGeom>
              <a:blipFill>
                <a:blip r:embed="rId13"/>
                <a:stretch>
                  <a:fillRect r="-2649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75CB53-8E88-59C3-7378-61BC6DC00217}"/>
              </a:ext>
            </a:extLst>
          </p:cNvPr>
          <p:cNvCxnSpPr>
            <a:cxnSpLocks/>
          </p:cNvCxnSpPr>
          <p:nvPr/>
        </p:nvCxnSpPr>
        <p:spPr>
          <a:xfrm>
            <a:off x="6770914" y="4230804"/>
            <a:ext cx="17905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DFB1B-7FB5-60AC-2AB6-7BAD2CC8F5EC}"/>
              </a:ext>
            </a:extLst>
          </p:cNvPr>
          <p:cNvCxnSpPr>
            <a:cxnSpLocks/>
          </p:cNvCxnSpPr>
          <p:nvPr/>
        </p:nvCxnSpPr>
        <p:spPr>
          <a:xfrm flipV="1">
            <a:off x="8561458" y="1702902"/>
            <a:ext cx="0" cy="2527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0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1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35600" y="3166327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2. Constant Voltage Drop (CVD) Model: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899643" y="3173448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/>
              <p:nvPr/>
            </p:nvSpPr>
            <p:spPr>
              <a:xfrm>
                <a:off x="4775672" y="5005703"/>
                <a:ext cx="1027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72" y="5005703"/>
                <a:ext cx="1027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/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2815-89A7-AD34-0E84-64CB9DA0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62" y="3522943"/>
            <a:ext cx="2484696" cy="854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460244-7D94-5693-37FC-777DA37A7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49" y="3635897"/>
            <a:ext cx="2442551" cy="59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4A18B-7C0C-2046-FA74-959890ACF08D}"/>
                  </a:ext>
                </a:extLst>
              </p:cNvPr>
              <p:cNvSpPr txBox="1"/>
              <p:nvPr/>
            </p:nvSpPr>
            <p:spPr>
              <a:xfrm>
                <a:off x="4708328" y="4458335"/>
                <a:ext cx="115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4A18B-7C0C-2046-FA74-959890ACF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28" y="4458335"/>
                <a:ext cx="11533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2" descr="A graph of a function">
            <a:extLst>
              <a:ext uri="{FF2B5EF4-FFF2-40B4-BE49-F238E27FC236}">
                <a16:creationId xmlns:a16="http://schemas.microsoft.com/office/drawing/2014/main" id="{E0A9DE4B-A516-3AE2-C0F6-36002C23A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702902"/>
            <a:ext cx="4582886" cy="4582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355D3-2A15-A4A3-DE8B-8AAE619C0D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355D3-2A15-A4A3-DE8B-8AAE619C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blipFill>
                <a:blip r:embed="rId8"/>
                <a:stretch>
                  <a:fillRect t="-10000" r="-3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/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914" y="1708688"/>
                <a:ext cx="93857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4" y="1708688"/>
                <a:ext cx="938579" cy="369332"/>
              </a:xfrm>
              <a:prstGeom prst="rect">
                <a:avLst/>
              </a:prstGeom>
              <a:blipFill>
                <a:blip r:embed="rId10"/>
                <a:stretch>
                  <a:fillRect r="-1299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0C29BC-493F-DEB4-1D44-5C152779F7F0}"/>
                  </a:ext>
                </a:extLst>
              </p:cNvPr>
              <p:cNvSpPr txBox="1"/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(0.3 V here)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0C29BC-493F-DEB4-1D44-5C152779F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blipFill>
                <a:blip r:embed="rId11"/>
                <a:stretch>
                  <a:fillRect l="-11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98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A graph of a function&#10;&#10;Description automatically generated">
            <a:extLst>
              <a:ext uri="{FF2B5EF4-FFF2-40B4-BE49-F238E27FC236}">
                <a16:creationId xmlns:a16="http://schemas.microsoft.com/office/drawing/2014/main" id="{5E509CC9-C789-DF05-63F6-CF50A664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17" y="1783990"/>
            <a:ext cx="4351338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84938" y="3935926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4FD3F0-84D8-6113-B343-2E9782C4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7" y="4583007"/>
            <a:ext cx="2882634" cy="47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93310-6CED-37A8-1DDD-24565B73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81" y="4165382"/>
            <a:ext cx="2721259" cy="1307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blipFill>
                <a:blip r:embed="rId5"/>
                <a:stretch>
                  <a:fillRect t="-8197" r="-27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3. CVD+R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blipFill>
                <a:blip r:embed="rId6"/>
                <a:stretch>
                  <a:fillRect r="-2667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910249" y="5569545"/>
                <a:ext cx="3546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(0.7 V)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49" y="5569545"/>
                <a:ext cx="3546099" cy="923330"/>
              </a:xfrm>
              <a:prstGeom prst="rect">
                <a:avLst/>
              </a:prstGeom>
              <a:blipFill>
                <a:blip r:embed="rId8"/>
                <a:stretch>
                  <a:fillRect l="-137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4130AF-D121-F1E2-6E35-75A43395E6FB}"/>
              </a:ext>
            </a:extLst>
          </p:cNvPr>
          <p:cNvSpPr/>
          <p:nvPr/>
        </p:nvSpPr>
        <p:spPr>
          <a:xfrm flipV="1">
            <a:off x="11208582" y="4335142"/>
            <a:ext cx="16272" cy="89042"/>
          </a:xfrm>
          <a:custGeom>
            <a:avLst/>
            <a:gdLst>
              <a:gd name="connsiteX0" fmla="*/ 0 w 16272"/>
              <a:gd name="connsiteY0" fmla="*/ 89042 h 89042"/>
              <a:gd name="connsiteX1" fmla="*/ 16272 w 16272"/>
              <a:gd name="connsiteY1" fmla="*/ 61589 h 89042"/>
              <a:gd name="connsiteX2" fmla="*/ 16270 w 16272"/>
              <a:gd name="connsiteY2" fmla="*/ 61589 h 89042"/>
              <a:gd name="connsiteX3" fmla="*/ 0 w 16272"/>
              <a:gd name="connsiteY3" fmla="*/ 0 h 89042"/>
              <a:gd name="connsiteX4" fmla="*/ 0 w 16272"/>
              <a:gd name="connsiteY4" fmla="*/ 89042 h 8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2" h="89042">
                <a:moveTo>
                  <a:pt x="0" y="89042"/>
                </a:moveTo>
                <a:lnTo>
                  <a:pt x="16272" y="61589"/>
                </a:lnTo>
                <a:lnTo>
                  <a:pt x="16270" y="61589"/>
                </a:lnTo>
                <a:lnTo>
                  <a:pt x="0" y="0"/>
                </a:lnTo>
                <a:lnTo>
                  <a:pt x="0" y="89042"/>
                </a:lnTo>
                <a:close/>
              </a:path>
            </a:pathLst>
          </a:cu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948981" y="3943047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17CBDA-EF46-6038-FA85-A2516A201956}"/>
              </a:ext>
            </a:extLst>
          </p:cNvPr>
          <p:cNvSpPr/>
          <p:nvPr/>
        </p:nvSpPr>
        <p:spPr>
          <a:xfrm>
            <a:off x="6727660" y="1783990"/>
            <a:ext cx="2329032" cy="444464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F00BF2-7A0E-DFE4-1BCD-AB22F156384E}"/>
              </a:ext>
            </a:extLst>
          </p:cNvPr>
          <p:cNvSpPr/>
          <p:nvPr/>
        </p:nvSpPr>
        <p:spPr>
          <a:xfrm>
            <a:off x="9058260" y="1783990"/>
            <a:ext cx="2329032" cy="444464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93005-6745-6625-9C5D-ECD3496266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661" y="2499351"/>
            <a:ext cx="3297960" cy="150045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125A7A-D6EF-EDF7-285B-0E10F537793F}"/>
              </a:ext>
            </a:extLst>
          </p:cNvPr>
          <p:cNvCxnSpPr>
            <a:cxnSpLocks/>
          </p:cNvCxnSpPr>
          <p:nvPr/>
        </p:nvCxnSpPr>
        <p:spPr>
          <a:xfrm flipV="1">
            <a:off x="9056692" y="1783990"/>
            <a:ext cx="658808" cy="26263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763471-AF0F-1B8F-2CA3-756BBA224D36}"/>
              </a:ext>
            </a:extLst>
          </p:cNvPr>
          <p:cNvCxnSpPr>
            <a:cxnSpLocks/>
          </p:cNvCxnSpPr>
          <p:nvPr/>
        </p:nvCxnSpPr>
        <p:spPr>
          <a:xfrm>
            <a:off x="6724524" y="4379663"/>
            <a:ext cx="2317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5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A graph of a function&#10;&#10;Description automatically generated">
            <a:extLst>
              <a:ext uri="{FF2B5EF4-FFF2-40B4-BE49-F238E27FC236}">
                <a16:creationId xmlns:a16="http://schemas.microsoft.com/office/drawing/2014/main" id="{5E509CC9-C789-DF05-63F6-CF50A664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17" y="1783990"/>
            <a:ext cx="4351338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35600" y="3166327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4FD3F0-84D8-6113-B343-2E9782C4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9" y="3813408"/>
            <a:ext cx="2882634" cy="47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93310-6CED-37A8-1DDD-24565B73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43" y="3395783"/>
            <a:ext cx="2721259" cy="1307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blipFill>
                <a:blip r:embed="rId5"/>
                <a:stretch>
                  <a:fillRect t="-8197" r="-1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3. CVD+R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blipFill>
                <a:blip r:embed="rId6"/>
                <a:stretch>
                  <a:fillRect r="-266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910249" y="5378444"/>
                <a:ext cx="3546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(0.7 V)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49" y="5378444"/>
                <a:ext cx="3546099" cy="923330"/>
              </a:xfrm>
              <a:prstGeom prst="rect">
                <a:avLst/>
              </a:prstGeom>
              <a:blipFill>
                <a:blip r:embed="rId8"/>
                <a:stretch>
                  <a:fillRect l="-137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Models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4130AF-D121-F1E2-6E35-75A43395E6FB}"/>
              </a:ext>
            </a:extLst>
          </p:cNvPr>
          <p:cNvSpPr/>
          <p:nvPr/>
        </p:nvSpPr>
        <p:spPr>
          <a:xfrm flipV="1">
            <a:off x="11208582" y="4335142"/>
            <a:ext cx="16272" cy="89042"/>
          </a:xfrm>
          <a:custGeom>
            <a:avLst/>
            <a:gdLst>
              <a:gd name="connsiteX0" fmla="*/ 0 w 16272"/>
              <a:gd name="connsiteY0" fmla="*/ 89042 h 89042"/>
              <a:gd name="connsiteX1" fmla="*/ 16272 w 16272"/>
              <a:gd name="connsiteY1" fmla="*/ 61589 h 89042"/>
              <a:gd name="connsiteX2" fmla="*/ 16270 w 16272"/>
              <a:gd name="connsiteY2" fmla="*/ 61589 h 89042"/>
              <a:gd name="connsiteX3" fmla="*/ 0 w 16272"/>
              <a:gd name="connsiteY3" fmla="*/ 0 h 89042"/>
              <a:gd name="connsiteX4" fmla="*/ 0 w 16272"/>
              <a:gd name="connsiteY4" fmla="*/ 89042 h 8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2" h="89042">
                <a:moveTo>
                  <a:pt x="0" y="89042"/>
                </a:moveTo>
                <a:lnTo>
                  <a:pt x="16272" y="61589"/>
                </a:lnTo>
                <a:lnTo>
                  <a:pt x="16270" y="61589"/>
                </a:lnTo>
                <a:lnTo>
                  <a:pt x="0" y="0"/>
                </a:lnTo>
                <a:lnTo>
                  <a:pt x="0" y="89042"/>
                </a:lnTo>
                <a:close/>
              </a:path>
            </a:pathLst>
          </a:cu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899643" y="3173448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17CBDA-EF46-6038-FA85-A2516A201956}"/>
              </a:ext>
            </a:extLst>
          </p:cNvPr>
          <p:cNvSpPr/>
          <p:nvPr/>
        </p:nvSpPr>
        <p:spPr>
          <a:xfrm>
            <a:off x="6727660" y="1783990"/>
            <a:ext cx="2329032" cy="444464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F00BF2-7A0E-DFE4-1BCD-AB22F156384E}"/>
              </a:ext>
            </a:extLst>
          </p:cNvPr>
          <p:cNvSpPr/>
          <p:nvPr/>
        </p:nvSpPr>
        <p:spPr>
          <a:xfrm>
            <a:off x="9058260" y="1783990"/>
            <a:ext cx="2329032" cy="444464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/>
              <p:nvPr/>
            </p:nvSpPr>
            <p:spPr>
              <a:xfrm>
                <a:off x="4293134" y="4925880"/>
                <a:ext cx="180286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34" y="4925880"/>
                <a:ext cx="180286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/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E55E4E29-480E-CAAF-539A-A2DA50FABCB5}"/>
                  </a:ext>
                </a:extLst>
              </p14:cNvPr>
              <p14:cNvContentPartPr/>
              <p14:nvPr/>
            </p14:nvContentPartPr>
            <p14:xfrm>
              <a:off x="1049682" y="4107119"/>
              <a:ext cx="170640" cy="50148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E55E4E29-480E-CAAF-539A-A2DA50FABC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235" y="4091639"/>
                <a:ext cx="201176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01FB556F-806E-1558-6853-8B454A7485DE}"/>
                  </a:ext>
                </a:extLst>
              </p14:cNvPr>
              <p14:cNvContentPartPr/>
              <p14:nvPr/>
            </p14:nvContentPartPr>
            <p14:xfrm>
              <a:off x="1499682" y="4140959"/>
              <a:ext cx="150480" cy="4298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01FB556F-806E-1558-6853-8B454A7485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4202" y="4125479"/>
                <a:ext cx="1810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22">
                <a:extLst>
                  <a:ext uri="{FF2B5EF4-FFF2-40B4-BE49-F238E27FC236}">
                    <a16:creationId xmlns:a16="http://schemas.microsoft.com/office/drawing/2014/main" id="{59DCFC1E-0F7D-B7DD-3497-D8DE6CBED7E1}"/>
                  </a:ext>
                </a:extLst>
              </p14:cNvPr>
              <p14:cNvContentPartPr/>
              <p14:nvPr/>
            </p14:nvContentPartPr>
            <p14:xfrm>
              <a:off x="4475181" y="4662789"/>
              <a:ext cx="116280" cy="452160"/>
            </p14:xfrm>
          </p:contentPart>
        </mc:Choice>
        <mc:Fallback xmlns="">
          <p:pic>
            <p:nvPicPr>
              <p:cNvPr id="17" name="Ink 22">
                <a:extLst>
                  <a:ext uri="{FF2B5EF4-FFF2-40B4-BE49-F238E27FC236}">
                    <a16:creationId xmlns:a16="http://schemas.microsoft.com/office/drawing/2014/main" id="{59DCFC1E-0F7D-B7DD-3497-D8DE6CBED7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9701" y="4647309"/>
                <a:ext cx="1468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FEAA3F42-A82F-C2D3-1C3B-FF0871405BC4}"/>
                  </a:ext>
                </a:extLst>
              </p14:cNvPr>
              <p14:cNvContentPartPr/>
              <p14:nvPr/>
            </p14:nvContentPartPr>
            <p14:xfrm>
              <a:off x="5023821" y="4624989"/>
              <a:ext cx="171000" cy="497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FEAA3F42-A82F-C2D3-1C3B-FF0871405B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8308" y="4609509"/>
                <a:ext cx="201665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6E02338F-8DE8-D84D-C05F-1B72A65A3727}"/>
                  </a:ext>
                </a:extLst>
              </p14:cNvPr>
              <p14:cNvContentPartPr/>
              <p14:nvPr/>
            </p14:nvContentPartPr>
            <p14:xfrm>
              <a:off x="5463741" y="4638669"/>
              <a:ext cx="160200" cy="50472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6E02338F-8DE8-D84D-C05F-1B72A65A37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48296" y="4623189"/>
                <a:ext cx="190731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540D3082-B84F-9FEB-EA81-1DE0F55CCA0B}"/>
                  </a:ext>
                </a:extLst>
              </p14:cNvPr>
              <p14:cNvContentPartPr/>
              <p14:nvPr/>
            </p14:nvContentPartPr>
            <p14:xfrm>
              <a:off x="5831661" y="4635429"/>
              <a:ext cx="92520" cy="2527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540D3082-B84F-9FEB-EA81-1DE0F55CCA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16121" y="4619949"/>
                <a:ext cx="12324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80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7" grpId="0"/>
    </p:bldLst>
  </p:timing>
</p:sld>
</file>

<file path=ppt/theme/theme1.xml><?xml version="1.0" encoding="utf-8"?>
<a:theme xmlns:a="http://schemas.openxmlformats.org/drawingml/2006/main" name="CSE25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251" id="{A3B683D1-EA58-40CB-BB37-7C9DA03A37A0}" vid="{034A9A1C-6690-455E-BCAC-C4F22528D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CSE251</Template>
  <TotalTime>4363</TotalTime>
  <Words>501</Words>
  <Application>Microsoft Office PowerPoint</Application>
  <PresentationFormat>Widescreen</PresentationFormat>
  <Paragraphs>117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CSE251</vt:lpstr>
      <vt:lpstr>Lecture-8</vt:lpstr>
      <vt:lpstr>Review</vt:lpstr>
      <vt:lpstr>Diode Circuit Models</vt:lpstr>
      <vt:lpstr>Diode Circuit Models</vt:lpstr>
      <vt:lpstr>Diode Models</vt:lpstr>
      <vt:lpstr>Diode Models</vt:lpstr>
      <vt:lpstr>Diode Models</vt:lpstr>
      <vt:lpstr>Diode Models</vt:lpstr>
      <vt:lpstr>Diode Models</vt:lpstr>
      <vt:lpstr>Diode Models</vt:lpstr>
      <vt:lpstr>PowerPoint Presentation</vt:lpstr>
      <vt:lpstr>Solving Ckts with diodes</vt:lpstr>
      <vt:lpstr>Solving Ckts with diodes</vt:lpstr>
      <vt:lpstr>Method of Assumed State</vt:lpstr>
      <vt:lpstr>Solving Ckts with diodes</vt:lpstr>
      <vt:lpstr>Problem 1(Use CVD model)</vt:lpstr>
      <vt:lpstr>Problem 2(Use CVD model)</vt:lpstr>
      <vt:lpstr>Problem 3(Use Ideal model)</vt:lpstr>
      <vt:lpstr>Bonus Task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Shahid</dc:creator>
  <cp:lastModifiedBy>0424062507 - Tarvir Anjum Aditto</cp:lastModifiedBy>
  <cp:revision>34</cp:revision>
  <dcterms:created xsi:type="dcterms:W3CDTF">2023-06-16T22:05:27Z</dcterms:created>
  <dcterms:modified xsi:type="dcterms:W3CDTF">2025-07-12T18:23:58Z</dcterms:modified>
</cp:coreProperties>
</file>