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0"/>
  </p:notesMasterIdLst>
  <p:sldIdLst>
    <p:sldId id="256" r:id="rId2"/>
    <p:sldId id="816" r:id="rId3"/>
    <p:sldId id="817" r:id="rId4"/>
    <p:sldId id="818" r:id="rId5"/>
    <p:sldId id="819" r:id="rId6"/>
    <p:sldId id="288" r:id="rId7"/>
    <p:sldId id="311" r:id="rId8"/>
    <p:sldId id="312" r:id="rId9"/>
    <p:sldId id="290" r:id="rId10"/>
    <p:sldId id="313" r:id="rId11"/>
    <p:sldId id="314" r:id="rId12"/>
    <p:sldId id="291" r:id="rId13"/>
    <p:sldId id="316" r:id="rId14"/>
    <p:sldId id="317" r:id="rId15"/>
    <p:sldId id="298" r:id="rId16"/>
    <p:sldId id="319" r:id="rId17"/>
    <p:sldId id="320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36942C-796D-4FB1-AA46-24AFD84F0396}">
          <p14:sldIdLst>
            <p14:sldId id="256"/>
            <p14:sldId id="816"/>
            <p14:sldId id="817"/>
            <p14:sldId id="818"/>
            <p14:sldId id="819"/>
            <p14:sldId id="288"/>
            <p14:sldId id="311"/>
            <p14:sldId id="312"/>
            <p14:sldId id="290"/>
            <p14:sldId id="313"/>
            <p14:sldId id="314"/>
            <p14:sldId id="291"/>
            <p14:sldId id="316"/>
            <p14:sldId id="317"/>
            <p14:sldId id="29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16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16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16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2T21:57:07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5433E-0FF0-4291-BAA2-0F67CDB9C27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E2E25-BEA7-4843-A1B1-0E8E0A571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E2E25-BEA7-4843-A1B1-0E8E0A5717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E2E25-BEA7-4843-A1B1-0E8E0A5717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A08-0BB7-4971-90DC-1D0C0CB59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E2D43-7687-4D1F-A9F2-B1776993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1409-A087-483E-9AF4-8B5C3909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3A59-FA6F-4E67-9121-60D03EF9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63F4-4731-4864-8D48-4EB9EE34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1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6DB5-7B38-4AB1-B5E8-CB7D1CE1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2C869-6F58-4982-8C67-A824DF2BD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4DE2-2653-4A42-B9D3-1BE51C2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B4D5-F736-4F12-95FE-71F1582E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92D6-8A70-4043-B080-D53D07CC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D2D7D-A943-4976-B3B2-B6669CB3C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178A1-FCD6-4A5A-85C3-E5B5C7C6F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C9A66-D726-4D43-A036-367D346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EE773-3AA1-45EC-826D-ED8C8CD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484B-676E-417B-A39E-571B232B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5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3249-C341-43AF-A883-2253C4FC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C140-84BC-472D-9072-AB420838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4AEE-03E7-4E88-810D-C7196A77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ECF8-E93D-4AD6-9BDC-E078E8BF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AFAC0-FAA7-4F99-BFE6-99AAB5BC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B1D3-FB9C-4507-BFE4-B494CC098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6838-01A0-480D-891D-BD1626F0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4F8B4-DBD0-438A-920A-ECA64345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D8E06-AAFD-4B21-851C-D7EBA0D3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6398-BBDD-4CED-8F8C-6F0A07DE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7509-8353-4590-AD2B-6DAC26CE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6A20-F276-40E4-A019-B86FEEDAC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871F5-C37D-4465-8861-93D71D00F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71A97-D860-46AE-810B-86C3D373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0E1D-D7B0-4A93-B41A-FEAC7F92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9CC6-EF05-4C4F-A21B-3CF75883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C14C-41D7-4045-A6DD-7E2AF8EE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AD9F-BEA5-46BB-B79A-C5E3783D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C6C55-CAD2-4F67-9B5B-C5500BC0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D578C5-2D4F-4573-999F-656AD99F7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E015-A4BD-4F80-B486-618D0D623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B7E6E-7440-4B1A-BE6E-5D6495E0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827B5-B646-4429-BA78-12D30934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B805E-79D6-4BD7-B1C0-57745801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F31-6E72-46D5-B9FF-79673ACC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168E9-33BE-47E3-8AE9-E6945897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BA94F-045D-47CB-81B0-081C6EBF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FF960-80BE-4144-9D2F-CAB64382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EF3BA-C792-421C-BA6B-CABEDFED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16288-DB5B-49F6-8D15-842EE629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B508-D75A-4EAA-9DD9-2B6B43C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348A-09CE-4A8D-B42A-2F47E515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D92B-0F2A-4557-8A11-5A564B9A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9B49-346A-47D1-BA81-F023C4B82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BE63F-668F-459D-AE00-14AA46B21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49A8-83C1-4FFF-B1B8-CDDB4BBA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F08B6-67EA-4AB6-A7D0-ED1A97C5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5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D3BA-EF91-48C4-9BE3-FF2413FD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C286A-536B-417E-8392-F3C17837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E331E-94ED-43AB-BCFD-4D7D59443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7EA5-984F-4055-A3F3-9BEF6CFF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F1EB-7209-4DFC-9A42-36F95A33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6DBA8-D457-4E54-9ABB-57736A80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B588C-5A48-4301-91EA-C130E4C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5F5D9-8DB9-4B5B-B25C-6F76E5D35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6AE58-F077-48C0-A480-8BD9A61E0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509B-6D15-4DF6-8776-A38D478229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6C32-9E31-4D87-BEBF-49D15FF9A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E29E-E79E-4C52-9A7E-9E67E946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B492-5A1E-4D3A-87E9-5B23BF928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2BD0-3348-4712-900F-3DC67604F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585" y="538693"/>
            <a:ext cx="7688825" cy="18013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Diode Circuit Problems &amp; Logic Gates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CCB11-1EED-4D5C-88B1-235C75C2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0125" y="36478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Course No: CSE 251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Course Title: Electronic Devices and Circuits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448BB-32A0-4E8B-B5BE-8E5AC96A6F27}"/>
              </a:ext>
            </a:extLst>
          </p:cNvPr>
          <p:cNvSpPr txBox="1"/>
          <p:nvPr/>
        </p:nvSpPr>
        <p:spPr>
          <a:xfrm>
            <a:off x="4120054" y="2923928"/>
            <a:ext cx="3951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Lecture 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C551F-D75F-426F-93C3-093B44977501}"/>
              </a:ext>
            </a:extLst>
          </p:cNvPr>
          <p:cNvSpPr txBox="1"/>
          <p:nvPr/>
        </p:nvSpPr>
        <p:spPr>
          <a:xfrm>
            <a:off x="3268718" y="530364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Partial Credit:</a:t>
            </a:r>
          </a:p>
          <a:p>
            <a:pPr algn="ctr"/>
            <a:r>
              <a:rPr lang="en-US" sz="2000" dirty="0"/>
              <a:t>Aroni Ghosh (AGS)</a:t>
            </a:r>
          </a:p>
          <a:p>
            <a:pPr algn="ctr"/>
            <a:r>
              <a:rPr lang="en-US" sz="2000" dirty="0"/>
              <a:t>Lecturer(On Leave), CSE, </a:t>
            </a:r>
            <a:r>
              <a:rPr lang="en-US" sz="2000" dirty="0" err="1"/>
              <a:t>Brac</a:t>
            </a:r>
            <a:r>
              <a:rPr lang="en-US" sz="2000" dirty="0"/>
              <a:t> University</a:t>
            </a:r>
          </a:p>
        </p:txBody>
      </p:sp>
      <p:pic>
        <p:nvPicPr>
          <p:cNvPr id="7" name="Picture 6" descr="BRAC University Logo PNG Vector">
            <a:extLst>
              <a:ext uri="{FF2B5EF4-FFF2-40B4-BE49-F238E27FC236}">
                <a16:creationId xmlns:a16="http://schemas.microsoft.com/office/drawing/2014/main" id="{D66B36CF-837C-4CAE-8B33-899E8FBD0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943" y="5939104"/>
            <a:ext cx="829534" cy="7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20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FB16B-1E25-426A-B266-FF1536DB62A7}"/>
              </a:ext>
            </a:extLst>
          </p:cNvPr>
          <p:cNvSpPr txBox="1"/>
          <p:nvPr/>
        </p:nvSpPr>
        <p:spPr>
          <a:xfrm>
            <a:off x="6335110" y="1690235"/>
            <a:ext cx="5856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Both D1 and D2 are on as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endParaRPr lang="en-US" sz="2400" baseline="-25000" dirty="0"/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0V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3D64A-856D-4BD7-A195-D0C211F1BA9C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29E5151-B289-4ACB-B39E-0F900104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748" y="3467620"/>
            <a:ext cx="3559939" cy="289245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0B99075-2E64-4861-8B02-B94273DB5981}"/>
              </a:ext>
            </a:extLst>
          </p:cNvPr>
          <p:cNvGrpSpPr/>
          <p:nvPr/>
        </p:nvGrpSpPr>
        <p:grpSpPr>
          <a:xfrm>
            <a:off x="627993" y="1980397"/>
            <a:ext cx="4918404" cy="2974445"/>
            <a:chOff x="554421" y="2061916"/>
            <a:chExt cx="4918404" cy="29744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C7FCA4-0557-4367-8E9A-553B462E3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47"/>
            <a:stretch/>
          </p:blipFill>
          <p:spPr>
            <a:xfrm>
              <a:off x="554421" y="2061916"/>
              <a:ext cx="4918404" cy="273416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631F28-873A-4E13-8F66-0DB81B10AC4B}"/>
                </a:ext>
              </a:extLst>
            </p:cNvPr>
            <p:cNvSpPr txBox="1"/>
            <p:nvPr/>
          </p:nvSpPr>
          <p:spPr>
            <a:xfrm>
              <a:off x="1472303" y="3259895"/>
              <a:ext cx="512080" cy="4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61245A-D313-43F8-BFFC-3342E6ABD0B7}"/>
                </a:ext>
              </a:extLst>
            </p:cNvPr>
            <p:cNvSpPr txBox="1"/>
            <p:nvPr/>
          </p:nvSpPr>
          <p:spPr>
            <a:xfrm>
              <a:off x="1508480" y="4636251"/>
              <a:ext cx="512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C6B8F08-FA9F-48BE-8FCA-E5EE0E6BE8CF}"/>
              </a:ext>
            </a:extLst>
          </p:cNvPr>
          <p:cNvSpPr txBox="1"/>
          <p:nvPr/>
        </p:nvSpPr>
        <p:spPr>
          <a:xfrm>
            <a:off x="476908" y="5292546"/>
            <a:ext cx="44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Pull Up Resistor </a:t>
            </a:r>
            <a:r>
              <a:rPr lang="en-US" sz="2400" dirty="0"/>
              <a:t>which pulls up the voltage of V</a:t>
            </a:r>
            <a:r>
              <a:rPr lang="en-US" sz="2400" baseline="-25000" dirty="0"/>
              <a:t>C </a:t>
            </a:r>
            <a:r>
              <a:rPr lang="en-US" sz="2400" dirty="0"/>
              <a:t>from floating condition to 5V.</a:t>
            </a:r>
          </a:p>
        </p:txBody>
      </p:sp>
    </p:spTree>
    <p:extLst>
      <p:ext uri="{BB962C8B-B14F-4D97-AF65-F5344CB8AC3E}">
        <p14:creationId xmlns:p14="http://schemas.microsoft.com/office/powerpoint/2010/main" val="15534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69" y="131233"/>
            <a:ext cx="10515600" cy="1165730"/>
          </a:xfrm>
        </p:spPr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6261AC-F223-46AB-9098-B3BFED35EF29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6261AC-F223-46AB-9098-B3BFED35E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9367848-1919-4212-88F0-8C4DB81CCBD6}"/>
              </a:ext>
            </a:extLst>
          </p:cNvPr>
          <p:cNvSpPr txBox="1"/>
          <p:nvPr/>
        </p:nvSpPr>
        <p:spPr>
          <a:xfrm>
            <a:off x="247038" y="1007062"/>
            <a:ext cx="8127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2: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D1 is on and D2 is off</a:t>
            </a:r>
            <a:endParaRPr lang="en-US" sz="2400" baseline="-25000" dirty="0"/>
          </a:p>
          <a:p>
            <a:r>
              <a:rPr lang="en-US" sz="2400" dirty="0"/>
              <a:t>Replace D1 with short circuit and D2 with open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0V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ECEE6-E93E-45FC-AAAA-8507A336BE4F}"/>
              </a:ext>
            </a:extLst>
          </p:cNvPr>
          <p:cNvSpPr txBox="1"/>
          <p:nvPr/>
        </p:nvSpPr>
        <p:spPr>
          <a:xfrm>
            <a:off x="247038" y="2912364"/>
            <a:ext cx="7772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3: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D1 is off and D2 is on</a:t>
            </a:r>
            <a:endParaRPr lang="en-US" sz="2400" baseline="-25000" dirty="0"/>
          </a:p>
          <a:p>
            <a:r>
              <a:rPr lang="en-US" sz="2400" dirty="0"/>
              <a:t>Replace D1 with open circuit and D2 with short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0V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4B1ABE-C8AD-4576-BCF1-F7E2DF630C33}"/>
              </a:ext>
            </a:extLst>
          </p:cNvPr>
          <p:cNvSpPr txBox="1"/>
          <p:nvPr/>
        </p:nvSpPr>
        <p:spPr>
          <a:xfrm>
            <a:off x="239109" y="4734683"/>
            <a:ext cx="6025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Both D1 and D2 are off</a:t>
            </a:r>
            <a:endParaRPr lang="en-US" sz="2400" baseline="-25000" dirty="0"/>
          </a:p>
          <a:p>
            <a:r>
              <a:rPr lang="en-US" sz="2400" dirty="0"/>
              <a:t>Replace D1 and D2 with open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5V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99D6C6-B40B-442B-9997-9F84E607BF07}"/>
              </a:ext>
            </a:extLst>
          </p:cNvPr>
          <p:cNvCxnSpPr>
            <a:cxnSpLocks/>
          </p:cNvCxnSpPr>
          <p:nvPr/>
        </p:nvCxnSpPr>
        <p:spPr>
          <a:xfrm rot="5400000">
            <a:off x="2822289" y="196799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2D522E-5AB0-42C3-83B4-D91720655048}"/>
              </a:ext>
            </a:extLst>
          </p:cNvPr>
          <p:cNvCxnSpPr>
            <a:cxnSpLocks/>
          </p:cNvCxnSpPr>
          <p:nvPr/>
        </p:nvCxnSpPr>
        <p:spPr>
          <a:xfrm rot="5400000">
            <a:off x="2822289" y="2099735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AD1B4D-597A-40E7-AA1E-5D9D8EAD4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20" y="639298"/>
            <a:ext cx="2811619" cy="2020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6CCD72-F93A-4F91-A7E4-9E5E407F7A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86"/>
          <a:stretch/>
        </p:blipFill>
        <p:spPr>
          <a:xfrm>
            <a:off x="9255205" y="2735490"/>
            <a:ext cx="2536993" cy="18757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851983-9CB6-49E6-8789-37D088D1FC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893" y="4682914"/>
            <a:ext cx="2757998" cy="20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3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10" y="233078"/>
            <a:ext cx="11876690" cy="1325563"/>
          </a:xfrm>
        </p:spPr>
        <p:txBody>
          <a:bodyPr/>
          <a:lstStyle/>
          <a:p>
            <a:r>
              <a:rPr lang="en-US" dirty="0"/>
              <a:t>Effect of input Voltage Variation in Logic Gates (OR)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871DC2F-B552-48AB-944B-CF31DEF0184C}"/>
              </a:ext>
            </a:extLst>
          </p:cNvPr>
          <p:cNvGrpSpPr/>
          <p:nvPr/>
        </p:nvGrpSpPr>
        <p:grpSpPr>
          <a:xfrm>
            <a:off x="897320" y="1437839"/>
            <a:ext cx="4256689" cy="3536141"/>
            <a:chOff x="3245069" y="1428119"/>
            <a:chExt cx="3248376" cy="2738440"/>
          </a:xfrm>
        </p:grpSpPr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9317438B-4686-4C5D-B2A0-64933BD454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04" b="21005"/>
            <a:stretch/>
          </p:blipFill>
          <p:spPr>
            <a:xfrm>
              <a:off x="3245069" y="1690688"/>
              <a:ext cx="3248376" cy="2475871"/>
            </a:xfrm>
            <a:prstGeom prst="rect">
              <a:avLst/>
            </a:prstGeom>
          </p:spPr>
        </p:pic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B751C04-207B-4A15-8D46-F6FC1A8AA32A}"/>
                </a:ext>
              </a:extLst>
            </p:cNvPr>
            <p:cNvSpPr txBox="1"/>
            <p:nvPr/>
          </p:nvSpPr>
          <p:spPr>
            <a:xfrm>
              <a:off x="4319752" y="1428119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D1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1FCFCF1B-FAA7-40F1-AFE3-3BDB99D16FDB}"/>
                </a:ext>
              </a:extLst>
            </p:cNvPr>
            <p:cNvSpPr txBox="1"/>
            <p:nvPr/>
          </p:nvSpPr>
          <p:spPr>
            <a:xfrm>
              <a:off x="4319752" y="2761214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D2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6404741" y="1545655"/>
            <a:ext cx="585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1: Assuming both D1 and D2 are on</a:t>
            </a:r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 </a:t>
            </a:r>
            <a:r>
              <a:rPr lang="en-US" sz="2400" dirty="0"/>
              <a:t>is short with both V</a:t>
            </a:r>
            <a:r>
              <a:rPr lang="en-US" sz="2400" baseline="-25000" dirty="0"/>
              <a:t>A</a:t>
            </a:r>
            <a:r>
              <a:rPr lang="en-US" sz="2400" dirty="0"/>
              <a:t> and V</a:t>
            </a:r>
            <a:r>
              <a:rPr lang="en-US" sz="2400" baseline="-25000" dirty="0"/>
              <a:t>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Can V</a:t>
            </a:r>
            <a:r>
              <a:rPr lang="en-US" sz="2400" baseline="-250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 be 4V and 5V at the same time???</a:t>
            </a:r>
          </a:p>
          <a:p>
            <a:r>
              <a:rPr lang="en-US" sz="2400" dirty="0"/>
              <a:t>So this assumption is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F255814-34FC-4C05-A48A-94E183C80205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8BBB8D-DFA4-4216-AE9E-EBAA2166F7F0}"/>
              </a:ext>
            </a:extLst>
          </p:cNvPr>
          <p:cNvSpPr txBox="1"/>
          <p:nvPr/>
        </p:nvSpPr>
        <p:spPr>
          <a:xfrm>
            <a:off x="797021" y="5174439"/>
            <a:ext cx="425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4V and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5V, what is the value of output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2400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6" name="Picture 245">
            <a:extLst>
              <a:ext uri="{FF2B5EF4-FFF2-40B4-BE49-F238E27FC236}">
                <a16:creationId xmlns:a16="http://schemas.microsoft.com/office/drawing/2014/main" id="{16C751AE-C3A4-4686-824D-CB7C811E6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139" y="3893854"/>
            <a:ext cx="3141447" cy="23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1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1538"/>
            <a:ext cx="11406352" cy="93960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(OR)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134007" y="983240"/>
            <a:ext cx="887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2: Assuming both D1 and D2 are off</a:t>
            </a:r>
          </a:p>
          <a:p>
            <a:r>
              <a:rPr lang="en-US" sz="2400" dirty="0"/>
              <a:t>Replace D1 and D2 with open circuits. So, V</a:t>
            </a:r>
            <a:r>
              <a:rPr lang="en-US" sz="2400" baseline="-25000" dirty="0"/>
              <a:t>C</a:t>
            </a:r>
            <a:r>
              <a:rPr lang="en-US" sz="2400" dirty="0"/>
              <a:t>= 0V</a:t>
            </a:r>
          </a:p>
          <a:p>
            <a:r>
              <a:rPr lang="en-US" sz="2400" dirty="0"/>
              <a:t>But now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(4V for D1, 5V for D2)&gt;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(0V) for both diode</a:t>
            </a: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5B7747-8AF8-4605-B26E-444C4D6A2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7"/>
          <a:stretch/>
        </p:blipFill>
        <p:spPr>
          <a:xfrm>
            <a:off x="9429478" y="734987"/>
            <a:ext cx="2409875" cy="2057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063B7-A7AC-419A-A7AA-4C9DA538A016}"/>
              </a:ext>
            </a:extLst>
          </p:cNvPr>
          <p:cNvSpPr txBox="1"/>
          <p:nvPr/>
        </p:nvSpPr>
        <p:spPr>
          <a:xfrm>
            <a:off x="134007" y="2883245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3: Assuming D1 is on and D2 is off</a:t>
            </a:r>
          </a:p>
          <a:p>
            <a:r>
              <a:rPr lang="en-US" sz="2400" dirty="0"/>
              <a:t>Replace D1 with short circuit and D2 with open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4V</a:t>
            </a:r>
          </a:p>
          <a:p>
            <a:r>
              <a:rPr lang="en-US" sz="2400" dirty="0"/>
              <a:t>But now for D2,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(5V)&gt;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(4V). So, D1 should have been </a:t>
            </a:r>
            <a:r>
              <a:rPr lang="en-US" sz="2400" dirty="0">
                <a:solidFill>
                  <a:srgbClr val="FF0000"/>
                </a:solidFill>
              </a:rPr>
              <a:t>ON!</a:t>
            </a: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9BB1A-05FF-4D86-BC62-FE6D01C69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805" b="9563"/>
          <a:stretch/>
        </p:blipFill>
        <p:spPr>
          <a:xfrm>
            <a:off x="9429478" y="2868676"/>
            <a:ext cx="2628515" cy="1914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962146-4291-49D5-A9E1-848E290ACF73}"/>
              </a:ext>
            </a:extLst>
          </p:cNvPr>
          <p:cNvSpPr txBox="1"/>
          <p:nvPr/>
        </p:nvSpPr>
        <p:spPr>
          <a:xfrm>
            <a:off x="186559" y="4783251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4: Assuming D1 is off and D2 is on</a:t>
            </a:r>
          </a:p>
          <a:p>
            <a:r>
              <a:rPr lang="en-US" sz="2400" dirty="0"/>
              <a:t>Replace D1 with open circuit and D2 with short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5V</a:t>
            </a:r>
          </a:p>
          <a:p>
            <a:r>
              <a:rPr lang="en-US" sz="2400" dirty="0"/>
              <a:t>Now for D1,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(4V)&lt;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(5V). So, D1 should be </a:t>
            </a:r>
            <a:r>
              <a:rPr lang="en-US" sz="2400" b="1" dirty="0">
                <a:solidFill>
                  <a:srgbClr val="00B050"/>
                </a:solidFill>
              </a:rPr>
              <a:t>OFF!</a:t>
            </a:r>
          </a:p>
          <a:p>
            <a:r>
              <a:rPr lang="en-US" sz="2400" dirty="0"/>
              <a:t>So this assumption is </a:t>
            </a:r>
            <a:r>
              <a:rPr lang="en-US" sz="2400" b="1" dirty="0">
                <a:solidFill>
                  <a:srgbClr val="00B050"/>
                </a:solidFill>
              </a:rPr>
              <a:t>correct!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B33FC-B907-48BB-A3B7-6CB939D891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6"/>
          <a:stretch/>
        </p:blipFill>
        <p:spPr>
          <a:xfrm>
            <a:off x="9831613" y="4859218"/>
            <a:ext cx="2360387" cy="19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108029"/>
            <a:ext cx="11301248" cy="109433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(OR)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522889" y="1224662"/>
            <a:ext cx="47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Example 4: Find the value of Vo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71175-DAC2-47F6-832B-8F0057B18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71" y="1950996"/>
            <a:ext cx="4093148" cy="4128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6FFE0-D25A-4691-9F3A-F736319B66AF}"/>
              </a:ext>
            </a:extLst>
          </p:cNvPr>
          <p:cNvSpPr txBox="1"/>
          <p:nvPr/>
        </p:nvSpPr>
        <p:spPr>
          <a:xfrm>
            <a:off x="6394912" y="2698191"/>
            <a:ext cx="4624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D1 and D2 are OFF </a:t>
            </a:r>
            <a:r>
              <a:rPr lang="en-US" sz="2400" dirty="0">
                <a:sym typeface="Wingdings" panose="05000000000000000000" pitchFamily="2" charset="2"/>
              </a:rPr>
              <a:t> Open Circuit</a:t>
            </a:r>
          </a:p>
          <a:p>
            <a:r>
              <a:rPr lang="en-US" sz="2400" dirty="0">
                <a:sym typeface="Wingdings" panose="05000000000000000000" pitchFamily="2" charset="2"/>
              </a:rPr>
              <a:t>Only D3 is ON  Short Circuit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Vo= 4.5V</a:t>
            </a:r>
          </a:p>
          <a:p>
            <a:r>
              <a:rPr lang="en-US" sz="2400" dirty="0"/>
              <a:t>Current, I= 4.5V/2k</a:t>
            </a:r>
            <a:r>
              <a:rPr lang="en-US" sz="2400" dirty="0">
                <a:sym typeface="Symbol" panose="05050102010706020507" pitchFamily="18" charset="2"/>
              </a:rPr>
              <a:t>= 2.25 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986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1" y="0"/>
            <a:ext cx="12192000" cy="1325563"/>
          </a:xfrm>
        </p:spPr>
        <p:txBody>
          <a:bodyPr/>
          <a:lstStyle/>
          <a:p>
            <a:r>
              <a:rPr lang="en-US" dirty="0"/>
              <a:t>Effect of input Voltage Variation in Logic Gates (AND)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3896BB3-EEC2-4736-B5E6-AFE11D98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52" b="13447"/>
          <a:stretch/>
        </p:blipFill>
        <p:spPr>
          <a:xfrm>
            <a:off x="1010704" y="1389024"/>
            <a:ext cx="3539523" cy="3150852"/>
          </a:xfrm>
          <a:prstGeom prst="rect">
            <a:avLst/>
          </a:prstGeom>
        </p:spPr>
      </p:pic>
      <p:sp>
        <p:nvSpPr>
          <p:cNvPr id="303" name="TextBox 302">
            <a:extLst>
              <a:ext uri="{FF2B5EF4-FFF2-40B4-BE49-F238E27FC236}">
                <a16:creationId xmlns:a16="http://schemas.microsoft.com/office/drawing/2014/main" id="{F16DD9D5-A911-456E-B296-8104AD17E3DF}"/>
              </a:ext>
            </a:extLst>
          </p:cNvPr>
          <p:cNvSpPr txBox="1"/>
          <p:nvPr/>
        </p:nvSpPr>
        <p:spPr>
          <a:xfrm>
            <a:off x="6404741" y="1545655"/>
            <a:ext cx="5856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1: Assuming both D1 and D2 are on</a:t>
            </a:r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 </a:t>
            </a:r>
            <a:r>
              <a:rPr lang="en-US" sz="2400" dirty="0"/>
              <a:t>is short with both V</a:t>
            </a:r>
            <a:r>
              <a:rPr lang="en-US" sz="2400" baseline="-25000" dirty="0"/>
              <a:t>A</a:t>
            </a:r>
            <a:r>
              <a:rPr lang="en-US" sz="2400" dirty="0"/>
              <a:t> and V</a:t>
            </a:r>
            <a:r>
              <a:rPr lang="en-US" sz="2400" baseline="-25000" dirty="0"/>
              <a:t>B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Can V</a:t>
            </a:r>
            <a:r>
              <a:rPr lang="en-US" sz="2400" baseline="-25000" dirty="0">
                <a:solidFill>
                  <a:srgbClr val="FF0000"/>
                </a:solidFill>
              </a:rPr>
              <a:t>C</a:t>
            </a:r>
            <a:r>
              <a:rPr lang="en-US" sz="2400" dirty="0">
                <a:solidFill>
                  <a:srgbClr val="FF0000"/>
                </a:solidFill>
              </a:rPr>
              <a:t> be 1V and 2V at the same time???</a:t>
            </a:r>
          </a:p>
          <a:p>
            <a:r>
              <a:rPr lang="en-US" sz="2400" dirty="0"/>
              <a:t>So this assumption is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D1750ABD-48C8-4387-B6CD-03D0D24B0ADF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B4FE0D32-2254-4D61-970F-B3F55384B2B4}"/>
              </a:ext>
            </a:extLst>
          </p:cNvPr>
          <p:cNvSpPr txBox="1"/>
          <p:nvPr/>
        </p:nvSpPr>
        <p:spPr>
          <a:xfrm>
            <a:off x="797021" y="5174439"/>
            <a:ext cx="425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If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1V and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 2V, what is the value of output V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2400" b="1" baseline="-25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7" name="Picture 306">
            <a:extLst>
              <a:ext uri="{FF2B5EF4-FFF2-40B4-BE49-F238E27FC236}">
                <a16:creationId xmlns:a16="http://schemas.microsoft.com/office/drawing/2014/main" id="{604D0689-6202-4184-995D-3DD0A944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216" y="3429000"/>
            <a:ext cx="3559939" cy="28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8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14538" cy="98649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(AND)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00415-2A3E-435A-8B9B-6AC29C0F9C37}"/>
              </a:ext>
            </a:extLst>
          </p:cNvPr>
          <p:cNvSpPr txBox="1"/>
          <p:nvPr/>
        </p:nvSpPr>
        <p:spPr>
          <a:xfrm>
            <a:off x="134007" y="983240"/>
            <a:ext cx="887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2: Assuming both D1 and D2 are off</a:t>
            </a:r>
          </a:p>
          <a:p>
            <a:r>
              <a:rPr lang="en-US" sz="2400" dirty="0"/>
              <a:t>Replace D1 and D2 with open circuits. So, V</a:t>
            </a:r>
            <a:r>
              <a:rPr lang="en-US" sz="2400" baseline="-25000" dirty="0"/>
              <a:t>C</a:t>
            </a:r>
            <a:r>
              <a:rPr lang="en-US" sz="2400" dirty="0"/>
              <a:t>= 5V</a:t>
            </a:r>
          </a:p>
          <a:p>
            <a:r>
              <a:rPr lang="en-US" sz="2400" dirty="0"/>
              <a:t>But now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(5V)&gt;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(1V for D1 &amp; 2V for D2) for both diode</a:t>
            </a: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854FD-F563-4902-8A09-20B9E1DBB9B7}"/>
              </a:ext>
            </a:extLst>
          </p:cNvPr>
          <p:cNvSpPr txBox="1"/>
          <p:nvPr/>
        </p:nvSpPr>
        <p:spPr>
          <a:xfrm>
            <a:off x="134007" y="4869700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4: Assuming D1 is on and D2 is off</a:t>
            </a:r>
          </a:p>
          <a:p>
            <a:r>
              <a:rPr lang="en-US" sz="2400" dirty="0"/>
              <a:t>Replace D1 with short circuit and D2 with open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1V</a:t>
            </a:r>
          </a:p>
          <a:p>
            <a:r>
              <a:rPr lang="en-US" sz="2400" dirty="0"/>
              <a:t>Now for D2,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(1V)&lt;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(2V). So, D2 should be </a:t>
            </a:r>
            <a:r>
              <a:rPr lang="en-US" sz="2400" b="1" dirty="0">
                <a:solidFill>
                  <a:srgbClr val="00B050"/>
                </a:solidFill>
              </a:rPr>
              <a:t>OFF!</a:t>
            </a:r>
          </a:p>
          <a:p>
            <a:r>
              <a:rPr lang="en-US" sz="2400" dirty="0"/>
              <a:t>So this assumption is </a:t>
            </a:r>
            <a:r>
              <a:rPr lang="en-US" sz="2400" b="1" dirty="0">
                <a:solidFill>
                  <a:srgbClr val="00B050"/>
                </a:solidFill>
              </a:rPr>
              <a:t>correct!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E3B990-B32F-44E6-AC94-4FD4A626B911}"/>
              </a:ext>
            </a:extLst>
          </p:cNvPr>
          <p:cNvSpPr txBox="1"/>
          <p:nvPr/>
        </p:nvSpPr>
        <p:spPr>
          <a:xfrm>
            <a:off x="109773" y="2803471"/>
            <a:ext cx="8768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Case 3: Assuming D1 is off and D2 is on</a:t>
            </a:r>
          </a:p>
          <a:p>
            <a:r>
              <a:rPr lang="en-US" sz="2400" dirty="0"/>
              <a:t>Replace D1 with open circuit and D2 with short circuit. 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2V</a:t>
            </a:r>
          </a:p>
          <a:p>
            <a:r>
              <a:rPr lang="en-US" sz="2400" dirty="0"/>
              <a:t>But now for D1,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(2V)&gt;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r>
              <a:rPr lang="en-US" sz="2400" dirty="0"/>
              <a:t>(1V). So, D1 should have been </a:t>
            </a:r>
            <a:r>
              <a:rPr lang="en-US" sz="2400" dirty="0">
                <a:solidFill>
                  <a:srgbClr val="FF0000"/>
                </a:solidFill>
              </a:rPr>
              <a:t>ON!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dirty="0"/>
              <a:t>So this assumption is also </a:t>
            </a:r>
            <a:r>
              <a:rPr lang="en-US" sz="2400" dirty="0">
                <a:solidFill>
                  <a:srgbClr val="FF0000"/>
                </a:solidFill>
              </a:rPr>
              <a:t>wrong! 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EE68CA-A563-40DA-9D91-0FD92DA5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337" y="911429"/>
            <a:ext cx="2757998" cy="20200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F682E1-05B6-4E6B-A3DB-4AA380D4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172" y="4732131"/>
            <a:ext cx="2811619" cy="20200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5F04F-384B-4664-8CA6-89C7E18AC6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86"/>
          <a:stretch/>
        </p:blipFill>
        <p:spPr>
          <a:xfrm>
            <a:off x="9545234" y="2856409"/>
            <a:ext cx="2536993" cy="18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5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" y="108029"/>
            <a:ext cx="11690131" cy="109433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(AND)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522889" y="1224662"/>
            <a:ext cx="47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Example 5: Find the value of Vo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6FFE0-D25A-4691-9F3A-F736319B66AF}"/>
                  </a:ext>
                </a:extLst>
              </p:cNvPr>
              <p:cNvSpPr txBox="1"/>
              <p:nvPr/>
            </p:nvSpPr>
            <p:spPr>
              <a:xfrm>
                <a:off x="6394912" y="2698191"/>
                <a:ext cx="4624552" cy="2109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D1 and D2 are OFF </a:t>
                </a:r>
                <a:r>
                  <a:rPr lang="en-US" sz="2400" dirty="0">
                    <a:sym typeface="Wingdings" panose="05000000000000000000" pitchFamily="2" charset="2"/>
                  </a:rPr>
                  <a:t> Open Circuit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Only D3 is ON  Short Circuit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Vo= -5V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Current</m:t>
                    </m:r>
                    <m:r>
                      <m:rPr>
                        <m:nor/>
                      </m:rPr>
                      <a:rPr lang="en-US" sz="2400" dirty="0"/>
                      <m:t>,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−(−5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</m:t>
                        </m:r>
                      </m:den>
                    </m:f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= 5 mA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6FFE0-D25A-4691-9F3A-F736319B6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912" y="2698191"/>
                <a:ext cx="4624552" cy="2109295"/>
              </a:xfrm>
              <a:prstGeom prst="rect">
                <a:avLst/>
              </a:prstGeom>
              <a:blipFill>
                <a:blip r:embed="rId2"/>
                <a:stretch>
                  <a:fillRect l="-1976" t="-2601" b="-2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07FAA0-A8BE-4509-AEEF-D03A5D7D5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1" b="4434"/>
          <a:stretch/>
        </p:blipFill>
        <p:spPr>
          <a:xfrm>
            <a:off x="1062965" y="1881351"/>
            <a:ext cx="4925620" cy="419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7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6E9C-FCB5-4B3A-A2F4-433FC5C3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042" y="2582808"/>
            <a:ext cx="414370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chemeClr val="accent1">
                    <a:lumMod val="75000"/>
                  </a:schemeClr>
                </a:solidFill>
                <a:latin typeface="Gabriola" panose="04040605051002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098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D289-19D2-8C46-37ED-948F379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2(Use CVD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1E44F-A340-2829-C016-68F4FCDA2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236" y="1979274"/>
            <a:ext cx="2255715" cy="3558848"/>
          </a:xfrm>
        </p:spPr>
      </p:pic>
    </p:spTree>
    <p:extLst>
      <p:ext uri="{BB962C8B-B14F-4D97-AF65-F5344CB8AC3E}">
        <p14:creationId xmlns:p14="http://schemas.microsoft.com/office/powerpoint/2010/main" val="339519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649D-32AC-1D62-63EC-2AE10A5D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3(Use Ideal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64736-10CB-480C-58A6-C0F9C986A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175" y="2010883"/>
            <a:ext cx="2427027" cy="2836234"/>
          </a:xfrm>
        </p:spPr>
      </p:pic>
    </p:spTree>
    <p:extLst>
      <p:ext uri="{BB962C8B-B14F-4D97-AF65-F5344CB8AC3E}">
        <p14:creationId xmlns:p14="http://schemas.microsoft.com/office/powerpoint/2010/main" val="99919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AA0D-64A0-A3C3-7A55-98BE61DF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4(CVD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71844-D322-3AF7-20E4-8FC205420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106" y="2104103"/>
            <a:ext cx="4002971" cy="21247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BE371-18D8-E3FA-0DC7-F59A85087E08}"/>
              </a:ext>
            </a:extLst>
          </p:cNvPr>
          <p:cNvSpPr txBox="1"/>
          <p:nvPr/>
        </p:nvSpPr>
        <p:spPr>
          <a:xfrm>
            <a:off x="7777316" y="5791200"/>
            <a:ext cx="168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Ans: </a:t>
            </a:r>
            <a:r>
              <a:rPr lang="en-US" dirty="0"/>
              <a:t>V</a:t>
            </a:r>
            <a:r>
              <a:rPr lang="en-US" baseline="-25000" dirty="0"/>
              <a:t>o</a:t>
            </a:r>
            <a:r>
              <a:rPr lang="en-US" dirty="0"/>
              <a:t>=6.865 V</a:t>
            </a:r>
          </a:p>
        </p:txBody>
      </p:sp>
    </p:spTree>
    <p:extLst>
      <p:ext uri="{BB962C8B-B14F-4D97-AF65-F5344CB8AC3E}">
        <p14:creationId xmlns:p14="http://schemas.microsoft.com/office/powerpoint/2010/main" val="346617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675A-0617-E714-E044-A23A04AB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5(CVD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E88D6-9728-4447-8A6D-C05AAB352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774" y="2042058"/>
            <a:ext cx="2886579" cy="3142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F2F55-6D68-472D-F165-574097CFD243}"/>
              </a:ext>
            </a:extLst>
          </p:cNvPr>
          <p:cNvSpPr txBox="1"/>
          <p:nvPr/>
        </p:nvSpPr>
        <p:spPr>
          <a:xfrm>
            <a:off x="7777316" y="5791200"/>
            <a:ext cx="1252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Ans: </a:t>
            </a:r>
            <a:r>
              <a:rPr lang="en-US" dirty="0"/>
              <a:t>V</a:t>
            </a:r>
            <a:r>
              <a:rPr lang="en-US" baseline="-25000" dirty="0"/>
              <a:t>o</a:t>
            </a:r>
            <a:r>
              <a:rPr lang="en-US" dirty="0"/>
              <a:t>=2V</a:t>
            </a:r>
          </a:p>
        </p:txBody>
      </p:sp>
    </p:spTree>
    <p:extLst>
      <p:ext uri="{BB962C8B-B14F-4D97-AF65-F5344CB8AC3E}">
        <p14:creationId xmlns:p14="http://schemas.microsoft.com/office/powerpoint/2010/main" val="331336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44E7622-5353-4D1F-9FA9-AC9E55738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7" t="28772"/>
          <a:stretch/>
        </p:blipFill>
        <p:spPr>
          <a:xfrm>
            <a:off x="209039" y="2088282"/>
            <a:ext cx="4365602" cy="287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CC9582-7EB1-4A12-9E51-F2CA40C4F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4"/>
          <a:stretch/>
        </p:blipFill>
        <p:spPr>
          <a:xfrm>
            <a:off x="6270080" y="2152352"/>
            <a:ext cx="4556720" cy="2812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09E8F-33C6-4165-A5C0-46BBFBB50807}"/>
              </a:ext>
            </a:extLst>
          </p:cNvPr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Logic 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468EF-908C-415C-8422-14F475BDB61C}"/>
              </a:ext>
            </a:extLst>
          </p:cNvPr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1F342-CBE6-489C-BA97-CD8FB22E1D92}"/>
              </a:ext>
            </a:extLst>
          </p:cNvPr>
          <p:cNvSpPr txBox="1"/>
          <p:nvPr/>
        </p:nvSpPr>
        <p:spPr>
          <a:xfrm>
            <a:off x="2100923" y="5095488"/>
            <a:ext cx="872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		           Low/False                High/True</a:t>
            </a:r>
          </a:p>
          <a:p>
            <a:r>
              <a:rPr lang="en-US" sz="2400" dirty="0"/>
              <a:t>Logic Levels:			     0			1		</a:t>
            </a:r>
          </a:p>
          <a:p>
            <a:r>
              <a:rPr lang="en-US" sz="2400" dirty="0"/>
              <a:t>Corresponding voltage levels:     0V                               5V </a:t>
            </a:r>
          </a:p>
        </p:txBody>
      </p:sp>
    </p:spTree>
    <p:extLst>
      <p:ext uri="{BB962C8B-B14F-4D97-AF65-F5344CB8AC3E}">
        <p14:creationId xmlns:p14="http://schemas.microsoft.com/office/powerpoint/2010/main" val="328991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F566B3-8AA3-4360-B749-D63EC1CA3488}"/>
              </a:ext>
            </a:extLst>
          </p:cNvPr>
          <p:cNvSpPr txBox="1"/>
          <p:nvPr/>
        </p:nvSpPr>
        <p:spPr>
          <a:xfrm>
            <a:off x="6335110" y="1690235"/>
            <a:ext cx="58568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Both D1 and D2 are off as </a:t>
            </a:r>
            <a:r>
              <a:rPr lang="en-US" sz="2400" dirty="0" err="1"/>
              <a:t>V</a:t>
            </a:r>
            <a:r>
              <a:rPr lang="en-US" sz="2400" baseline="-25000" dirty="0" err="1"/>
              <a:t>anode</a:t>
            </a:r>
            <a:r>
              <a:rPr lang="en-US" sz="2400" dirty="0"/>
              <a:t>&lt;</a:t>
            </a:r>
            <a:r>
              <a:rPr lang="en-US" sz="2400" dirty="0" err="1"/>
              <a:t>V</a:t>
            </a:r>
            <a:r>
              <a:rPr lang="en-US" sz="2400" baseline="-25000" dirty="0" err="1"/>
              <a:t>cathode</a:t>
            </a:r>
            <a:endParaRPr lang="en-US" sz="2400" baseline="-25000" dirty="0"/>
          </a:p>
          <a:p>
            <a:r>
              <a:rPr lang="en-US" sz="2400" dirty="0"/>
              <a:t>Replace D1 and D2 with open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0V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ADD461-2397-401A-BA31-5171C3C7AB37}"/>
              </a:ext>
            </a:extLst>
          </p:cNvPr>
          <p:cNvGrpSpPr/>
          <p:nvPr/>
        </p:nvGrpSpPr>
        <p:grpSpPr>
          <a:xfrm>
            <a:off x="476908" y="1740052"/>
            <a:ext cx="5478518" cy="3407999"/>
            <a:chOff x="3245069" y="1428119"/>
            <a:chExt cx="5060044" cy="27384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AD7D22-AE85-4D88-9EDC-7C7300AD2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05"/>
            <a:stretch/>
          </p:blipFill>
          <p:spPr>
            <a:xfrm>
              <a:off x="3245069" y="1690688"/>
              <a:ext cx="5060044" cy="247587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9AB0B4-D413-4BC5-93B8-341FB0193B30}"/>
                </a:ext>
              </a:extLst>
            </p:cNvPr>
            <p:cNvSpPr txBox="1"/>
            <p:nvPr/>
          </p:nvSpPr>
          <p:spPr>
            <a:xfrm>
              <a:off x="4319752" y="1428119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193AD4-9FCE-4D30-932E-2007D5A2CC45}"/>
                </a:ext>
              </a:extLst>
            </p:cNvPr>
            <p:cNvSpPr txBox="1"/>
            <p:nvPr/>
          </p:nvSpPr>
          <p:spPr>
            <a:xfrm>
              <a:off x="4319752" y="2761214"/>
              <a:ext cx="472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D2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1E58ECD-60B6-429B-8B8F-DCC70FE6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903" y="3399094"/>
            <a:ext cx="3016468" cy="274670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8F88EB-51C2-475A-839A-E8D7EBE152B1}"/>
              </a:ext>
            </a:extLst>
          </p:cNvPr>
          <p:cNvCxnSpPr>
            <a:cxnSpLocks/>
          </p:cNvCxnSpPr>
          <p:nvPr/>
        </p:nvCxnSpPr>
        <p:spPr>
          <a:xfrm>
            <a:off x="6211614" y="1482428"/>
            <a:ext cx="0" cy="516731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526FC6-B498-46A9-9A98-54ED19335D51}"/>
              </a:ext>
            </a:extLst>
          </p:cNvPr>
          <p:cNvSpPr txBox="1"/>
          <p:nvPr/>
        </p:nvSpPr>
        <p:spPr>
          <a:xfrm>
            <a:off x="476908" y="5292546"/>
            <a:ext cx="4451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Pull Down Resistor </a:t>
            </a:r>
            <a:r>
              <a:rPr lang="en-US" sz="2400" dirty="0"/>
              <a:t>which pulls down the voltage of V</a:t>
            </a:r>
            <a:r>
              <a:rPr lang="en-US" sz="2400" baseline="-25000" dirty="0"/>
              <a:t>C </a:t>
            </a:r>
            <a:r>
              <a:rPr lang="en-US" sz="2400" dirty="0"/>
              <a:t>from floating condition to 0V.</a:t>
            </a:r>
          </a:p>
        </p:txBody>
      </p:sp>
    </p:spTree>
    <p:extLst>
      <p:ext uri="{BB962C8B-B14F-4D97-AF65-F5344CB8AC3E}">
        <p14:creationId xmlns:p14="http://schemas.microsoft.com/office/powerpoint/2010/main" val="121140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410"/>
            <a:ext cx="10515600" cy="1325563"/>
          </a:xfrm>
        </p:spPr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F566B3-8AA3-4360-B749-D63EC1CA3488}"/>
              </a:ext>
            </a:extLst>
          </p:cNvPr>
          <p:cNvSpPr txBox="1"/>
          <p:nvPr/>
        </p:nvSpPr>
        <p:spPr>
          <a:xfrm>
            <a:off x="247038" y="1007062"/>
            <a:ext cx="81278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2: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0V,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D1 is off and D2 is on</a:t>
            </a:r>
            <a:endParaRPr lang="en-US" sz="2400" baseline="-25000" dirty="0"/>
          </a:p>
          <a:p>
            <a:r>
              <a:rPr lang="en-US" sz="2400" dirty="0"/>
              <a:t>Replace D1 with open circuit and D2 with short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5V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E4FBF-D7DA-4E6B-9F14-997FE808C67F}"/>
              </a:ext>
            </a:extLst>
          </p:cNvPr>
          <p:cNvSpPr txBox="1"/>
          <p:nvPr/>
        </p:nvSpPr>
        <p:spPr>
          <a:xfrm>
            <a:off x="247038" y="2912364"/>
            <a:ext cx="7772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3: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0V</a:t>
            </a:r>
          </a:p>
          <a:p>
            <a:r>
              <a:rPr lang="en-US" sz="2400" dirty="0"/>
              <a:t>D1 is on and D2 is off</a:t>
            </a:r>
            <a:endParaRPr lang="en-US" sz="2400" baseline="-25000" dirty="0"/>
          </a:p>
          <a:p>
            <a:r>
              <a:rPr lang="en-US" sz="2400" dirty="0"/>
              <a:t>Replace D1 with short circuit and D2 with open circuit.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5V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07B7A-19CB-4498-B148-A3E4062C9E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62"/>
          <a:stretch/>
        </p:blipFill>
        <p:spPr>
          <a:xfrm>
            <a:off x="9099290" y="2454963"/>
            <a:ext cx="2628515" cy="225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0C29FA-A408-4916-8782-480DBD27F1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656"/>
          <a:stretch/>
        </p:blipFill>
        <p:spPr>
          <a:xfrm>
            <a:off x="9165781" y="549371"/>
            <a:ext cx="2495534" cy="21132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3666F8-AD75-4F35-8208-4C7E5D12F637}"/>
              </a:ext>
            </a:extLst>
          </p:cNvPr>
          <p:cNvSpPr txBox="1"/>
          <p:nvPr/>
        </p:nvSpPr>
        <p:spPr>
          <a:xfrm>
            <a:off x="239109" y="4734683"/>
            <a:ext cx="6025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Case 1: V</a:t>
            </a:r>
            <a:r>
              <a:rPr lang="en-US" sz="2400" baseline="-25000" dirty="0">
                <a:solidFill>
                  <a:srgbClr val="FF0000"/>
                </a:solidFill>
              </a:rPr>
              <a:t>A</a:t>
            </a:r>
            <a:r>
              <a:rPr lang="en-US" sz="2400" dirty="0">
                <a:solidFill>
                  <a:srgbClr val="FF0000"/>
                </a:solidFill>
              </a:rPr>
              <a:t>= 5V, V</a:t>
            </a:r>
            <a:r>
              <a:rPr lang="en-US" sz="2400" baseline="-25000" dirty="0">
                <a:solidFill>
                  <a:srgbClr val="FF0000"/>
                </a:solidFill>
              </a:rPr>
              <a:t>B</a:t>
            </a:r>
            <a:r>
              <a:rPr lang="en-US" sz="2400" dirty="0">
                <a:solidFill>
                  <a:srgbClr val="FF0000"/>
                </a:solidFill>
              </a:rPr>
              <a:t>= 5V</a:t>
            </a:r>
          </a:p>
          <a:p>
            <a:r>
              <a:rPr lang="en-US" sz="2400" dirty="0"/>
              <a:t>Both D1 and D2 are on</a:t>
            </a:r>
            <a:endParaRPr lang="en-US" sz="2400" baseline="-25000" dirty="0"/>
          </a:p>
          <a:p>
            <a:r>
              <a:rPr lang="en-US" sz="2400" dirty="0"/>
              <a:t>Replace D1 and D2 with short circuits.</a:t>
            </a:r>
          </a:p>
          <a:p>
            <a:r>
              <a:rPr lang="en-US" sz="2400" dirty="0"/>
              <a:t>So, V</a:t>
            </a:r>
            <a:r>
              <a:rPr lang="en-US" sz="2400" baseline="-25000" dirty="0"/>
              <a:t>C</a:t>
            </a:r>
            <a:r>
              <a:rPr lang="en-US" sz="2400" dirty="0"/>
              <a:t>= V</a:t>
            </a:r>
            <a:r>
              <a:rPr lang="en-US" sz="2400" baseline="-25000" dirty="0"/>
              <a:t>A</a:t>
            </a:r>
            <a:r>
              <a:rPr lang="en-US" sz="2400" dirty="0"/>
              <a:t>= V</a:t>
            </a:r>
            <a:r>
              <a:rPr lang="en-US" sz="2400" baseline="-25000" dirty="0"/>
              <a:t>B</a:t>
            </a:r>
            <a:r>
              <a:rPr lang="en-US" sz="2400" dirty="0"/>
              <a:t>= 5V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659255-4D13-4C9F-9D64-4E56E9477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5781" y="4734683"/>
            <a:ext cx="2628516" cy="199208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6C8223-16EF-46F8-8EAC-D8312C83525D}"/>
              </a:ext>
            </a:extLst>
          </p:cNvPr>
          <p:cNvCxnSpPr>
            <a:cxnSpLocks/>
          </p:cNvCxnSpPr>
          <p:nvPr/>
        </p:nvCxnSpPr>
        <p:spPr>
          <a:xfrm rot="5400000">
            <a:off x="2822289" y="196799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5F214F-AD2A-40DB-AB27-800E0BE39CFB}"/>
              </a:ext>
            </a:extLst>
          </p:cNvPr>
          <p:cNvCxnSpPr>
            <a:cxnSpLocks/>
          </p:cNvCxnSpPr>
          <p:nvPr/>
        </p:nvCxnSpPr>
        <p:spPr>
          <a:xfrm rot="5400000">
            <a:off x="2822289" y="2099735"/>
            <a:ext cx="0" cy="51663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C6D0-12B0-4DB4-B8A3-94F2E459B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4"/>
          <a:stretch/>
        </p:blipFill>
        <p:spPr>
          <a:xfrm>
            <a:off x="6162098" y="2253648"/>
            <a:ext cx="4918840" cy="338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8DA44-81BE-4BDF-80E2-9D0EA4114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4" t="29276"/>
          <a:stretch/>
        </p:blipFill>
        <p:spPr>
          <a:xfrm>
            <a:off x="549671" y="2253648"/>
            <a:ext cx="4019295" cy="3253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A832D-0D30-4F32-889D-2636261058FD}"/>
              </a:ext>
            </a:extLst>
          </p:cNvPr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Logic Truth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88292-1CC9-4CD5-98AC-2BC8B8348345}"/>
              </a:ext>
            </a:extLst>
          </p:cNvPr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</p:spTree>
    <p:extLst>
      <p:ext uri="{BB962C8B-B14F-4D97-AF65-F5344CB8AC3E}">
        <p14:creationId xmlns:p14="http://schemas.microsoft.com/office/powerpoint/2010/main" val="65403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1061</Words>
  <Application>Microsoft Office PowerPoint</Application>
  <PresentationFormat>Widescreen</PresentationFormat>
  <Paragraphs>123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Gabriola</vt:lpstr>
      <vt:lpstr>Office Theme</vt:lpstr>
      <vt:lpstr>Diode Circuit Problems &amp; Logic Gates</vt:lpstr>
      <vt:lpstr>Problem 2(Use CVD model)</vt:lpstr>
      <vt:lpstr>Problem 3(Use Ideal model)</vt:lpstr>
      <vt:lpstr>Problem 4(CVD model)</vt:lpstr>
      <vt:lpstr>Problem 5(CVD model)</vt:lpstr>
      <vt:lpstr>Logical Operations with Diode (OR)</vt:lpstr>
      <vt:lpstr>Logical Operations with Diode (OR)</vt:lpstr>
      <vt:lpstr>Logical Operations with Diode (OR)</vt:lpstr>
      <vt:lpstr>Logical Operations with Diode (AND)</vt:lpstr>
      <vt:lpstr>Logical Operations with Diode (AND)</vt:lpstr>
      <vt:lpstr>Logical Operations with Diode (AND)</vt:lpstr>
      <vt:lpstr>Effect of input Voltage Variation in Logic Gates (OR)</vt:lpstr>
      <vt:lpstr>Effect of input Voltage Variation in Logic Gates (OR)</vt:lpstr>
      <vt:lpstr>Effect of input Voltage Variation in Logic Gates (OR)</vt:lpstr>
      <vt:lpstr>Effect of input Voltage Variation in Logic Gates (AND)</vt:lpstr>
      <vt:lpstr>Effect of input Voltage Variation in Logic Gates (AND)</vt:lpstr>
      <vt:lpstr>Effect of input Voltage Variation in Logic Gates (AND)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Diode and Diode Logic Gates</dc:title>
  <dc:creator>Aroni Ghosh</dc:creator>
  <cp:lastModifiedBy>0424062507 - Tarvir Anjum Aditto</cp:lastModifiedBy>
  <cp:revision>163</cp:revision>
  <dcterms:created xsi:type="dcterms:W3CDTF">2023-06-17T07:08:04Z</dcterms:created>
  <dcterms:modified xsi:type="dcterms:W3CDTF">2025-07-15T18:10:59Z</dcterms:modified>
</cp:coreProperties>
</file>