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51" r:id="rId3"/>
    <p:sldId id="274" r:id="rId4"/>
    <p:sldId id="275" r:id="rId5"/>
    <p:sldId id="352" r:id="rId6"/>
    <p:sldId id="353" r:id="rId7"/>
    <p:sldId id="743" r:id="rId8"/>
    <p:sldId id="357" r:id="rId9"/>
    <p:sldId id="279" r:id="rId10"/>
    <p:sldId id="355" r:id="rId11"/>
    <p:sldId id="343" r:id="rId12"/>
    <p:sldId id="281" r:id="rId13"/>
    <p:sldId id="289" r:id="rId14"/>
    <p:sldId id="747" r:id="rId15"/>
    <p:sldId id="748" r:id="rId16"/>
    <p:sldId id="749" r:id="rId17"/>
    <p:sldId id="750" r:id="rId18"/>
    <p:sldId id="751" r:id="rId19"/>
    <p:sldId id="752" r:id="rId20"/>
    <p:sldId id="753" r:id="rId21"/>
    <p:sldId id="755" r:id="rId22"/>
    <p:sldId id="756" r:id="rId23"/>
    <p:sldId id="772" r:id="rId24"/>
    <p:sldId id="757" r:id="rId25"/>
    <p:sldId id="773" r:id="rId26"/>
    <p:sldId id="774" r:id="rId27"/>
    <p:sldId id="775" r:id="rId28"/>
    <p:sldId id="758" r:id="rId29"/>
    <p:sldId id="292" r:id="rId30"/>
    <p:sldId id="762" r:id="rId31"/>
    <p:sldId id="767" r:id="rId32"/>
    <p:sldId id="763" r:id="rId33"/>
    <p:sldId id="768" r:id="rId34"/>
    <p:sldId id="764" r:id="rId35"/>
    <p:sldId id="765" r:id="rId36"/>
    <p:sldId id="769" r:id="rId37"/>
    <p:sldId id="770" r:id="rId38"/>
    <p:sldId id="257" r:id="rId39"/>
    <p:sldId id="771" r:id="rId40"/>
    <p:sldId id="754" r:id="rId41"/>
    <p:sldId id="766" r:id="rId42"/>
    <p:sldId id="363" r:id="rId43"/>
    <p:sldId id="283" r:id="rId44"/>
    <p:sldId id="287" r:id="rId45"/>
    <p:sldId id="291" r:id="rId4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00"/>
    <a:srgbClr val="0000FF"/>
    <a:srgbClr val="FF0000"/>
    <a:srgbClr val="15B6F1"/>
    <a:srgbClr val="C4C5C7"/>
    <a:srgbClr val="B6E6F9"/>
    <a:srgbClr val="FFD6D6"/>
    <a:srgbClr val="C2E1C2"/>
    <a:srgbClr val="FF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618" autoAdjust="0"/>
    <p:restoredTop sz="93969" autoAdjust="0"/>
  </p:normalViewPr>
  <p:slideViewPr>
    <p:cSldViewPr snapToGrid="0">
      <p:cViewPr varScale="1">
        <p:scale>
          <a:sx n="77" d="100"/>
          <a:sy n="77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F1AE142-EEF9-4657-990C-01B4F9884A36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02AE4E7-E28E-4205-8A7D-98D9B95D4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11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4:45.8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24575,'0'-5'0,"0"0"0,0 5 0,0 5 0,0-3 0,0 5 0,0 0 0,0 3 0,0 0 0,0 0 0,0 0 0,0 1 0,0 2 0,0 1 0,0 0 0,0 0 0,0-2 0,0 5 0,0-3 0,0 3 0,0-3 0,0 3 0,0-5 0,0 2 0,0 0 0,0 0 0,0 1 0,0-2 0,0-2 0,0 3 0,0-3 0,0 0 0,0-1 0,0 0 0,0 5 0,0-4 0,0 3 0,0-3 0,0-1 0,0 0 0,0 0 0,0 1 0,0-1 0,0 0 0,0 0 0,0 0 0,0 2 0,0 1 0,0-1 0,0 1 0,0-2 0,0 0 0,0-5 0,0 1 0,0 0 0,0-1 0,0-2 0,0-4 0,0 5 0,0-4 0,0 8 0,0-7 0,0 5 0,0-4 0,0 4 0,0-5 0,0 4 0,0-3 0,0-1 0,0 2 0,0-4 0,0 5 0,0-4 0,0 8 0,0-8 0,0 3 0,0-2 0,0 1 0,0-2 0,0 4 0,0-5 0,0 4 0,0-3 0,0 8 0,0-8 0,0 4 0,0-5 0,0 5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5:54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214 103 24575,'6'-11'0,"-1"5"0,-1-1 0,-3 3 0,2-2 0,-2 2 0,-1-3 0,4 4 0,-1-4 0,1 0 0,0-3 0,-3 0 0,4 3 0,-5 0 0,0 5 0,0-2 0,0 4 0,-6 0 0,-4 0 0,0 1 0,-4 2 0,-2-1 0,-1 5 0,-2 3 0,-1 4 0,3 1 0,0-2 0,3 0 0,-3 4 0,5-4 0,-2 4 0,3 0 0,1 4 0,1-1 0,2 0 0,-1 1 0,4-1 0,1 1 0,3-1 0,0 0 0,0 1 0,1-1 0,3 0 0,2-4 0,8-2 0,2-3 0,4-1 0,1-1 0,-1-2 0,1-2 0,3-5 0,-2 0 0,1 0 0,-1 0 0,-2 0 0,-3-5 0,0-2 0,-3-2 0,3-1 0,-5 3 0,2 1 0,-6 2 0,-1-3 0,-5 5 0,2-4 0,-4 3 0,0 2 0,-1-3 0,-2 8 0,-7 2 0,-6 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5:5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72 24575,'0'-5'0,"0"-1"0,0 3 0,0 1 0,0-3 0,0 1 0,0 3 0,0-3 0,0 4 0,0 4 0,0 3 0,0 2 0,0 1 0,0 0 0,0 1 0,0-1 0,0 0 0,0 4 0,0-1 0,0 4 0,0-3 0,0 4 0,0-1 0,0-1 0,0 1 0,0-4 0,0 4 0,0-4 0,0 0 0,0-1 0,0-2 0,0 0 0,0 0 0,-4-4 0,3-1 0,-3-1 0,3-3 0,1 3 0,0-4 0</inkml:trace>
  <inkml:trace contextRef="#ctx0" brushRef="#br0" timeOffset="725">31 93 24575,'-4'-6'0,"2"-3"0,-2 8 0,4-4 0,0 1 0,0 3 0,0-4 0,0 4 0,0-2 0,0 1 0,0-3 0,0 1 0,3 2 0,1-5 0,4 4 0,-2-4 0,0 5 0,1-2 0,0 0 0,3 1 0,-1-2 0,-2 2 0,2 1 0,-2-1 0,2 2 0,1 1 0,0 0 0,0 0 0,-1 4 0,-2 3 0,2 1 0,-2-1 0,-3 2 0,0-2 0,0 2 0,0 1 0,-1 0 0,-3 0 0,0 1 0,0-1 0,-3 0 0,-1 0 0,-3 0 0,4 1 0,-5-2 0,1-3 0,2 2 0,-2-4 0,4 2 0,-4-2 0,3 0 0,-2 0 0,3-3 0,-6 3 0,8-4 0,-3 0 0,4 0 0,4 0 0,3 0 0,1-1 0,-1-2 0,2 2 0,-3-3 0,3 3 0,2 1 0,-1 0 0,0 0 0,5 0 0,-4 1 0,3 3 0,-6 0 0,-2 3 0,-2 2 0,3-2 0,-5 3 0,1 4 0,-2-3 0,-1 3 0,-1-3 0,-2-1 0,-3 4 0,-4-1 0,0 1 0,0-4 0,-1-3 0,1 0 0,0-4 0,0 4 0,-4-5 0,1 1 0,-1-1 0,4-2 0,-4 0 0,1 0 0,-1 0 0,4 0 0,-1 0 0,-3 0 0,3-5 0,-4 3 0,5-5 0,4 5 0,-3-7 0,4 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6:02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632 214 24575,'-6'0'0,"-3"0"0,8 0 0,-4 0 0,5 0 0,0-4 0,2 3 0,1-3 0,-1 3 0,5 1 0,0 0 0,3 0 0,0 0 0,4 0 0,-1 0 0,1 0 0,-4 0 0,4 0 0,-1 0 0,2 0 0,-1 0 0,0 0 0,3 0 0,1 0 0,-4 0 0,1 0 0,-2 0 0,0 0 0,4 0 0,-4 0 0,4 0 0,-4 0 0,0 0 0,0 0 0,0 0 0,-1 0 0,1 0 0,2 0 0,-1 0 0,0 0 0,0 0 0,-3 0 0,3 0 0,-3 0 0,-1 0 0,0 0 0,1 0 0,-1 0 0,0 0 0,0 0 0,-3 0 0,0 0 0,0 0 0,3 0 0,0 0 0,0 0 0,0 0 0,0 0 0,1 0 0,-1 0 0,0 0 0,0 0 0,0 0 0,1 0 0,-1 0 0,0 0 0,0 0 0,0 0 0,0 0 0,-3 0 0,0 0 0,-4 0 0,4 0 0,-3 0 0,2 0 0,-2 0 0,3 0 0,-4 0 0,4 0 0,-4 0 0,4 0 0,-4 0 0,4 0 0,-3 0 0,2 0 0,-2 0 0,3 0 0,-4 0 0,4 0 0,-4 0 0,4 0 0,-4 0 0,4 0 0,-5 0 0,7 0 0,-7 0 0,3 0 0,-1 0 0,-3 0 0,3 0 0,-4 0 0,5 0 0,-4 0 0,8 0 0,-8 0 0,4 0 0,-1 0 0,-3 0 0,4 0 0,-5 0 0,4 0 0,-3 0 0,4 0 0,-5 0 0,0 5 0,-5-4 0,0 3 0</inkml:trace>
  <inkml:trace contextRef="#ctx0" brushRef="#br0" timeOffset="1342">112 143 24575,'11'-10'0,"-6"0"0,-1 0 0,-2 3 0,1 0 0,-2 0 0,3-3 0,1 0 0,-3 0 0,2 4 0,-4 1 0,0 5 0,-1 5 0,-2 2 0,0 3 0,-3 3 0,-1 3 0,-3 5 0,-1-3 0,1 2 0,0-2 0,0 6 0,0-2 0,-1-2 0,1 0 0,0 1 0,1-1 0,2 0 0,-1-4 0,5-2 0,0-3 0,3-1 0,-4-3 0,1 0 0,-1-5 0,4 3 0,0-5 0,5-4 0,2 1 0,-2-5 0,2 1 0,-1-3 0,1-4 0,2 3 0,-3-2 0,0-3 0,1-1 0,-4 1 0,4-1 0,-1-1 0,0-6 0,4 3 0,-4-3 0,3 6 0,2 1 0,-5 0 0,1-4 0,0 4 0,3 0 0,-3 5 0,0-2 0,-1 3 0,5 1 0,-6 0 0,0 4 0,-5 1 0,1 5 0,2 0 0,-1 2 0,1 1 0,-2 3 0,-1 4 0,5 1 0,1 3 0,0-2 0,1 5 0,-2-3 0,2 3 0,2 0 0,-2 3 0,2 2 0,1 1 0,-1-1 0,-2 2 0,2-3 0,-2-1 0,-1 1 0,0-1 0,-3-3 0,0 0 0,2-4 0,-2 0 0,0-1 0,-3-2 0,0 0 0,0-4 0,0-2 0</inkml:trace>
  <inkml:trace contextRef="#ctx0" brushRef="#br0" timeOffset="1587">112 275 24575,'-5'0'0,"-4"0"0,3 0 0,0 0 0,2 0 0,4 0 0,4 0 0,5 0 0,5 0 0,1-1 0,-2-2 0,2 2 0,2-3 0,6 2 0,-3-1 0,7-3 0,-1-4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6:0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92 24575,'4'-7'0,"-1"0"0,1 5 0,-4-7 0,0 8 0,-5-8 0,4 8 0,-4-5 0,5 3 0,0 2 0,-4-4 0,3 5 0,-4 0 0,5 0 0,4 1 0,-1 3 0,0 1 0,-3 5 0,0 1 0,0-1 0,0 1 0,0 3 0,0 0 0,0 3 0,0 3 0,0-3 0,0 2 0,0 1 0,0 2 0,0 1 0,4-1 0,-1 2 0,2-3 0,-2 0 0,-2-2 0,3-2 0,-3 1 0,-1-4 0,3 3 0,1-4 0,-1 1 0,-3-4 0,0 0 0,0 0 0,0 0 0,0 1 0,0-6 0,0 4 0,0-8 0,0 4 0,0-5 0,0-5 0,0 0 0</inkml:trace>
  <inkml:trace contextRef="#ctx0" brushRef="#br0" timeOffset="731">184 31 24575,'0'-6'0,"0"1"0,0 1 0,0 3 0,0-5 0,0 3 0,0 2 0,0-4 0,0 5 0,0 5 0,-3-3 0,-1 5 0,-3 0 0,0 3 0,-2 3 0,-2 1 0,-1 0 0,2-4 0,-3 3 0,7 1 0,-3 0 0,-2-4 0,2 0 0,3 0 0,0-3 0,2 0 0,3-5 0,-3 4 0,4-3 0,0-2 0,0 4 0,0-5 0,0-5 0,1 3 0,2-5 0,2 0 0,2-3 0,1 0 0,-5 0 0,4 0 0,-4-1 0,5 1 0,-3 0 0,1 0 0,2 0 0,-4-1 0,0 5 0,0-1 0,-2 1 0,5-1 0,-4-1 0,4 5 0,-4-4 0,4 4 0,-1-2 0,1 2 0,-2 2 0,-1-3 0,-3 3 0,3 1 0,-4 0 0,5 0 0,-3 0 0,5 0 0,-2 5 0,2 2 0,2 2 0,-2 1 0,2 0 0,1 0 0,4 4 0,0-1 0,-1 2 0,-3-1 0,4-2 0,-1 5 0,-2-3 0,-5 3 0,6-5 0,4 3 0</inkml:trace>
  <inkml:trace contextRef="#ctx0" brushRef="#br0" timeOffset="3341">205 540 24575,'4'-5'0,"-3"0"0,4 5 0,-5-5 0,0 4 0,0-3 0,0 4 0,-5 3 0,-2 1 0,2 0 0,-2 0 0,1-2 0,0 5 0,-3-4 0,2 4 0,-2-2 0,-2 2 0,1 2 0,0-2 0,3-1 0,1 0 0,2-2 0,-3 3 0,4-4 0,-4 4 0,5-4 0,-1 4 0,-3-5 0,5 7 0,-4-6 0,5 3 0,1-3 0,3 0 0,-2-1 0,5 2 0,0-3 0,3 2 0,3 2 0,1-2 0,-1 4 0,-2-4 0,-1 4 0,0-3 0,0 3 0,0 0 0,-1-1 0,-2 1 0,2 0 0,-3 3 0,3-4 0,-2 1 0,2-4 0,-7 2 0,5-1 0,-5-3 0,2 7 0,-8-5 0,-1 2 0,-6-2 0,-2 1 0,-1 3 0,-4 2 0,1-2 0,-2-1 0,-2 1 0,1-2 0,0 2 0,1 1 0,2-5 0,1 4 0,2-3 0,6 2 0,-2-2 0,2-1 0,2-2 0,3 3 0,2-3 0,2 4 0,2-1 0,3-3 0,4 2 0,4-2 0,-1-1 0,6 4 0,-2-1 0,1 2 0,-1-2 0,1-1 0,-5 5 0,2-3 0,-1 2 0,-6-2 0,2 3 0,-6-4 0,3 4 0,-5-5 0,3 7 0,-5-8 0,0 8 0,0-6 0,0 3 0,-5-3 0,-2 0 0,-2 2 0,-1-2 0,0 4 0,0-4 0,0 4 0,-1-4 0,-2 4 0,-1-4 0,1 4 0,3-3 0,-1 2 0,1-2 0,3 0 0,1 0 0,-1-3 0,1 8 0,2-8 0,4 8 0,8-8 0,2 3 0,3-3 0,1-1 0,2 0 0,4 0 0,-3 3 0,0 1 0,-1 0 0,1 0 0,-1-3 0,-3 2 0,-1 3 0,2-2 0,-3 3 0,-6 2 0,4-3 0,-8 1 0,3-1 0,-3-3 0,-6 6 0,0-8 0,-5 2 0,3 2 0,0-2 0,0 0 0,-3-3 0,3 0 0,0 0 0,1 0 0,-1 0 0,0 0 0,5 5 0,-3-4 0,5 4 0,0-5 0,0 4 0,0-2 0,0 5 0,0-3 0,0 2 0,0-2 0,0 3 0,0-1 0,0 5 0,0-1 0,0 0 0,0 0 0,0 0 0,0 1 0,0-1 0,0 0 0,0 0 0,0 0 0,0 0 0,0 1 0,0-1 0,0 0 0,0 0 0,0 0 0,0-3 0,0 0 0,0-4 0,0 4 0,0-3 0,0 2 0,0-2 0,0 3 0,0-4 0,0 4 0,0-5 0,0 4 0,0-3 0,0-2 0,0 4 0,0-5 0,0 4 0,0-3 0,0 4 0,0-5 0,0 4 0,0-2 0,0 2 0,0-4 0,0 5 0,0-4 0,0 3 0,0-4 0,0 5 0,0-4 0,0 3 0,0-4 0,5 0 0,-4 0 0,3 0 0,-4 0 0,0 5 0,0-4 0,0 4 0,0-5 0,0 4 0,0-3 0,0 4 0,0-5 0,0 4 0,0-3 0,0 4 0,0-5 0,5-5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6:1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10 24575,'-11'0'0,"6"0"0,0 0 0,4 0 0,-2 0 0,1-4 0,-2 3 0,4-4 0,0 5 0,4 0 0,3 0 0,7 0 0,2 0 0,4 0 0,8 0 0,3 0 0,11 0 0,2 0 0,5 0 0,2 0 0,-4 0 0,1 0 0,-9 0 0,2 0 0,-3 0 0,3 0 0,-9 0 0,6 0 0,-6 0 0</inkml:trace>
  <inkml:trace contextRef="#ctx0" brushRef="#br0" timeOffset="643">184 31 24575,'6'0'0,"-2"-1"0,-4-3 0,0 3 0,0-3 0,0 4 0,-4 1 0,-3 2 0,-1 3 0,1 4 0,-5 1 0,2 3 0,-4-2 0,1 5 0,0-3 0,-4 3 0,5-1 0,-2 1 0,3 1 0,1-5 0,-1 2 0,1-1 0,0 1 0,0 6 0</inkml:trace>
  <inkml:trace contextRef="#ctx0" brushRef="#br0" timeOffset="910">317 41 24575,'5'-5'0,"0"4"0,-1-3 0,-2 4 0,2 0 0,-5 0 0,-2 0 0,-3 4 0,-4 2 0,-1 4 0,-2 1 0,-1 3 0,0-3 0,0 3 0,2-2 0,-5 2 0,3-3 0,-3 3 0,5-3 0,-2-1 0,3 1 0,1-1 0,0 0 0,4 0 0,-3 0 0,3 0 0</inkml:trace>
  <inkml:trace contextRef="#ctx0" brushRef="#br0" timeOffset="1198">449 72 24575,'10'-11'0,"0"1"0,1 0 0,-5 1 0,1 2 0,-5 3 0,3 4 0,0 0 0,-4 0 0,3 0 0,-8 4 0,-3 3 0,-2 2 0,-1 1 0,-4 4 0,0-1 0,-4 2 0,1-1 0,-1-2 0,1 5 0,-1-5 0,5 2 0,-5-3 0,1 0 0,2 2 0,1 1 0,3-1 0,5-3 0,-3 1 0,4-1 0</inkml:trace>
  <inkml:trace contextRef="#ctx0" brushRef="#br0" timeOffset="1436">622 51 24575,'6'-4'0,"-2"2"0,-4-7 0,0 8 0,0-3 0,0 4 0,-1 4 0,-2 3 0,-3 2 0,-4 1 0,0 1 0,0-1 0,-4 3 0,1 1 0,-4-1 0,3-2 0,-3 2 0,3 1 0,1-1 0,3-2 0,-1-1 0,1 0 0,0 5 0,0 0 0</inkml:trace>
  <inkml:trace contextRef="#ctx0" brushRef="#br0" timeOffset="1674">765 51 24575,'11'-6'0,"3"-3"0,-9 8 0,1-8 0,-1 8 0,-5-3 0,0 5 0,0 2 0,0-1 0,0 5 0,-2-1 0,-1 1 0,-4 5 0,-6-2 0,0 4 0,-4-1 0,0 0 0,-3 4 0,0-4 0,-1 4 0,1-1 0,-1 1 0,1 2 0,0-3 0,-1 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6:33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62 24575,'-7'0'0,"0"0"0,5 0 0,-3 0 0,1 0 0,3 0 0,-4 0 0,5 0 0,5 0 0,-2 0 0,7 0 0,-1 0 0,8 0 0,-3 0 0,3 0 0,3 0 0,4 0 0,4 0 0,-1 0 0,3 0 0,0 0 0,5 0 0,3 0 0,-2 0 0,1 0 0,2 0 0,5 0 0,-4 0 0,4 0 0,-5 1 0,5 3 0,2-3 0,-2 2 0,0-2 0,-3-1 0,-1 0 0,1 0 0,-1 0 0,-3 0 0,-2 0 0,-4 0 0,-2 0 0,-2 0 0,2 0 0,-6 0 0,-2 0 0,-4 0 0,-5-1 0,2-2 0,-6 2 0,-1-3 0,-5 3 0,2 1 0,-4 0 0,0 5 0,5-4 0,1 3 0</inkml:trace>
  <inkml:trace contextRef="#ctx0" brushRef="#br0" timeOffset="1268">1294 11 24575,'0'-6'0,"-2"2"0,-1 4 0,2 0 0,-8 0 0,3 0 0,-4 0 0,3 0 0,0 0 0,1 3 0,-4 1 0,3 2 0,0-2 0,4 4 0,-4-1 0,0 2 0,0 4 0,0 1 0,5-1 0,-1-2 0,2-1 0,1 0 0,0 0 0,0 0 0,4-3 0,3 0 0,2-1 0,1 0 0,1 2 0,3-4 0,-2-1 0,5-3 0,-4 0 0,0 0 0,-1 0 0,-2 0 0,-1-4 0,-2-3 0,1-3 0,-5-4 0,2 3 0,-2-3 0,-2-1 0,3 2 0,-4-1 0,-4 4 0,2 0 0,-5 0 0,4 3 0,-4 0 0,0 4 0,-3-4 0,0 5 0,0-2 0,-1 4 0,1 4 0,0 6 0,-5 1 0,0 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6:42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11 520 24575,'0'10'0,"0"-4"0,0 3 0,0-8 0,0 4 0,0-5 0,0-5 0,3 0 0,1-6 0,3 5 0,-4-1 0,4 0 0,-4-3 0,2 2 0,-2-2 0,-1 2 0,5-6 0,-4-2 0,4-1 0,-4 0 0,0-3 0,1 1 0,0-8 0,4 3 0,-1-3 0,-2 0 0,2-4 0,-4 4 0,4 0 0,0 4 0,3-1 0,-1 0 0,-2 4 0,2-1 0,-2 7 0,2 0 0,1 4 0,-1 0 0,-2 0 0,2 4 0,-2 3 0,2 2 0,1 1 0,4 1 0,-1 2 0,5-2 0,-2 13 0,5-3 0</inkml:trace>
  <inkml:trace contextRef="#ctx0" brushRef="#br0" timeOffset="236">62 296 24575,'-16'0'0,"1"0"0,5 0 0,3 0 0,1 0 0,3 0 0,-1 0 0,4 0 0,1 3 0,2 1 0,4-1 0,7-3 0,1 0 0,6 0 0,0 0 0,3 0 0,2 0 0,5 0 0,-1 0 0</inkml:trace>
  <inkml:trace contextRef="#ctx0" brushRef="#br0" timeOffset="653">520 306 24575,'-10'0'0,"4"0"0,-3 0 0,8 0 0,-3 0 0,4 0 0,4 0 0,3 0 0,3 0 0,4 0 0,-2 0 0,5 0 0,0 0 0,4 0 0,-5 0 0,1 0 0,0 0 0,4 0 0</inkml:trace>
  <inkml:trace contextRef="#ctx0" brushRef="#br0" timeOffset="876">469 429 24575,'-10'4'0,"3"-3"0,1 3 0,3-3 0,-1-1 0,13 0 0,-2 0 0,6 0 0,3 0 0,1 0 0,2 0 0,2 0 0,-1 0 0,0 0 0,4 1 0,0 2 0,4-2 0,-2 4 0</inkml:trace>
  <inkml:trace contextRef="#ctx0" brushRef="#br0" timeOffset="1837">1406 143 24575,'5'-5'0,"-1"-4"0,3 2 0,-1 1 0,-3-1 0,-2 5 0,5-2 0,-3 4 0,-1 0 0,2 0 0,-8 3 0,-3 0 0,-2 5 0,-1-1 0,-1 6 0,1 0 0,-1 5 0,-3-1 0,2-1 0,-5 1 0,3 0 0,-3 3 0,4 1 0,-4-1 0,4-1 0,0-2 0,1 3 0,2-3 0,0 1 0,0-1 0,1-3 0,2-3 0,-2-1 0,8 0 0,-4-4 0,5-2 0,0-5 0,0-2 0,5-3 0,2-4 0,5-2 0,2-1 0,-1 0 0,-3-4 0,2 0 0,1-3 0,-1 3 0,1 0 0,0 0 0,0-3 0,-1 0 0,1 4 0,-2-4 0,0 3 0,-2 3 0,-3 0 0,4 3 0,-4 1 0,2 3 0,-1 0 0,2 5 0,-3-7 0,-1 7 0,4-2 0,-6 5 0,4 2 0,-5 0 0,1 4 0,2 0 0,-2 7 0,2-2 0,-2 5 0,-1-3 0,5 3 0,-5 0 0,2 3 0,0 1 0,0-1 0,-1 0 0,-3 1 0,3-2 0,1-2 0,-1 1 0,-3-4 0,1 0 0,3 0 0,-3-7 0,3 11 0,-4-7 0</inkml:trace>
  <inkml:trace contextRef="#ctx0" brushRef="#br0" timeOffset="2058">1264 357 24575,'-6'0'0,"2"0"0,4 0 0,4 0 0,3 0 0,6 0 0,2 0 0,2 0 0,4-1 0,-1-2 0,1 2 0,7-3 0,-5 0 0,5 0 0,-6 1 0,8-2 0,-4 0 0</inkml:trace>
  <inkml:trace contextRef="#ctx0" brushRef="#br0" timeOffset="2552">1916 174 24575,'4'-10'0,"-3"3"0,3 0 0,-3 4 0,-1-4 0,0 4 0,0-4 0,-4 3 0,1-2 0,-5 3 0,2-1 0,-4 4 0,-1 0 0,-3 0 0,2 4 0,-5 3 0,5 2 0,-2 1 0,-2 4 0,-1-1 0,2 6 0,2-2 0,1-2 0,2 2 0,4 0 0,-1 4 0,4-1 0,0 0 0,2 0 0,1-3 0,1 2 0,2-2 0,3-2 0,4-2 0,0-1 0,1-2 0,3 0 0,3 0 0,6-4 0,1-3 0,1-2 0,-2-1 0,-1 0 0,2 0 0,-3-4 0,0-3 0,-1-2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6:45.9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0 571 24575,'0'-6'0,"0"2"0,0 4 0,5 0 0,1 4 0,4 2 0</inkml:trace>
  <inkml:trace contextRef="#ctx0" brushRef="#br0" timeOffset="653">469 133 24575,'10'-10'0,"3"0"0,-3 0 0,2-4 0,-5 0 0,1 1 0,-1 3 0,1-1 0,-5 1 0,0 5 0,-3 0 0,0 5 0,-4 0 0,-3 5 0,-6 1 0,0 7 0,-4 2 0,-1 0 0,-1 7 0,-2 5 0,4-1 0,0 1 0,0 5 0,-2 0 0,2 2 0,3-2 0,3 2 0,5-2 0,-1 2 0,5-1 0,-2 1 0,8-2 0,3 0 0,6-3 0,-2 0 0,13-4 0,0 2 0,4-2 0,7-5 0,1 1 0</inkml:trace>
  <inkml:trace contextRef="#ctx0" brushRef="#br0" timeOffset="1037">754 286 24575,'0'-10'0,"-4"0"0,3-1 0,-4 5 0,5-1 0,0 0 0,0-3 0,0 4 0,0-3 0,0 8 0,0-4 0,0 7 0,0 1 0,0-2 0,0 12 0,0-3 0,0 7 0,0-6 0,-3 9 0,-1 1 0,0-1 0,0 4 0,2-3 0,-5 0 0,4-1 0,-4 1 0,-1-1 0,4-3 0,0 0 0,-1-5 0,3 3 0,-1-5 0,6 0 0,3 1 0</inkml:trace>
  <inkml:trace contextRef="#ctx0" brushRef="#br0" timeOffset="1619">764 245 24575,'-10'-10'0,"0"0"0,4 0 0,-3 4 0,8-3 0,-3 8 0,4-4 0,0 4 0,0-2 0,4 2 0,2-7 0,4 4 0,0 0 0,0 0 0,4 2 0,0-5 0,0 5 0,0-1 0,-3 2 0,4 1 0,0 0 0,-3 0 0,5 0 0,-5 0 0,2 0 0,-3 0 0,0 3 0,-1 0 0,-1 5 0,-2-1 0,-2 2 0,-1 1 0,-3 4 0,2-1 0,-6 2 0,-4-1 0,-3-3 0,-3 4 0,0-1 0,-5-2 0,1 1 0,1-1 0,-1-2 0,4 0 0,-1-3 0,3 0 0,1-2 0,0 2 0,0 2 0,4-8 0,2 4 0,4-5 0,1 0 0,2 0 0,3 0 0,4 0 0,0 0 0,4 0 0,-1 0 0,4 0 0,-3 0 0,4 0 0,-3 0 0,2 0 0,1 3 0,-5 1 0,1 4 0,-4-2 0,0 3 0,1 2 0,-6-1 0,0 0 0,-1 5 0,-3-4 0,4 4 0,-10-1 0,0-2 0,-5 1 0,-4 2 0,0-1 0,-4-1 0,1-3 0,2-3 0,-2 0 0,1-1 0,-1 0 0,-6-1 0,3-5 0,-2 0 0,5 0 0,-2 0 0,3 0 0,0 0 0,2-5 0,3 0 0,1-5 0,5 4 0,-4-3 0,7 3 0,-2-4 0,4 0 0,9-5 0,2-1 0</inkml:trace>
  <inkml:trace contextRef="#ctx0" brushRef="#br0" timeOffset="1888">1121 357 24575,'10'0'0,"0"0"0,0 0 0,1 0 0,3 0 0,3 0 0,1 0 0,-1 0 0,6 0 0,-3 0 0,3 0 0,-3 0 0,1 0 0,-1 0 0,1-4 0,-1-2 0</inkml:trace>
  <inkml:trace contextRef="#ctx0" brushRef="#br0" timeOffset="2184">1233 306 24575,'0'-10'0,"0"3"0,0 1 0,0-1 0,0-3 0,0-1 0,3 1 0,1 0 0,-1 4 0,-3 2 0,0 4 0,3 1 0,1 2 0,-1 3 0,1 8 0,-1-1 0,0 5 0,-3-1 0,-1 4 0,-2 2 0,1 0 0,-5 4 0,5-4 0,-6 2 0,4-5 0,2 0 0,1 1 0,-4 4 0,0 1 0</inkml:trace>
  <inkml:trace contextRef="#ctx0" brushRef="#br0" timeOffset="2614">1671 235 24575,'10'0'0,"-4"-5"0,-1 3 0,-1-5 0,-3 4 0,2-4 0,0 4 0,0-4 0,-2 5 0,4-4 0,-5 3 0,0 2 0,0-4 0,0 5 0,-5 0 0,-2 1 0,-6 3 0,-2-2 0,-2 5 0,-2 1 0,2 5 0,-1-2 0,0 4 0,1 0 0,4-3 0,0 5 0,1 0 0,2 4 0,4-1 0,3 0 0,2 1 0,1-1 0,0 1 0,1-4 0,2-1 0,3 0 0,4 1 0,4-2 0,-1-5 0,6 0 0,-2 1 0,1-6 0,-1-1 0,5-3 0,-1-1 0,1 0 0,-1 0 0,-1-5 0,0 0 0</inkml:trace>
  <inkml:trace contextRef="#ctx0" brushRef="#br0" timeOffset="3059">1864 21 24575,'-10'-6'0,"5"1"0,1 1 0,3 3 0,1-3 0,6 5 0,4 2 0,2 3 0,9 4 0,-2 1 0,8 3 0,-4-2 0,1 5 0,0 0 0,0 4 0,-1 3 0,-6-1 0,4 6 0,-4-2 0,0 6 0,-7 1 0,-3 1 0,0-1 0,-5 1 0,2 2 0,-12 1 0,-6-4 0,-5 5 0,-5-2 0,-3-2 0,-7-1 0,-2-2 0,-5-1 0,0-5 0,1-2 0,-1-3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6:50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41 133 24575,'-6'0'0,"-3"0"0,7-1 0,-5-3 0,5 3 0,-7-3 0,8 3 0,-3-3 0,3 3 0,1-4 0,0 5 0,5 0 0,1 0 0,7 0 0,0 0 0,6 0 0,-2 0 0,2 0 0,1 0 0,2 0 0,1 0 0,5 0 0,6 0 0,2 0 0,2 0 0,3 0 0,1 0 0,5 0 0,1 0-6784,-7 0 6784,6 0-1139,-9 0 0,7 0 1139,-4 0 0,-1 0 0,1 0 0,3 0 0,0 0 0,4 0 0,-4 0 0,1 0 0,-1 0 0,-2 0 0,4-1 0,-6-1 0,1-1 0,0-1 0,-1 4 0,5-1 0,-1-2 0,0 2 2827,-3-3 1,-2 3-2828,-1 1 0,0-3 1703,-4-1 1,3 0-1704,-3 0 0,4 3 0,-4-2 0,4 2 0,-1 1 0,3-4 0,1 1 0,0 0 0,-1 3 0,1-4 0,0 1 0,1-2 0,2 2 0,-5 2 0,6-3 0,-7 2-6784,3-1 6784,0 1-4537,-5-2 4537,-5 4 0,8-5 0,-12 4 0,7-2 0,-2 2 0,3-4 0,1 4 0,5-2 0,-1 2 0,1-4 0,-5 4 0,0-4 0,-6 5 2268,-4 0 1,-1 0-2269,-5 0 0,-4 0 3392,-2 0 0,-3 0-3392,-1 0 0,0 0 0,1 0 0,-1 0 0,-3 0 0,-1 0 0,1 0 0,3 0 0,1 0 0,-1 0 0,-5 0 0,0 0 0,-5 0 0,0 5 0,1-4 0,2 2 0,-1-1 0,2-2 0,-4 4 0,0-3 0,0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4:51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51 24575,'4'-10'0,"-3"0"0,4 4 0,-5 1 0,0 1 0,0 3 0,0-5 0,0 3 0,0 2 0,0-4 0,0 5 0,0 5 0,0 1 0,0 7 0,0 1 0,0 5 0,0 1 0,-1 2 0,-3 5 0,3 0 0,-2 4 0,-2-1 0,2 1 0,0-1 0,3 1 0,0 0 0,0-1 0,0 1 0,0-1 0,0 1 0,0-1 0,0 0 0,0-3 0,0 0 0,0-7 0,1 3 0,2-6 0,-2-6 0,3 0 0,-3-7 0,-1 3 0,0-5 0,0 3 0,0-5 0,0-5 0,4 4 0,-3-8 0,4 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4:49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52 24575,'6'-5'0,"-1"4"0,-5-3 0,0 4 0,-5 0 0,3 0 0,-5 0 0,4 0 0,-4 0 0,0 0 0,-3 0 0,0 0 0,-1 0 0,0 3 0,-2 0 0,1 4 0,-1-3 0,-3 0 0,-1 0 0,-1-3 0,1 2 0,-2 2 0,2-2 0,1 0 0,-1-3 0,4 0 0,0 0 0,1 0 0,2 0 0,5 0 0,0 0 0,5 0 0,0 5 0,0-4 0,0 8 0,0-2 0,0-1 0,0 0 0,1 1 0,3 3 0,-3 0 0,2 1 0,-2 2 0,-1 1 0,1 1 0,3-2 0,-3 3 0,2 4 0,0 0 0,0-3 0,-2 3 0,2 0 0,0 1 0,0 2 0,-2-1 0,3-2 0,-3 0 0,-1-3 0,0 2 0,0-2 0,0-3 0,0 0 0,0-3 0,0 0 0,0-1 0,0 0 0,0 0 0,3 0 0,1 0 0,-1-3 0,-3 0 0,0-5 0,0 7 0,0-8 0,0 4 0,0-5 0,0 5 0,0-4 0,0 3 0,0-3 0,0 3 0,0-3 0,0 3 0,0-4 0,4 0 0,3 0 0,3-3 0,4 0 0,-3-2 0,3 2 0,2 0 0,1-3 0,-1 2 0,1-3 0,-4 5 0,4-1 0,-4 2 0,0 1 0,-2 0 0,0 0 0,-1 0 0,0 0 0,-4 0 0,-2 4 0,-4-3 0,0 5 0,0-3 0,0-2 0,0 4 0,0-5 0,-4 0 0,-2 0 0</inkml:trace>
  <inkml:trace contextRef="#ctx0" brushRef="#br0" timeOffset="2129">1 93 24575,'3'-7'0,"0"0"0,0-1 0,-2-1 0,-1-1 0,0 0 0,0 3 0,0 0 0,0 4 0,0-4 0,0 3 0,0-2 0,0 3 0,0-1 0,0 4 0,0 4 0,0 5 0,0 5 0,0 5 0,0 2 0,0 0 0,0 6 0,0 0 0,0 4 0,0 0 0,0-1 0,0 1 0,0-1 0,0 4 0,0 0 0,0-1 0,0-6 0,0 1 0,0-4 0,0 1 0,0-1 0,0-4 0,0 1 0,0-1 0,0-3 0,0-2 0,0-2 0,0 2 0,0-1 0,0-4 0,0-3 0,0-5 0,0 7 0,0-8 0,0 4 0,0-7 0,0-1 0,1 2 0,2-3 0,-2-1 0,9-1 0,-5-4 0,5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5:20.6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335 528 24575,'0'12'0,"0"5"0,0 2 0,0-2 0,0 2 0,0 1 0,0 1 0,0-1 0,0 0 0,0 1 0,0-4 0,0 0 0,0 0 0,0 3 0,0-3 0,0 0 0,0-1 0,0 1 0,0-1 0,0-3 0,0-1 0,0 1 0,0-1 0,0-2 0,0-3 0,0-1 0,0 1 0,0 3 0,0-3 0,0 0 0,0-4 0,0 4 0,0-4 0,0 4 0,0-4 0,0 1 0,0-4 0,0-4 0,0-2 0</inkml:trace>
  <inkml:trace contextRef="#ctx0" brushRef="#br0" timeOffset="-36285">335 1753 24575,'0'-6'0,"0"2"0,0 4 0,0 4 0,0-2 0,0 5 0,0 0 0,0 3 0,0 0 0,0 4 0,0-1 0,0 1 0,0-4 0,0 0 0,0 1 0,0-1 0,0 0 0,0 4 0,0-1 0,0 2 0,0-2 0,0 0 0,0 4 0,0-5 0,0 2 0,0 2 0,0 1 0,0 1 0,0-1 0,0 1 0,0-4 0,0 4 0,0-1 0,0-2 0,0 2 0,0-4 0,0 0 0,0-1 0,0-2 0,0-3 0,0 0 0,0-1 0,0 5 0,0-1 0,0 0 0,0 1 0,0 3 0,0-3 0,0 3 0,0 0 0,0 0 0,0 1 0,0-2 0,0 0 0,0 4 0,0-5 0,0 3 0,0-5 0,0-3 0,0 0 0,0-5 0,0 7 0,0-3 0,0 4 0,0 0 0,0 0 0,0 0 0,0 1 0,0-1 0,0-4 0,0 1 0,0-3 0,0 2 0,0-3 0,0 1 0,0-4 0,0 0 0</inkml:trace>
  <inkml:trace contextRef="#ctx0" brushRef="#br0" timeOffset="-32108">285 1050 24575,'6'0'0,"-2"0"0,-4 0 0,0-5 0,0 4 0,0-3 0,0 4 0,-4 0 0,3 0 0,-8 0 0,2 0 0,-2 0 0,-1 0 0,0 0 0,-1 0 0,-2 0 0,-2 1 0,-1 2 0,4-2 0,-4 4 0,2-5 0,3 0 0,-3 0 0,3 0 0,1 0 0,-1 0 0,-3 0 0,3 0 0,-3 0 0,6 0 0,1 0 0,4 0 0,-4 0 0,4 0 0,-4 0 0,5 0 0,-3 0 0,1 0 0,3 0 0,-4 0 0,5 0 0,0 4 0,0-1 0,0 4 0,0-5 0,0 7 0,0-2 0,0 2 0,0 1 0,0 0 0,0 0 0,0 0 0,0 1 0,0 2 0,0 1 0,0 3 0,0-4 0,0 5 0,0-1 0,1 2 0,3-2 0,-3 1 0,2-5 0,2 5 0,-2-1 0,4-1 0,-4 1 0,2-4 0,-2 0 0,-2 2 0,3-2 0,-3 4 0,-1-3 0,0 3 0,0-3 0,0 3 0,0-4 0,0 2 0,0-2 0,0-5 0,0 3 0,0-4 0,0 4 0,0-1 0,0 0 0,0 0 0,0 0 0,-4-3 0,1 0 0,0-4 0,3 4 0,0-3 0,0 2 0,0-2 0,0 3 0,0-4 0,0 4 0,0-5 0,0 7 0,0-8 0,0 8 0,0-8 0,0 4 0,0-4 0,0 2 0,0-1 0,0 2 0,0 1 0,0-4 0,0 3 0,0-4 0,4 0 0,3 0 0,2 0 0,1 0 0,0-3 0,1-1 0,-1 1 0,0 3 0,0-1 0,0-2 0,4 1 0,0-1 0,-1 2 0,-3 1 0,4-4 0,-1 1 0,2 0 0,-1 3 0,-3 0 0,3 0 0,-2 0 0,2 0 0,-3 0 0,3 0 0,-3 0 0,-1 0 0,0 0 0,0 0 0,1 0 0,-6 0 0,1 0 0,-3 0 0,-2 0 0,4 0 0,-5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5:24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378 132 24575,'0'-5'0,"0"-1"0,0 3 0,0 2 0,0-8 0,0 6 0,0-3 0,0 3 0,0-1 0,0 4 0,0 4 0,0 3 0,0 7 0,0-3 0,0 3 0,0 1 0,0 2 0,0 3 0,0 0 0,0 4 0,0-1 0,0 5 0,0-5 0,0 5 0,0-5 0,0 5 0,0-5 0,0 1 0,0-4 0,3 0 0,0-3 0,2 2 0,-2-2 0,-2-2 0,3-2 0,0-2 0,0 0 0,4-1 0,-7 0 0,3-4 0,-4-2 0,0-4 0,-4 0 0,-3 0 0,-2 4 0,-1-1 0,0 0 0,-1-3 0,1 2 0,0 1 0,-4-2 0,1 2 0,-4-1 0,3-2 0,-4 0 0,1 0 0,1 0 0,-1 0 0,0 0 0,-3 0 0,1 0 0,2 0 0,1 0 0,2 0 0,3 0 0,-3 0 0,0 0 0,0 0 0,4 0 0,3 0 0,0 0 0,-3 0 0,5 0 0,-4 0 0,7 0 0,-2 0 0,4 0 0,0 4 0,0-2 0,0 5 0,0 0 0,0 3 0,0 4 0,0-1 0,-1 5 0,-3-1 0,3 3 0,-2 0 0,2 0 0,1 1 0,0 2 0,0 1 0,0 0 0,0-4 0,0 4 0,0 0 0,3 0 0,0-4 0,1 0 0,-4 1 0,3-1 0,1 1 0,-1-4 0,-3 0 0,0-2 0,0 2 0,0 1 0,0-4 0,0 0 0,0-4 0,0 0 0,0 0 0,0-4 0,0 3 0,0-8 0,0 4 0,0-5 0,6 0 0,4 0 0,1-2 0,6-1 0,1 2 0,6-3 0,-1 0 0,4 1 0,-3-4 0,3 3 0,-5 1 0,2 3 0,1-1 0,-1-3 0,-4 3 0,-3-2 0,-1 2 0,1 1 0,1 0 0,-4 0 0,-4 0 0,-3 0 0,-1 0 0,0 0 0,-1 0 0,-5 0 0,0-5 0,0 4 0,0-3 0,0 2 0,0-1 0,0 2 0,0-4 0,0 5 0,0 5 0,0 1 0,0 4 0,0 0 0,0 4 0,0-1 0,-1 4 0,-3-3 0,3 4 0,-2-1 0,1 3 0,2 4 0,0-3 0,0 3 0,0-2 0,0-2 0,0 0 0,0 1 0,0-2 0,0-2 0,0 1 0,0-4 0,0-1 0,0-3 0,0 1 0,0-1 0,0 0 0,0 0 0,0 0 0,0-4 0,0 0 0,0-3 0,0-2 0,0 4 0,0-5 0,5 0 0,1 0 0</inkml:trace>
  <inkml:trace contextRef="#ctx0" brushRef="#br0" timeOffset="1009">428 1671 24575,'-5'0'0,"-1"0"0,3 0 0,2 0 0,-5 0 0,3 0 0,1-2 0,-1-1 0,2 2 0,1-4 0,0 5 0,4 0 0,3 0 0,2 0 0,1 0 0,1 0 0,-1 0 0,1 0 0,3 0 0,-2-1 0,5-2 0,0 2 0,4-3 0,-1 3 0,0 1 0,1 0 0,-1 0 0,4 0 0,0 0 0,3 0 0,-4 0 0,2 0 0,-1 0 0,-2-3 0,1-1 0,-1 1 0,-2 3 0,4 0 0,0 0 0,0-1 0,-4-3 0,-3 3 0,0-2 0,0 2 0,3 1 0,-1 0 0,-2 0 0,3 0 0,-3 0 0,1 0 0,-1 0 0,2 0 0,-2 0 0,2 0 0,2 0 0,-1-1 0,0-3 0,1 3 0,-1-2 0,-3 2 0,0 1 0,-5 0 0,2 0 0,-3 0 0,0 0 0,-6 0 0,0 0 0,-5 0 0,4 0 0,-3 0 0,4 0 0,-5 0 0,0 4 0,-5-3 0,0 4 0</inkml:trace>
  <inkml:trace contextRef="#ctx0" brushRef="#br0" timeOffset="3586">1763 41 24575,'0'-10'0,"0"-1"0,0 5 0,0-1 0,0 5 0,0-3 0,0 5 0,0 5 0,0 0 0,0 5 0,0 1 0,0-1 0,0 1 0,0 3 0,0-2 0,0 5 0,0 0 0,0 3 0,0 1 0,0-1 0,0 1 0,0-1 0,0 1 0,0 3 0,0-2 0,0 1 0,0 2 0,0-1 0,0 0 0,0-4 0,0-3 0,0 0 0,3-3 0,1 3 0,-1-5 0,-3 2 0,0-3 0,3-1 0,1 1 0,-1-5 0,-3 1 0,0-5 0,0 4 0,0-3 0,0-1 0,0 2 0,0-4 0,-4 0 0,-2 0 0,-4 0 0,0 0 0,-1 3 0,1 1 0,0-1 0,0-3 0,0 0 0,-1 0 0,1 0 0,0 0 0,0 0 0,0 0 0,0 0 0,-1 0 0,1 0 0,0 0 0,0 0 0,3 0 0,0 0 0,5 0 0,-7 0 0,8 0 0,-4 0 0,5 0 0,-4 0 0,3 0 0,-4 0 0,5 0 0,0 5 0,0 2 0,0-2 0,0 2 0,0 1 0,0 6 0,0-2 0,0 5 0,0-3 0,0 3 0,0-1 0,0 5 0,0-1 0,0 1 0,0-1 0,0 0 0,0-3 0,0 0 0,3 0 0,1 4 0,-1-1 0,-3 0 0,1-3 0,3 0 0,-3-1 0,2 1 0,-2 1 0,-1-4 0,0 3 0,0-4 0,0 1 0,0-4 0,2-1 0,1-2 0,-2 2 0,4-3 0,-5-1 0,0 0 0,0-5 0,4 4 0,2-2 0,4 1 0,0-2 0,0-1 0,5 0 0,2 0 0,-1 4 0,1-1 0,0 0 0,3-3 0,2 0 0,2 0 0,-3 0 0,3 0 0,-3 0 0,0 0 0,-4 0 0,0 0 0,-5 0 0,2 0 0,-3 0 0,-4 1 0,0 3 0,-5-3 0,2 3 0,-4-4 0,0 0 0,0-4 0,0 3 0,0-5 0,0 3 0,0 2 0,0-4 0,0 5 0,-4 0 0,3 1 0,-3 3 0,3-2 0,1 5 0,0-1 0,0 5 0,0-1 0,0 0 0,0 0 0,0 0 0,0 4 0,0 0 0,0 0 0,0 0 0,-3 1 0,-1 2 0,1 2 0,3-2 0,0-1 0,0 1 0,0-2 0,0 2 0,0 3 0,0-3 0,0-2 0,0 2 0,0-3 0,0 3 0,1-3 0,2 3 0,-1-5 0,1 2 0,-2-3 0,-1-1 0,0-3 0,0 0 0,0-1 0,0 1 0,0 0 0,0-5 0,0 3 0,0-5 0,0 4 0,0-3 0,0 4 0,0-5 0,-4 0 0,2 0 0,-7 0 0,7 3 0,-5 1 0,5-1 0,-7-3 0,7 4 0,-5-1 0,5 0 0,-4-3 0,3 0 0,0 0 0,-3 0 0,3 0 0,-6 0 0,3 0 0,0 2 0,-1 1 0,0-2 0,-3 4 0,0-5 0,0 0 0,0 0 0,-1 0 0,1 0 0,0 1 0,0 2 0,0-2 0,-1 3 0,1-3 0,0-1 0,-1 0 0,-3 0 0,2 0 0,-5 0 0,3 0 0,-3 0 0,0 0 0,-3 0 0,-4 1 0,0 2 0,1-2 0,2 3 0,-3-3 0,1-1 0,-1 1 0,3 2 0,-2-1 0,-1 1 0,-1-2 0,1-1 0,-3 1 0,-7 3 0,-2-3 0,-5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5:36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10 24575,'10'0'0,"-4"0"0,3 0 0,-8 0 0,3 0 0,-4-4 0,0 3 0,0-4 0,0 5 0,-4 0 0,3 0 0,-4 0 0,1 0 0,1 0 0,-3 0 0,2 0 0,-3 0 0,1 0 0,-5 0 0,1 0 0,0 0 0,0 0 0,0 0 0,0 0 0,-2 0 0,-1 0 0,-2 0 0,-2 0 0,-2 0 0,2 0 0,-1 0 0,1 0 0,-3 0 0,3 0 0,-1 0 0,1 0 0,1 0 0,3 0 0,5 0 0,-2 0 0,2 0 0,2 0 0,-3 0 0,8 0 0,-4 0 0,5 0 0,5 0 0,-4 0 0,4 0 0,-5 0 0,4 0 0,2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5:39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52 24575,'-5'0'0,"0"0"0,0 0 0,4-1 0,-2-3 0,2 3 0,1-3 0,0 4 0,4 0 0,3 0 0,-1 0 0,1 0 0,-1-4 0,5 1 0,0-1 0,2 4 0,-1 0 0,1 0 0,0 0 0,0 0 0,0 0 0,4 0 0,-4 0 0,4 0 0,-3 0 0,3 0 0,0 0 0,3 0 0,1 0 0,-1 0 0,0 0 0,1 0 0,-4 0 0,0 0 0,0 0 0,3 0 0,0 0 0,1 0 0,-4 0 0,0 0 0,-1-3 0,1 0 0,1-1 0,-5 4 0,4 0 0,-3 0 0,3 0 0,-4 0 0,4 0 0,-3 0 0,3 0 0,-4 0 0,6-3 0,-2-1 0,-2 1 0,2 3 0,-3 0 0,3 0 0,-1 0 0,1 0 0,1 0 0,-5 0 0,4 0 0,-3 0 0,3 0 0,-3 0 0,3 0 0,-4 0 0,4 0 0,-3 0 0,3 0 0,-4 0 0,4 0 0,-3 0 0,0 0 0,0 0 0,-3 0 0,3 0 0,-3 0 0,-1 0 0,1 0 0,-1 0 0,0 0 0,0 0 0,-2-1 0,2-3 0,-2 3 0,6-2 0,-3 2 0,-1 1 0,4 0 0,-1 0 0,1 0 0,-4 0 0,4 0 0,-1 0 0,1 0 0,-4 0 0,0 0 0,-3 0 0,0 0 0,-4 0 0,4 0 0,-3 0 0,2 0 0,-3 0 0,6 0 0,-4 0 0,5 0 0,1 0 0,-6 0 0,0 0 0,-1 0 0,-2 0 0,2 0 0,-4 0 0,0 4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5:42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52 24575,'-5'0'0,"0"0"0,5 0 0,-5 0 0,4 0 0,-3 0 0,4 0 0,-5 0 0,4 0 0,-3 0 0,4 0 0,4 0 0,-2 0 0,5 0 0,0 0 0,3 0 0,0 0 0,1 0 0,-1 0 0,0 0 0,0 0 0,0 0 0,0 0 0,1 0 0,-1 0 0,0 0 0,-3 0 0,0 0 0,-1 0 0,5 0 0,-6 0 0,0 0 0,-5 0 0,4 0 0,-3 0 0,4 0 0,-1 0 0,2-4 0,4 1 0,1 0 0,-1 3 0,-4 0 0,1 0 0,0-2 0,3-1 0,-3 2 0,0-3 0,-4 3 0,4 1 0,-5 0 0,7 0 0,-3 0 0,4 0 0,0 0 0,1 0 0,-1 0 0,0 0 0,0 0 0,0 0 0,0 0 0,1 0 0,-1 0 0,0 0 0,0 0 0,-3 0 0,0 0 0,-4 0 0,4 0 0,-4 0 0,4 0 0,-3 0 0,2 0 0,1 0 0,3 0 0,1 0 0,-1 0 0,0 0 0,0 0 0,0 0 0,0 0 0,1 0 0,-1 0 0,0 0 0,-3 0 0,0 0 0,-1 0 0,5 0 0,-1 0 0,-1-1 0,-2-2 0,2 2 0,-3-3 0,3 3 0,2 1 0,-1 0 0,-3 0 0,-1 0 0,-3 0 0,1 0 0,-4 0 0,5 0 0,-4-4 0,5 2 0,-3-1 0,-2 2 0,8 1 0,-8 0 0,8 0 0,-8 0 0,5 0 0,-2 0 0,-3 0 0,3 0 0,1 0 0,-3 0 0,5 0 0,-5 0 0,7 0 0,-7 0 0,5 0 0,-5 0 0,7 0 0,-3 0 0,1 0 0,0 0 0,-4 0 0,4 0 0,-5 0 0,4 0 0,-3 0 0,-2 0 0,4 0 0,-5 0 0,4 0 0,-3 0 0,5 0 0,-2 0 0,-3 0 0,8 0 0,-7 0 0,5 0 0,-5 0 0,3 0 0,-5 0 0,4-5 0,2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02T18:05:29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2507 21 24575,'0'-5'0,"0"-4"0,0 7 0,0-2 0,0 4 0,0 4 0,0 2 0,0 4 0,0 0 0,0 1 0,0-1 0,0 3 0,0 1 0,0 4 0,0-1 0,0 2 0,0 2 0,0-1 0,0 0 0,0 1 0,0-1 0,3 2 0,0 1 0,1-1 0,-4 2 0,0 1 0,0-2 0,0 1 0,0-3 0,0-1 0,0 0 0,0 1 0,0-1 0,0-3 0,0 0 0,0-3 0,0 3 0,0-5 0,0 2 0,0-7 0,0 0 0,0-3 0,0 2 0,0-3 0,0 1 0,0-4 0,0-4 0,0 1 0,0-3 0,0 2 0,0-3 0,0 1 0,0-5 0</inkml:trace>
  <inkml:trace contextRef="#ctx0" brushRef="#br0" timeOffset="1163">928 113 24575,'0'-7'0,"0"0"0,0 4 0,0-4 0,0 5 0,0-3 0,0 5 0,0-4 0,0 3 0,0-4 0,0 6 0,0 3 0,0-2 0,0 5 0,0 0 0,0 3 0,0 0 0,0 1 0,0 3 0,0-3 0,0 3 0,0-2 0,0 2 0,0 2 0,0 4 0,1-3 0,2 0 0,-2 0 0,3 3 0,-2 2 0,1 2 0,-1-3 0,1 3 0,-2-3 0,-1 0 0,0-1 0,0 0 0,0 1 0,0-1 0,0-3 0,0 0 0,0-3 0,0 3 0,0-5 0,0 2 0,0-2 0,0 2 0,0-3 0,0 3 0,0-3 0,0-1 0,0 0 0,0-4 0,0 3 0,0-8 0,0 4 0,0-5 0,5-5 0,0 0 0</inkml:trace>
  <inkml:trace contextRef="#ctx0" brushRef="#br0" timeOffset="21336">1 378 24575,'6'0'0,"-2"0"0,-3 0 0,3 0 0,-3 0 0,8 0 0,-4 0 0,6 0 0,-1 0 0,0 0 0,0 0 0,0 0 0,1 0 0,-1 0 0,1 1 0,3 2 0,-3-2 0,3 3 0,0-3 0,0-1 0,1 0 0,-2 0 0,0 0 0,4 0 0,-4 0 0,4 0 0,-3 0 0,3 0 0,-4 0 0,4 0 0,-3 0 0,3 0 0,-1 0 0,1 0 0,-2 0 0,-1 0 0,-2 0 0,5 0 0,-4 0 0,0 0 0,0 0 0,1 0 0,-3 0 0,2 0 0,-5 0 0,-1 0 0,0 0 0,3 0 0,0 0 0,0 0 0,1 0 0,-1 0 0,-3 0 0,-1 0 0,1 0 0,3 0 0,1 0 0,-1 0 0,0 0 0,0 0 0,0 0 0,1 0 0,-1 0 0,0 0 0,0 0 0,0 0 0,0 0 0,1 0 0,-1 0 0,-3 0 0,-1 0 0,-2 0 0,3 0 0,-5 0 0,7 0 0,-3 0 0,0 0 0,1 0 0,-5 0 0,7 0 0,-3 0 0,4 0 0,-3 0 0,0 0 0,0 0 0,3 0 0,0 0 0,-4 0 0,3 0 0,-7 0 0,5 0 0,-5 0 0,3 0 0,-5 0 0,4 0 0,-3 0 0,5 0 0,-3 0 0,-2 0 0,8 0 0,-7 0 0,7 0 0,-8 0 0,3 0 0,-4 0 0,0 4 0,0-2 0,0 7 0,0-4 0</inkml:trace>
  <inkml:trace contextRef="#ctx0" brushRef="#br0" timeOffset="23500">408 439 24575,'6'-1'0,"-3"-3"0,-2 3 0,-1-3 0,0 4 0,0-5 0,0 4 0,0-3 0,0 4 0,0 4 0,0-3 0,0 8 0,0-3 0,0 4 0,0-3 0,0 0 0,-3-4 0,0 4 0,-1 0 0,4 3 0,0-3 0,0-1 0,0 1 0,0 3 0,0 1 0,0-1 0,0 3 0,0 1 0,0-1 0,0-2 0,0-1 0,0 0 0,0 0 0,0 0 0,0 2 0,0 1 0,0-1 0,0 1 0,0 0 0,0 0 0,0-1 0,0 1 0,0 0 0,0 0 0,0-2 0,0 3 0,0-3 0,0 0 0,0-1 0,0 0 0,0 4 0,0-1 0,0 1 0,0-4 0,0 1 0,0 3 0,0-2 0,0 5 0,0-4 0,0 0 0,0 2 0,0-1 0,0 0 0,0 0 0,0-3 0,0 3 0,0 0 0,0 0 0,0 1 0,0-2 0,0-1 0,0 1 0,0-1 0,0-2 0,0 1 0,0 3 0,0-3 0,0 2 0,0-1 0,0-2 0,-1 1 0,-2 3 0,2-2 0,-3 5 0,3-3 0,1 3 0,0-4 0,0 4 0,0-3 0,0 3 0,0-5 0,0 2 0,0 1 0,0-2 0,0 2 0,0-1 0,0-3 0,0 2 0,0-1 0,0-2 0,0 4 0,0-1 0,0 1 0,0-4 0,0 4 0,0-1 0,0 1 0,0-4 0,0 3 0,0 1 0,0 0 0,0-4 0,0 0 0,0 0 0,0 0 0,0 1 0,-1-5 0,-2 1 0,1 0 0,-1 3 0,2-3 0,1 0 0,0-1 0,0 5 0,0-5 0,0 1 0,0 0 0,0 3 0,0-3 0,0 0 0,0 0 0,0 3 0,0-3 0,0-1 0,0 1 0,0 3 0,-1-1 0,-3-2 0,3 2 0,-3-3 0,4 4 0,0-4 0,0-2 0,0-4 0,0 5 0,0-4 0,0 3 0,0-4 0,4 0 0,2 0 0,4 0 0,0 0 0,0 0 0,2 0 0,1 0 0,0 0 0,4 0 0,0 0 0,3 0 0,1 0 0,-1 0 0,4 0 0,-1 0 0,2 0 0,-1 0 0,-1 0 0,4 0 0,-4 0 0,0 0 0,2 0 0,-1 0 0,0 0 0,-4 0 0,0 0 0,1 0 0,0 0 0,3 0 0,-2 0 0,1 0 0,-3 0 0,0 0 0,-5 0 0,5 0 0,-3 0 0,0 0 0,2 0 0,-2 0 0,-2 0 0,-1 0 0,0 0 0,0 0 0,1 0 0,-2 0 0,-2 0 0,3 0 0,1 0 0,-2 0 0,4 0 0,-3 0 0,3 0 0,-4 0 0,2 0 0,-1 0 0,-3 0 0,3 0 0,-2 0 0,2 0 0,-3 0 0,3 0 0,-3 0 0,-1 0 0,0 0 0,0 0 0,-3 0 0,0 0 0,0 0 0,3 0 0,0 0 0,0 0 0,1 0 0,-1 0 0,0 0 0,-3 0 0,-1 0 0,-2 0 0,3 0 0,-4 0 0,4 0 0,-5 0 0,3 0 0,-1 0 0,-3 0 0,4 0 0,-5 0 0,4 0 0,-2 0 0,2-1 0,-4-2 0,0 2 0,0-4 0,0 5 0,-4 0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67AFE38-23BF-46D0-B067-27022C771CB2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A3B0A42-DB94-4040-8454-04530421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B0A42-DB94-4040-8454-045304218D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22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4278-9CAC-6EF6-E6BF-A2264584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57C63-FA17-D07D-E8AB-570B5F16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8723-0DFB-40B7-B108-4C5DF2B3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0C764-84A9-7A1D-AEC1-B28BD68A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BFCE1-24EC-91BD-1C6D-62BD0960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9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3DAE-1FA9-3BF5-9493-31AE04BD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8EC1-CC42-E770-263C-421B81D1D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CF82-86C5-CC77-CE9C-4826E1E4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3290-8970-2F12-9543-92D06DFB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59BE-EA90-89AA-7556-05E3C247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791D6-C6C0-3599-D0CF-5AB425FB4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2BC5B-6320-5A17-7609-391088B2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9FAF-1D17-6A29-ACF6-721C53D8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45DE5-608A-DCEB-3AAC-597DAFEE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EE09-C669-02B5-A3C0-687B2398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63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E880-D6BF-CCAB-29B3-96A0F9FB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825F-2563-D907-978C-9D9A8215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6CC22-DA1E-CFF2-0227-542B05FD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87755-E0EF-E5B7-76C2-C889BEAF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1AB5-48EB-3760-2F7B-79622D09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EF3B-4C99-72C8-3114-8BB8DC75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F55D6-AB9F-AE81-B3FA-D5C155EE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D86E1-B5D6-EC04-9FA7-F94542B7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AA18-F7D2-C4F8-34A2-E1F7C577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A9E3-CB94-4C02-F3B1-40B36512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4051-F185-15FD-3599-D5BF6815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3A21-B160-B5A5-9597-03FA54A49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2A0FA-2094-A626-9137-722F094EA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6C721-8298-E404-76F2-9CA95B5B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C59FF-5356-5BC8-57E6-FCD9F477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B2F0F-5E87-08A7-B2C6-29829872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9B15-B52F-35CE-E2F1-E7FA390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DAA5-1159-DFDD-3ED8-992859F9E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90ADF-2F69-7555-4D45-ACAABCBB9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0437F-8506-AA01-46DB-4AC12532C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6D60D-7A74-F455-518B-7A5D1D9DA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BDD9E-07CF-7B20-9EAE-784CDDCA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431EC-8C0F-5F63-6ED2-07F9EB61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DDE19-95CA-C5D6-BDE8-3BEF4023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CA52-9B9E-5271-C3E0-91C0EEDD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6981C-9F6B-A139-F4DA-AE6A0309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E1196-A9A4-45E0-B5ED-F691D003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A697C-20BA-EFFA-52CC-534BD1A8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5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78C5C-EFA9-744C-4507-2F540FF8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956E9-9747-A152-50D9-AA3434D9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585AF-BE7C-9072-36F2-6C5F5736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20A9-10CD-8E54-6CC3-679C9AE1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1507-CC8D-C6C4-6589-AA2135DE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81749-E1D0-2866-4C0C-4826CB734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5AC9-3868-2955-2DDC-1942AB6E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246D5-8C21-035F-0A19-401B39FE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A74A6-3E76-E5C4-CE4E-D18F8D7F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92E7-023F-401C-9F62-2C7C26B4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08C45-AD0F-84EF-37C2-0967BE896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94736-20CE-7D94-4D47-6097F2D1F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78F68-448F-30EB-07F6-F8DAD35B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D8306-9BEB-5891-7B0C-7C9D5813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376FD-817C-53E5-3DD5-10442991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B1ABF-229D-F9ED-3130-E56634F9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3B91-3E6F-02D5-2D08-E347671D6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94BD9-5F3B-471C-812D-CAD7CEF1A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C73BD-18DB-43B7-9395-0511738E0EF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773E6-B66D-2037-223D-F8C68F439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4842-E986-B781-29A9-29961ADC1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0.png"/><Relationship Id="rId5" Type="http://schemas.openxmlformats.org/officeDocument/2006/relationships/image" Target="../media/image1190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7" Type="http://schemas.openxmlformats.org/officeDocument/2006/relationships/image" Target="../media/image199.png"/><Relationship Id="rId2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png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9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1.png"/><Relationship Id="rId5" Type="http://schemas.openxmlformats.org/officeDocument/2006/relationships/image" Target="../media/image220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1.png"/><Relationship Id="rId2" Type="http://schemas.openxmlformats.org/officeDocument/2006/relationships/image" Target="../media/image2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82.png"/><Relationship Id="rId4" Type="http://schemas.openxmlformats.org/officeDocument/2006/relationships/image" Target="../media/image217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1.png"/><Relationship Id="rId3" Type="http://schemas.openxmlformats.org/officeDocument/2006/relationships/image" Target="../media/image40.jpg"/><Relationship Id="rId7" Type="http://schemas.openxmlformats.org/officeDocument/2006/relationships/image" Target="../media/image130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1290.png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2.png"/><Relationship Id="rId3" Type="http://schemas.openxmlformats.org/officeDocument/2006/relationships/image" Target="../media/image39.jpg"/><Relationship Id="rId7" Type="http://schemas.openxmlformats.org/officeDocument/2006/relationships/image" Target="../media/image226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2.png"/><Relationship Id="rId5" Type="http://schemas.openxmlformats.org/officeDocument/2006/relationships/image" Target="../media/image43.jpg"/><Relationship Id="rId4" Type="http://schemas.openxmlformats.org/officeDocument/2006/relationships/image" Target="../media/image42.jp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g"/><Relationship Id="rId3" Type="http://schemas.openxmlformats.org/officeDocument/2006/relationships/image" Target="../media/image45.png"/><Relationship Id="rId7" Type="http://schemas.openxmlformats.org/officeDocument/2006/relationships/image" Target="../media/image25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0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40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4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480.png"/><Relationship Id="rId34" Type="http://schemas.openxmlformats.org/officeDocument/2006/relationships/customXml" Target="../ink/ink17.xml"/><Relationship Id="rId7" Type="http://schemas.openxmlformats.org/officeDocument/2006/relationships/image" Target="../media/image1410.png"/><Relationship Id="rId12" Type="http://schemas.openxmlformats.org/officeDocument/2006/relationships/customXml" Target="../ink/ink6.xml"/><Relationship Id="rId17" Type="http://schemas.openxmlformats.org/officeDocument/2006/relationships/image" Target="../media/image146.png"/><Relationship Id="rId25" Type="http://schemas.openxmlformats.org/officeDocument/2006/relationships/image" Target="../media/image1500.png"/><Relationship Id="rId33" Type="http://schemas.openxmlformats.org/officeDocument/2006/relationships/image" Target="../media/image154.png"/><Relationship Id="rId38" Type="http://schemas.openxmlformats.org/officeDocument/2006/relationships/image" Target="../media/image157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43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56.png"/><Relationship Id="rId5" Type="http://schemas.openxmlformats.org/officeDocument/2006/relationships/image" Target="../media/image1400.png"/><Relationship Id="rId15" Type="http://schemas.openxmlformats.org/officeDocument/2006/relationships/image" Target="../media/image145.png"/><Relationship Id="rId23" Type="http://schemas.openxmlformats.org/officeDocument/2006/relationships/image" Target="../media/image1490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470.png"/><Relationship Id="rId31" Type="http://schemas.openxmlformats.org/officeDocument/2006/relationships/image" Target="../media/image153.png"/><Relationship Id="rId4" Type="http://schemas.openxmlformats.org/officeDocument/2006/relationships/customXml" Target="../ink/ink2.xml"/><Relationship Id="rId9" Type="http://schemas.openxmlformats.org/officeDocument/2006/relationships/image" Target="../media/image142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1.png"/><Relationship Id="rId30" Type="http://schemas.openxmlformats.org/officeDocument/2006/relationships/customXml" Target="../ink/ink15.xml"/><Relationship Id="rId35" Type="http://schemas.openxmlformats.org/officeDocument/2006/relationships/image" Target="../media/image155.png"/><Relationship Id="rId8" Type="http://schemas.openxmlformats.org/officeDocument/2006/relationships/customXml" Target="../ink/ink4.xml"/><Relationship Id="rId3" Type="http://schemas.openxmlformats.org/officeDocument/2006/relationships/image" Target="../media/image1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4.jpg"/><Relationship Id="rId7" Type="http://schemas.openxmlformats.org/officeDocument/2006/relationships/image" Target="../media/image175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0.png"/><Relationship Id="rId7" Type="http://schemas.openxmlformats.org/officeDocument/2006/relationships/image" Target="../media/image12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0.pn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7B9B-8A6D-F908-B853-16057DFAD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CSE251: Electronic Devices and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3964E-6004-DA8C-123A-CADCC4E34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4317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Credit:</a:t>
            </a:r>
          </a:p>
          <a:p>
            <a:r>
              <a:rPr lang="en-US" b="1" dirty="0"/>
              <a:t>Shadman Shahid (SHD)</a:t>
            </a:r>
          </a:p>
          <a:p>
            <a:pPr>
              <a:lnSpc>
                <a:spcPct val="120000"/>
              </a:lnSpc>
            </a:pPr>
            <a:r>
              <a:rPr lang="en-US" dirty="0"/>
              <a:t>Lecturer, Department of Computer Science and Engineering, School of Data and Sciences, BRAC University</a:t>
            </a:r>
          </a:p>
          <a:p>
            <a:endParaRPr lang="en-US" dirty="0"/>
          </a:p>
          <a:p>
            <a:r>
              <a:rPr lang="en-US" dirty="0"/>
              <a:t>Email: ext.shadman.shahid@bracu.ac.bd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DBD98-477B-BE38-34E6-9DC5199367E5}"/>
              </a:ext>
            </a:extLst>
          </p:cNvPr>
          <p:cNvSpPr txBox="1"/>
          <p:nvPr/>
        </p:nvSpPr>
        <p:spPr>
          <a:xfrm>
            <a:off x="4708793" y="362814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Lecture: MOSFET</a:t>
            </a:r>
          </a:p>
        </p:txBody>
      </p:sp>
    </p:spTree>
    <p:extLst>
      <p:ext uri="{BB962C8B-B14F-4D97-AF65-F5344CB8AC3E}">
        <p14:creationId xmlns:p14="http://schemas.microsoft.com/office/powerpoint/2010/main" val="105776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89779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VTC </a:t>
            </a:r>
            <a:r>
              <a:rPr dirty="0"/>
              <a:t>of </a:t>
            </a:r>
            <a:r>
              <a:rPr spc="-5" dirty="0"/>
              <a:t>NAND</a:t>
            </a:r>
            <a:r>
              <a:rPr spc="-15" dirty="0"/>
              <a:t> </a:t>
            </a:r>
            <a:r>
              <a:rPr spc="-45" dirty="0"/>
              <a:t>gate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18567" y="2292036"/>
            <a:ext cx="862965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sz="2400" spc="-140" dirty="0">
                <a:latin typeface="Cambria Math"/>
                <a:cs typeface="Cambria Math"/>
              </a:rPr>
              <a:t>𝑉</a:t>
            </a:r>
            <a:r>
              <a:rPr sz="2700" spc="-209" baseline="-15432" dirty="0">
                <a:latin typeface="Cambria Math"/>
                <a:cs typeface="Cambria Math"/>
              </a:rPr>
              <a:t>Y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62313" y="2292036"/>
            <a:ext cx="862965" cy="4044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760"/>
              </a:lnSpc>
            </a:pPr>
            <a:r>
              <a:rPr sz="2400" spc="-140" dirty="0">
                <a:latin typeface="Cambria Math"/>
                <a:cs typeface="Cambria Math"/>
              </a:rPr>
              <a:t>𝑉</a:t>
            </a:r>
            <a:r>
              <a:rPr sz="2700" spc="-209" baseline="-15432" dirty="0">
                <a:latin typeface="Cambria Math"/>
                <a:cs typeface="Cambria Math"/>
              </a:rPr>
              <a:t>Y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06050" y="3174901"/>
            <a:ext cx="1891395" cy="2864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64774" y="2939143"/>
            <a:ext cx="3919220" cy="3237865"/>
          </a:xfrm>
          <a:custGeom>
            <a:avLst/>
            <a:gdLst/>
            <a:ahLst/>
            <a:cxnLst/>
            <a:rect l="l" t="t" r="r" b="b"/>
            <a:pathLst>
              <a:path w="3919220" h="3237865">
                <a:moveTo>
                  <a:pt x="0" y="252257"/>
                </a:moveTo>
                <a:lnTo>
                  <a:pt x="4064" y="206913"/>
                </a:lnTo>
                <a:lnTo>
                  <a:pt x="15781" y="164236"/>
                </a:lnTo>
                <a:lnTo>
                  <a:pt x="34440" y="124938"/>
                </a:lnTo>
                <a:lnTo>
                  <a:pt x="59327" y="89731"/>
                </a:lnTo>
                <a:lnTo>
                  <a:pt x="89731" y="59327"/>
                </a:lnTo>
                <a:lnTo>
                  <a:pt x="124938" y="34440"/>
                </a:lnTo>
                <a:lnTo>
                  <a:pt x="164236" y="15781"/>
                </a:lnTo>
                <a:lnTo>
                  <a:pt x="206913" y="4064"/>
                </a:lnTo>
                <a:lnTo>
                  <a:pt x="252257" y="0"/>
                </a:lnTo>
                <a:lnTo>
                  <a:pt x="3666600" y="0"/>
                </a:lnTo>
                <a:lnTo>
                  <a:pt x="3711943" y="4064"/>
                </a:lnTo>
                <a:lnTo>
                  <a:pt x="3754620" y="15781"/>
                </a:lnTo>
                <a:lnTo>
                  <a:pt x="3793919" y="34440"/>
                </a:lnTo>
                <a:lnTo>
                  <a:pt x="3829126" y="59327"/>
                </a:lnTo>
                <a:lnTo>
                  <a:pt x="3859529" y="89731"/>
                </a:lnTo>
                <a:lnTo>
                  <a:pt x="3884416" y="124938"/>
                </a:lnTo>
                <a:lnTo>
                  <a:pt x="3903075" y="164236"/>
                </a:lnTo>
                <a:lnTo>
                  <a:pt x="3914792" y="206913"/>
                </a:lnTo>
                <a:lnTo>
                  <a:pt x="3918857" y="252257"/>
                </a:lnTo>
                <a:lnTo>
                  <a:pt x="3918857" y="2985561"/>
                </a:lnTo>
                <a:lnTo>
                  <a:pt x="3914792" y="3030904"/>
                </a:lnTo>
                <a:lnTo>
                  <a:pt x="3903075" y="3073581"/>
                </a:lnTo>
                <a:lnTo>
                  <a:pt x="3884416" y="3112880"/>
                </a:lnTo>
                <a:lnTo>
                  <a:pt x="3859529" y="3148087"/>
                </a:lnTo>
                <a:lnTo>
                  <a:pt x="3829126" y="3178490"/>
                </a:lnTo>
                <a:lnTo>
                  <a:pt x="3793919" y="3203377"/>
                </a:lnTo>
                <a:lnTo>
                  <a:pt x="3754620" y="3222036"/>
                </a:lnTo>
                <a:lnTo>
                  <a:pt x="3711943" y="3233753"/>
                </a:lnTo>
                <a:lnTo>
                  <a:pt x="3666600" y="3237818"/>
                </a:lnTo>
                <a:lnTo>
                  <a:pt x="252257" y="3237818"/>
                </a:lnTo>
                <a:lnTo>
                  <a:pt x="206913" y="3233753"/>
                </a:lnTo>
                <a:lnTo>
                  <a:pt x="164236" y="3222036"/>
                </a:lnTo>
                <a:lnTo>
                  <a:pt x="124938" y="3203377"/>
                </a:lnTo>
                <a:lnTo>
                  <a:pt x="89731" y="3178490"/>
                </a:lnTo>
                <a:lnTo>
                  <a:pt x="59327" y="3148087"/>
                </a:lnTo>
                <a:lnTo>
                  <a:pt x="34440" y="3112880"/>
                </a:lnTo>
                <a:lnTo>
                  <a:pt x="15781" y="3073581"/>
                </a:lnTo>
                <a:lnTo>
                  <a:pt x="4064" y="3030904"/>
                </a:lnTo>
                <a:lnTo>
                  <a:pt x="0" y="2985561"/>
                </a:lnTo>
                <a:lnTo>
                  <a:pt x="0" y="252257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34942" y="2915977"/>
            <a:ext cx="3919220" cy="3237865"/>
          </a:xfrm>
          <a:custGeom>
            <a:avLst/>
            <a:gdLst/>
            <a:ahLst/>
            <a:cxnLst/>
            <a:rect l="l" t="t" r="r" b="b"/>
            <a:pathLst>
              <a:path w="3919220" h="3237865">
                <a:moveTo>
                  <a:pt x="0" y="252257"/>
                </a:moveTo>
                <a:lnTo>
                  <a:pt x="4064" y="206913"/>
                </a:lnTo>
                <a:lnTo>
                  <a:pt x="15781" y="164236"/>
                </a:lnTo>
                <a:lnTo>
                  <a:pt x="34440" y="124938"/>
                </a:lnTo>
                <a:lnTo>
                  <a:pt x="59327" y="89731"/>
                </a:lnTo>
                <a:lnTo>
                  <a:pt x="89731" y="59327"/>
                </a:lnTo>
                <a:lnTo>
                  <a:pt x="124938" y="34440"/>
                </a:lnTo>
                <a:lnTo>
                  <a:pt x="164236" y="15781"/>
                </a:lnTo>
                <a:lnTo>
                  <a:pt x="206913" y="4064"/>
                </a:lnTo>
                <a:lnTo>
                  <a:pt x="252257" y="0"/>
                </a:lnTo>
                <a:lnTo>
                  <a:pt x="3666600" y="0"/>
                </a:lnTo>
                <a:lnTo>
                  <a:pt x="3711943" y="4064"/>
                </a:lnTo>
                <a:lnTo>
                  <a:pt x="3754620" y="15781"/>
                </a:lnTo>
                <a:lnTo>
                  <a:pt x="3793919" y="34440"/>
                </a:lnTo>
                <a:lnTo>
                  <a:pt x="3829126" y="59327"/>
                </a:lnTo>
                <a:lnTo>
                  <a:pt x="3859529" y="89731"/>
                </a:lnTo>
                <a:lnTo>
                  <a:pt x="3884416" y="124938"/>
                </a:lnTo>
                <a:lnTo>
                  <a:pt x="3903075" y="164236"/>
                </a:lnTo>
                <a:lnTo>
                  <a:pt x="3914792" y="206913"/>
                </a:lnTo>
                <a:lnTo>
                  <a:pt x="3918857" y="252257"/>
                </a:lnTo>
                <a:lnTo>
                  <a:pt x="3918857" y="2985561"/>
                </a:lnTo>
                <a:lnTo>
                  <a:pt x="3914792" y="3030904"/>
                </a:lnTo>
                <a:lnTo>
                  <a:pt x="3903075" y="3073581"/>
                </a:lnTo>
                <a:lnTo>
                  <a:pt x="3884416" y="3112880"/>
                </a:lnTo>
                <a:lnTo>
                  <a:pt x="3859529" y="3148087"/>
                </a:lnTo>
                <a:lnTo>
                  <a:pt x="3829126" y="3178490"/>
                </a:lnTo>
                <a:lnTo>
                  <a:pt x="3793919" y="3203377"/>
                </a:lnTo>
                <a:lnTo>
                  <a:pt x="3754620" y="3222036"/>
                </a:lnTo>
                <a:lnTo>
                  <a:pt x="3711943" y="3233753"/>
                </a:lnTo>
                <a:lnTo>
                  <a:pt x="3666600" y="3237818"/>
                </a:lnTo>
                <a:lnTo>
                  <a:pt x="252257" y="3237818"/>
                </a:lnTo>
                <a:lnTo>
                  <a:pt x="206913" y="3233753"/>
                </a:lnTo>
                <a:lnTo>
                  <a:pt x="164236" y="3222036"/>
                </a:lnTo>
                <a:lnTo>
                  <a:pt x="124938" y="3203377"/>
                </a:lnTo>
                <a:lnTo>
                  <a:pt x="89731" y="3178490"/>
                </a:lnTo>
                <a:lnTo>
                  <a:pt x="59327" y="3148087"/>
                </a:lnTo>
                <a:lnTo>
                  <a:pt x="34440" y="3112880"/>
                </a:lnTo>
                <a:lnTo>
                  <a:pt x="15781" y="3073581"/>
                </a:lnTo>
                <a:lnTo>
                  <a:pt x="4064" y="3030904"/>
                </a:lnTo>
                <a:lnTo>
                  <a:pt x="0" y="2985561"/>
                </a:lnTo>
                <a:lnTo>
                  <a:pt x="0" y="252257"/>
                </a:lnTo>
                <a:close/>
              </a:path>
            </a:pathLst>
          </a:custGeom>
          <a:ln w="28575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945996" y="3764339"/>
            <a:ext cx="2762183" cy="22138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92709" y="3754215"/>
            <a:ext cx="2961898" cy="21883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939" y="6461252"/>
            <a:ext cx="3241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B0F0"/>
                </a:solidFill>
                <a:latin typeface="Calibri"/>
                <a:cs typeface="Calibri"/>
              </a:rPr>
              <a:t>Homework: </a:t>
            </a:r>
            <a:r>
              <a:rPr sz="1800" spc="-5" dirty="0">
                <a:solidFill>
                  <a:srgbClr val="00B0F0"/>
                </a:solidFill>
                <a:latin typeface="Calibri"/>
                <a:cs typeface="Calibri"/>
              </a:rPr>
              <a:t>Find </a:t>
            </a:r>
            <a:r>
              <a:rPr sz="1800" spc="-15" dirty="0">
                <a:solidFill>
                  <a:srgbClr val="00B0F0"/>
                </a:solidFill>
                <a:latin typeface="Calibri"/>
                <a:cs typeface="Calibri"/>
              </a:rPr>
              <a:t>VTC for </a:t>
            </a:r>
            <a:r>
              <a:rPr sz="1800" spc="-5" dirty="0">
                <a:solidFill>
                  <a:srgbClr val="00B0F0"/>
                </a:solidFill>
                <a:latin typeface="Calibri"/>
                <a:cs typeface="Calibri"/>
              </a:rPr>
              <a:t>NOR</a:t>
            </a:r>
            <a:r>
              <a:rPr sz="1800" spc="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0B0F0"/>
                </a:solidFill>
                <a:latin typeface="Calibri"/>
                <a:cs typeface="Calibri"/>
              </a:rPr>
              <a:t>gate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04288" y="2297345"/>
            <a:ext cx="869950" cy="399415"/>
          </a:xfrm>
          <a:custGeom>
            <a:avLst/>
            <a:gdLst/>
            <a:ahLst/>
            <a:cxnLst/>
            <a:rect l="l" t="t" r="r" b="b"/>
            <a:pathLst>
              <a:path w="869950" h="399414">
                <a:moveTo>
                  <a:pt x="869344" y="399055"/>
                </a:moveTo>
                <a:lnTo>
                  <a:pt x="0" y="399055"/>
                </a:lnTo>
                <a:lnTo>
                  <a:pt x="0" y="0"/>
                </a:lnTo>
                <a:lnTo>
                  <a:pt x="869344" y="0"/>
                </a:lnTo>
                <a:lnTo>
                  <a:pt x="869344" y="399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001" y="2297345"/>
            <a:ext cx="869950" cy="399415"/>
          </a:xfrm>
          <a:custGeom>
            <a:avLst/>
            <a:gdLst/>
            <a:ahLst/>
            <a:cxnLst/>
            <a:rect l="l" t="t" r="r" b="b"/>
            <a:pathLst>
              <a:path w="869950" h="399414">
                <a:moveTo>
                  <a:pt x="869344" y="399055"/>
                </a:moveTo>
                <a:lnTo>
                  <a:pt x="0" y="399055"/>
                </a:lnTo>
                <a:lnTo>
                  <a:pt x="0" y="0"/>
                </a:lnTo>
                <a:lnTo>
                  <a:pt x="869344" y="0"/>
                </a:lnTo>
                <a:lnTo>
                  <a:pt x="869344" y="399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6">
                <a:extLst>
                  <a:ext uri="{FF2B5EF4-FFF2-40B4-BE49-F238E27FC236}">
                    <a16:creationId xmlns:a16="http://schemas.microsoft.com/office/drawing/2014/main" id="{53AB3408-47FB-0D73-2931-637C9C02B44A}"/>
                  </a:ext>
                </a:extLst>
              </p:cNvPr>
              <p:cNvSpPr txBox="1"/>
              <p:nvPr/>
            </p:nvSpPr>
            <p:spPr>
              <a:xfrm>
                <a:off x="4499433" y="3170093"/>
                <a:ext cx="1533928" cy="26930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070"/>
                  </a:lnSpc>
                  <a:tabLst>
                    <a:tab pos="337185" algn="l"/>
                  </a:tabLst>
                </a:pPr>
                <a:r>
                  <a:rPr lang="en-US" sz="2000" b="0" dirty="0">
                    <a:cs typeface="Cambria Math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mbria Math"/>
                          </a:rPr>
                          <m:t>𝐴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2000" i="1" spc="10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/>
                      </a:rPr>
                      <m:t>0</m:t>
                    </m:r>
                  </m:oMath>
                </a14:m>
                <a:endParaRPr sz="20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0" name="object 6">
                <a:extLst>
                  <a:ext uri="{FF2B5EF4-FFF2-40B4-BE49-F238E27FC236}">
                    <a16:creationId xmlns:a16="http://schemas.microsoft.com/office/drawing/2014/main" id="{53AB3408-47FB-0D73-2931-637C9C02B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33" y="3170093"/>
                <a:ext cx="1533928" cy="269304"/>
              </a:xfrm>
              <a:prstGeom prst="rect">
                <a:avLst/>
              </a:prstGeom>
              <a:blipFill>
                <a:blip r:embed="rId5"/>
                <a:stretch>
                  <a:fillRect l="-9921" t="-43182" r="-4365"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6">
                <a:extLst>
                  <a:ext uri="{FF2B5EF4-FFF2-40B4-BE49-F238E27FC236}">
                    <a16:creationId xmlns:a16="http://schemas.microsoft.com/office/drawing/2014/main" id="{492BC697-FA51-5CF8-91A8-DBD5869A21D6}"/>
                  </a:ext>
                </a:extLst>
              </p:cNvPr>
              <p:cNvSpPr txBox="1"/>
              <p:nvPr/>
            </p:nvSpPr>
            <p:spPr>
              <a:xfrm>
                <a:off x="8704176" y="3170093"/>
                <a:ext cx="1533928" cy="26930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070"/>
                  </a:lnSpc>
                  <a:tabLst>
                    <a:tab pos="337185" algn="l"/>
                  </a:tabLst>
                </a:pPr>
                <a:r>
                  <a:rPr lang="en-US" sz="2000" b="0" dirty="0">
                    <a:cs typeface="Cambria Math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mbria Math"/>
                          </a:rPr>
                          <m:t>𝐴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</m:oMath>
                </a14:m>
                <a:endParaRPr sz="20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1" name="object 6">
                <a:extLst>
                  <a:ext uri="{FF2B5EF4-FFF2-40B4-BE49-F238E27FC236}">
                    <a16:creationId xmlns:a16="http://schemas.microsoft.com/office/drawing/2014/main" id="{492BC697-FA51-5CF8-91A8-DBD5869A2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176" y="3170093"/>
                <a:ext cx="1533928" cy="269304"/>
              </a:xfrm>
              <a:prstGeom prst="rect">
                <a:avLst/>
              </a:prstGeom>
              <a:blipFill>
                <a:blip r:embed="rId6"/>
                <a:stretch>
                  <a:fillRect l="-10359" t="-43182" r="-398"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40AB6D-1E49-2229-9EA6-FC4032E23C5E}"/>
                  </a:ext>
                </a:extLst>
              </p:cNvPr>
              <p:cNvSpPr txBox="1"/>
              <p:nvPr/>
            </p:nvSpPr>
            <p:spPr>
              <a:xfrm>
                <a:off x="916938" y="1416145"/>
                <a:ext cx="10722422" cy="1131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spc="-45" dirty="0">
                    <a:cs typeface="Calibri"/>
                  </a:rPr>
                  <a:t>We </a:t>
                </a:r>
                <a:r>
                  <a:rPr lang="en-US" sz="2400" spc="-5" dirty="0">
                    <a:cs typeface="Calibri"/>
                  </a:rPr>
                  <a:t>only </a:t>
                </a:r>
                <a:r>
                  <a:rPr lang="en-US" sz="2400" spc="-20" dirty="0">
                    <a:cs typeface="Calibri"/>
                  </a:rPr>
                  <a:t>have </a:t>
                </a:r>
                <a:r>
                  <a:rPr lang="en-US" sz="2400" spc="-5" dirty="0">
                    <a:cs typeface="Calibri"/>
                  </a:rPr>
                  <a:t>one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Calibri"/>
                      </a:rPr>
                      <m:t>𝒙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</m:oMath>
                </a14:m>
                <a:r>
                  <a:rPr lang="en-US" sz="2400" spc="-10" dirty="0">
                    <a:cs typeface="Calibri"/>
                  </a:rPr>
                  <a:t>axis, </a:t>
                </a:r>
                <a:r>
                  <a:rPr lang="en-US" sz="2400" dirty="0">
                    <a:cs typeface="Calibri"/>
                  </a:rPr>
                  <a:t>but </a:t>
                </a:r>
                <a:r>
                  <a:rPr lang="en-US" sz="2400" spc="-15" dirty="0">
                    <a:cs typeface="Calibri"/>
                  </a:rPr>
                  <a:t>two</a:t>
                </a:r>
                <a:r>
                  <a:rPr lang="en-US" sz="2400" spc="40" dirty="0">
                    <a:cs typeface="Calibri"/>
                  </a:rPr>
                  <a:t> </a:t>
                </a:r>
                <a:r>
                  <a:rPr lang="en-US" sz="2400" spc="-5" dirty="0">
                    <a:cs typeface="Calibri"/>
                  </a:rPr>
                  <a:t>inputs</a:t>
                </a:r>
                <a:endParaRPr lang="en-US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Draw two VTC, one 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one 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140AB6D-1E49-2229-9EA6-FC4032E23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1416145"/>
                <a:ext cx="10722422" cy="1131848"/>
              </a:xfrm>
              <a:prstGeom prst="rect">
                <a:avLst/>
              </a:prstGeom>
              <a:blipFill>
                <a:blip r:embed="rId7"/>
                <a:stretch>
                  <a:fillRect l="-739" b="-1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39FF-CAE3-F72F-258D-9888A756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D872C-49FB-AEBD-4E50-C2687D2D4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3940" cy="32071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Constructing a *real* MOSFET – n/p-channel</a:t>
            </a:r>
          </a:p>
          <a:p>
            <a:r>
              <a:rPr lang="en-US" b="1" dirty="0"/>
              <a:t>Operation of an MOSFET-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Cut-Off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Saturation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Triode Mode</a:t>
            </a:r>
          </a:p>
          <a:p>
            <a:r>
              <a:rPr lang="en-US" dirty="0"/>
              <a:t>Output Characteristics</a:t>
            </a:r>
          </a:p>
          <a:p>
            <a:r>
              <a:rPr lang="en-US" dirty="0"/>
              <a:t>PWL Model and Non-ideal Analysis: </a:t>
            </a:r>
            <a:r>
              <a:rPr lang="en-US" b="1" dirty="0">
                <a:solidFill>
                  <a:srgbClr val="FF0000"/>
                </a:solidFill>
              </a:rPr>
              <a:t>SR model**</a:t>
            </a:r>
          </a:p>
          <a:p>
            <a:r>
              <a:rPr lang="en-US" dirty="0"/>
              <a:t>Real MOSFET equations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CB0F04-0283-CFC7-2E4B-094111D30E12}"/>
              </a:ext>
            </a:extLst>
          </p:cNvPr>
          <p:cNvSpPr txBox="1"/>
          <p:nvPr/>
        </p:nvSpPr>
        <p:spPr>
          <a:xfrm>
            <a:off x="1023730" y="6308209"/>
            <a:ext cx="1014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**Probably won’t cover</a:t>
            </a:r>
          </a:p>
        </p:txBody>
      </p:sp>
    </p:spTree>
    <p:extLst>
      <p:ext uri="{BB962C8B-B14F-4D97-AF65-F5344CB8AC3E}">
        <p14:creationId xmlns:p14="http://schemas.microsoft.com/office/powerpoint/2010/main" val="4084482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8638187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Construction </a:t>
            </a:r>
            <a:r>
              <a:rPr dirty="0"/>
              <a:t>of </a:t>
            </a:r>
            <a:r>
              <a:rPr spc="-25" dirty="0"/>
              <a:t>Real</a:t>
            </a:r>
            <a:r>
              <a:rPr spc="-45" dirty="0"/>
              <a:t> </a:t>
            </a:r>
            <a:r>
              <a:rPr spc="-5" dirty="0"/>
              <a:t>MOSFET</a:t>
            </a:r>
          </a:p>
        </p:txBody>
      </p:sp>
      <p:sp>
        <p:nvSpPr>
          <p:cNvPr id="3" name="object 3"/>
          <p:cNvSpPr/>
          <p:nvPr/>
        </p:nvSpPr>
        <p:spPr>
          <a:xfrm>
            <a:off x="1697806" y="1920024"/>
            <a:ext cx="5824940" cy="43550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78736" y="2873672"/>
            <a:ext cx="679450" cy="142875"/>
          </a:xfrm>
          <a:custGeom>
            <a:avLst/>
            <a:gdLst/>
            <a:ahLst/>
            <a:cxnLst/>
            <a:rect l="l" t="t" r="r" b="b"/>
            <a:pathLst>
              <a:path w="679450" h="142875">
                <a:moveTo>
                  <a:pt x="142875" y="0"/>
                </a:moveTo>
                <a:lnTo>
                  <a:pt x="0" y="71436"/>
                </a:lnTo>
                <a:lnTo>
                  <a:pt x="142875" y="142875"/>
                </a:lnTo>
                <a:lnTo>
                  <a:pt x="97154" y="85723"/>
                </a:lnTo>
                <a:lnTo>
                  <a:pt x="85725" y="85723"/>
                </a:lnTo>
                <a:lnTo>
                  <a:pt x="85725" y="57148"/>
                </a:lnTo>
                <a:lnTo>
                  <a:pt x="97155" y="57148"/>
                </a:lnTo>
                <a:lnTo>
                  <a:pt x="142875" y="0"/>
                </a:lnTo>
                <a:close/>
              </a:path>
              <a:path w="679450" h="142875">
                <a:moveTo>
                  <a:pt x="536031" y="0"/>
                </a:moveTo>
                <a:lnTo>
                  <a:pt x="581751" y="57149"/>
                </a:lnTo>
                <a:lnTo>
                  <a:pt x="593181" y="57150"/>
                </a:lnTo>
                <a:lnTo>
                  <a:pt x="593181" y="85725"/>
                </a:lnTo>
                <a:lnTo>
                  <a:pt x="581751" y="85725"/>
                </a:lnTo>
                <a:lnTo>
                  <a:pt x="536031" y="142875"/>
                </a:lnTo>
                <a:lnTo>
                  <a:pt x="650331" y="85725"/>
                </a:lnTo>
                <a:lnTo>
                  <a:pt x="593181" y="85725"/>
                </a:lnTo>
                <a:lnTo>
                  <a:pt x="650333" y="85723"/>
                </a:lnTo>
                <a:lnTo>
                  <a:pt x="678906" y="71437"/>
                </a:lnTo>
                <a:lnTo>
                  <a:pt x="536031" y="0"/>
                </a:lnTo>
                <a:close/>
              </a:path>
              <a:path w="679450" h="142875">
                <a:moveTo>
                  <a:pt x="593181" y="71437"/>
                </a:moveTo>
                <a:lnTo>
                  <a:pt x="581751" y="85724"/>
                </a:lnTo>
                <a:lnTo>
                  <a:pt x="593181" y="85725"/>
                </a:lnTo>
                <a:lnTo>
                  <a:pt x="593181" y="71437"/>
                </a:lnTo>
                <a:close/>
              </a:path>
              <a:path w="679450" h="142875">
                <a:moveTo>
                  <a:pt x="97155" y="57148"/>
                </a:moveTo>
                <a:lnTo>
                  <a:pt x="85726" y="71437"/>
                </a:lnTo>
                <a:lnTo>
                  <a:pt x="97154" y="85723"/>
                </a:lnTo>
                <a:lnTo>
                  <a:pt x="581752" y="85723"/>
                </a:lnTo>
                <a:lnTo>
                  <a:pt x="593180" y="71436"/>
                </a:lnTo>
                <a:lnTo>
                  <a:pt x="581751" y="57149"/>
                </a:lnTo>
                <a:lnTo>
                  <a:pt x="97155" y="57148"/>
                </a:lnTo>
                <a:close/>
              </a:path>
              <a:path w="679450" h="142875">
                <a:moveTo>
                  <a:pt x="85725" y="71436"/>
                </a:moveTo>
                <a:lnTo>
                  <a:pt x="85725" y="85723"/>
                </a:lnTo>
                <a:lnTo>
                  <a:pt x="97154" y="85723"/>
                </a:lnTo>
                <a:lnTo>
                  <a:pt x="85725" y="71436"/>
                </a:lnTo>
                <a:close/>
              </a:path>
              <a:path w="679450" h="142875">
                <a:moveTo>
                  <a:pt x="581751" y="57149"/>
                </a:moveTo>
                <a:lnTo>
                  <a:pt x="593181" y="71437"/>
                </a:lnTo>
                <a:lnTo>
                  <a:pt x="593181" y="57150"/>
                </a:lnTo>
                <a:lnTo>
                  <a:pt x="581751" y="57149"/>
                </a:lnTo>
                <a:close/>
              </a:path>
              <a:path w="679450" h="142875">
                <a:moveTo>
                  <a:pt x="85725" y="57148"/>
                </a:moveTo>
                <a:lnTo>
                  <a:pt x="85725" y="71436"/>
                </a:lnTo>
                <a:lnTo>
                  <a:pt x="97155" y="57148"/>
                </a:lnTo>
                <a:lnTo>
                  <a:pt x="85725" y="571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837531" y="2695955"/>
            <a:ext cx="321310" cy="455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FF0000"/>
                </a:solidFill>
                <a:latin typeface="Cambria Math"/>
                <a:cs typeface="Cambria Math"/>
              </a:rPr>
              <a:t>100</a:t>
            </a:r>
            <a:endParaRPr sz="1400">
              <a:latin typeface="Cambria Math"/>
              <a:cs typeface="Cambria Math"/>
            </a:endParaRPr>
          </a:p>
          <a:p>
            <a:pPr marL="35560">
              <a:lnSpc>
                <a:spcPct val="100000"/>
              </a:lnSpc>
              <a:spcBef>
                <a:spcPts val="25"/>
              </a:spcBef>
            </a:pPr>
            <a:r>
              <a:rPr sz="1400" spc="-10" dirty="0">
                <a:solidFill>
                  <a:srgbClr val="FF0000"/>
                </a:solidFill>
                <a:latin typeface="Cambria Math"/>
                <a:cs typeface="Cambria Math"/>
              </a:rPr>
              <a:t>𝜇𝑚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52526" y="2309876"/>
            <a:ext cx="3402329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libri"/>
                <a:cs typeface="Calibri"/>
              </a:rPr>
              <a:t>Top </a:t>
            </a:r>
            <a:r>
              <a:rPr sz="1800" spc="-5" dirty="0">
                <a:latin typeface="Calibri"/>
                <a:cs typeface="Calibri"/>
              </a:rPr>
              <a:t>view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several </a:t>
            </a:r>
            <a:r>
              <a:rPr sz="1800" spc="-5" dirty="0">
                <a:latin typeface="Calibri"/>
                <a:cs typeface="Calibri"/>
              </a:rPr>
              <a:t>n-channel  </a:t>
            </a:r>
            <a:r>
              <a:rPr sz="1800" spc="-25" dirty="0">
                <a:latin typeface="Calibri"/>
                <a:cs typeface="Calibri"/>
              </a:rPr>
              <a:t>MOSFETs </a:t>
            </a:r>
            <a:r>
              <a:rPr sz="1800" spc="-10" dirty="0">
                <a:latin typeface="Calibri"/>
                <a:cs typeface="Calibri"/>
              </a:rPr>
              <a:t>fabricated </a:t>
            </a:r>
            <a:r>
              <a:rPr sz="1800" dirty="0">
                <a:latin typeface="Calibri"/>
                <a:cs typeface="Calibri"/>
              </a:rPr>
              <a:t>on a chip. The  </a:t>
            </a:r>
            <a:r>
              <a:rPr sz="1800" spc="-10" dirty="0">
                <a:latin typeface="Calibri"/>
                <a:cs typeface="Calibri"/>
              </a:rPr>
              <a:t>square </a:t>
            </a:r>
            <a:r>
              <a:rPr sz="1800" spc="-25" dirty="0">
                <a:latin typeface="Calibri"/>
                <a:cs typeface="Calibri"/>
              </a:rPr>
              <a:t>MOSFETs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center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the  </a:t>
            </a:r>
            <a:r>
              <a:rPr sz="1800" spc="-10" dirty="0">
                <a:latin typeface="Calibri"/>
                <a:cs typeface="Calibri"/>
              </a:rPr>
              <a:t>photograph </a:t>
            </a:r>
            <a:r>
              <a:rPr sz="1800" spc="-15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width and </a:t>
            </a:r>
            <a:r>
              <a:rPr sz="1800" spc="-10" dirty="0">
                <a:latin typeface="Calibri"/>
                <a:cs typeface="Calibri"/>
              </a:rPr>
              <a:t>length 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100 μm. </a:t>
            </a:r>
            <a:r>
              <a:rPr sz="1800" spc="-10" dirty="0">
                <a:latin typeface="Calibri"/>
                <a:cs typeface="Calibri"/>
              </a:rPr>
              <a:t>(Photograph Courtesy </a:t>
            </a:r>
            <a:r>
              <a:rPr sz="1800" dirty="0">
                <a:latin typeface="Calibri"/>
                <a:cs typeface="Calibri"/>
              </a:rPr>
              <a:t>of  </a:t>
            </a:r>
            <a:r>
              <a:rPr sz="1800" spc="-10" dirty="0">
                <a:latin typeface="Calibri"/>
                <a:cs typeface="Calibri"/>
              </a:rPr>
              <a:t>Maxim </a:t>
            </a:r>
            <a:r>
              <a:rPr sz="1800" spc="-15" dirty="0">
                <a:latin typeface="Calibri"/>
                <a:cs typeface="Calibri"/>
              </a:rPr>
              <a:t>Integrated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Products.)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4138"/>
            <a:ext cx="880121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Real</a:t>
            </a:r>
            <a:r>
              <a:rPr spc="-70" dirty="0"/>
              <a:t> </a:t>
            </a:r>
            <a:r>
              <a:rPr spc="-5" dirty="0"/>
              <a:t>MOSFET</a:t>
            </a:r>
            <a:r>
              <a:rPr lang="en-US" spc="-5" dirty="0"/>
              <a:t> – Enhancement Type</a:t>
            </a:r>
            <a:endParaRPr spc="-5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FF93C7-9AC8-BCD9-B3E5-3C23EE70F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58" y="2132087"/>
            <a:ext cx="6901535" cy="4111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CBE6516-3A43-5BF8-3BF9-946D54AB8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684" y="3216349"/>
            <a:ext cx="4668158" cy="310864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70DC879-0EEF-9CEE-2447-2CE6C88EBE53}"/>
              </a:ext>
            </a:extLst>
          </p:cNvPr>
          <p:cNvSpPr txBox="1"/>
          <p:nvPr/>
        </p:nvSpPr>
        <p:spPr>
          <a:xfrm>
            <a:off x="1065074" y="1508638"/>
            <a:ext cx="4487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Device Structure (</a:t>
            </a:r>
            <a:r>
              <a:rPr lang="en-US" sz="2000" b="1" i="1" dirty="0"/>
              <a:t>n</a:t>
            </a:r>
            <a:r>
              <a:rPr lang="en-US" sz="2000" b="1" dirty="0"/>
              <a:t>-cha</a:t>
            </a:r>
            <a:r>
              <a:rPr lang="en-US" sz="2000" dirty="0"/>
              <a:t>nnel</a:t>
            </a:r>
            <a:r>
              <a:rPr lang="en-US" sz="2000" b="1" dirty="0"/>
              <a:t> MOS</a:t>
            </a:r>
            <a:r>
              <a:rPr lang="en-US" sz="2000" dirty="0"/>
              <a:t>FET</a:t>
            </a:r>
            <a:r>
              <a:rPr lang="en-US" sz="2000" b="1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7BCF5-6D84-C8A1-AEE3-0F6E2CF05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2051" cy="1325563"/>
          </a:xfrm>
        </p:spPr>
        <p:txBody>
          <a:bodyPr>
            <a:normAutofit/>
          </a:bodyPr>
          <a:lstStyle/>
          <a:p>
            <a:r>
              <a:rPr lang="en-US" sz="4000" b="1" i="1" dirty="0"/>
              <a:t>n</a:t>
            </a:r>
            <a:r>
              <a:rPr lang="en-US" sz="4000" b="1" dirty="0"/>
              <a:t>-cha</a:t>
            </a:r>
            <a:r>
              <a:rPr lang="en-US" sz="4000" dirty="0"/>
              <a:t>nnel</a:t>
            </a:r>
            <a:r>
              <a:rPr lang="en-US" sz="4000" b="1" dirty="0"/>
              <a:t> MOS</a:t>
            </a:r>
            <a:r>
              <a:rPr lang="en-US" sz="4000" dirty="0"/>
              <a:t>FET (NMOS) Physical Structure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03E848-8618-5E69-0AC8-71B873A2C087}"/>
              </a:ext>
            </a:extLst>
          </p:cNvPr>
          <p:cNvGrpSpPr/>
          <p:nvPr/>
        </p:nvGrpSpPr>
        <p:grpSpPr>
          <a:xfrm>
            <a:off x="1773238" y="1902618"/>
            <a:ext cx="8975725" cy="3052763"/>
            <a:chOff x="153988" y="2238375"/>
            <a:chExt cx="8975725" cy="3052763"/>
          </a:xfrm>
        </p:grpSpPr>
        <p:sp>
          <p:nvSpPr>
            <p:cNvPr id="5" name="Rectangle 178">
              <a:extLst>
                <a:ext uri="{FF2B5EF4-FFF2-40B4-BE49-F238E27FC236}">
                  <a16:creationId xmlns:a16="http://schemas.microsoft.com/office/drawing/2014/main" id="{CBBD40E9-4E71-64A6-A3FF-5441F8B29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0" y="2652713"/>
              <a:ext cx="525463" cy="43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 Box 290">
              <a:extLst>
                <a:ext uri="{FF2B5EF4-FFF2-40B4-BE49-F238E27FC236}">
                  <a16:creationId xmlns:a16="http://schemas.microsoft.com/office/drawing/2014/main" id="{EA442B9C-231F-13CD-87CF-C9CC9C6AF9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800" y="2744788"/>
              <a:ext cx="710723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altLang="en-US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Text Box 316">
              <a:extLst>
                <a:ext uri="{FF2B5EF4-FFF2-40B4-BE49-F238E27FC236}">
                  <a16:creationId xmlns:a16="http://schemas.microsoft.com/office/drawing/2014/main" id="{587E29A6-E03A-1E7B-8DDA-46B57A00F4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988" y="2744788"/>
              <a:ext cx="8107362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altLang="en-US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Text Box 339">
              <a:extLst>
                <a:ext uri="{FF2B5EF4-FFF2-40B4-BE49-F238E27FC236}">
                  <a16:creationId xmlns:a16="http://schemas.microsoft.com/office/drawing/2014/main" id="{A28AB325-5B6A-B4FC-A751-15D1A2C87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0988" y="2744788"/>
              <a:ext cx="7937500" cy="2025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en-US" altLang="en-US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Rectangle 517">
              <a:extLst>
                <a:ext uri="{FF2B5EF4-FFF2-40B4-BE49-F238E27FC236}">
                  <a16:creationId xmlns:a16="http://schemas.microsoft.com/office/drawing/2014/main" id="{E848108C-9732-D409-151C-5A8E737D1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938" y="3532188"/>
              <a:ext cx="5900737" cy="147002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Freeform 518">
              <a:extLst>
                <a:ext uri="{FF2B5EF4-FFF2-40B4-BE49-F238E27FC236}">
                  <a16:creationId xmlns:a16="http://schemas.microsoft.com/office/drawing/2014/main" id="{EDE2B3BC-2D78-732D-864D-48D9CAFDD2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30425" y="3530600"/>
              <a:ext cx="1244600" cy="573088"/>
            </a:xfrm>
            <a:custGeom>
              <a:avLst/>
              <a:gdLst>
                <a:gd name="T0" fmla="*/ 0 w 460"/>
                <a:gd name="T1" fmla="*/ 0 h 156"/>
                <a:gd name="T2" fmla="*/ 49 w 460"/>
                <a:gd name="T3" fmla="*/ 131 h 156"/>
                <a:gd name="T4" fmla="*/ 225 w 460"/>
                <a:gd name="T5" fmla="*/ 151 h 156"/>
                <a:gd name="T6" fmla="*/ 402 w 460"/>
                <a:gd name="T7" fmla="*/ 131 h 156"/>
                <a:gd name="T8" fmla="*/ 460 w 46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" h="156">
                  <a:moveTo>
                    <a:pt x="0" y="0"/>
                  </a:moveTo>
                  <a:cubicBezTo>
                    <a:pt x="8" y="21"/>
                    <a:pt x="12" y="106"/>
                    <a:pt x="49" y="131"/>
                  </a:cubicBezTo>
                  <a:cubicBezTo>
                    <a:pt x="86" y="156"/>
                    <a:pt x="166" y="151"/>
                    <a:pt x="225" y="151"/>
                  </a:cubicBezTo>
                  <a:cubicBezTo>
                    <a:pt x="284" y="151"/>
                    <a:pt x="363" y="156"/>
                    <a:pt x="402" y="131"/>
                  </a:cubicBezTo>
                  <a:cubicBezTo>
                    <a:pt x="441" y="106"/>
                    <a:pt x="448" y="28"/>
                    <a:pt x="460" y="0"/>
                  </a:cubicBezTo>
                </a:path>
              </a:pathLst>
            </a:custGeom>
            <a:solidFill>
              <a:srgbClr val="FFC000"/>
            </a:solidFill>
            <a:ln w="9525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Text Box 519">
              <a:extLst>
                <a:ext uri="{FF2B5EF4-FFF2-40B4-BE49-F238E27FC236}">
                  <a16:creationId xmlns:a16="http://schemas.microsoft.com/office/drawing/2014/main" id="{B6864D71-C841-200C-1267-8DDD4422707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20925" y="3432175"/>
              <a:ext cx="1123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n-type</a:t>
              </a:r>
            </a:p>
          </p:txBody>
        </p:sp>
        <p:sp>
          <p:nvSpPr>
            <p:cNvPr id="12" name="Freeform 520">
              <a:extLst>
                <a:ext uri="{FF2B5EF4-FFF2-40B4-BE49-F238E27FC236}">
                  <a16:creationId xmlns:a16="http://schemas.microsoft.com/office/drawing/2014/main" id="{114B6E46-1552-87F5-909E-280DABA4D0F3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595938" y="3530600"/>
              <a:ext cx="1254125" cy="661988"/>
            </a:xfrm>
            <a:custGeom>
              <a:avLst/>
              <a:gdLst>
                <a:gd name="T0" fmla="*/ 0 w 460"/>
                <a:gd name="T1" fmla="*/ 0 h 156"/>
                <a:gd name="T2" fmla="*/ 49 w 460"/>
                <a:gd name="T3" fmla="*/ 131 h 156"/>
                <a:gd name="T4" fmla="*/ 225 w 460"/>
                <a:gd name="T5" fmla="*/ 151 h 156"/>
                <a:gd name="T6" fmla="*/ 402 w 460"/>
                <a:gd name="T7" fmla="*/ 131 h 156"/>
                <a:gd name="T8" fmla="*/ 460 w 46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" h="156">
                  <a:moveTo>
                    <a:pt x="0" y="0"/>
                  </a:moveTo>
                  <a:cubicBezTo>
                    <a:pt x="8" y="21"/>
                    <a:pt x="12" y="106"/>
                    <a:pt x="49" y="131"/>
                  </a:cubicBezTo>
                  <a:cubicBezTo>
                    <a:pt x="86" y="156"/>
                    <a:pt x="166" y="151"/>
                    <a:pt x="225" y="151"/>
                  </a:cubicBezTo>
                  <a:cubicBezTo>
                    <a:pt x="284" y="151"/>
                    <a:pt x="363" y="156"/>
                    <a:pt x="402" y="131"/>
                  </a:cubicBezTo>
                  <a:cubicBezTo>
                    <a:pt x="441" y="106"/>
                    <a:pt x="448" y="28"/>
                    <a:pt x="460" y="0"/>
                  </a:cubicBezTo>
                </a:path>
              </a:pathLst>
            </a:custGeom>
            <a:solidFill>
              <a:srgbClr val="FFC000"/>
            </a:solidFill>
            <a:ln w="9525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522">
              <a:extLst>
                <a:ext uri="{FF2B5EF4-FFF2-40B4-BE49-F238E27FC236}">
                  <a16:creationId xmlns:a16="http://schemas.microsoft.com/office/drawing/2014/main" id="{858A4AA4-3C0D-4071-9C78-1510E3621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6938" y="3216275"/>
              <a:ext cx="784225" cy="366713"/>
              <a:chOff x="2042" y="1005"/>
              <a:chExt cx="494" cy="231"/>
            </a:xfrm>
          </p:grpSpPr>
          <p:sp>
            <p:nvSpPr>
              <p:cNvPr id="50" name="Text Box 523">
                <a:extLst>
                  <a:ext uri="{FF2B5EF4-FFF2-40B4-BE49-F238E27FC236}">
                    <a16:creationId xmlns:a16="http://schemas.microsoft.com/office/drawing/2014/main" id="{3F45BF58-C3D0-1EDE-352D-4A37A93783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1005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b="1">
                    <a:latin typeface="Arial" panose="020B0604020202020204" pitchFamily="34" charset="0"/>
                  </a:rPr>
                  <a:t>metal</a:t>
                </a:r>
              </a:p>
            </p:txBody>
          </p:sp>
          <p:sp>
            <p:nvSpPr>
              <p:cNvPr id="51" name="Rectangle 524">
                <a:extLst>
                  <a:ext uri="{FF2B5EF4-FFF2-40B4-BE49-F238E27FC236}">
                    <a16:creationId xmlns:a16="http://schemas.microsoft.com/office/drawing/2014/main" id="{2BDF72E5-715B-B915-BAD2-98305AEE5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006"/>
                <a:ext cx="488" cy="19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4" name="Group 525">
              <a:extLst>
                <a:ext uri="{FF2B5EF4-FFF2-40B4-BE49-F238E27FC236}">
                  <a16:creationId xmlns:a16="http://schemas.microsoft.com/office/drawing/2014/main" id="{FBF05C7C-8357-D9F1-5AF7-90BEC75AC8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26150" y="3219450"/>
              <a:ext cx="784225" cy="366713"/>
              <a:chOff x="2042" y="1005"/>
              <a:chExt cx="494" cy="231"/>
            </a:xfrm>
          </p:grpSpPr>
          <p:sp>
            <p:nvSpPr>
              <p:cNvPr id="48" name="Text Box 526">
                <a:extLst>
                  <a:ext uri="{FF2B5EF4-FFF2-40B4-BE49-F238E27FC236}">
                    <a16:creationId xmlns:a16="http://schemas.microsoft.com/office/drawing/2014/main" id="{0AEB6FEC-433A-2B20-5491-30C2F35B53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1005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b="1">
                    <a:latin typeface="Arial" panose="020B0604020202020204" pitchFamily="34" charset="0"/>
                  </a:rPr>
                  <a:t>metal</a:t>
                </a:r>
              </a:p>
            </p:txBody>
          </p:sp>
          <p:sp>
            <p:nvSpPr>
              <p:cNvPr id="49" name="Rectangle 527">
                <a:extLst>
                  <a:ext uri="{FF2B5EF4-FFF2-40B4-BE49-F238E27FC236}">
                    <a16:creationId xmlns:a16="http://schemas.microsoft.com/office/drawing/2014/main" id="{03DB4B9A-9E39-F220-67D7-820CFD4B4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006"/>
                <a:ext cx="488" cy="19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5" name="Rectangle 528">
              <a:extLst>
                <a:ext uri="{FF2B5EF4-FFF2-40B4-BE49-F238E27FC236}">
                  <a16:creationId xmlns:a16="http://schemas.microsoft.com/office/drawing/2014/main" id="{1927A349-161B-8081-C382-D8F8BB529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488" y="3267075"/>
              <a:ext cx="2443162" cy="26511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529">
              <a:extLst>
                <a:ext uri="{FF2B5EF4-FFF2-40B4-BE49-F238E27FC236}">
                  <a16:creationId xmlns:a16="http://schemas.microsoft.com/office/drawing/2014/main" id="{8DDAE941-7A1D-5EB9-12FC-0C257A4ED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2513" y="3194050"/>
              <a:ext cx="1809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oxide insulator</a:t>
              </a:r>
            </a:p>
          </p:txBody>
        </p:sp>
        <p:sp>
          <p:nvSpPr>
            <p:cNvPr id="17" name="Rectangle 530">
              <a:extLst>
                <a:ext uri="{FF2B5EF4-FFF2-40B4-BE49-F238E27FC236}">
                  <a16:creationId xmlns:a16="http://schemas.microsoft.com/office/drawing/2014/main" id="{53FC4707-F953-6293-ED1D-EE22CC401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250" y="3003550"/>
              <a:ext cx="2432050" cy="26511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Text Box 531">
              <a:extLst>
                <a:ext uri="{FF2B5EF4-FFF2-40B4-BE49-F238E27FC236}">
                  <a16:creationId xmlns:a16="http://schemas.microsoft.com/office/drawing/2014/main" id="{B6FDE8EC-8202-483E-865A-426DD1E8D8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5750" y="2930525"/>
              <a:ext cx="781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metal</a:t>
              </a:r>
            </a:p>
          </p:txBody>
        </p:sp>
        <p:sp>
          <p:nvSpPr>
            <p:cNvPr id="19" name="Text Box 532">
              <a:extLst>
                <a:ext uri="{FF2B5EF4-FFF2-40B4-BE49-F238E27FC236}">
                  <a16:creationId xmlns:a16="http://schemas.microsoft.com/office/drawing/2014/main" id="{D86F241F-7AEC-0D17-6473-1E6ECDA3E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063" y="4087813"/>
              <a:ext cx="869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p-type</a:t>
              </a:r>
            </a:p>
          </p:txBody>
        </p:sp>
        <p:sp>
          <p:nvSpPr>
            <p:cNvPr id="20" name="Rectangle 533">
              <a:extLst>
                <a:ext uri="{FF2B5EF4-FFF2-40B4-BE49-F238E27FC236}">
                  <a16:creationId xmlns:a16="http://schemas.microsoft.com/office/drawing/2014/main" id="{0A258718-53A8-5EA7-F1A6-8FE9A3863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1938" y="4997450"/>
              <a:ext cx="5897562" cy="26511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Text Box 534">
              <a:extLst>
                <a:ext uri="{FF2B5EF4-FFF2-40B4-BE49-F238E27FC236}">
                  <a16:creationId xmlns:a16="http://schemas.microsoft.com/office/drawing/2014/main" id="{6B67EB27-54F3-0CB6-371F-4F0806D32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4924425"/>
              <a:ext cx="11906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metal</a:t>
              </a:r>
            </a:p>
          </p:txBody>
        </p:sp>
        <p:sp>
          <p:nvSpPr>
            <p:cNvPr id="22" name="Oval 535">
              <a:extLst>
                <a:ext uri="{FF2B5EF4-FFF2-40B4-BE49-F238E27FC236}">
                  <a16:creationId xmlns:a16="http://schemas.microsoft.com/office/drawing/2014/main" id="{64C8D39F-D2FD-C29C-BBB6-8F0741A8DFA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415213" y="2862263"/>
              <a:ext cx="109537" cy="11588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Oval 536">
              <a:extLst>
                <a:ext uri="{FF2B5EF4-FFF2-40B4-BE49-F238E27FC236}">
                  <a16:creationId xmlns:a16="http://schemas.microsoft.com/office/drawing/2014/main" id="{1383DDA7-3A7F-9A8A-18F9-804F849E1C8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041400" y="2870200"/>
              <a:ext cx="109538" cy="1079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537">
              <a:extLst>
                <a:ext uri="{FF2B5EF4-FFF2-40B4-BE49-F238E27FC236}">
                  <a16:creationId xmlns:a16="http://schemas.microsoft.com/office/drawing/2014/main" id="{058B6610-2E69-4434-91DF-BE7D15C82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7463" y="2919413"/>
              <a:ext cx="0" cy="22113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538">
              <a:extLst>
                <a:ext uri="{FF2B5EF4-FFF2-40B4-BE49-F238E27FC236}">
                  <a16:creationId xmlns:a16="http://schemas.microsoft.com/office/drawing/2014/main" id="{3BD54800-86A5-2CD1-0440-F181702F1E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7463" y="5141913"/>
              <a:ext cx="242887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539">
              <a:extLst>
                <a:ext uri="{FF2B5EF4-FFF2-40B4-BE49-F238E27FC236}">
                  <a16:creationId xmlns:a16="http://schemas.microsoft.com/office/drawing/2014/main" id="{157B80CF-CAF9-4B41-EAFD-664BA5663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1513" y="2676525"/>
              <a:ext cx="0" cy="32385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Oval 540">
              <a:extLst>
                <a:ext uri="{FF2B5EF4-FFF2-40B4-BE49-F238E27FC236}">
                  <a16:creationId xmlns:a16="http://schemas.microsoft.com/office/drawing/2014/main" id="{32B34CF8-2E86-DB3D-563E-1E00DA254D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25950" y="2603500"/>
              <a:ext cx="109538" cy="1095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541">
              <a:extLst>
                <a:ext uri="{FF2B5EF4-FFF2-40B4-BE49-F238E27FC236}">
                  <a16:creationId xmlns:a16="http://schemas.microsoft.com/office/drawing/2014/main" id="{FADCB87C-962F-2935-AA51-5D9250259A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7463" y="2925763"/>
              <a:ext cx="0" cy="2794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542">
              <a:extLst>
                <a:ext uri="{FF2B5EF4-FFF2-40B4-BE49-F238E27FC236}">
                  <a16:creationId xmlns:a16="http://schemas.microsoft.com/office/drawing/2014/main" id="{C9BCF1B2-D266-5D1B-B3DC-29783DAF7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5538" y="2922588"/>
              <a:ext cx="14319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543">
              <a:extLst>
                <a:ext uri="{FF2B5EF4-FFF2-40B4-BE49-F238E27FC236}">
                  <a16:creationId xmlns:a16="http://schemas.microsoft.com/office/drawing/2014/main" id="{8C787E39-BAF0-23DB-ED6F-BB9FA4116B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5088" y="2921000"/>
              <a:ext cx="0" cy="292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544">
              <a:extLst>
                <a:ext uri="{FF2B5EF4-FFF2-40B4-BE49-F238E27FC236}">
                  <a16:creationId xmlns:a16="http://schemas.microsoft.com/office/drawing/2014/main" id="{3526BA38-C802-484E-A495-47F5153287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18263" y="2921000"/>
              <a:ext cx="104616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Text Box 545">
              <a:extLst>
                <a:ext uri="{FF2B5EF4-FFF2-40B4-BE49-F238E27FC236}">
                  <a16:creationId xmlns:a16="http://schemas.microsoft.com/office/drawing/2014/main" id="{D9B7816C-DB46-0243-4C10-40E01EBF0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3838" y="2238375"/>
              <a:ext cx="9032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gate</a:t>
              </a:r>
            </a:p>
          </p:txBody>
        </p:sp>
        <p:sp>
          <p:nvSpPr>
            <p:cNvPr id="33" name="Text Box 547">
              <a:extLst>
                <a:ext uri="{FF2B5EF4-FFF2-40B4-BE49-F238E27FC236}">
                  <a16:creationId xmlns:a16="http://schemas.microsoft.com/office/drawing/2014/main" id="{BCCC2E10-D0A6-BAA2-0C8A-0C5F22800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988" y="2738438"/>
              <a:ext cx="9604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source</a:t>
              </a:r>
            </a:p>
          </p:txBody>
        </p:sp>
        <p:sp>
          <p:nvSpPr>
            <p:cNvPr id="34" name="Text Box 548">
              <a:extLst>
                <a:ext uri="{FF2B5EF4-FFF2-40B4-BE49-F238E27FC236}">
                  <a16:creationId xmlns:a16="http://schemas.microsoft.com/office/drawing/2014/main" id="{2CFFACDA-1D3B-F99D-B46A-2D3FEA423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8563" y="2749550"/>
              <a:ext cx="1020762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drain</a:t>
              </a:r>
            </a:p>
          </p:txBody>
        </p:sp>
        <p:sp>
          <p:nvSpPr>
            <p:cNvPr id="35" name="Text Box 549">
              <a:extLst>
                <a:ext uri="{FF2B5EF4-FFF2-40B4-BE49-F238E27FC236}">
                  <a16:creationId xmlns:a16="http://schemas.microsoft.com/office/drawing/2014/main" id="{30FBE61C-8F9F-2BFF-361C-A46AF5A4DA9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851525" y="3470275"/>
              <a:ext cx="1123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n-type</a:t>
              </a:r>
            </a:p>
          </p:txBody>
        </p:sp>
        <p:sp>
          <p:nvSpPr>
            <p:cNvPr id="36" name="Text Box 550">
              <a:extLst>
                <a:ext uri="{FF2B5EF4-FFF2-40B4-BE49-F238E27FC236}">
                  <a16:creationId xmlns:a16="http://schemas.microsoft.com/office/drawing/2014/main" id="{56FD36B3-A154-042F-D281-A1C83D9F55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0925" y="3668713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37" name="Text Box 551">
              <a:extLst>
                <a:ext uri="{FF2B5EF4-FFF2-40B4-BE49-F238E27FC236}">
                  <a16:creationId xmlns:a16="http://schemas.microsoft.com/office/drawing/2014/main" id="{A2015D82-8991-FC9E-BDD8-0DA5B95C8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4925" y="3694113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38" name="Text Box 552">
              <a:extLst>
                <a:ext uri="{FF2B5EF4-FFF2-40B4-BE49-F238E27FC236}">
                  <a16:creationId xmlns:a16="http://schemas.microsoft.com/office/drawing/2014/main" id="{8F028F3C-2755-B5DF-E485-2D55E46007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425" y="3630613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39" name="Text Box 553">
              <a:extLst>
                <a:ext uri="{FF2B5EF4-FFF2-40B4-BE49-F238E27FC236}">
                  <a16:creationId xmlns:a16="http://schemas.microsoft.com/office/drawing/2014/main" id="{8016E86F-EB22-24CC-AF35-F1C62AB85E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5325" y="3770313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40" name="Text Box 554">
              <a:extLst>
                <a:ext uri="{FF2B5EF4-FFF2-40B4-BE49-F238E27FC236}">
                  <a16:creationId xmlns:a16="http://schemas.microsoft.com/office/drawing/2014/main" id="{E1804D15-88C2-8548-9C47-9E968DCB1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9325" y="3795713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41" name="Text Box 555">
              <a:extLst>
                <a:ext uri="{FF2B5EF4-FFF2-40B4-BE49-F238E27FC236}">
                  <a16:creationId xmlns:a16="http://schemas.microsoft.com/office/drawing/2014/main" id="{095D5AB3-AE09-6185-83E7-BDC685A717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6825" y="3732213"/>
              <a:ext cx="3254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42" name="Text Box 556">
              <a:extLst>
                <a:ext uri="{FF2B5EF4-FFF2-40B4-BE49-F238E27FC236}">
                  <a16:creationId xmlns:a16="http://schemas.microsoft.com/office/drawing/2014/main" id="{623DE692-C816-2E76-6B9C-07B26A717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4725" y="4291013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43" name="Text Box 557">
              <a:extLst>
                <a:ext uri="{FF2B5EF4-FFF2-40B4-BE49-F238E27FC236}">
                  <a16:creationId xmlns:a16="http://schemas.microsoft.com/office/drawing/2014/main" id="{B9BE4FC8-1D64-01EE-82CC-95887E533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46425" y="4252913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44" name="Text Box 558">
              <a:extLst>
                <a:ext uri="{FF2B5EF4-FFF2-40B4-BE49-F238E27FC236}">
                  <a16:creationId xmlns:a16="http://schemas.microsoft.com/office/drawing/2014/main" id="{D212DD41-BB4A-5C21-31D7-D7C713E4E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5225" y="3617913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45" name="Text Box 559">
              <a:extLst>
                <a:ext uri="{FF2B5EF4-FFF2-40B4-BE49-F238E27FC236}">
                  <a16:creationId xmlns:a16="http://schemas.microsoft.com/office/drawing/2014/main" id="{17121397-4196-99C8-4661-7D27050B7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2525" y="3694113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46" name="Text Box 560">
              <a:extLst>
                <a:ext uri="{FF2B5EF4-FFF2-40B4-BE49-F238E27FC236}">
                  <a16:creationId xmlns:a16="http://schemas.microsoft.com/office/drawing/2014/main" id="{2692F8B7-2487-E78A-8AD0-73398B03B6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8125" y="4379913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47" name="Text Box 561">
              <a:extLst>
                <a:ext uri="{FF2B5EF4-FFF2-40B4-BE49-F238E27FC236}">
                  <a16:creationId xmlns:a16="http://schemas.microsoft.com/office/drawing/2014/main" id="{8BD7C958-E200-64C1-ACBC-E055C279AB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7325" y="4367213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h</a:t>
              </a: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3171468-17DD-7BB6-593D-C3BE261E6044}"/>
              </a:ext>
            </a:extLst>
          </p:cNvPr>
          <p:cNvSpPr txBox="1"/>
          <p:nvPr/>
        </p:nvSpPr>
        <p:spPr>
          <a:xfrm>
            <a:off x="925513" y="165146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spc="-5" dirty="0"/>
              <a:t>Enhancement Type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8578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CD083-8DE1-D118-8BDE-8175FC36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NMOS in Equilibrium</a:t>
            </a:r>
          </a:p>
        </p:txBody>
      </p:sp>
      <p:sp>
        <p:nvSpPr>
          <p:cNvPr id="4" name="Text Box 62">
            <a:extLst>
              <a:ext uri="{FF2B5EF4-FFF2-40B4-BE49-F238E27FC236}">
                <a16:creationId xmlns:a16="http://schemas.microsoft.com/office/drawing/2014/main" id="{225EBCBD-CD17-DF65-FAB3-003B93249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643438"/>
            <a:ext cx="1065913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>
                <a:latin typeface="Arial" panose="020B0604020202020204" pitchFamily="34" charset="0"/>
              </a:rPr>
              <a:t>When the transistor is left alone, some electrons from the n-type wells diffuse into the p-type material to fill holes.</a:t>
            </a:r>
          </a:p>
          <a:p>
            <a:pPr eaLnBrk="0" hangingPunct="0"/>
            <a:endParaRPr lang="en-US" altLang="en-US" sz="2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en-US" sz="2400" dirty="0">
                <a:latin typeface="Arial" panose="020B0604020202020204" pitchFamily="34" charset="0"/>
              </a:rPr>
              <a:t>This creates negative ions in the p-type material and positive ions are left behind in the n-type material.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6E370E-73C1-C30F-D55E-966A6617D8D5}"/>
              </a:ext>
            </a:extLst>
          </p:cNvPr>
          <p:cNvGrpSpPr/>
          <p:nvPr/>
        </p:nvGrpSpPr>
        <p:grpSpPr>
          <a:xfrm>
            <a:off x="1651000" y="1435469"/>
            <a:ext cx="8890000" cy="3052763"/>
            <a:chOff x="254000" y="1311275"/>
            <a:chExt cx="8890000" cy="3052763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7FEE6D34-1986-987E-6208-D86F20CFF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8538" y="1966913"/>
              <a:ext cx="525462" cy="43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4">
              <a:extLst>
                <a:ext uri="{FF2B5EF4-FFF2-40B4-BE49-F238E27FC236}">
                  <a16:creationId xmlns:a16="http://schemas.microsoft.com/office/drawing/2014/main" id="{1B7B095A-681C-BB9E-C556-0572C8597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813" y="1817688"/>
              <a:ext cx="71072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altLang="en-US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E32B5987-C454-3F61-8529-112FC23364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817688"/>
              <a:ext cx="81073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altLang="en-US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 Box 6">
              <a:extLst>
                <a:ext uri="{FF2B5EF4-FFF2-40B4-BE49-F238E27FC236}">
                  <a16:creationId xmlns:a16="http://schemas.microsoft.com/office/drawing/2014/main" id="{F96EB655-3DA2-BF10-1DC0-DA4A655C7B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817688"/>
              <a:ext cx="7937500" cy="2025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en-US" altLang="en-US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4AC8F10F-9329-5453-8EB5-050290E4B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950" y="2605088"/>
              <a:ext cx="5900738" cy="147002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6D6C8DC0-E919-9A43-A5BA-ECFB0D29880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30438" y="2603500"/>
              <a:ext cx="1244600" cy="598488"/>
            </a:xfrm>
            <a:custGeom>
              <a:avLst/>
              <a:gdLst>
                <a:gd name="T0" fmla="*/ 0 w 460"/>
                <a:gd name="T1" fmla="*/ 0 h 156"/>
                <a:gd name="T2" fmla="*/ 49 w 460"/>
                <a:gd name="T3" fmla="*/ 131 h 156"/>
                <a:gd name="T4" fmla="*/ 225 w 460"/>
                <a:gd name="T5" fmla="*/ 151 h 156"/>
                <a:gd name="T6" fmla="*/ 402 w 460"/>
                <a:gd name="T7" fmla="*/ 131 h 156"/>
                <a:gd name="T8" fmla="*/ 460 w 46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" h="156">
                  <a:moveTo>
                    <a:pt x="0" y="0"/>
                  </a:moveTo>
                  <a:cubicBezTo>
                    <a:pt x="8" y="21"/>
                    <a:pt x="12" y="106"/>
                    <a:pt x="49" y="131"/>
                  </a:cubicBezTo>
                  <a:cubicBezTo>
                    <a:pt x="86" y="156"/>
                    <a:pt x="166" y="151"/>
                    <a:pt x="225" y="151"/>
                  </a:cubicBezTo>
                  <a:cubicBezTo>
                    <a:pt x="284" y="151"/>
                    <a:pt x="363" y="156"/>
                    <a:pt x="402" y="131"/>
                  </a:cubicBezTo>
                  <a:cubicBezTo>
                    <a:pt x="441" y="106"/>
                    <a:pt x="448" y="28"/>
                    <a:pt x="460" y="0"/>
                  </a:cubicBezTo>
                </a:path>
              </a:pathLst>
            </a:custGeom>
            <a:solidFill>
              <a:srgbClr val="FFC000"/>
            </a:solidFill>
            <a:ln w="9525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9">
              <a:extLst>
                <a:ext uri="{FF2B5EF4-FFF2-40B4-BE49-F238E27FC236}">
                  <a16:creationId xmlns:a16="http://schemas.microsoft.com/office/drawing/2014/main" id="{4F564E12-DB90-F134-D1E1-850E0AD7717D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20938" y="2505075"/>
              <a:ext cx="1123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n-type</a:t>
              </a:r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547AA363-9B32-7472-7043-8FCAB432B0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95950" y="2603500"/>
              <a:ext cx="1254125" cy="598488"/>
            </a:xfrm>
            <a:custGeom>
              <a:avLst/>
              <a:gdLst>
                <a:gd name="T0" fmla="*/ 0 w 460"/>
                <a:gd name="T1" fmla="*/ 0 h 156"/>
                <a:gd name="T2" fmla="*/ 49 w 460"/>
                <a:gd name="T3" fmla="*/ 131 h 156"/>
                <a:gd name="T4" fmla="*/ 225 w 460"/>
                <a:gd name="T5" fmla="*/ 151 h 156"/>
                <a:gd name="T6" fmla="*/ 402 w 460"/>
                <a:gd name="T7" fmla="*/ 131 h 156"/>
                <a:gd name="T8" fmla="*/ 460 w 46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" h="156">
                  <a:moveTo>
                    <a:pt x="0" y="0"/>
                  </a:moveTo>
                  <a:cubicBezTo>
                    <a:pt x="8" y="21"/>
                    <a:pt x="12" y="106"/>
                    <a:pt x="49" y="131"/>
                  </a:cubicBezTo>
                  <a:cubicBezTo>
                    <a:pt x="86" y="156"/>
                    <a:pt x="166" y="151"/>
                    <a:pt x="225" y="151"/>
                  </a:cubicBezTo>
                  <a:cubicBezTo>
                    <a:pt x="284" y="151"/>
                    <a:pt x="363" y="156"/>
                    <a:pt x="402" y="131"/>
                  </a:cubicBezTo>
                  <a:cubicBezTo>
                    <a:pt x="441" y="106"/>
                    <a:pt x="448" y="28"/>
                    <a:pt x="460" y="0"/>
                  </a:cubicBezTo>
                </a:path>
              </a:pathLst>
            </a:custGeom>
            <a:solidFill>
              <a:srgbClr val="FFC000"/>
            </a:solidFill>
            <a:ln w="9525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1">
              <a:extLst>
                <a:ext uri="{FF2B5EF4-FFF2-40B4-BE49-F238E27FC236}">
                  <a16:creationId xmlns:a16="http://schemas.microsoft.com/office/drawing/2014/main" id="{E7A13C40-391C-2A72-93C1-85E6638190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950" y="2289175"/>
              <a:ext cx="784225" cy="366713"/>
              <a:chOff x="2042" y="1005"/>
              <a:chExt cx="494" cy="231"/>
            </a:xfrm>
          </p:grpSpPr>
          <p:sp>
            <p:nvSpPr>
              <p:cNvPr id="67" name="Text Box 12">
                <a:extLst>
                  <a:ext uri="{FF2B5EF4-FFF2-40B4-BE49-F238E27FC236}">
                    <a16:creationId xmlns:a16="http://schemas.microsoft.com/office/drawing/2014/main" id="{485869BC-DEC2-CA55-A741-6FF000EA0F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1005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b="1">
                    <a:latin typeface="Arial" panose="020B0604020202020204" pitchFamily="34" charset="0"/>
                  </a:rPr>
                  <a:t>metal</a:t>
                </a:r>
              </a:p>
            </p:txBody>
          </p:sp>
          <p:sp>
            <p:nvSpPr>
              <p:cNvPr id="68" name="Rectangle 13">
                <a:extLst>
                  <a:ext uri="{FF2B5EF4-FFF2-40B4-BE49-F238E27FC236}">
                    <a16:creationId xmlns:a16="http://schemas.microsoft.com/office/drawing/2014/main" id="{6D65B895-D98D-2C51-D2DF-360E9735DC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006"/>
                <a:ext cx="488" cy="19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92BDFC0-58F6-F1FC-0858-D4206D08E7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6163" y="2292350"/>
              <a:ext cx="784225" cy="366713"/>
              <a:chOff x="2042" y="1005"/>
              <a:chExt cx="494" cy="231"/>
            </a:xfrm>
          </p:grpSpPr>
          <p:sp>
            <p:nvSpPr>
              <p:cNvPr id="65" name="Text Box 15">
                <a:extLst>
                  <a:ext uri="{FF2B5EF4-FFF2-40B4-BE49-F238E27FC236}">
                    <a16:creationId xmlns:a16="http://schemas.microsoft.com/office/drawing/2014/main" id="{3F636559-7C26-4505-C9E9-4A21C2002F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1005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b="1">
                    <a:latin typeface="Arial" panose="020B0604020202020204" pitchFamily="34" charset="0"/>
                  </a:rPr>
                  <a:t>metal</a:t>
                </a:r>
              </a:p>
            </p:txBody>
          </p:sp>
          <p:sp>
            <p:nvSpPr>
              <p:cNvPr id="66" name="Rectangle 16">
                <a:extLst>
                  <a:ext uri="{FF2B5EF4-FFF2-40B4-BE49-F238E27FC236}">
                    <a16:creationId xmlns:a16="http://schemas.microsoft.com/office/drawing/2014/main" id="{AD0FC723-003E-0718-2404-E99B9E5D6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006"/>
                <a:ext cx="488" cy="19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FC01B6D5-AA51-9112-4E97-6F70D5961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500" y="2339975"/>
              <a:ext cx="2443163" cy="26511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18">
              <a:extLst>
                <a:ext uri="{FF2B5EF4-FFF2-40B4-BE49-F238E27FC236}">
                  <a16:creationId xmlns:a16="http://schemas.microsoft.com/office/drawing/2014/main" id="{D199C242-58F8-BB26-8777-CB7786ABD8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525" y="2266950"/>
              <a:ext cx="1809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oxide insulator</a:t>
              </a: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70E5C47A-07A8-B006-B6B2-8B35C334A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2076450"/>
              <a:ext cx="2432050" cy="26511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840A98C7-39F4-FEF9-5A07-04D4F74607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763" y="2003425"/>
              <a:ext cx="781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metal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A3B114BD-B7B8-9B8E-40F1-4A0F376994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3300413"/>
              <a:ext cx="869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p-type</a:t>
              </a:r>
            </a:p>
          </p:txBody>
        </p:sp>
        <p:sp>
          <p:nvSpPr>
            <p:cNvPr id="21" name="Rectangle 22">
              <a:extLst>
                <a:ext uri="{FF2B5EF4-FFF2-40B4-BE49-F238E27FC236}">
                  <a16:creationId xmlns:a16="http://schemas.microsoft.com/office/drawing/2014/main" id="{4AC4EB50-6FCF-E48B-EE35-34DB1ADCD4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950" y="4070350"/>
              <a:ext cx="5897563" cy="26511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Text Box 23">
              <a:extLst>
                <a:ext uri="{FF2B5EF4-FFF2-40B4-BE49-F238E27FC236}">
                  <a16:creationId xmlns:a16="http://schemas.microsoft.com/office/drawing/2014/main" id="{65F9D6BA-47F3-4495-8A05-05CEBB858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213" y="3997325"/>
              <a:ext cx="11906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metal</a:t>
              </a:r>
            </a:p>
          </p:txBody>
        </p:sp>
        <p:sp>
          <p:nvSpPr>
            <p:cNvPr id="23" name="Oval 24">
              <a:extLst>
                <a:ext uri="{FF2B5EF4-FFF2-40B4-BE49-F238E27FC236}">
                  <a16:creationId xmlns:a16="http://schemas.microsoft.com/office/drawing/2014/main" id="{80000E75-2689-3F4D-ABC9-1697282FC5B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15225" y="1935163"/>
              <a:ext cx="109538" cy="11588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5">
              <a:extLst>
                <a:ext uri="{FF2B5EF4-FFF2-40B4-BE49-F238E27FC236}">
                  <a16:creationId xmlns:a16="http://schemas.microsoft.com/office/drawing/2014/main" id="{4021C31B-1EF8-8BCC-473E-83DB9CF80D5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141413" y="1943100"/>
              <a:ext cx="109537" cy="1079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367BD94E-D302-9FEB-11A1-B936D7A7B2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1992313"/>
              <a:ext cx="0" cy="22113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27">
              <a:extLst>
                <a:ext uri="{FF2B5EF4-FFF2-40B4-BE49-F238E27FC236}">
                  <a16:creationId xmlns:a16="http://schemas.microsoft.com/office/drawing/2014/main" id="{9E7663C9-4F63-7976-5705-B408617E78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4214813"/>
              <a:ext cx="24288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28">
              <a:extLst>
                <a:ext uri="{FF2B5EF4-FFF2-40B4-BE49-F238E27FC236}">
                  <a16:creationId xmlns:a16="http://schemas.microsoft.com/office/drawing/2014/main" id="{5A6252DA-B004-3D03-668F-B05CB20FE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525" y="1749425"/>
              <a:ext cx="0" cy="32385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29">
              <a:extLst>
                <a:ext uri="{FF2B5EF4-FFF2-40B4-BE49-F238E27FC236}">
                  <a16:creationId xmlns:a16="http://schemas.microsoft.com/office/drawing/2014/main" id="{56FD7C5B-A882-8A57-CE5C-8E9FDB23A1F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25963" y="1676400"/>
              <a:ext cx="109537" cy="1095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30">
              <a:extLst>
                <a:ext uri="{FF2B5EF4-FFF2-40B4-BE49-F238E27FC236}">
                  <a16:creationId xmlns:a16="http://schemas.microsoft.com/office/drawing/2014/main" id="{8FA0E34C-8A5F-F229-DED5-72ADED2BD2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7475" y="1998663"/>
              <a:ext cx="0" cy="2794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31">
              <a:extLst>
                <a:ext uri="{FF2B5EF4-FFF2-40B4-BE49-F238E27FC236}">
                  <a16:creationId xmlns:a16="http://schemas.microsoft.com/office/drawing/2014/main" id="{919C19CC-6CDA-56FE-280C-BEC0281382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550" y="1995488"/>
              <a:ext cx="14319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32">
              <a:extLst>
                <a:ext uri="{FF2B5EF4-FFF2-40B4-BE49-F238E27FC236}">
                  <a16:creationId xmlns:a16="http://schemas.microsoft.com/office/drawing/2014/main" id="{36DA5BC6-FF3E-6268-C238-B5520B1C18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5100" y="1993900"/>
              <a:ext cx="0" cy="292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33">
              <a:extLst>
                <a:ext uri="{FF2B5EF4-FFF2-40B4-BE49-F238E27FC236}">
                  <a16:creationId xmlns:a16="http://schemas.microsoft.com/office/drawing/2014/main" id="{87E19413-64F2-DD2B-9F1A-B1E800EA14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18275" y="1993900"/>
              <a:ext cx="104616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34">
              <a:extLst>
                <a:ext uri="{FF2B5EF4-FFF2-40B4-BE49-F238E27FC236}">
                  <a16:creationId xmlns:a16="http://schemas.microsoft.com/office/drawing/2014/main" id="{E25DA292-996E-EFCF-E4FB-414267BDA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3850" y="1311275"/>
              <a:ext cx="903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gate</a:t>
              </a:r>
            </a:p>
          </p:txBody>
        </p:sp>
        <p:sp>
          <p:nvSpPr>
            <p:cNvPr id="34" name="Text Box 35">
              <a:extLst>
                <a:ext uri="{FF2B5EF4-FFF2-40B4-BE49-F238E27FC236}">
                  <a16:creationId xmlns:a16="http://schemas.microsoft.com/office/drawing/2014/main" id="{99FA85D0-C17F-9597-DF9E-DA3AA184B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00" y="1811338"/>
              <a:ext cx="96043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source</a:t>
              </a:r>
            </a:p>
          </p:txBody>
        </p:sp>
        <p:sp>
          <p:nvSpPr>
            <p:cNvPr id="35" name="Text Box 36">
              <a:extLst>
                <a:ext uri="{FF2B5EF4-FFF2-40B4-BE49-F238E27FC236}">
                  <a16:creationId xmlns:a16="http://schemas.microsoft.com/office/drawing/2014/main" id="{6FE253B9-6D28-536E-1138-9D5908EF92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8575" y="1822450"/>
              <a:ext cx="10207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drain</a:t>
              </a:r>
            </a:p>
          </p:txBody>
        </p:sp>
        <p:sp>
          <p:nvSpPr>
            <p:cNvPr id="36" name="Text Box 37">
              <a:extLst>
                <a:ext uri="{FF2B5EF4-FFF2-40B4-BE49-F238E27FC236}">
                  <a16:creationId xmlns:a16="http://schemas.microsoft.com/office/drawing/2014/main" id="{8C60B333-2D9F-3275-F355-631A390F170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951538" y="2543175"/>
              <a:ext cx="1123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n-type</a:t>
              </a:r>
            </a:p>
          </p:txBody>
        </p:sp>
        <p:sp>
          <p:nvSpPr>
            <p:cNvPr id="37" name="Oval 38">
              <a:extLst>
                <a:ext uri="{FF2B5EF4-FFF2-40B4-BE49-F238E27FC236}">
                  <a16:creationId xmlns:a16="http://schemas.microsoft.com/office/drawing/2014/main" id="{E1A8F551-C515-D0DC-A88E-658A0C2DAE6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68563" y="28829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Text Box 39">
              <a:extLst>
                <a:ext uri="{FF2B5EF4-FFF2-40B4-BE49-F238E27FC236}">
                  <a16:creationId xmlns:a16="http://schemas.microsoft.com/office/drawing/2014/main" id="{E4004C50-871C-E50B-253C-6232421336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425" y="27844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39" name="Oval 40">
              <a:extLst>
                <a:ext uri="{FF2B5EF4-FFF2-40B4-BE49-F238E27FC236}">
                  <a16:creationId xmlns:a16="http://schemas.microsoft.com/office/drawing/2014/main" id="{722C3530-23B1-A8C7-A6F8-4A2EB2DB70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98763" y="28829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0" name="Text Box 41">
              <a:extLst>
                <a:ext uri="{FF2B5EF4-FFF2-40B4-BE49-F238E27FC236}">
                  <a16:creationId xmlns:a16="http://schemas.microsoft.com/office/drawing/2014/main" id="{B3ADB3A7-2D71-4F54-EBD7-7E32889AC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625" y="27844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41" name="Oval 42">
              <a:extLst>
                <a:ext uri="{FF2B5EF4-FFF2-40B4-BE49-F238E27FC236}">
                  <a16:creationId xmlns:a16="http://schemas.microsoft.com/office/drawing/2014/main" id="{63EDA53D-2CC2-AC6A-6D00-F900452F6C5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90863" y="28829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Text Box 43">
              <a:extLst>
                <a:ext uri="{FF2B5EF4-FFF2-40B4-BE49-F238E27FC236}">
                  <a16:creationId xmlns:a16="http://schemas.microsoft.com/office/drawing/2014/main" id="{C5209F7D-8277-CEA4-6430-EF7D59A03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725" y="27844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43" name="Oval 44">
              <a:extLst>
                <a:ext uri="{FF2B5EF4-FFF2-40B4-BE49-F238E27FC236}">
                  <a16:creationId xmlns:a16="http://schemas.microsoft.com/office/drawing/2014/main" id="{056EE47F-5F44-443B-2071-5DEBF668BC8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35663" y="28829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45">
              <a:extLst>
                <a:ext uri="{FF2B5EF4-FFF2-40B4-BE49-F238E27FC236}">
                  <a16:creationId xmlns:a16="http://schemas.microsoft.com/office/drawing/2014/main" id="{3B7B9178-E8F3-B120-C9DE-122EC11C7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1525" y="27844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45" name="Oval 46">
              <a:extLst>
                <a:ext uri="{FF2B5EF4-FFF2-40B4-BE49-F238E27FC236}">
                  <a16:creationId xmlns:a16="http://schemas.microsoft.com/office/drawing/2014/main" id="{3E049ABF-5884-FA88-24C2-FAB6A2A1A9D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65863" y="28829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Text Box 47">
              <a:extLst>
                <a:ext uri="{FF2B5EF4-FFF2-40B4-BE49-F238E27FC236}">
                  <a16:creationId xmlns:a16="http://schemas.microsoft.com/office/drawing/2014/main" id="{B6DDB71A-DC6D-9A12-37B1-3FD20884E9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1725" y="27844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47" name="Oval 48">
              <a:extLst>
                <a:ext uri="{FF2B5EF4-FFF2-40B4-BE49-F238E27FC236}">
                  <a16:creationId xmlns:a16="http://schemas.microsoft.com/office/drawing/2014/main" id="{ED59DC23-FDB7-ED1D-E975-47289162723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57963" y="28829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Text Box 49">
              <a:extLst>
                <a:ext uri="{FF2B5EF4-FFF2-40B4-BE49-F238E27FC236}">
                  <a16:creationId xmlns:a16="http://schemas.microsoft.com/office/drawing/2014/main" id="{977E0EB8-C05B-AF2C-BC26-5FFFB8CCE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3825" y="27844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49" name="Oval 50">
              <a:extLst>
                <a:ext uri="{FF2B5EF4-FFF2-40B4-BE49-F238E27FC236}">
                  <a16:creationId xmlns:a16="http://schemas.microsoft.com/office/drawing/2014/main" id="{ACB2BA31-85E1-034B-4113-CAE888F1B2A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0063" y="32639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51">
              <a:extLst>
                <a:ext uri="{FF2B5EF4-FFF2-40B4-BE49-F238E27FC236}">
                  <a16:creationId xmlns:a16="http://schemas.microsoft.com/office/drawing/2014/main" id="{7247AAC8-4433-DCA0-3169-E41B09F3D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3225" y="30384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51" name="Oval 52">
              <a:extLst>
                <a:ext uri="{FF2B5EF4-FFF2-40B4-BE49-F238E27FC236}">
                  <a16:creationId xmlns:a16="http://schemas.microsoft.com/office/drawing/2014/main" id="{0A48541A-66C0-3AE5-1ECC-6398D6048AF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5063" y="32766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Text Box 53">
              <a:extLst>
                <a:ext uri="{FF2B5EF4-FFF2-40B4-BE49-F238E27FC236}">
                  <a16:creationId xmlns:a16="http://schemas.microsoft.com/office/drawing/2014/main" id="{BD2C006B-4F7D-E72B-872C-79957D6E3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225" y="30511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53" name="Oval 54">
              <a:extLst>
                <a:ext uri="{FF2B5EF4-FFF2-40B4-BE49-F238E27FC236}">
                  <a16:creationId xmlns:a16="http://schemas.microsoft.com/office/drawing/2014/main" id="{6A1DE618-6579-854E-5683-E76A3E309B1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09963" y="29083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Text Box 55">
              <a:extLst>
                <a:ext uri="{FF2B5EF4-FFF2-40B4-BE49-F238E27FC236}">
                  <a16:creationId xmlns:a16="http://schemas.microsoft.com/office/drawing/2014/main" id="{6894ABBF-2564-97D0-4F21-02EAD9248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125" y="26828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55" name="Oval 56">
              <a:extLst>
                <a:ext uri="{FF2B5EF4-FFF2-40B4-BE49-F238E27FC236}">
                  <a16:creationId xmlns:a16="http://schemas.microsoft.com/office/drawing/2014/main" id="{3C81CD1E-7C88-574F-3EFB-8D9059B971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7663" y="27686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Text Box 57">
              <a:extLst>
                <a:ext uri="{FF2B5EF4-FFF2-40B4-BE49-F238E27FC236}">
                  <a16:creationId xmlns:a16="http://schemas.microsoft.com/office/drawing/2014/main" id="{CD27C803-A2A2-A22B-03F5-EAB2B8AA4B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825" y="25431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57" name="Oval 58">
              <a:extLst>
                <a:ext uri="{FF2B5EF4-FFF2-40B4-BE49-F238E27FC236}">
                  <a16:creationId xmlns:a16="http://schemas.microsoft.com/office/drawing/2014/main" id="{2264EE98-CF78-21C5-4CF2-6C89EED5DB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19763" y="32004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Text Box 59">
              <a:extLst>
                <a:ext uri="{FF2B5EF4-FFF2-40B4-BE49-F238E27FC236}">
                  <a16:creationId xmlns:a16="http://schemas.microsoft.com/office/drawing/2014/main" id="{41C3522E-9C06-6E9E-94CD-8D57239DEC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2925" y="29749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59" name="Oval 60">
              <a:extLst>
                <a:ext uri="{FF2B5EF4-FFF2-40B4-BE49-F238E27FC236}">
                  <a16:creationId xmlns:a16="http://schemas.microsoft.com/office/drawing/2014/main" id="{DD6F745E-2188-BA51-BA89-3E049A0D259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92863" y="32512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Text Box 61">
              <a:extLst>
                <a:ext uri="{FF2B5EF4-FFF2-40B4-BE49-F238E27FC236}">
                  <a16:creationId xmlns:a16="http://schemas.microsoft.com/office/drawing/2014/main" id="{FCD08CD7-90D0-44C4-C5B1-B9A0FC1427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6025" y="30257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61" name="Text Box 63">
              <a:extLst>
                <a:ext uri="{FF2B5EF4-FFF2-40B4-BE49-F238E27FC236}">
                  <a16:creationId xmlns:a16="http://schemas.microsoft.com/office/drawing/2014/main" id="{CFABD258-AA41-8789-601C-0AE0C7639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2725" y="2640013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62" name="Text Box 64">
              <a:extLst>
                <a:ext uri="{FF2B5EF4-FFF2-40B4-BE49-F238E27FC236}">
                  <a16:creationId xmlns:a16="http://schemas.microsoft.com/office/drawing/2014/main" id="{C498DDBA-C7BD-9179-7040-2C5D9FA4F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3425" y="2843213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 dirty="0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63" name="Text Box 65">
              <a:extLst>
                <a:ext uri="{FF2B5EF4-FFF2-40B4-BE49-F238E27FC236}">
                  <a16:creationId xmlns:a16="http://schemas.microsoft.com/office/drawing/2014/main" id="{015A5B45-D61A-6CA3-234D-013646571E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125" y="3567113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64" name="Text Box 66">
              <a:extLst>
                <a:ext uri="{FF2B5EF4-FFF2-40B4-BE49-F238E27FC236}">
                  <a16:creationId xmlns:a16="http://schemas.microsoft.com/office/drawing/2014/main" id="{A59D8F71-89E3-D293-3AD5-0E29BDAA53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425" y="3605213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111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72AA-9547-3BF4-2BF8-E546F6B3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NMOS in Cutoff</a:t>
            </a:r>
          </a:p>
        </p:txBody>
      </p:sp>
      <p:sp>
        <p:nvSpPr>
          <p:cNvPr id="4" name="Text Box 62">
            <a:extLst>
              <a:ext uri="{FF2B5EF4-FFF2-40B4-BE49-F238E27FC236}">
                <a16:creationId xmlns:a16="http://schemas.microsoft.com/office/drawing/2014/main" id="{6F024C4F-354B-3E5F-C9AA-0CCD816A14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665" y="5040646"/>
            <a:ext cx="1065913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>
                <a:latin typeface="Arial" panose="020B0604020202020204" pitchFamily="34" charset="0"/>
              </a:rPr>
              <a:t>When a small, positive V</a:t>
            </a:r>
            <a:r>
              <a:rPr lang="en-US" altLang="en-US" sz="2400" baseline="-25000" dirty="0">
                <a:latin typeface="Arial" panose="020B0604020202020204" pitchFamily="34" charset="0"/>
              </a:rPr>
              <a:t>GS</a:t>
            </a:r>
            <a:r>
              <a:rPr lang="en-US" altLang="en-US" sz="2400" dirty="0">
                <a:latin typeface="Arial" panose="020B0604020202020204" pitchFamily="34" charset="0"/>
              </a:rPr>
              <a:t> is applied, holes “move away” from the gate.</a:t>
            </a:r>
          </a:p>
          <a:p>
            <a:pPr eaLnBrk="0" hangingPunct="0"/>
            <a:endParaRPr lang="en-US" altLang="en-US" sz="2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en-US" sz="2400" dirty="0">
                <a:latin typeface="Arial" panose="020B0604020202020204" pitchFamily="34" charset="0"/>
              </a:rPr>
              <a:t>Electrons from complete atoms elsewhere in the p-type material move to fill holes near the gate instead.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3385387-079C-DD9A-15D0-8A158DB356BC}"/>
              </a:ext>
            </a:extLst>
          </p:cNvPr>
          <p:cNvGrpSpPr/>
          <p:nvPr/>
        </p:nvGrpSpPr>
        <p:grpSpPr>
          <a:xfrm>
            <a:off x="1891414" y="1690688"/>
            <a:ext cx="8890000" cy="3248025"/>
            <a:chOff x="254000" y="1116013"/>
            <a:chExt cx="8890000" cy="3248025"/>
          </a:xfrm>
        </p:grpSpPr>
        <p:sp>
          <p:nvSpPr>
            <p:cNvPr id="6" name="Line 68">
              <a:extLst>
                <a:ext uri="{FF2B5EF4-FFF2-40B4-BE49-F238E27FC236}">
                  <a16:creationId xmlns:a16="http://schemas.microsoft.com/office/drawing/2014/main" id="{8713AA8F-D925-95DB-FB03-750E2A5CD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63825" y="1749425"/>
              <a:ext cx="0" cy="5699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CC889D64-7F21-977F-01F1-2F441867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8538" y="1966913"/>
              <a:ext cx="525462" cy="43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4">
              <a:extLst>
                <a:ext uri="{FF2B5EF4-FFF2-40B4-BE49-F238E27FC236}">
                  <a16:creationId xmlns:a16="http://schemas.microsoft.com/office/drawing/2014/main" id="{3952B447-07EE-0302-57CB-BC98E30E7E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813" y="1817688"/>
              <a:ext cx="7107237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altLang="en-US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id="{A915AAE6-6EF3-2A40-A23D-F15ADFDD3E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817688"/>
              <a:ext cx="8107363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altLang="en-US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id="{0C9A5824-7A5E-FDC4-A898-57053C3C2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1817688"/>
              <a:ext cx="7937500" cy="2025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en-US" altLang="en-US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1" name="Rectangle 7">
              <a:extLst>
                <a:ext uri="{FF2B5EF4-FFF2-40B4-BE49-F238E27FC236}">
                  <a16:creationId xmlns:a16="http://schemas.microsoft.com/office/drawing/2014/main" id="{CBED2B00-15E1-94F4-144C-06173DDD7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950" y="2605088"/>
              <a:ext cx="5900738" cy="1470025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A286168D-E887-03CE-6452-BF4080794CD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30438" y="2603500"/>
              <a:ext cx="1244600" cy="598488"/>
            </a:xfrm>
            <a:custGeom>
              <a:avLst/>
              <a:gdLst>
                <a:gd name="T0" fmla="*/ 0 w 460"/>
                <a:gd name="T1" fmla="*/ 0 h 156"/>
                <a:gd name="T2" fmla="*/ 49 w 460"/>
                <a:gd name="T3" fmla="*/ 131 h 156"/>
                <a:gd name="T4" fmla="*/ 225 w 460"/>
                <a:gd name="T5" fmla="*/ 151 h 156"/>
                <a:gd name="T6" fmla="*/ 402 w 460"/>
                <a:gd name="T7" fmla="*/ 131 h 156"/>
                <a:gd name="T8" fmla="*/ 460 w 46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" h="156">
                  <a:moveTo>
                    <a:pt x="0" y="0"/>
                  </a:moveTo>
                  <a:cubicBezTo>
                    <a:pt x="8" y="21"/>
                    <a:pt x="12" y="106"/>
                    <a:pt x="49" y="131"/>
                  </a:cubicBezTo>
                  <a:cubicBezTo>
                    <a:pt x="86" y="156"/>
                    <a:pt x="166" y="151"/>
                    <a:pt x="225" y="151"/>
                  </a:cubicBezTo>
                  <a:cubicBezTo>
                    <a:pt x="284" y="151"/>
                    <a:pt x="363" y="156"/>
                    <a:pt x="402" y="131"/>
                  </a:cubicBezTo>
                  <a:cubicBezTo>
                    <a:pt x="441" y="106"/>
                    <a:pt x="448" y="28"/>
                    <a:pt x="460" y="0"/>
                  </a:cubicBezTo>
                </a:path>
              </a:pathLst>
            </a:custGeom>
            <a:solidFill>
              <a:srgbClr val="FFC000"/>
            </a:solidFill>
            <a:ln w="9525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9">
              <a:extLst>
                <a:ext uri="{FF2B5EF4-FFF2-40B4-BE49-F238E27FC236}">
                  <a16:creationId xmlns:a16="http://schemas.microsoft.com/office/drawing/2014/main" id="{1EC082E7-8769-D689-65FC-5017D10B391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20938" y="2505075"/>
              <a:ext cx="1123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n-type</a:t>
              </a: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347F29F1-484D-87A4-B70E-DFE928CEC17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95950" y="2603500"/>
              <a:ext cx="1254125" cy="598488"/>
            </a:xfrm>
            <a:custGeom>
              <a:avLst/>
              <a:gdLst>
                <a:gd name="T0" fmla="*/ 0 w 460"/>
                <a:gd name="T1" fmla="*/ 0 h 156"/>
                <a:gd name="T2" fmla="*/ 49 w 460"/>
                <a:gd name="T3" fmla="*/ 131 h 156"/>
                <a:gd name="T4" fmla="*/ 225 w 460"/>
                <a:gd name="T5" fmla="*/ 151 h 156"/>
                <a:gd name="T6" fmla="*/ 402 w 460"/>
                <a:gd name="T7" fmla="*/ 131 h 156"/>
                <a:gd name="T8" fmla="*/ 460 w 46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" h="156">
                  <a:moveTo>
                    <a:pt x="0" y="0"/>
                  </a:moveTo>
                  <a:cubicBezTo>
                    <a:pt x="8" y="21"/>
                    <a:pt x="12" y="106"/>
                    <a:pt x="49" y="131"/>
                  </a:cubicBezTo>
                  <a:cubicBezTo>
                    <a:pt x="86" y="156"/>
                    <a:pt x="166" y="151"/>
                    <a:pt x="225" y="151"/>
                  </a:cubicBezTo>
                  <a:cubicBezTo>
                    <a:pt x="284" y="151"/>
                    <a:pt x="363" y="156"/>
                    <a:pt x="402" y="131"/>
                  </a:cubicBezTo>
                  <a:cubicBezTo>
                    <a:pt x="441" y="106"/>
                    <a:pt x="448" y="28"/>
                    <a:pt x="460" y="0"/>
                  </a:cubicBezTo>
                </a:path>
              </a:pathLst>
            </a:custGeom>
            <a:solidFill>
              <a:srgbClr val="FFC000"/>
            </a:solidFill>
            <a:ln w="9525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id="{DB849C43-75E7-8393-55CF-6F31F8C49D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66950" y="2289175"/>
              <a:ext cx="784225" cy="366713"/>
              <a:chOff x="2042" y="1005"/>
              <a:chExt cx="494" cy="231"/>
            </a:xfrm>
          </p:grpSpPr>
          <p:sp>
            <p:nvSpPr>
              <p:cNvPr id="82" name="Text Box 12">
                <a:extLst>
                  <a:ext uri="{FF2B5EF4-FFF2-40B4-BE49-F238E27FC236}">
                    <a16:creationId xmlns:a16="http://schemas.microsoft.com/office/drawing/2014/main" id="{72CA52DA-FCF4-8C97-1DFD-7BD42C9D47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1005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b="1">
                    <a:latin typeface="Arial" panose="020B0604020202020204" pitchFamily="34" charset="0"/>
                  </a:rPr>
                  <a:t>metal</a:t>
                </a:r>
              </a:p>
            </p:txBody>
          </p:sp>
          <p:sp>
            <p:nvSpPr>
              <p:cNvPr id="83" name="Rectangle 13">
                <a:extLst>
                  <a:ext uri="{FF2B5EF4-FFF2-40B4-BE49-F238E27FC236}">
                    <a16:creationId xmlns:a16="http://schemas.microsoft.com/office/drawing/2014/main" id="{187AC272-A83D-4F6F-3B91-A2F049D666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006"/>
                <a:ext cx="488" cy="19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6" name="Group 14">
              <a:extLst>
                <a:ext uri="{FF2B5EF4-FFF2-40B4-BE49-F238E27FC236}">
                  <a16:creationId xmlns:a16="http://schemas.microsoft.com/office/drawing/2014/main" id="{BD3E931A-A4F0-7229-093B-FB80F11DD2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6163" y="2292350"/>
              <a:ext cx="784225" cy="366713"/>
              <a:chOff x="2042" y="1005"/>
              <a:chExt cx="494" cy="231"/>
            </a:xfrm>
          </p:grpSpPr>
          <p:sp>
            <p:nvSpPr>
              <p:cNvPr id="80" name="Text Box 15">
                <a:extLst>
                  <a:ext uri="{FF2B5EF4-FFF2-40B4-BE49-F238E27FC236}">
                    <a16:creationId xmlns:a16="http://schemas.microsoft.com/office/drawing/2014/main" id="{0207A2A1-A824-B9D8-59CE-C481B89168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1005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b="1">
                    <a:latin typeface="Arial" panose="020B0604020202020204" pitchFamily="34" charset="0"/>
                  </a:rPr>
                  <a:t>metal</a:t>
                </a:r>
              </a:p>
            </p:txBody>
          </p:sp>
          <p:sp>
            <p:nvSpPr>
              <p:cNvPr id="81" name="Rectangle 16">
                <a:extLst>
                  <a:ext uri="{FF2B5EF4-FFF2-40B4-BE49-F238E27FC236}">
                    <a16:creationId xmlns:a16="http://schemas.microsoft.com/office/drawing/2014/main" id="{1FFC89F7-F764-F74D-BFBF-0BD664C74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006"/>
                <a:ext cx="488" cy="19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7" name="Rectangle 17">
              <a:extLst>
                <a:ext uri="{FF2B5EF4-FFF2-40B4-BE49-F238E27FC236}">
                  <a16:creationId xmlns:a16="http://schemas.microsoft.com/office/drawing/2014/main" id="{B8530807-C00C-33A8-E501-FCE0FC5903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5500" y="2339975"/>
              <a:ext cx="2443163" cy="26511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B8A6DA81-E121-B91C-2A28-A6DB9E875A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2525" y="2266950"/>
              <a:ext cx="18097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oxide insulator</a:t>
              </a:r>
            </a:p>
          </p:txBody>
        </p: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2C3255ED-2969-83E7-0071-3B016C0A8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0263" y="2076450"/>
              <a:ext cx="2432050" cy="26511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F6D0C05A-B990-A44A-C51D-FF119B4697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763" y="2003425"/>
              <a:ext cx="7810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metal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84568A32-AF45-E9D8-F0EE-C0129EF71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6375" y="3300413"/>
              <a:ext cx="869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 dirty="0">
                  <a:latin typeface="Arial" panose="020B0604020202020204" pitchFamily="34" charset="0"/>
                </a:rPr>
                <a:t>p-type</a:t>
              </a:r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0EE11CD3-3285-0C3D-EB97-84688C899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950" y="4070350"/>
              <a:ext cx="5897563" cy="26511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9E8F4304-1CD1-1944-1BC7-92E1F9B5A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213" y="3997325"/>
              <a:ext cx="11906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metal</a:t>
              </a:r>
            </a:p>
          </p:txBody>
        </p:sp>
        <p:sp>
          <p:nvSpPr>
            <p:cNvPr id="24" name="Oval 24">
              <a:extLst>
                <a:ext uri="{FF2B5EF4-FFF2-40B4-BE49-F238E27FC236}">
                  <a16:creationId xmlns:a16="http://schemas.microsoft.com/office/drawing/2014/main" id="{13594F9A-DB99-A18E-15D0-A6BEF3CED21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15225" y="1935163"/>
              <a:ext cx="109538" cy="11588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Oval 25">
              <a:extLst>
                <a:ext uri="{FF2B5EF4-FFF2-40B4-BE49-F238E27FC236}">
                  <a16:creationId xmlns:a16="http://schemas.microsoft.com/office/drawing/2014/main" id="{0B77A148-B7AB-132F-2519-A82E7D0D6F5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141413" y="1943100"/>
              <a:ext cx="109537" cy="1079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CC85F701-5E09-2721-EB92-24ED7E4C59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1992313"/>
              <a:ext cx="0" cy="221138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29480384-48BE-8F18-EBE4-6F6EF16D5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7475" y="4214813"/>
              <a:ext cx="24288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4165707-6A5C-600C-D631-CC03A135F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81525" y="1749425"/>
              <a:ext cx="0" cy="32385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Oval 29">
              <a:extLst>
                <a:ext uri="{FF2B5EF4-FFF2-40B4-BE49-F238E27FC236}">
                  <a16:creationId xmlns:a16="http://schemas.microsoft.com/office/drawing/2014/main" id="{2D647AD6-6F58-5B15-EC50-4D924D10A6E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25963" y="1676400"/>
              <a:ext cx="109537" cy="10953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FA7C6238-95A1-5082-CA0D-AA032D9A53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7475" y="1985963"/>
              <a:ext cx="0" cy="2794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329E7AE0-31D3-A7DF-1227-92BC2A5AF9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5550" y="1995488"/>
              <a:ext cx="14319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15662EE4-3D3E-0CCB-5E99-DD6A31AA57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5100" y="1993900"/>
              <a:ext cx="0" cy="292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5CE6CB18-9332-850C-FE57-EA8229541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18275" y="1993900"/>
              <a:ext cx="104616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34">
              <a:extLst>
                <a:ext uri="{FF2B5EF4-FFF2-40B4-BE49-F238E27FC236}">
                  <a16:creationId xmlns:a16="http://schemas.microsoft.com/office/drawing/2014/main" id="{A7D78C5E-53A6-728C-EC66-C5E7EBB5A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3850" y="1311275"/>
              <a:ext cx="9032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gate</a:t>
              </a:r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B103DF1F-993E-D2EE-224B-D18321A65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000" y="1811338"/>
              <a:ext cx="96043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source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3271E2D2-40C3-2F50-F9C4-B7170E73D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8575" y="1822450"/>
              <a:ext cx="10207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drain</a:t>
              </a:r>
            </a:p>
          </p:txBody>
        </p:sp>
        <p:sp>
          <p:nvSpPr>
            <p:cNvPr id="37" name="Text Box 37">
              <a:extLst>
                <a:ext uri="{FF2B5EF4-FFF2-40B4-BE49-F238E27FC236}">
                  <a16:creationId xmlns:a16="http://schemas.microsoft.com/office/drawing/2014/main" id="{9D141CB4-5475-1E48-898C-A7F07845BB1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951538" y="2543175"/>
              <a:ext cx="11239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n-type</a:t>
              </a:r>
            </a:p>
          </p:txBody>
        </p:sp>
        <p:sp>
          <p:nvSpPr>
            <p:cNvPr id="38" name="Oval 38">
              <a:extLst>
                <a:ext uri="{FF2B5EF4-FFF2-40B4-BE49-F238E27FC236}">
                  <a16:creationId xmlns:a16="http://schemas.microsoft.com/office/drawing/2014/main" id="{A7855220-6F46-4456-3184-8A1A3ABAD4F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68563" y="28829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39">
              <a:extLst>
                <a:ext uri="{FF2B5EF4-FFF2-40B4-BE49-F238E27FC236}">
                  <a16:creationId xmlns:a16="http://schemas.microsoft.com/office/drawing/2014/main" id="{4835CC98-24C8-1DA6-E24F-A076C3EFD2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4425" y="27844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40" name="Oval 40">
              <a:extLst>
                <a:ext uri="{FF2B5EF4-FFF2-40B4-BE49-F238E27FC236}">
                  <a16:creationId xmlns:a16="http://schemas.microsoft.com/office/drawing/2014/main" id="{01B9AE4F-A99B-29BD-A6D8-7F48B114F0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798763" y="28829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Text Box 41">
              <a:extLst>
                <a:ext uri="{FF2B5EF4-FFF2-40B4-BE49-F238E27FC236}">
                  <a16:creationId xmlns:a16="http://schemas.microsoft.com/office/drawing/2014/main" id="{F7D98952-62C7-6F7A-8FF6-19951B067C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14625" y="27844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42" name="Oval 42">
              <a:extLst>
                <a:ext uri="{FF2B5EF4-FFF2-40B4-BE49-F238E27FC236}">
                  <a16:creationId xmlns:a16="http://schemas.microsoft.com/office/drawing/2014/main" id="{C9C9BF28-DC5F-41DA-BE7A-ED41794D05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90863" y="28829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3">
              <a:extLst>
                <a:ext uri="{FF2B5EF4-FFF2-40B4-BE49-F238E27FC236}">
                  <a16:creationId xmlns:a16="http://schemas.microsoft.com/office/drawing/2014/main" id="{732083C1-6F80-26E9-9F44-07D73CE70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6725" y="27844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44" name="Oval 44">
              <a:extLst>
                <a:ext uri="{FF2B5EF4-FFF2-40B4-BE49-F238E27FC236}">
                  <a16:creationId xmlns:a16="http://schemas.microsoft.com/office/drawing/2014/main" id="{28973BBB-D9B5-1B29-9A5E-8961481D042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35663" y="28829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5" name="Text Box 45">
              <a:extLst>
                <a:ext uri="{FF2B5EF4-FFF2-40B4-BE49-F238E27FC236}">
                  <a16:creationId xmlns:a16="http://schemas.microsoft.com/office/drawing/2014/main" id="{8D05FE47-B8D1-424B-9A2A-A836838662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1525" y="27844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46" name="Oval 46">
              <a:extLst>
                <a:ext uri="{FF2B5EF4-FFF2-40B4-BE49-F238E27FC236}">
                  <a16:creationId xmlns:a16="http://schemas.microsoft.com/office/drawing/2014/main" id="{7BC1721E-8E8A-FD15-B67D-005E7454E5E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265863" y="28829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E21E9CAC-0CD8-3403-6AB2-9C4CD4E88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81725" y="27844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48" name="Oval 48">
              <a:extLst>
                <a:ext uri="{FF2B5EF4-FFF2-40B4-BE49-F238E27FC236}">
                  <a16:creationId xmlns:a16="http://schemas.microsoft.com/office/drawing/2014/main" id="{0974C5F0-23EF-15C1-4662-560C3FD762A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557963" y="28829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Text Box 49">
              <a:extLst>
                <a:ext uri="{FF2B5EF4-FFF2-40B4-BE49-F238E27FC236}">
                  <a16:creationId xmlns:a16="http://schemas.microsoft.com/office/drawing/2014/main" id="{EE30980C-5D9E-CFA8-BD92-50A6138EDA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3825" y="27844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+</a:t>
              </a:r>
            </a:p>
          </p:txBody>
        </p:sp>
        <p:sp>
          <p:nvSpPr>
            <p:cNvPr id="50" name="Oval 50">
              <a:extLst>
                <a:ext uri="{FF2B5EF4-FFF2-40B4-BE49-F238E27FC236}">
                  <a16:creationId xmlns:a16="http://schemas.microsoft.com/office/drawing/2014/main" id="{509D068B-4413-7343-54DD-50A69DAFC20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040063" y="32639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1" name="Text Box 51">
              <a:extLst>
                <a:ext uri="{FF2B5EF4-FFF2-40B4-BE49-F238E27FC236}">
                  <a16:creationId xmlns:a16="http://schemas.microsoft.com/office/drawing/2014/main" id="{B43B9AB2-C9BC-1092-029F-ADDE15621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3225" y="30384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52" name="Oval 52">
              <a:extLst>
                <a:ext uri="{FF2B5EF4-FFF2-40B4-BE49-F238E27FC236}">
                  <a16:creationId xmlns:a16="http://schemas.microsoft.com/office/drawing/2014/main" id="{4DF62095-6F6A-1879-0A86-8D594BDE3B0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405063" y="32766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53">
              <a:extLst>
                <a:ext uri="{FF2B5EF4-FFF2-40B4-BE49-F238E27FC236}">
                  <a16:creationId xmlns:a16="http://schemas.microsoft.com/office/drawing/2014/main" id="{BAE69CA5-9697-4E4A-2534-75C0599787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8225" y="30511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54" name="Oval 54">
              <a:extLst>
                <a:ext uri="{FF2B5EF4-FFF2-40B4-BE49-F238E27FC236}">
                  <a16:creationId xmlns:a16="http://schemas.microsoft.com/office/drawing/2014/main" id="{F31A932D-275E-CC5B-D98C-C17D8E184B4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509963" y="29083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Text Box 55">
              <a:extLst>
                <a:ext uri="{FF2B5EF4-FFF2-40B4-BE49-F238E27FC236}">
                  <a16:creationId xmlns:a16="http://schemas.microsoft.com/office/drawing/2014/main" id="{4DD93D99-5952-ED17-876E-4D3E688289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125" y="26828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56" name="Oval 56">
              <a:extLst>
                <a:ext uri="{FF2B5EF4-FFF2-40B4-BE49-F238E27FC236}">
                  <a16:creationId xmlns:a16="http://schemas.microsoft.com/office/drawing/2014/main" id="{CF9C5442-4350-5B6B-015B-F2F4CBA37EE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427663" y="27686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Text Box 57">
              <a:extLst>
                <a:ext uri="{FF2B5EF4-FFF2-40B4-BE49-F238E27FC236}">
                  <a16:creationId xmlns:a16="http://schemas.microsoft.com/office/drawing/2014/main" id="{AC9B05D1-3EEB-5353-64C3-15AA705F9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0825" y="25431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58" name="Oval 58">
              <a:extLst>
                <a:ext uri="{FF2B5EF4-FFF2-40B4-BE49-F238E27FC236}">
                  <a16:creationId xmlns:a16="http://schemas.microsoft.com/office/drawing/2014/main" id="{76F2336C-5EDE-4EE1-E825-81476A2729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719763" y="32004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9" name="Text Box 59">
              <a:extLst>
                <a:ext uri="{FF2B5EF4-FFF2-40B4-BE49-F238E27FC236}">
                  <a16:creationId xmlns:a16="http://schemas.microsoft.com/office/drawing/2014/main" id="{6B216660-9825-B182-DE80-387C35287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2925" y="29749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60" name="Oval 60">
              <a:extLst>
                <a:ext uri="{FF2B5EF4-FFF2-40B4-BE49-F238E27FC236}">
                  <a16:creationId xmlns:a16="http://schemas.microsoft.com/office/drawing/2014/main" id="{1BE7B795-31EB-3F26-10FB-BC376E66EE4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92863" y="32512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Text Box 61">
              <a:extLst>
                <a:ext uri="{FF2B5EF4-FFF2-40B4-BE49-F238E27FC236}">
                  <a16:creationId xmlns:a16="http://schemas.microsoft.com/office/drawing/2014/main" id="{C84444A3-70C0-3DCC-7DCF-38CB16BFED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96025" y="30257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62" name="Text Box 63">
              <a:extLst>
                <a:ext uri="{FF2B5EF4-FFF2-40B4-BE49-F238E27FC236}">
                  <a16:creationId xmlns:a16="http://schemas.microsoft.com/office/drawing/2014/main" id="{605E2353-C373-3176-8E44-6D0AFAA2D1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2425" y="3579813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63" name="Text Box 64">
              <a:extLst>
                <a:ext uri="{FF2B5EF4-FFF2-40B4-BE49-F238E27FC236}">
                  <a16:creationId xmlns:a16="http://schemas.microsoft.com/office/drawing/2014/main" id="{B961AC0E-6E2C-4F7D-CFD5-EC0BEAF1C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7125" y="3605213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64" name="Text Box 65">
              <a:extLst>
                <a:ext uri="{FF2B5EF4-FFF2-40B4-BE49-F238E27FC236}">
                  <a16:creationId xmlns:a16="http://schemas.microsoft.com/office/drawing/2014/main" id="{A232CDDE-1070-AF86-9F1F-EFA247C40F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3125" y="3567113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65" name="Text Box 66">
              <a:extLst>
                <a:ext uri="{FF2B5EF4-FFF2-40B4-BE49-F238E27FC236}">
                  <a16:creationId xmlns:a16="http://schemas.microsoft.com/office/drawing/2014/main" id="{7CAEF130-991E-FA9A-E446-21DAE8716A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7825" y="3567113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66" name="Line 67">
              <a:extLst>
                <a:ext uri="{FF2B5EF4-FFF2-40B4-BE49-F238E27FC236}">
                  <a16:creationId xmlns:a16="http://schemas.microsoft.com/office/drawing/2014/main" id="{3E978892-3089-815A-12B5-5367B93B04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71763" y="1735138"/>
              <a:ext cx="9144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69">
              <a:extLst>
                <a:ext uri="{FF2B5EF4-FFF2-40B4-BE49-F238E27FC236}">
                  <a16:creationId xmlns:a16="http://schemas.microsoft.com/office/drawing/2014/main" id="{13F5FE85-18DC-DDD6-77F8-1819079DD4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3038" y="1749425"/>
              <a:ext cx="598487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68" name="Group 70">
              <a:extLst>
                <a:ext uri="{FF2B5EF4-FFF2-40B4-BE49-F238E27FC236}">
                  <a16:creationId xmlns:a16="http://schemas.microsoft.com/office/drawing/2014/main" id="{ED0496C6-4F5F-649E-9D68-2E292D6C25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40125" y="1539875"/>
              <a:ext cx="461963" cy="406400"/>
              <a:chOff x="4170" y="1424"/>
              <a:chExt cx="291" cy="256"/>
            </a:xfrm>
          </p:grpSpPr>
          <p:sp>
            <p:nvSpPr>
              <p:cNvPr id="77" name="Oval 71">
                <a:extLst>
                  <a:ext uri="{FF2B5EF4-FFF2-40B4-BE49-F238E27FC236}">
                    <a16:creationId xmlns:a16="http://schemas.microsoft.com/office/drawing/2014/main" id="{A46910A1-7487-AD12-DB6F-5BC101ECA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0" y="1424"/>
                <a:ext cx="250" cy="25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8" name="Text Box 72">
                <a:extLst>
                  <a:ext uri="{FF2B5EF4-FFF2-40B4-BE49-F238E27FC236}">
                    <a16:creationId xmlns:a16="http://schemas.microsoft.com/office/drawing/2014/main" id="{58088D12-2EBB-52F9-2613-1762FFEF1A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0" y="1454"/>
                <a:ext cx="21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1400" b="1"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79" name="Text Box 73">
                <a:extLst>
                  <a:ext uri="{FF2B5EF4-FFF2-40B4-BE49-F238E27FC236}">
                    <a16:creationId xmlns:a16="http://schemas.microsoft.com/office/drawing/2014/main" id="{F196A2DF-864A-80D6-097C-B4DD06D444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2" y="1447"/>
                <a:ext cx="1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1600" b="1">
                    <a:latin typeface="Arial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69" name="Oval 74">
              <a:extLst>
                <a:ext uri="{FF2B5EF4-FFF2-40B4-BE49-F238E27FC236}">
                  <a16:creationId xmlns:a16="http://schemas.microsoft.com/office/drawing/2014/main" id="{19ABD9B6-443D-E726-EE5F-A71B36E07EF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92563" y="26797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75">
              <a:extLst>
                <a:ext uri="{FF2B5EF4-FFF2-40B4-BE49-F238E27FC236}">
                  <a16:creationId xmlns:a16="http://schemas.microsoft.com/office/drawing/2014/main" id="{97694372-1EB2-12DA-D270-EAAD7CA0CD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95725" y="24542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71" name="Oval 76">
              <a:extLst>
                <a:ext uri="{FF2B5EF4-FFF2-40B4-BE49-F238E27FC236}">
                  <a16:creationId xmlns:a16="http://schemas.microsoft.com/office/drawing/2014/main" id="{5BBBA49F-189F-3E83-6D3A-BDECF921792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00563" y="26797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Text Box 77">
              <a:extLst>
                <a:ext uri="{FF2B5EF4-FFF2-40B4-BE49-F238E27FC236}">
                  <a16:creationId xmlns:a16="http://schemas.microsoft.com/office/drawing/2014/main" id="{7C48413C-A91C-AFAF-3291-EBD09A034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3725" y="24542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73" name="Oval 78">
              <a:extLst>
                <a:ext uri="{FF2B5EF4-FFF2-40B4-BE49-F238E27FC236}">
                  <a16:creationId xmlns:a16="http://schemas.microsoft.com/office/drawing/2014/main" id="{86CDECFF-1D66-2ADB-A357-7027B8646F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932363" y="2679700"/>
              <a:ext cx="182562" cy="182563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Text Box 79">
              <a:extLst>
                <a:ext uri="{FF2B5EF4-FFF2-40B4-BE49-F238E27FC236}">
                  <a16:creationId xmlns:a16="http://schemas.microsoft.com/office/drawing/2014/main" id="{E5B8BB66-7775-9AA6-0F45-4B0F88421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5525" y="2454275"/>
              <a:ext cx="355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_</a:t>
              </a:r>
            </a:p>
          </p:txBody>
        </p:sp>
        <p:sp>
          <p:nvSpPr>
            <p:cNvPr id="75" name="Text Box 80">
              <a:extLst>
                <a:ext uri="{FF2B5EF4-FFF2-40B4-BE49-F238E27FC236}">
                  <a16:creationId xmlns:a16="http://schemas.microsoft.com/office/drawing/2014/main" id="{5098E024-B62E-A4CB-B823-263A85705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1325" y="3643313"/>
              <a:ext cx="339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h</a:t>
              </a:r>
            </a:p>
          </p:txBody>
        </p:sp>
        <p:sp>
          <p:nvSpPr>
            <p:cNvPr id="76" name="Text Box 81">
              <a:extLst>
                <a:ext uri="{FF2B5EF4-FFF2-40B4-BE49-F238E27FC236}">
                  <a16:creationId xmlns:a16="http://schemas.microsoft.com/office/drawing/2014/main" id="{B8C8165C-ACD0-E552-17AD-48EC1769D6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3425" y="1116013"/>
              <a:ext cx="10207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V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GS</a:t>
              </a:r>
              <a:r>
                <a:rPr lang="en-US" altLang="en-US" sz="2000" b="1">
                  <a:latin typeface="Arial" panose="020B0604020202020204" pitchFamily="34" charset="0"/>
                </a:rPr>
                <a:t> &gt; 0</a:t>
              </a:r>
              <a:endParaRPr lang="en-US" altLang="en-US" sz="2000" b="1" baseline="-2500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995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1430-B09E-C7E1-CB49-2A95C92D9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NMOS Transistor channel</a:t>
            </a:r>
          </a:p>
        </p:txBody>
      </p:sp>
      <p:sp>
        <p:nvSpPr>
          <p:cNvPr id="4" name="Text Box 63">
            <a:extLst>
              <a:ext uri="{FF2B5EF4-FFF2-40B4-BE49-F238E27FC236}">
                <a16:creationId xmlns:a16="http://schemas.microsoft.com/office/drawing/2014/main" id="{B7446C98-7487-22DD-334D-D1D26B5B3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839" y="5111750"/>
            <a:ext cx="105156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>
                <a:latin typeface="Arial" panose="020B0604020202020204" pitchFamily="34" charset="0"/>
              </a:rPr>
              <a:t>When V</a:t>
            </a:r>
            <a:r>
              <a:rPr lang="en-US" altLang="en-US" sz="2400" baseline="-25000" dirty="0">
                <a:latin typeface="Arial" panose="020B0604020202020204" pitchFamily="34" charset="0"/>
              </a:rPr>
              <a:t>GS</a:t>
            </a:r>
            <a:r>
              <a:rPr lang="en-US" altLang="en-US" sz="2400" dirty="0">
                <a:latin typeface="Arial" panose="020B0604020202020204" pitchFamily="34" charset="0"/>
              </a:rPr>
              <a:t> is larger than a </a:t>
            </a:r>
            <a:r>
              <a:rPr lang="en-US" altLang="en-US" sz="2400" b="1" dirty="0">
                <a:latin typeface="Arial" panose="020B0604020202020204" pitchFamily="34" charset="0"/>
              </a:rPr>
              <a:t>threshold</a:t>
            </a:r>
            <a:r>
              <a:rPr lang="en-US" altLang="en-US" sz="2400" dirty="0">
                <a:latin typeface="Arial" panose="020B0604020202020204" pitchFamily="34" charset="0"/>
              </a:rPr>
              <a:t> voltage V</a:t>
            </a:r>
            <a:r>
              <a:rPr lang="en-US" altLang="en-US" sz="2400" baseline="-25000" dirty="0">
                <a:latin typeface="Arial" panose="020B0604020202020204" pitchFamily="34" charset="0"/>
              </a:rPr>
              <a:t>TH(n)</a:t>
            </a:r>
            <a:r>
              <a:rPr lang="en-US" altLang="en-US" sz="2400" dirty="0">
                <a:latin typeface="Arial" panose="020B0604020202020204" pitchFamily="34" charset="0"/>
              </a:rPr>
              <a:t>, the attraction to the gate is so great that free electrons collect there.</a:t>
            </a:r>
          </a:p>
          <a:p>
            <a:pPr eaLnBrk="0" hangingPunct="0">
              <a:lnSpc>
                <a:spcPct val="20000"/>
              </a:lnSpc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en-US" sz="2400" dirty="0">
                <a:latin typeface="Arial" panose="020B0604020202020204" pitchFamily="34" charset="0"/>
              </a:rPr>
              <a:t>The applied V</a:t>
            </a:r>
            <a:r>
              <a:rPr lang="en-US" altLang="en-US" sz="2400" baseline="-25000" dirty="0">
                <a:latin typeface="Arial" panose="020B0604020202020204" pitchFamily="34" charset="0"/>
              </a:rPr>
              <a:t>GS</a:t>
            </a:r>
            <a:r>
              <a:rPr lang="en-US" altLang="en-US" sz="2400" dirty="0">
                <a:latin typeface="Arial" panose="020B0604020202020204" pitchFamily="34" charset="0"/>
              </a:rPr>
              <a:t> creates an </a:t>
            </a:r>
            <a:r>
              <a:rPr lang="en-US" altLang="en-US" sz="2400" b="1" dirty="0">
                <a:latin typeface="Arial" panose="020B0604020202020204" pitchFamily="34" charset="0"/>
              </a:rPr>
              <a:t>induced n-type channel</a:t>
            </a:r>
            <a:r>
              <a:rPr lang="en-US" altLang="en-US" sz="2400" dirty="0">
                <a:latin typeface="Arial" panose="020B0604020202020204" pitchFamily="34" charset="0"/>
              </a:rPr>
              <a:t> under the gate (an area with free electrons).</a:t>
            </a:r>
            <a:endParaRPr lang="en-US" altLang="en-US" sz="2400" baseline="-25000" dirty="0">
              <a:latin typeface="Arial" panose="020B0604020202020204" pitchFamily="34" charset="0"/>
            </a:endParaRPr>
          </a:p>
        </p:txBody>
      </p:sp>
      <p:sp>
        <p:nvSpPr>
          <p:cNvPr id="6" name="Rectangle 92">
            <a:extLst>
              <a:ext uri="{FF2B5EF4-FFF2-40B4-BE49-F238E27FC236}">
                <a16:creationId xmlns:a16="http://schemas.microsoft.com/office/drawing/2014/main" id="{9800AD7B-D51A-4DFA-944B-177014DDFF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1558" y="3203575"/>
            <a:ext cx="2489200" cy="279400"/>
          </a:xfrm>
          <a:prstGeom prst="rect">
            <a:avLst/>
          </a:prstGeom>
          <a:solidFill>
            <a:srgbClr val="FFC000"/>
          </a:solidFill>
          <a:ln w="63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2F74BE71-EDE5-0B0C-FBB0-BB30C36B9A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7183" y="2336800"/>
            <a:ext cx="0" cy="5699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50352DB-B67F-D6CD-4A3B-D398D315C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1896" y="2554288"/>
            <a:ext cx="5254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8693915F-C9D8-552C-6575-BF355A6FB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5171" y="2405063"/>
            <a:ext cx="7107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E0727450-47B1-01AF-A862-50A559CD6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4358" y="2405063"/>
            <a:ext cx="8107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BB2FE2D2-FFC8-CC79-B31B-7AF94B248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308" y="3192463"/>
            <a:ext cx="5900738" cy="14700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674BFEC-D5BC-7180-88B6-89509ED209DD}"/>
              </a:ext>
            </a:extLst>
          </p:cNvPr>
          <p:cNvSpPr>
            <a:spLocks noChangeAspect="1"/>
          </p:cNvSpPr>
          <p:nvPr/>
        </p:nvSpPr>
        <p:spPr bwMode="auto">
          <a:xfrm>
            <a:off x="4023796" y="3190875"/>
            <a:ext cx="1244600" cy="598488"/>
          </a:xfrm>
          <a:custGeom>
            <a:avLst/>
            <a:gdLst>
              <a:gd name="T0" fmla="*/ 0 w 460"/>
              <a:gd name="T1" fmla="*/ 0 h 156"/>
              <a:gd name="T2" fmla="*/ 49 w 460"/>
              <a:gd name="T3" fmla="*/ 131 h 156"/>
              <a:gd name="T4" fmla="*/ 225 w 460"/>
              <a:gd name="T5" fmla="*/ 151 h 156"/>
              <a:gd name="T6" fmla="*/ 402 w 460"/>
              <a:gd name="T7" fmla="*/ 131 h 156"/>
              <a:gd name="T8" fmla="*/ 460 w 460"/>
              <a:gd name="T9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" h="156">
                <a:moveTo>
                  <a:pt x="0" y="0"/>
                </a:moveTo>
                <a:cubicBezTo>
                  <a:pt x="8" y="21"/>
                  <a:pt x="12" y="106"/>
                  <a:pt x="49" y="131"/>
                </a:cubicBezTo>
                <a:cubicBezTo>
                  <a:pt x="86" y="156"/>
                  <a:pt x="166" y="151"/>
                  <a:pt x="225" y="151"/>
                </a:cubicBezTo>
                <a:cubicBezTo>
                  <a:pt x="284" y="151"/>
                  <a:pt x="363" y="156"/>
                  <a:pt x="402" y="131"/>
                </a:cubicBezTo>
                <a:cubicBezTo>
                  <a:pt x="441" y="106"/>
                  <a:pt x="448" y="28"/>
                  <a:pt x="460" y="0"/>
                </a:cubicBezTo>
              </a:path>
            </a:pathLst>
          </a:custGeom>
          <a:solidFill>
            <a:srgbClr val="FFC000"/>
          </a:solidFill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68B4C1A6-F48B-884E-16A2-A13705965B95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214296" y="309245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n-type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57E2538A-E0E2-FBC4-5EC0-ABF336EC1F4F}"/>
              </a:ext>
            </a:extLst>
          </p:cNvPr>
          <p:cNvSpPr>
            <a:spLocks noChangeAspect="1"/>
          </p:cNvSpPr>
          <p:nvPr/>
        </p:nvSpPr>
        <p:spPr bwMode="auto">
          <a:xfrm>
            <a:off x="7489308" y="3190875"/>
            <a:ext cx="1254125" cy="598488"/>
          </a:xfrm>
          <a:custGeom>
            <a:avLst/>
            <a:gdLst>
              <a:gd name="T0" fmla="*/ 0 w 460"/>
              <a:gd name="T1" fmla="*/ 0 h 156"/>
              <a:gd name="T2" fmla="*/ 49 w 460"/>
              <a:gd name="T3" fmla="*/ 131 h 156"/>
              <a:gd name="T4" fmla="*/ 225 w 460"/>
              <a:gd name="T5" fmla="*/ 151 h 156"/>
              <a:gd name="T6" fmla="*/ 402 w 460"/>
              <a:gd name="T7" fmla="*/ 131 h 156"/>
              <a:gd name="T8" fmla="*/ 460 w 460"/>
              <a:gd name="T9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" h="156">
                <a:moveTo>
                  <a:pt x="0" y="0"/>
                </a:moveTo>
                <a:cubicBezTo>
                  <a:pt x="8" y="21"/>
                  <a:pt x="12" y="106"/>
                  <a:pt x="49" y="131"/>
                </a:cubicBezTo>
                <a:cubicBezTo>
                  <a:pt x="86" y="156"/>
                  <a:pt x="166" y="151"/>
                  <a:pt x="225" y="151"/>
                </a:cubicBezTo>
                <a:cubicBezTo>
                  <a:pt x="284" y="151"/>
                  <a:pt x="363" y="156"/>
                  <a:pt x="402" y="131"/>
                </a:cubicBezTo>
                <a:cubicBezTo>
                  <a:pt x="441" y="106"/>
                  <a:pt x="448" y="28"/>
                  <a:pt x="460" y="0"/>
                </a:cubicBezTo>
              </a:path>
            </a:pathLst>
          </a:custGeom>
          <a:solidFill>
            <a:srgbClr val="FFC000"/>
          </a:solidFill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E1C2F2C4-C96C-72A9-8E60-89EE966B9E4D}"/>
              </a:ext>
            </a:extLst>
          </p:cNvPr>
          <p:cNvGrpSpPr>
            <a:grpSpLocks/>
          </p:cNvGrpSpPr>
          <p:nvPr/>
        </p:nvGrpSpPr>
        <p:grpSpPr bwMode="auto">
          <a:xfrm>
            <a:off x="4060308" y="2876550"/>
            <a:ext cx="784225" cy="366713"/>
            <a:chOff x="2042" y="1005"/>
            <a:chExt cx="494" cy="231"/>
          </a:xfrm>
        </p:grpSpPr>
        <p:sp>
          <p:nvSpPr>
            <p:cNvPr id="93" name="Text Box 13">
              <a:extLst>
                <a:ext uri="{FF2B5EF4-FFF2-40B4-BE49-F238E27FC236}">
                  <a16:creationId xmlns:a16="http://schemas.microsoft.com/office/drawing/2014/main" id="{3F0CB676-78C2-0D27-695A-BB86FF0A0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" y="1005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metal</a:t>
              </a:r>
            </a:p>
          </p:txBody>
        </p:sp>
        <p:sp>
          <p:nvSpPr>
            <p:cNvPr id="94" name="Rectangle 14">
              <a:extLst>
                <a:ext uri="{FF2B5EF4-FFF2-40B4-BE49-F238E27FC236}">
                  <a16:creationId xmlns:a16="http://schemas.microsoft.com/office/drawing/2014/main" id="{AE4590FA-6B71-BD45-A141-9801932674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006"/>
              <a:ext cx="488" cy="19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32A9604-6B36-03CA-6AB2-325B527A8C46}"/>
              </a:ext>
            </a:extLst>
          </p:cNvPr>
          <p:cNvGrpSpPr>
            <a:grpSpLocks/>
          </p:cNvGrpSpPr>
          <p:nvPr/>
        </p:nvGrpSpPr>
        <p:grpSpPr bwMode="auto">
          <a:xfrm>
            <a:off x="7919521" y="2879725"/>
            <a:ext cx="784225" cy="366713"/>
            <a:chOff x="2042" y="1005"/>
            <a:chExt cx="494" cy="231"/>
          </a:xfrm>
        </p:grpSpPr>
        <p:sp>
          <p:nvSpPr>
            <p:cNvPr id="91" name="Text Box 16">
              <a:extLst>
                <a:ext uri="{FF2B5EF4-FFF2-40B4-BE49-F238E27FC236}">
                  <a16:creationId xmlns:a16="http://schemas.microsoft.com/office/drawing/2014/main" id="{58402298-53D8-0E0D-52B8-35FC304999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" y="1005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metal</a:t>
              </a:r>
            </a:p>
          </p:txBody>
        </p:sp>
        <p:sp>
          <p:nvSpPr>
            <p:cNvPr id="92" name="Rectangle 17">
              <a:extLst>
                <a:ext uri="{FF2B5EF4-FFF2-40B4-BE49-F238E27FC236}">
                  <a16:creationId xmlns:a16="http://schemas.microsoft.com/office/drawing/2014/main" id="{05BDAA58-034D-B6BE-DB63-3AA78B9E1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006"/>
              <a:ext cx="488" cy="19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" name="Rectangle 18">
            <a:extLst>
              <a:ext uri="{FF2B5EF4-FFF2-40B4-BE49-F238E27FC236}">
                <a16:creationId xmlns:a16="http://schemas.microsoft.com/office/drawing/2014/main" id="{90A29C5B-5A81-002D-4E05-CE07FE8FE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8858" y="2927350"/>
            <a:ext cx="2443163" cy="2651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A5FDC03A-B0F1-6500-2AFB-03825BDE0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5883" y="2854325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oxide insulator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E90C9A1E-5A07-F8ED-D730-50F761A5B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621" y="2663825"/>
            <a:ext cx="2432050" cy="2651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32E84A67-4247-2836-F14B-2489673CCE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9121" y="25908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metal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C2CA14A4-8B85-8C97-6B01-668B5802E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9733" y="3887788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p-type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C88EE2EE-522B-485B-49ED-2933A6D5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308" y="4657725"/>
            <a:ext cx="5897563" cy="2651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B4DAC3CA-FD44-025A-CA1C-9734EACADA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571" y="4584700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metal</a:t>
            </a:r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3F01AFD0-F99C-ABDB-E278-79D3303B6D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08583" y="2522538"/>
            <a:ext cx="109538" cy="115887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Oval 26">
            <a:extLst>
              <a:ext uri="{FF2B5EF4-FFF2-40B4-BE49-F238E27FC236}">
                <a16:creationId xmlns:a16="http://schemas.microsoft.com/office/drawing/2014/main" id="{CBB75AE8-D99A-6E68-5C9E-41E043CC26CC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2934771" y="2530475"/>
            <a:ext cx="109537" cy="1079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ABBAB85D-B559-D157-6535-2105D4D5A5DB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0833" y="2579688"/>
            <a:ext cx="0" cy="22113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D4415B51-7D8F-B50F-360B-EEC55C43AF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0833" y="4802188"/>
            <a:ext cx="24288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BA5107A4-874B-DC50-53D7-41323B919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74883" y="2336800"/>
            <a:ext cx="0" cy="3238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Oval 30">
            <a:extLst>
              <a:ext uri="{FF2B5EF4-FFF2-40B4-BE49-F238E27FC236}">
                <a16:creationId xmlns:a16="http://schemas.microsoft.com/office/drawing/2014/main" id="{C3BAA897-CFD1-84E2-C75A-7727907081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19321" y="2263775"/>
            <a:ext cx="109537" cy="109538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6C6844E9-69C9-1578-E040-82EA14DB43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50833" y="2573338"/>
            <a:ext cx="0" cy="279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C0036B4F-1C7F-C73B-7D11-A86F995DB8D3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8908" y="2582863"/>
            <a:ext cx="14319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3ABBB89A-0CD0-7199-6639-05FBA76814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8458" y="2581275"/>
            <a:ext cx="0" cy="2921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EA07805C-8E27-867C-B1AF-1009031A09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11633" y="2581275"/>
            <a:ext cx="10461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222F1AF2-E6A3-F0E3-654B-8D3B3D4AC5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208" y="1898650"/>
            <a:ext cx="903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gate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3F5BCC7A-7312-6334-A36F-FA5FE20F7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358" y="2398713"/>
            <a:ext cx="960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source</a:t>
            </a:r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4CD3F07B-9074-1929-CD70-16191AE2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1933" y="2409825"/>
            <a:ext cx="1020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drain</a:t>
            </a:r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0A2B0AAF-E3C7-0106-D1BD-6C63F0683F73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744896" y="3130550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n-type</a:t>
            </a:r>
          </a:p>
        </p:txBody>
      </p:sp>
      <p:sp>
        <p:nvSpPr>
          <p:cNvPr id="39" name="Oval 39">
            <a:extLst>
              <a:ext uri="{FF2B5EF4-FFF2-40B4-BE49-F238E27FC236}">
                <a16:creationId xmlns:a16="http://schemas.microsoft.com/office/drawing/2014/main" id="{70A91E8F-5510-8224-333E-C7EBAB95DE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61921" y="3470275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784879D5-05BA-FBC0-3B3E-247EA6C2C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7783" y="337185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41" name="Oval 41">
            <a:extLst>
              <a:ext uri="{FF2B5EF4-FFF2-40B4-BE49-F238E27FC236}">
                <a16:creationId xmlns:a16="http://schemas.microsoft.com/office/drawing/2014/main" id="{B66A864E-97A6-7117-DB4F-E2572C6445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92121" y="3470275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4A82452A-3374-70F1-23E4-4F59788B3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983" y="337185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43" name="Oval 43">
            <a:extLst>
              <a:ext uri="{FF2B5EF4-FFF2-40B4-BE49-F238E27FC236}">
                <a16:creationId xmlns:a16="http://schemas.microsoft.com/office/drawing/2014/main" id="{461D734D-4365-0007-D72F-E36498080C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84221" y="3470275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175C6C61-66A2-B86F-8614-6EA53397A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083" y="337185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45" name="Oval 45">
            <a:extLst>
              <a:ext uri="{FF2B5EF4-FFF2-40B4-BE49-F238E27FC236}">
                <a16:creationId xmlns:a16="http://schemas.microsoft.com/office/drawing/2014/main" id="{14D57BC9-4990-A84C-8AEA-A2AA39078A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729021" y="3470275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2585422B-0EC9-5C1D-F800-82D65E5AE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4883" y="337185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47" name="Oval 47">
            <a:extLst>
              <a:ext uri="{FF2B5EF4-FFF2-40B4-BE49-F238E27FC236}">
                <a16:creationId xmlns:a16="http://schemas.microsoft.com/office/drawing/2014/main" id="{47967B8F-89AE-A6AC-42F3-6A7821AD6F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059221" y="3470275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DA8C7D51-8924-AD07-9AE1-0B64A4293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5083" y="337185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49" name="Oval 49">
            <a:extLst>
              <a:ext uri="{FF2B5EF4-FFF2-40B4-BE49-F238E27FC236}">
                <a16:creationId xmlns:a16="http://schemas.microsoft.com/office/drawing/2014/main" id="{D75308B4-A80C-E88A-2AF5-847D85359D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51321" y="3470275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D43A17B1-6745-D50C-7A23-F04773E4C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7183" y="337185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51" name="Oval 51">
            <a:extLst>
              <a:ext uri="{FF2B5EF4-FFF2-40B4-BE49-F238E27FC236}">
                <a16:creationId xmlns:a16="http://schemas.microsoft.com/office/drawing/2014/main" id="{6CEE94CA-EBE5-A2D1-67D9-7892B4EC7C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33421" y="3851275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5BA163E7-FCB2-B081-873D-227E40348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583" y="362585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7886264C-4366-B279-59E7-8B0D150BC0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98421" y="3863975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Text Box 54">
            <a:extLst>
              <a:ext uri="{FF2B5EF4-FFF2-40B4-BE49-F238E27FC236}">
                <a16:creationId xmlns:a16="http://schemas.microsoft.com/office/drawing/2014/main" id="{264780D0-39FA-A896-7314-D686AB9BC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1583" y="363855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55" name="Oval 55">
            <a:extLst>
              <a:ext uri="{FF2B5EF4-FFF2-40B4-BE49-F238E27FC236}">
                <a16:creationId xmlns:a16="http://schemas.microsoft.com/office/drawing/2014/main" id="{FC780029-BB5E-1722-3701-D48CD397B9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290621" y="3597275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" name="Text Box 56">
            <a:extLst>
              <a:ext uri="{FF2B5EF4-FFF2-40B4-BE49-F238E27FC236}">
                <a16:creationId xmlns:a16="http://schemas.microsoft.com/office/drawing/2014/main" id="{108380B6-B167-2D00-D1EB-18B35BFA7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3783" y="337185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57" name="Oval 57">
            <a:extLst>
              <a:ext uri="{FF2B5EF4-FFF2-40B4-BE49-F238E27FC236}">
                <a16:creationId xmlns:a16="http://schemas.microsoft.com/office/drawing/2014/main" id="{589D2DFD-CD27-E9AB-F50B-2406ED3F09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46421" y="3305175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" name="Text Box 58">
            <a:extLst>
              <a:ext uri="{FF2B5EF4-FFF2-40B4-BE49-F238E27FC236}">
                <a16:creationId xmlns:a16="http://schemas.microsoft.com/office/drawing/2014/main" id="{8581B5EB-551A-BD80-FD8F-20C1A5E98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9583" y="307975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59" name="Oval 59">
            <a:extLst>
              <a:ext uri="{FF2B5EF4-FFF2-40B4-BE49-F238E27FC236}">
                <a16:creationId xmlns:a16="http://schemas.microsoft.com/office/drawing/2014/main" id="{DB7F8385-07E7-B360-D5A9-A6238E11073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13121" y="3787775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Text Box 60">
            <a:extLst>
              <a:ext uri="{FF2B5EF4-FFF2-40B4-BE49-F238E27FC236}">
                <a16:creationId xmlns:a16="http://schemas.microsoft.com/office/drawing/2014/main" id="{2C444EBE-967B-333B-F45A-FCC592F4F0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6283" y="356235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61" name="Oval 61">
            <a:extLst>
              <a:ext uri="{FF2B5EF4-FFF2-40B4-BE49-F238E27FC236}">
                <a16:creationId xmlns:a16="http://schemas.microsoft.com/office/drawing/2014/main" id="{11101676-4426-B326-5B40-7BEFA75C00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86221" y="3838575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Text Box 62">
            <a:extLst>
              <a:ext uri="{FF2B5EF4-FFF2-40B4-BE49-F238E27FC236}">
                <a16:creationId xmlns:a16="http://schemas.microsoft.com/office/drawing/2014/main" id="{6163294D-B244-4FB8-AB06-A097B50EB0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9383" y="361315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63" name="Text Box 64">
            <a:extLst>
              <a:ext uri="{FF2B5EF4-FFF2-40B4-BE49-F238E27FC236}">
                <a16:creationId xmlns:a16="http://schemas.microsoft.com/office/drawing/2014/main" id="{378CC9F4-99D7-742E-68BA-1ED31C0B4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5783" y="41671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64" name="Text Box 65">
            <a:extLst>
              <a:ext uri="{FF2B5EF4-FFF2-40B4-BE49-F238E27FC236}">
                <a16:creationId xmlns:a16="http://schemas.microsoft.com/office/drawing/2014/main" id="{A8628D02-496E-7A11-58FC-5B8F02CEC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483" y="41925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65" name="Text Box 66">
            <a:extLst>
              <a:ext uri="{FF2B5EF4-FFF2-40B4-BE49-F238E27FC236}">
                <a16:creationId xmlns:a16="http://schemas.microsoft.com/office/drawing/2014/main" id="{310056D2-26CD-57B7-3257-B0B208D54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6483" y="41544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66" name="Text Box 67">
            <a:extLst>
              <a:ext uri="{FF2B5EF4-FFF2-40B4-BE49-F238E27FC236}">
                <a16:creationId xmlns:a16="http://schemas.microsoft.com/office/drawing/2014/main" id="{3BAC2461-5FA7-62FA-0A62-1CD86A104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1183" y="41544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67" name="Line 68">
            <a:extLst>
              <a:ext uri="{FF2B5EF4-FFF2-40B4-BE49-F238E27FC236}">
                <a16:creationId xmlns:a16="http://schemas.microsoft.com/office/drawing/2014/main" id="{20467C5B-0BB0-C1E7-50A2-FA5EE29592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65121" y="2322513"/>
            <a:ext cx="914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Line 69">
            <a:extLst>
              <a:ext uri="{FF2B5EF4-FFF2-40B4-BE49-F238E27FC236}">
                <a16:creationId xmlns:a16="http://schemas.microsoft.com/office/drawing/2014/main" id="{CDFD89B1-E6FC-6A9A-7841-D301E30B3DB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396" y="2336800"/>
            <a:ext cx="59848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9" name="Group 70">
            <a:extLst>
              <a:ext uri="{FF2B5EF4-FFF2-40B4-BE49-F238E27FC236}">
                <a16:creationId xmlns:a16="http://schemas.microsoft.com/office/drawing/2014/main" id="{E33E3505-7894-D0AC-C55A-1E47757FAEF0}"/>
              </a:ext>
            </a:extLst>
          </p:cNvPr>
          <p:cNvGrpSpPr>
            <a:grpSpLocks/>
          </p:cNvGrpSpPr>
          <p:nvPr/>
        </p:nvGrpSpPr>
        <p:grpSpPr bwMode="auto">
          <a:xfrm>
            <a:off x="5333483" y="2127250"/>
            <a:ext cx="461963" cy="406400"/>
            <a:chOff x="4170" y="1424"/>
            <a:chExt cx="291" cy="256"/>
          </a:xfrm>
        </p:grpSpPr>
        <p:sp>
          <p:nvSpPr>
            <p:cNvPr id="88" name="Oval 71">
              <a:extLst>
                <a:ext uri="{FF2B5EF4-FFF2-40B4-BE49-F238E27FC236}">
                  <a16:creationId xmlns:a16="http://schemas.microsoft.com/office/drawing/2014/main" id="{4F4FE134-363E-BE36-7B0D-C2BCF5B15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424"/>
              <a:ext cx="250" cy="2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Text Box 72">
              <a:extLst>
                <a:ext uri="{FF2B5EF4-FFF2-40B4-BE49-F238E27FC236}">
                  <a16:creationId xmlns:a16="http://schemas.microsoft.com/office/drawing/2014/main" id="{44B570E5-7D89-C877-68B0-AC4E9AAB2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" y="1454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400" b="1"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90" name="Text Box 73">
              <a:extLst>
                <a:ext uri="{FF2B5EF4-FFF2-40B4-BE49-F238E27FC236}">
                  <a16:creationId xmlns:a16="http://schemas.microsoft.com/office/drawing/2014/main" id="{91341B5A-3102-124E-9030-1143EF0BE0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1447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 b="1">
                  <a:latin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70" name="Oval 74">
            <a:extLst>
              <a:ext uri="{FF2B5EF4-FFF2-40B4-BE49-F238E27FC236}">
                <a16:creationId xmlns:a16="http://schemas.microsoft.com/office/drawing/2014/main" id="{D8331099-75ED-410E-E511-3C53252F70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85921" y="3267075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" name="Text Box 75">
            <a:extLst>
              <a:ext uri="{FF2B5EF4-FFF2-40B4-BE49-F238E27FC236}">
                <a16:creationId xmlns:a16="http://schemas.microsoft.com/office/drawing/2014/main" id="{D63096CF-C3F0-E85F-4982-6DFC29026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083" y="304165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72" name="Oval 76">
            <a:extLst>
              <a:ext uri="{FF2B5EF4-FFF2-40B4-BE49-F238E27FC236}">
                <a16:creationId xmlns:a16="http://schemas.microsoft.com/office/drawing/2014/main" id="{9E0E5261-32D9-354E-111B-58C13C7E1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93921" y="3267075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" name="Text Box 77">
            <a:extLst>
              <a:ext uri="{FF2B5EF4-FFF2-40B4-BE49-F238E27FC236}">
                <a16:creationId xmlns:a16="http://schemas.microsoft.com/office/drawing/2014/main" id="{D4D6BE76-1C24-E06D-C7D6-47D3EA2B70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7083" y="304165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74" name="Oval 78">
            <a:extLst>
              <a:ext uri="{FF2B5EF4-FFF2-40B4-BE49-F238E27FC236}">
                <a16:creationId xmlns:a16="http://schemas.microsoft.com/office/drawing/2014/main" id="{8BF383F1-9FA8-2374-6515-CD03844662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25721" y="3267075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" name="Text Box 79">
            <a:extLst>
              <a:ext uri="{FF2B5EF4-FFF2-40B4-BE49-F238E27FC236}">
                <a16:creationId xmlns:a16="http://schemas.microsoft.com/office/drawing/2014/main" id="{3D7F0BE2-505C-82B2-DDBD-FDFF19024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8883" y="3041650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76" name="Text Box 80">
            <a:extLst>
              <a:ext uri="{FF2B5EF4-FFF2-40B4-BE49-F238E27FC236}">
                <a16:creationId xmlns:a16="http://schemas.microsoft.com/office/drawing/2014/main" id="{CCE69000-D421-09B6-BC07-46415D41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083" y="42052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77" name="Text Box 81">
            <a:extLst>
              <a:ext uri="{FF2B5EF4-FFF2-40B4-BE49-F238E27FC236}">
                <a16:creationId xmlns:a16="http://schemas.microsoft.com/office/drawing/2014/main" id="{0AE3218D-CA3F-CE5A-8893-9F1829389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7683" y="1690688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V</a:t>
            </a:r>
            <a:r>
              <a:rPr lang="en-US" altLang="en-US" sz="2000" b="1" baseline="-25000">
                <a:latin typeface="Arial" panose="020B0604020202020204" pitchFamily="34" charset="0"/>
              </a:rPr>
              <a:t>GS</a:t>
            </a:r>
            <a:r>
              <a:rPr lang="en-US" altLang="en-US" sz="2000" b="1">
                <a:latin typeface="Arial" panose="020B0604020202020204" pitchFamily="34" charset="0"/>
              </a:rPr>
              <a:t> &gt; V</a:t>
            </a:r>
            <a:r>
              <a:rPr lang="en-US" altLang="en-US" sz="2000" b="1" baseline="-25000">
                <a:latin typeface="Arial" panose="020B0604020202020204" pitchFamily="34" charset="0"/>
              </a:rPr>
              <a:t>TH(n)</a:t>
            </a:r>
          </a:p>
        </p:txBody>
      </p:sp>
      <p:sp>
        <p:nvSpPr>
          <p:cNvPr id="78" name="Text Box 82">
            <a:extLst>
              <a:ext uri="{FF2B5EF4-FFF2-40B4-BE49-F238E27FC236}">
                <a16:creationId xmlns:a16="http://schemas.microsoft.com/office/drawing/2014/main" id="{C2D39BC5-9300-7754-5DAE-265367EBD6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7883" y="41798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79" name="Text Box 83">
            <a:extLst>
              <a:ext uri="{FF2B5EF4-FFF2-40B4-BE49-F238E27FC236}">
                <a16:creationId xmlns:a16="http://schemas.microsoft.com/office/drawing/2014/main" id="{8EF52B7B-AFB8-6017-320B-2D9924328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2583" y="42052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80" name="Text Box 84">
            <a:extLst>
              <a:ext uri="{FF2B5EF4-FFF2-40B4-BE49-F238E27FC236}">
                <a16:creationId xmlns:a16="http://schemas.microsoft.com/office/drawing/2014/main" id="{7160610E-B0DE-1630-DEC2-5DB51D56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8583" y="41671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81" name="Text Box 85">
            <a:extLst>
              <a:ext uri="{FF2B5EF4-FFF2-40B4-BE49-F238E27FC236}">
                <a16:creationId xmlns:a16="http://schemas.microsoft.com/office/drawing/2014/main" id="{5442F37B-7BD4-A95E-1881-A71B50D64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283" y="41671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82" name="Text Box 86">
            <a:extLst>
              <a:ext uri="{FF2B5EF4-FFF2-40B4-BE49-F238E27FC236}">
                <a16:creationId xmlns:a16="http://schemas.microsoft.com/office/drawing/2014/main" id="{FA077424-8E9D-9413-AFEF-E7003BF6C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9983" y="4179888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83" name="Text Box 87">
            <a:extLst>
              <a:ext uri="{FF2B5EF4-FFF2-40B4-BE49-F238E27FC236}">
                <a16:creationId xmlns:a16="http://schemas.microsoft.com/office/drawing/2014/main" id="{4FF864B5-8515-9FD4-A450-BE4370107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9983" y="311308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84" name="Text Box 88">
            <a:extLst>
              <a:ext uri="{FF2B5EF4-FFF2-40B4-BE49-F238E27FC236}">
                <a16:creationId xmlns:a16="http://schemas.microsoft.com/office/drawing/2014/main" id="{B4B9841C-6DFE-2CED-0C5F-EF02D7F94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3334" y="34067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 dirty="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85" name="Text Box 89">
            <a:extLst>
              <a:ext uri="{FF2B5EF4-FFF2-40B4-BE49-F238E27FC236}">
                <a16:creationId xmlns:a16="http://schemas.microsoft.com/office/drawing/2014/main" id="{463FBB64-D812-4B66-BB60-3DF11AFCBB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5683" y="310038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86" name="Text Box 90">
            <a:extLst>
              <a:ext uri="{FF2B5EF4-FFF2-40B4-BE49-F238E27FC236}">
                <a16:creationId xmlns:a16="http://schemas.microsoft.com/office/drawing/2014/main" id="{B9EC7360-4A95-2763-FAB5-04EE939E1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2883" y="315118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87" name="Text Box 91">
            <a:extLst>
              <a:ext uri="{FF2B5EF4-FFF2-40B4-BE49-F238E27FC236}">
                <a16:creationId xmlns:a16="http://schemas.microsoft.com/office/drawing/2014/main" id="{792D7F61-7C3E-7E66-2C60-7C389F804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5883" y="3113088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99388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FC1E-874D-9901-2C42-67106BACE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NMOS Transistor Drain Current</a:t>
            </a:r>
          </a:p>
        </p:txBody>
      </p:sp>
      <p:sp>
        <p:nvSpPr>
          <p:cNvPr id="4" name="Text Box 63">
            <a:extLst>
              <a:ext uri="{FF2B5EF4-FFF2-40B4-BE49-F238E27FC236}">
                <a16:creationId xmlns:a16="http://schemas.microsoft.com/office/drawing/2014/main" id="{43B6B27A-7415-C859-2216-F596709FA6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30" y="5038725"/>
            <a:ext cx="1067027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en-US" sz="2400" dirty="0">
                <a:latin typeface="Arial" panose="020B0604020202020204" pitchFamily="34" charset="0"/>
              </a:rPr>
              <a:t>When a positive V</a:t>
            </a:r>
            <a:r>
              <a:rPr lang="en-US" altLang="en-US" sz="2400" baseline="-25000" dirty="0">
                <a:latin typeface="Arial" panose="020B0604020202020204" pitchFamily="34" charset="0"/>
              </a:rPr>
              <a:t>DS</a:t>
            </a:r>
            <a:r>
              <a:rPr lang="en-US" altLang="en-US" sz="2400" dirty="0">
                <a:latin typeface="Arial" panose="020B0604020202020204" pitchFamily="34" charset="0"/>
              </a:rPr>
              <a:t> is applied, the free electrons flow from the source to the drain.  (Positive current flows from drain to source).</a:t>
            </a:r>
          </a:p>
          <a:p>
            <a:pPr eaLnBrk="0" hangingPunct="0">
              <a:lnSpc>
                <a:spcPct val="20000"/>
              </a:lnSpc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0" hangingPunct="0"/>
            <a:r>
              <a:rPr lang="en-US" altLang="en-US" sz="2400" dirty="0">
                <a:latin typeface="Arial" panose="020B0604020202020204" pitchFamily="34" charset="0"/>
              </a:rPr>
              <a:t>The amount of current depends on V</a:t>
            </a:r>
            <a:r>
              <a:rPr lang="en-US" altLang="en-US" sz="2400" baseline="-25000" dirty="0">
                <a:latin typeface="Arial" panose="020B0604020202020204" pitchFamily="34" charset="0"/>
              </a:rPr>
              <a:t>DS</a:t>
            </a:r>
            <a:r>
              <a:rPr lang="en-US" altLang="en-US" sz="2400" dirty="0">
                <a:latin typeface="Arial" panose="020B0604020202020204" pitchFamily="34" charset="0"/>
              </a:rPr>
              <a:t>, as well as the number of electrons in the channel, channel dimensions, and material.</a:t>
            </a:r>
            <a:endParaRPr lang="en-US" altLang="en-US" sz="2400" baseline="-25000" dirty="0">
              <a:latin typeface="Arial" panose="020B0604020202020204" pitchFamily="34" charset="0"/>
            </a:endParaRPr>
          </a:p>
        </p:txBody>
      </p:sp>
      <p:sp>
        <p:nvSpPr>
          <p:cNvPr id="6" name="Rectangle 111">
            <a:extLst>
              <a:ext uri="{FF2B5EF4-FFF2-40B4-BE49-F238E27FC236}">
                <a16:creationId xmlns:a16="http://schemas.microsoft.com/office/drawing/2014/main" id="{DCA2BF0A-C4DC-1AD4-4A4C-F900AB9B2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9024" y="3255962"/>
            <a:ext cx="2489200" cy="279400"/>
          </a:xfrm>
          <a:prstGeom prst="rect">
            <a:avLst/>
          </a:prstGeom>
          <a:solidFill>
            <a:srgbClr val="FFC000"/>
          </a:solidFill>
          <a:ln w="6350">
            <a:solidFill>
              <a:srgbClr val="B2B2B2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" name="Line 2">
            <a:extLst>
              <a:ext uri="{FF2B5EF4-FFF2-40B4-BE49-F238E27FC236}">
                <a16:creationId xmlns:a16="http://schemas.microsoft.com/office/drawing/2014/main" id="{E31E7313-1AD3-930C-681C-B1E546E5342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1949" y="2401887"/>
            <a:ext cx="0" cy="5699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EFCF1CE-3770-AC1C-CF8E-FFECF8543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3162" y="2327275"/>
            <a:ext cx="525462" cy="43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D2942685-13CA-6A56-B42A-D69083234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9937" y="2470150"/>
            <a:ext cx="7107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32D48C18-CBDA-6EA1-3CDA-16056918C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9124" y="2470150"/>
            <a:ext cx="8107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US" altLang="en-US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3B755225-AE38-DD0E-E971-1800AE0F7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074" y="3257550"/>
            <a:ext cx="5900738" cy="1470025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2972AF3-D74B-E7E6-11E7-D63263CF0CDB}"/>
              </a:ext>
            </a:extLst>
          </p:cNvPr>
          <p:cNvSpPr>
            <a:spLocks noChangeAspect="1"/>
          </p:cNvSpPr>
          <p:nvPr/>
        </p:nvSpPr>
        <p:spPr bwMode="auto">
          <a:xfrm>
            <a:off x="4108562" y="3255962"/>
            <a:ext cx="1244600" cy="598488"/>
          </a:xfrm>
          <a:custGeom>
            <a:avLst/>
            <a:gdLst>
              <a:gd name="T0" fmla="*/ 0 w 460"/>
              <a:gd name="T1" fmla="*/ 0 h 156"/>
              <a:gd name="T2" fmla="*/ 49 w 460"/>
              <a:gd name="T3" fmla="*/ 131 h 156"/>
              <a:gd name="T4" fmla="*/ 225 w 460"/>
              <a:gd name="T5" fmla="*/ 151 h 156"/>
              <a:gd name="T6" fmla="*/ 402 w 460"/>
              <a:gd name="T7" fmla="*/ 131 h 156"/>
              <a:gd name="T8" fmla="*/ 460 w 460"/>
              <a:gd name="T9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" h="156">
                <a:moveTo>
                  <a:pt x="0" y="0"/>
                </a:moveTo>
                <a:cubicBezTo>
                  <a:pt x="8" y="21"/>
                  <a:pt x="12" y="106"/>
                  <a:pt x="49" y="131"/>
                </a:cubicBezTo>
                <a:cubicBezTo>
                  <a:pt x="86" y="156"/>
                  <a:pt x="166" y="151"/>
                  <a:pt x="225" y="151"/>
                </a:cubicBezTo>
                <a:cubicBezTo>
                  <a:pt x="284" y="151"/>
                  <a:pt x="363" y="156"/>
                  <a:pt x="402" y="131"/>
                </a:cubicBezTo>
                <a:cubicBezTo>
                  <a:pt x="441" y="106"/>
                  <a:pt x="448" y="28"/>
                  <a:pt x="460" y="0"/>
                </a:cubicBezTo>
              </a:path>
            </a:pathLst>
          </a:custGeom>
          <a:solidFill>
            <a:srgbClr val="FFC000"/>
          </a:solidFill>
          <a:ln w="9525">
            <a:solidFill>
              <a:srgbClr val="B2B2B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9F72072A-E4DD-17C2-69A3-257A9FB153CF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102212" y="3155949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n-type</a:t>
            </a:r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D6E7AE71-4D55-8248-4A84-353FE5578B78}"/>
              </a:ext>
            </a:extLst>
          </p:cNvPr>
          <p:cNvSpPr>
            <a:spLocks noChangeAspect="1"/>
          </p:cNvSpPr>
          <p:nvPr/>
        </p:nvSpPr>
        <p:spPr bwMode="auto">
          <a:xfrm>
            <a:off x="7574074" y="3255962"/>
            <a:ext cx="1254125" cy="598488"/>
          </a:xfrm>
          <a:custGeom>
            <a:avLst/>
            <a:gdLst>
              <a:gd name="T0" fmla="*/ 0 w 460"/>
              <a:gd name="T1" fmla="*/ 0 h 156"/>
              <a:gd name="T2" fmla="*/ 49 w 460"/>
              <a:gd name="T3" fmla="*/ 131 h 156"/>
              <a:gd name="T4" fmla="*/ 225 w 460"/>
              <a:gd name="T5" fmla="*/ 151 h 156"/>
              <a:gd name="T6" fmla="*/ 402 w 460"/>
              <a:gd name="T7" fmla="*/ 131 h 156"/>
              <a:gd name="T8" fmla="*/ 460 w 460"/>
              <a:gd name="T9" fmla="*/ 0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0" h="156">
                <a:moveTo>
                  <a:pt x="0" y="0"/>
                </a:moveTo>
                <a:cubicBezTo>
                  <a:pt x="8" y="21"/>
                  <a:pt x="12" y="106"/>
                  <a:pt x="49" y="131"/>
                </a:cubicBezTo>
                <a:cubicBezTo>
                  <a:pt x="86" y="156"/>
                  <a:pt x="166" y="151"/>
                  <a:pt x="225" y="151"/>
                </a:cubicBezTo>
                <a:cubicBezTo>
                  <a:pt x="284" y="151"/>
                  <a:pt x="363" y="156"/>
                  <a:pt x="402" y="131"/>
                </a:cubicBezTo>
                <a:cubicBezTo>
                  <a:pt x="441" y="106"/>
                  <a:pt x="448" y="28"/>
                  <a:pt x="460" y="0"/>
                </a:cubicBezTo>
              </a:path>
            </a:pathLst>
          </a:custGeom>
          <a:solidFill>
            <a:srgbClr val="FFC000"/>
          </a:solidFill>
          <a:ln w="9525">
            <a:solidFill>
              <a:srgbClr val="B2B2B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12">
            <a:extLst>
              <a:ext uri="{FF2B5EF4-FFF2-40B4-BE49-F238E27FC236}">
                <a16:creationId xmlns:a16="http://schemas.microsoft.com/office/drawing/2014/main" id="{29FFD248-F746-B383-A9F7-C754DD254CB2}"/>
              </a:ext>
            </a:extLst>
          </p:cNvPr>
          <p:cNvGrpSpPr>
            <a:grpSpLocks/>
          </p:cNvGrpSpPr>
          <p:nvPr/>
        </p:nvGrpSpPr>
        <p:grpSpPr bwMode="auto">
          <a:xfrm>
            <a:off x="4145074" y="2941637"/>
            <a:ext cx="784225" cy="366713"/>
            <a:chOff x="2042" y="1005"/>
            <a:chExt cx="494" cy="231"/>
          </a:xfrm>
        </p:grpSpPr>
        <p:sp>
          <p:nvSpPr>
            <p:cNvPr id="102" name="Text Box 13">
              <a:extLst>
                <a:ext uri="{FF2B5EF4-FFF2-40B4-BE49-F238E27FC236}">
                  <a16:creationId xmlns:a16="http://schemas.microsoft.com/office/drawing/2014/main" id="{EC47D202-89CE-EDD1-1BE9-D88D66B3C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" y="1005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metal</a:t>
              </a:r>
            </a:p>
          </p:txBody>
        </p:sp>
        <p:sp>
          <p:nvSpPr>
            <p:cNvPr id="103" name="Rectangle 14">
              <a:extLst>
                <a:ext uri="{FF2B5EF4-FFF2-40B4-BE49-F238E27FC236}">
                  <a16:creationId xmlns:a16="http://schemas.microsoft.com/office/drawing/2014/main" id="{2FE02DF2-F75A-892C-4883-0157768E6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006"/>
              <a:ext cx="488" cy="19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4BE4F558-0B44-8934-0693-D84FEA7B8B6A}"/>
              </a:ext>
            </a:extLst>
          </p:cNvPr>
          <p:cNvGrpSpPr>
            <a:grpSpLocks/>
          </p:cNvGrpSpPr>
          <p:nvPr/>
        </p:nvGrpSpPr>
        <p:grpSpPr bwMode="auto">
          <a:xfrm>
            <a:off x="8004287" y="2944812"/>
            <a:ext cx="784225" cy="366713"/>
            <a:chOff x="2042" y="1005"/>
            <a:chExt cx="494" cy="231"/>
          </a:xfrm>
        </p:grpSpPr>
        <p:sp>
          <p:nvSpPr>
            <p:cNvPr id="100" name="Text Box 16">
              <a:extLst>
                <a:ext uri="{FF2B5EF4-FFF2-40B4-BE49-F238E27FC236}">
                  <a16:creationId xmlns:a16="http://schemas.microsoft.com/office/drawing/2014/main" id="{0E336F24-BD41-9A56-461C-CED8D3B27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" y="1005"/>
              <a:ext cx="4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metal</a:t>
              </a:r>
            </a:p>
          </p:txBody>
        </p:sp>
        <p:sp>
          <p:nvSpPr>
            <p:cNvPr id="101" name="Rectangle 17">
              <a:extLst>
                <a:ext uri="{FF2B5EF4-FFF2-40B4-BE49-F238E27FC236}">
                  <a16:creationId xmlns:a16="http://schemas.microsoft.com/office/drawing/2014/main" id="{5B4FACF9-C7AE-4D42-3B13-205D910C24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006"/>
              <a:ext cx="488" cy="197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18" name="Rectangle 18">
            <a:extLst>
              <a:ext uri="{FF2B5EF4-FFF2-40B4-BE49-F238E27FC236}">
                <a16:creationId xmlns:a16="http://schemas.microsoft.com/office/drawing/2014/main" id="{A32188C9-B718-B416-645F-55F3DD554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624" y="2992437"/>
            <a:ext cx="2443163" cy="2651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A1DB8C5A-D699-C926-70EF-7690FBEDB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649" y="2919412"/>
            <a:ext cx="180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b="1" dirty="0">
                <a:latin typeface="Arial" panose="020B0604020202020204" pitchFamily="34" charset="0"/>
              </a:rPr>
              <a:t>oxide insulator</a:t>
            </a:r>
          </a:p>
        </p:txBody>
      </p:sp>
      <p:sp>
        <p:nvSpPr>
          <p:cNvPr id="20" name="Rectangle 20">
            <a:extLst>
              <a:ext uri="{FF2B5EF4-FFF2-40B4-BE49-F238E27FC236}">
                <a16:creationId xmlns:a16="http://schemas.microsoft.com/office/drawing/2014/main" id="{3788898E-FE1F-18E1-5DBB-BA4D7FDCE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8387" y="2728912"/>
            <a:ext cx="2432050" cy="2651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4C4A52F5-E946-C0A7-3DBB-65BD6BD1F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3887" y="2655887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metal</a:t>
            </a: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53CF315B-2B35-842C-1F1B-5C10A427E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4499" y="3952875"/>
            <a:ext cx="869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p-type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5E3332C1-63B2-18DA-6253-57AABA900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0074" y="4722812"/>
            <a:ext cx="5897563" cy="265113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Text Box 24">
            <a:extLst>
              <a:ext uri="{FF2B5EF4-FFF2-40B4-BE49-F238E27FC236}">
                <a16:creationId xmlns:a16="http://schemas.microsoft.com/office/drawing/2014/main" id="{DA8C4665-B7B4-E55D-E3AF-18756D3D8C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4337" y="4649787"/>
            <a:ext cx="11906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/>
            <a:r>
              <a:rPr lang="en-US" altLang="en-US" b="1">
                <a:latin typeface="Arial" panose="020B0604020202020204" pitchFamily="34" charset="0"/>
              </a:rPr>
              <a:t>metal</a:t>
            </a:r>
          </a:p>
        </p:txBody>
      </p:sp>
      <p:sp>
        <p:nvSpPr>
          <p:cNvPr id="25" name="Oval 25">
            <a:extLst>
              <a:ext uri="{FF2B5EF4-FFF2-40B4-BE49-F238E27FC236}">
                <a16:creationId xmlns:a16="http://schemas.microsoft.com/office/drawing/2014/main" id="{13CAAC47-5B68-4E77-5C7B-98F2896783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93349" y="2587625"/>
            <a:ext cx="109538" cy="115887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Oval 26">
            <a:extLst>
              <a:ext uri="{FF2B5EF4-FFF2-40B4-BE49-F238E27FC236}">
                <a16:creationId xmlns:a16="http://schemas.microsoft.com/office/drawing/2014/main" id="{BE4C2256-88EB-6154-8273-EEBB78A7347D}"/>
              </a:ext>
            </a:extLst>
          </p:cNvPr>
          <p:cNvSpPr>
            <a:spLocks noChangeAspect="1" noChangeArrowheads="1"/>
          </p:cNvSpPr>
          <p:nvPr/>
        </p:nvSpPr>
        <p:spPr bwMode="auto">
          <a:xfrm flipH="1">
            <a:off x="3019537" y="2595562"/>
            <a:ext cx="109537" cy="107950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0E022FA2-55EB-37C9-AEC1-4EAEFA5D24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5599" y="1616075"/>
            <a:ext cx="0" cy="3240087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7D8EB9A5-36D5-22F7-D9A8-C7A532BD49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5599" y="4867275"/>
            <a:ext cx="242888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64CF41E5-2A2E-A83C-3277-0F9103C35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9649" y="2401887"/>
            <a:ext cx="0" cy="32385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Oval 30">
            <a:extLst>
              <a:ext uri="{FF2B5EF4-FFF2-40B4-BE49-F238E27FC236}">
                <a16:creationId xmlns:a16="http://schemas.microsoft.com/office/drawing/2014/main" id="{BDB9218E-5FEA-C072-992C-09602B43B2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4087" y="2328862"/>
            <a:ext cx="109537" cy="109538"/>
          </a:xfrm>
          <a:prstGeom prst="ellipse">
            <a:avLst/>
          </a:prstGeom>
          <a:solidFill>
            <a:schemeClr val="tx1"/>
          </a:solidFill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31">
            <a:extLst>
              <a:ext uri="{FF2B5EF4-FFF2-40B4-BE49-F238E27FC236}">
                <a16:creationId xmlns:a16="http://schemas.microsoft.com/office/drawing/2014/main" id="{C447D366-B92F-4D03-F3E5-B99CC21025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35599" y="2638425"/>
            <a:ext cx="0" cy="2794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32">
            <a:extLst>
              <a:ext uri="{FF2B5EF4-FFF2-40B4-BE49-F238E27FC236}">
                <a16:creationId xmlns:a16="http://schemas.microsoft.com/office/drawing/2014/main" id="{81C10046-FDD5-D139-9D58-30355EC6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3674" y="2647950"/>
            <a:ext cx="14319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Line 33">
            <a:extLst>
              <a:ext uri="{FF2B5EF4-FFF2-40B4-BE49-F238E27FC236}">
                <a16:creationId xmlns:a16="http://schemas.microsoft.com/office/drawing/2014/main" id="{277DDA60-3603-C0F0-82C9-CE011B1397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93224" y="2646362"/>
            <a:ext cx="0" cy="29210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4">
            <a:extLst>
              <a:ext uri="{FF2B5EF4-FFF2-40B4-BE49-F238E27FC236}">
                <a16:creationId xmlns:a16="http://schemas.microsoft.com/office/drawing/2014/main" id="{309400A9-1F91-6BFC-341D-A82325915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96399" y="2646362"/>
            <a:ext cx="1046163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FAC62D03-07A3-733B-5CDC-5DB794FE7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974" y="1963737"/>
            <a:ext cx="903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gate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1CC5CF26-BEF8-D87E-3F55-76A1458F9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124" y="2463800"/>
            <a:ext cx="960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source</a:t>
            </a:r>
          </a:p>
        </p:txBody>
      </p:sp>
      <p:sp>
        <p:nvSpPr>
          <p:cNvPr id="37" name="Text Box 37">
            <a:extLst>
              <a:ext uri="{FF2B5EF4-FFF2-40B4-BE49-F238E27FC236}">
                <a16:creationId xmlns:a16="http://schemas.microsoft.com/office/drawing/2014/main" id="{1FEE2027-8400-7CD3-95AB-4CC262FAC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26699" y="2474912"/>
            <a:ext cx="1020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drain</a:t>
            </a:r>
          </a:p>
        </p:txBody>
      </p:sp>
      <p:sp>
        <p:nvSpPr>
          <p:cNvPr id="38" name="Text Box 38">
            <a:extLst>
              <a:ext uri="{FF2B5EF4-FFF2-40B4-BE49-F238E27FC236}">
                <a16:creationId xmlns:a16="http://schemas.microsoft.com/office/drawing/2014/main" id="{8CE0F103-F2BA-837A-CA30-42FD5BEBC82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29662" y="3195637"/>
            <a:ext cx="112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n-type</a:t>
            </a:r>
          </a:p>
        </p:txBody>
      </p:sp>
      <p:sp>
        <p:nvSpPr>
          <p:cNvPr id="39" name="Oval 39">
            <a:extLst>
              <a:ext uri="{FF2B5EF4-FFF2-40B4-BE49-F238E27FC236}">
                <a16:creationId xmlns:a16="http://schemas.microsoft.com/office/drawing/2014/main" id="{4D198068-2EC7-7640-8C3E-CDA55D6E73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46687" y="3535362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D65F5DCF-023C-BB86-99BE-EEE1C0A2B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2549" y="343693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41" name="Oval 41">
            <a:extLst>
              <a:ext uri="{FF2B5EF4-FFF2-40B4-BE49-F238E27FC236}">
                <a16:creationId xmlns:a16="http://schemas.microsoft.com/office/drawing/2014/main" id="{1FF5F86C-42C3-33B2-360B-1349063A6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76887" y="3535362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2" name="Text Box 42">
            <a:extLst>
              <a:ext uri="{FF2B5EF4-FFF2-40B4-BE49-F238E27FC236}">
                <a16:creationId xmlns:a16="http://schemas.microsoft.com/office/drawing/2014/main" id="{1AAF1AFF-47B0-7FC8-AEB8-2087A9519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749" y="343693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43" name="Oval 43">
            <a:extLst>
              <a:ext uri="{FF2B5EF4-FFF2-40B4-BE49-F238E27FC236}">
                <a16:creationId xmlns:a16="http://schemas.microsoft.com/office/drawing/2014/main" id="{66E5E356-895C-8A23-775C-64F12D5691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68987" y="3535362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4" name="Text Box 44">
            <a:extLst>
              <a:ext uri="{FF2B5EF4-FFF2-40B4-BE49-F238E27FC236}">
                <a16:creationId xmlns:a16="http://schemas.microsoft.com/office/drawing/2014/main" id="{A01C11B1-A257-9F52-CAB5-9D0E82D6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4849" y="343693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45" name="Oval 45">
            <a:extLst>
              <a:ext uri="{FF2B5EF4-FFF2-40B4-BE49-F238E27FC236}">
                <a16:creationId xmlns:a16="http://schemas.microsoft.com/office/drawing/2014/main" id="{75A9FB00-737D-1589-96B9-6B8A9D255B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13787" y="3535362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" name="Text Box 46">
            <a:extLst>
              <a:ext uri="{FF2B5EF4-FFF2-40B4-BE49-F238E27FC236}">
                <a16:creationId xmlns:a16="http://schemas.microsoft.com/office/drawing/2014/main" id="{4D8E931B-590B-D03B-DB28-9270795D6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9649" y="343693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47" name="Oval 47">
            <a:extLst>
              <a:ext uri="{FF2B5EF4-FFF2-40B4-BE49-F238E27FC236}">
                <a16:creationId xmlns:a16="http://schemas.microsoft.com/office/drawing/2014/main" id="{0361DE6B-B8F0-E197-80E1-920930DA96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43987" y="3535362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Text Box 48">
            <a:extLst>
              <a:ext uri="{FF2B5EF4-FFF2-40B4-BE49-F238E27FC236}">
                <a16:creationId xmlns:a16="http://schemas.microsoft.com/office/drawing/2014/main" id="{99EC772C-DFEF-6D62-DCD5-6AF4FA4592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849" y="343693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49" name="Oval 49">
            <a:extLst>
              <a:ext uri="{FF2B5EF4-FFF2-40B4-BE49-F238E27FC236}">
                <a16:creationId xmlns:a16="http://schemas.microsoft.com/office/drawing/2014/main" id="{6343CA78-7984-848B-E27E-AAE2DF7C3D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436087" y="3535362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" name="Text Box 50">
            <a:extLst>
              <a:ext uri="{FF2B5EF4-FFF2-40B4-BE49-F238E27FC236}">
                <a16:creationId xmlns:a16="http://schemas.microsoft.com/office/drawing/2014/main" id="{63783E0A-4294-DF6C-7EE0-F7C5854F9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1949" y="343693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51" name="Oval 51">
            <a:extLst>
              <a:ext uri="{FF2B5EF4-FFF2-40B4-BE49-F238E27FC236}">
                <a16:creationId xmlns:a16="http://schemas.microsoft.com/office/drawing/2014/main" id="{B879DE49-27D5-139B-3DE3-54C017B6F0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18187" y="3916362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2" name="Text Box 52">
            <a:extLst>
              <a:ext uri="{FF2B5EF4-FFF2-40B4-BE49-F238E27FC236}">
                <a16:creationId xmlns:a16="http://schemas.microsoft.com/office/drawing/2014/main" id="{EDA5E6F3-886F-FF12-8DA1-20A77E5FD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1349" y="369093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D18DC28C-5888-B196-2A30-68B08D8384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3187" y="3929062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" name="Text Box 54">
            <a:extLst>
              <a:ext uri="{FF2B5EF4-FFF2-40B4-BE49-F238E27FC236}">
                <a16:creationId xmlns:a16="http://schemas.microsoft.com/office/drawing/2014/main" id="{4CBC2DE6-2D65-A5F0-64C8-963EE41AC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6349" y="370363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55" name="Oval 55">
            <a:extLst>
              <a:ext uri="{FF2B5EF4-FFF2-40B4-BE49-F238E27FC236}">
                <a16:creationId xmlns:a16="http://schemas.microsoft.com/office/drawing/2014/main" id="{7A458047-9BE1-F6BD-CFD3-43654B4BFE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49987" y="3725862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6" name="Text Box 56">
            <a:extLst>
              <a:ext uri="{FF2B5EF4-FFF2-40B4-BE49-F238E27FC236}">
                <a16:creationId xmlns:a16="http://schemas.microsoft.com/office/drawing/2014/main" id="{4CDE6998-F900-5E51-4892-4B33815DB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3149" y="350043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57" name="Oval 59">
            <a:extLst>
              <a:ext uri="{FF2B5EF4-FFF2-40B4-BE49-F238E27FC236}">
                <a16:creationId xmlns:a16="http://schemas.microsoft.com/office/drawing/2014/main" id="{0A53E4D7-D677-0AB4-5192-4370A598C6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597887" y="3852862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" name="Text Box 60">
            <a:extLst>
              <a:ext uri="{FF2B5EF4-FFF2-40B4-BE49-F238E27FC236}">
                <a16:creationId xmlns:a16="http://schemas.microsoft.com/office/drawing/2014/main" id="{3AB4BCE0-5093-1A25-2270-8382BD218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1049" y="362743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59" name="Oval 61">
            <a:extLst>
              <a:ext uri="{FF2B5EF4-FFF2-40B4-BE49-F238E27FC236}">
                <a16:creationId xmlns:a16="http://schemas.microsoft.com/office/drawing/2014/main" id="{F64A75EA-C2C5-C5FF-FB0E-9594229213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70987" y="3903662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0" name="Text Box 62">
            <a:extLst>
              <a:ext uri="{FF2B5EF4-FFF2-40B4-BE49-F238E27FC236}">
                <a16:creationId xmlns:a16="http://schemas.microsoft.com/office/drawing/2014/main" id="{8FB01D96-671F-877D-BBFA-6B9F4BA99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149" y="367823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61" name="Text Box 64">
            <a:extLst>
              <a:ext uri="{FF2B5EF4-FFF2-40B4-BE49-F238E27FC236}">
                <a16:creationId xmlns:a16="http://schemas.microsoft.com/office/drawing/2014/main" id="{C278C5A2-1249-8DB6-EA5E-A8C31143BF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549" y="42322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62" name="Text Box 65">
            <a:extLst>
              <a:ext uri="{FF2B5EF4-FFF2-40B4-BE49-F238E27FC236}">
                <a16:creationId xmlns:a16="http://schemas.microsoft.com/office/drawing/2014/main" id="{381BA872-B9DF-8BF6-2990-B7DC8B0FA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5249" y="42576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63" name="Text Box 66">
            <a:extLst>
              <a:ext uri="{FF2B5EF4-FFF2-40B4-BE49-F238E27FC236}">
                <a16:creationId xmlns:a16="http://schemas.microsoft.com/office/drawing/2014/main" id="{C5A61BE3-272C-5FCF-D1CD-147631263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1249" y="4219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64" name="Text Box 67">
            <a:extLst>
              <a:ext uri="{FF2B5EF4-FFF2-40B4-BE49-F238E27FC236}">
                <a16:creationId xmlns:a16="http://schemas.microsoft.com/office/drawing/2014/main" id="{630912B8-0BE0-A544-2D58-F8DDBC46F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5949" y="42195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65" name="Line 68">
            <a:extLst>
              <a:ext uri="{FF2B5EF4-FFF2-40B4-BE49-F238E27FC236}">
                <a16:creationId xmlns:a16="http://schemas.microsoft.com/office/drawing/2014/main" id="{3B193443-7884-BCE1-2344-B9746E047E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9887" y="2387600"/>
            <a:ext cx="914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Line 69">
            <a:extLst>
              <a:ext uri="{FF2B5EF4-FFF2-40B4-BE49-F238E27FC236}">
                <a16:creationId xmlns:a16="http://schemas.microsoft.com/office/drawing/2014/main" id="{F58F67FC-8487-DD3C-3B3D-A1053966C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1162" y="2401887"/>
            <a:ext cx="59848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67" name="Group 70">
            <a:extLst>
              <a:ext uri="{FF2B5EF4-FFF2-40B4-BE49-F238E27FC236}">
                <a16:creationId xmlns:a16="http://schemas.microsoft.com/office/drawing/2014/main" id="{36FFC4B4-1156-F1EE-8AF2-400E7A0E40DE}"/>
              </a:ext>
            </a:extLst>
          </p:cNvPr>
          <p:cNvGrpSpPr>
            <a:grpSpLocks/>
          </p:cNvGrpSpPr>
          <p:nvPr/>
        </p:nvGrpSpPr>
        <p:grpSpPr bwMode="auto">
          <a:xfrm>
            <a:off x="5418249" y="2192337"/>
            <a:ext cx="461963" cy="406400"/>
            <a:chOff x="4170" y="1424"/>
            <a:chExt cx="291" cy="256"/>
          </a:xfrm>
        </p:grpSpPr>
        <p:sp>
          <p:nvSpPr>
            <p:cNvPr id="97" name="Oval 71">
              <a:extLst>
                <a:ext uri="{FF2B5EF4-FFF2-40B4-BE49-F238E27FC236}">
                  <a16:creationId xmlns:a16="http://schemas.microsoft.com/office/drawing/2014/main" id="{037E316C-AC88-1CDC-258F-282CFF92A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424"/>
              <a:ext cx="250" cy="2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Text Box 72">
              <a:extLst>
                <a:ext uri="{FF2B5EF4-FFF2-40B4-BE49-F238E27FC236}">
                  <a16:creationId xmlns:a16="http://schemas.microsoft.com/office/drawing/2014/main" id="{8D1159EF-41CB-7AA7-F17E-FBE57C16FC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" y="1454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400" b="1"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99" name="Text Box 73">
              <a:extLst>
                <a:ext uri="{FF2B5EF4-FFF2-40B4-BE49-F238E27FC236}">
                  <a16:creationId xmlns:a16="http://schemas.microsoft.com/office/drawing/2014/main" id="{38A9F9E0-22B3-AB4F-D62F-CE0CC1A33F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1447"/>
              <a:ext cx="17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600" b="1">
                  <a:latin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68" name="Text Box 80">
            <a:extLst>
              <a:ext uri="{FF2B5EF4-FFF2-40B4-BE49-F238E27FC236}">
                <a16:creationId xmlns:a16="http://schemas.microsoft.com/office/drawing/2014/main" id="{0E3FD4CF-34C4-17DC-0A8F-47C80A9B8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3849" y="42703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69" name="Text Box 81">
            <a:extLst>
              <a:ext uri="{FF2B5EF4-FFF2-40B4-BE49-F238E27FC236}">
                <a16:creationId xmlns:a16="http://schemas.microsoft.com/office/drawing/2014/main" id="{5FB55318-532D-EFBE-59A8-510F22A02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749" y="1806575"/>
            <a:ext cx="1482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V</a:t>
            </a:r>
            <a:r>
              <a:rPr lang="en-US" altLang="en-US" sz="2000" b="1" baseline="-25000">
                <a:latin typeface="Arial" panose="020B0604020202020204" pitchFamily="34" charset="0"/>
              </a:rPr>
              <a:t>GS</a:t>
            </a:r>
            <a:r>
              <a:rPr lang="en-US" altLang="en-US" sz="2000" b="1">
                <a:latin typeface="Arial" panose="020B0604020202020204" pitchFamily="34" charset="0"/>
              </a:rPr>
              <a:t> &gt; V</a:t>
            </a:r>
            <a:r>
              <a:rPr lang="en-US" altLang="en-US" sz="2000" b="1" baseline="-25000">
                <a:latin typeface="Arial" panose="020B0604020202020204" pitchFamily="34" charset="0"/>
              </a:rPr>
              <a:t>TH(n)</a:t>
            </a:r>
          </a:p>
        </p:txBody>
      </p:sp>
      <p:sp>
        <p:nvSpPr>
          <p:cNvPr id="70" name="Text Box 82">
            <a:extLst>
              <a:ext uri="{FF2B5EF4-FFF2-40B4-BE49-F238E27FC236}">
                <a16:creationId xmlns:a16="http://schemas.microsoft.com/office/drawing/2014/main" id="{A714AE7C-4D4F-900C-D442-6F7962A2F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649" y="42449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71" name="Text Box 83">
            <a:extLst>
              <a:ext uri="{FF2B5EF4-FFF2-40B4-BE49-F238E27FC236}">
                <a16:creationId xmlns:a16="http://schemas.microsoft.com/office/drawing/2014/main" id="{96D48690-CCC5-A521-3B3C-B32A78721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7349" y="42703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72" name="Text Box 84">
            <a:extLst>
              <a:ext uri="{FF2B5EF4-FFF2-40B4-BE49-F238E27FC236}">
                <a16:creationId xmlns:a16="http://schemas.microsoft.com/office/drawing/2014/main" id="{DA6FB588-B46C-97D5-DE94-5E7B6EE883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3349" y="42322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73" name="Text Box 85">
            <a:extLst>
              <a:ext uri="{FF2B5EF4-FFF2-40B4-BE49-F238E27FC236}">
                <a16:creationId xmlns:a16="http://schemas.microsoft.com/office/drawing/2014/main" id="{6A66A350-A88A-730D-ADF6-D5D183BE0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049" y="42322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74" name="Text Box 86">
            <a:extLst>
              <a:ext uri="{FF2B5EF4-FFF2-40B4-BE49-F238E27FC236}">
                <a16:creationId xmlns:a16="http://schemas.microsoft.com/office/drawing/2014/main" id="{3A6BCCCF-23A7-3CEF-46CB-2CD320D58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4749" y="4244975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75" name="Line 99">
            <a:extLst>
              <a:ext uri="{FF2B5EF4-FFF2-40B4-BE49-F238E27FC236}">
                <a16:creationId xmlns:a16="http://schemas.microsoft.com/office/drawing/2014/main" id="{C4AACEE0-93B6-51A5-AC4E-A00ED4DCBA59}"/>
              </a:ext>
            </a:extLst>
          </p:cNvPr>
          <p:cNvSpPr>
            <a:spLocks noChangeShapeType="1"/>
          </p:cNvSpPr>
          <p:nvPr/>
        </p:nvSpPr>
        <p:spPr bwMode="auto">
          <a:xfrm>
            <a:off x="9444149" y="1624012"/>
            <a:ext cx="0" cy="1027113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100">
            <a:extLst>
              <a:ext uri="{FF2B5EF4-FFF2-40B4-BE49-F238E27FC236}">
                <a16:creationId xmlns:a16="http://schemas.microsoft.com/office/drawing/2014/main" id="{DA7256FC-32C8-853E-DA00-4B2F25412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287" y="1624012"/>
            <a:ext cx="5062537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Line 101">
            <a:extLst>
              <a:ext uri="{FF2B5EF4-FFF2-40B4-BE49-F238E27FC236}">
                <a16:creationId xmlns:a16="http://schemas.microsoft.com/office/drawing/2014/main" id="{97C72ADD-A610-E2DF-F890-53A2C5A6BF77}"/>
              </a:ext>
            </a:extLst>
          </p:cNvPr>
          <p:cNvSpPr>
            <a:spLocks noChangeShapeType="1"/>
          </p:cNvSpPr>
          <p:nvPr/>
        </p:nvSpPr>
        <p:spPr bwMode="auto">
          <a:xfrm>
            <a:off x="8782162" y="1614487"/>
            <a:ext cx="660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78" name="Group 102">
            <a:extLst>
              <a:ext uri="{FF2B5EF4-FFF2-40B4-BE49-F238E27FC236}">
                <a16:creationId xmlns:a16="http://schemas.microsoft.com/office/drawing/2014/main" id="{683F9C09-3BD1-CC42-CAF6-B7BAF56B9959}"/>
              </a:ext>
            </a:extLst>
          </p:cNvPr>
          <p:cNvGrpSpPr>
            <a:grpSpLocks/>
          </p:cNvGrpSpPr>
          <p:nvPr/>
        </p:nvGrpSpPr>
        <p:grpSpPr bwMode="auto">
          <a:xfrm>
            <a:off x="8342424" y="1414462"/>
            <a:ext cx="461963" cy="406400"/>
            <a:chOff x="4170" y="1424"/>
            <a:chExt cx="291" cy="256"/>
          </a:xfrm>
        </p:grpSpPr>
        <p:sp>
          <p:nvSpPr>
            <p:cNvPr id="94" name="Oval 103">
              <a:extLst>
                <a:ext uri="{FF2B5EF4-FFF2-40B4-BE49-F238E27FC236}">
                  <a16:creationId xmlns:a16="http://schemas.microsoft.com/office/drawing/2014/main" id="{F03D2D94-BCF8-A0FA-C10A-35D77E3E3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0" y="1424"/>
              <a:ext cx="250" cy="256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5" name="Text Box 104">
              <a:extLst>
                <a:ext uri="{FF2B5EF4-FFF2-40B4-BE49-F238E27FC236}">
                  <a16:creationId xmlns:a16="http://schemas.microsoft.com/office/drawing/2014/main" id="{D49E8D48-9800-8892-BDEC-8022B3E0AA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" y="1454"/>
              <a:ext cx="21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400" b="1"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96" name="Text Box 105">
              <a:extLst>
                <a:ext uri="{FF2B5EF4-FFF2-40B4-BE49-F238E27FC236}">
                  <a16:creationId xmlns:a16="http://schemas.microsoft.com/office/drawing/2014/main" id="{93FE3BAD-CA2C-70EA-42A7-03C6F6BEA0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2" y="1447"/>
              <a:ext cx="17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1400" b="1">
                  <a:latin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79" name="Text Box 110">
            <a:extLst>
              <a:ext uri="{FF2B5EF4-FFF2-40B4-BE49-F238E27FC236}">
                <a16:creationId xmlns:a16="http://schemas.microsoft.com/office/drawing/2014/main" id="{9F1C3A9D-3A8D-D861-DC36-E0EEDD3F7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9849" y="1793875"/>
            <a:ext cx="10112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V</a:t>
            </a:r>
            <a:r>
              <a:rPr lang="en-US" altLang="en-US" sz="2000" b="1" baseline="-25000">
                <a:latin typeface="Arial" panose="020B0604020202020204" pitchFamily="34" charset="0"/>
              </a:rPr>
              <a:t>DS</a:t>
            </a:r>
            <a:r>
              <a:rPr lang="en-US" altLang="en-US" sz="2000" b="1">
                <a:latin typeface="Arial" panose="020B0604020202020204" pitchFamily="34" charset="0"/>
              </a:rPr>
              <a:t> &gt; 0</a:t>
            </a:r>
            <a:endParaRPr lang="en-US" altLang="en-US" sz="2000" b="1" baseline="-25000">
              <a:latin typeface="Arial" panose="020B0604020202020204" pitchFamily="34" charset="0"/>
            </a:endParaRPr>
          </a:p>
        </p:txBody>
      </p:sp>
      <p:sp>
        <p:nvSpPr>
          <p:cNvPr id="80" name="Oval 112">
            <a:extLst>
              <a:ext uri="{FF2B5EF4-FFF2-40B4-BE49-F238E27FC236}">
                <a16:creationId xmlns:a16="http://schemas.microsoft.com/office/drawing/2014/main" id="{D371E1EC-ADB8-52E2-D6A2-15C20879F4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31187" y="3370262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" name="Text Box 113">
            <a:extLst>
              <a:ext uri="{FF2B5EF4-FFF2-40B4-BE49-F238E27FC236}">
                <a16:creationId xmlns:a16="http://schemas.microsoft.com/office/drawing/2014/main" id="{7E63F14A-0706-EFDD-62B8-EAF26F70C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4349" y="314483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82" name="Oval 114">
            <a:extLst>
              <a:ext uri="{FF2B5EF4-FFF2-40B4-BE49-F238E27FC236}">
                <a16:creationId xmlns:a16="http://schemas.microsoft.com/office/drawing/2014/main" id="{10DC745D-B6D5-E966-4FB7-7027A7CF94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70687" y="3332162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3" name="Text Box 115">
            <a:extLst>
              <a:ext uri="{FF2B5EF4-FFF2-40B4-BE49-F238E27FC236}">
                <a16:creationId xmlns:a16="http://schemas.microsoft.com/office/drawing/2014/main" id="{1D861312-F76A-D03C-7708-9D161122A2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849" y="310673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84" name="Oval 116">
            <a:extLst>
              <a:ext uri="{FF2B5EF4-FFF2-40B4-BE49-F238E27FC236}">
                <a16:creationId xmlns:a16="http://schemas.microsoft.com/office/drawing/2014/main" id="{4853B6A9-4B26-1AD7-F204-8B90210714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78687" y="3332162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" name="Text Box 117">
            <a:extLst>
              <a:ext uri="{FF2B5EF4-FFF2-40B4-BE49-F238E27FC236}">
                <a16:creationId xmlns:a16="http://schemas.microsoft.com/office/drawing/2014/main" id="{E776C32B-12D4-3400-6AA2-98D16F87F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849" y="310673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86" name="Oval 118">
            <a:extLst>
              <a:ext uri="{FF2B5EF4-FFF2-40B4-BE49-F238E27FC236}">
                <a16:creationId xmlns:a16="http://schemas.microsoft.com/office/drawing/2014/main" id="{380D04FC-8707-5591-657B-E5208FC6EB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10487" y="3332162"/>
            <a:ext cx="182562" cy="182563"/>
          </a:xfrm>
          <a:prstGeom prst="ellips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7" name="Text Box 119">
            <a:extLst>
              <a:ext uri="{FF2B5EF4-FFF2-40B4-BE49-F238E27FC236}">
                <a16:creationId xmlns:a16="http://schemas.microsoft.com/office/drawing/2014/main" id="{5C364749-982A-4ACE-7DC4-75E76B4B4A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3649" y="3106737"/>
            <a:ext cx="355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en-US" b="1" dirty="0">
                <a:latin typeface="Arial" panose="020B0604020202020204" pitchFamily="34" charset="0"/>
              </a:rPr>
              <a:t>_</a:t>
            </a:r>
          </a:p>
        </p:txBody>
      </p:sp>
      <p:sp>
        <p:nvSpPr>
          <p:cNvPr id="88" name="Text Box 120">
            <a:extLst>
              <a:ext uri="{FF2B5EF4-FFF2-40B4-BE49-F238E27FC236}">
                <a16:creationId xmlns:a16="http://schemas.microsoft.com/office/drawing/2014/main" id="{755E635A-E828-1A25-5E88-465DC2374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749" y="3178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89" name="Text Box 121">
            <a:extLst>
              <a:ext uri="{FF2B5EF4-FFF2-40B4-BE49-F238E27FC236}">
                <a16:creationId xmlns:a16="http://schemas.microsoft.com/office/drawing/2014/main" id="{D2472325-93E8-27C8-1097-8E06B2BA0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249" y="32035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90" name="Text Box 122">
            <a:extLst>
              <a:ext uri="{FF2B5EF4-FFF2-40B4-BE49-F238E27FC236}">
                <a16:creationId xmlns:a16="http://schemas.microsoft.com/office/drawing/2014/main" id="{BD5E19D0-18F9-475A-5C4D-2DB66E4545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0449" y="31654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 dirty="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91" name="Text Box 123">
            <a:extLst>
              <a:ext uri="{FF2B5EF4-FFF2-40B4-BE49-F238E27FC236}">
                <a16:creationId xmlns:a16="http://schemas.microsoft.com/office/drawing/2014/main" id="{984880EB-205A-8DD1-370C-5A23BFAEB5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7018" y="3194049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 dirty="0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92" name="Text Box 124">
            <a:extLst>
              <a:ext uri="{FF2B5EF4-FFF2-40B4-BE49-F238E27FC236}">
                <a16:creationId xmlns:a16="http://schemas.microsoft.com/office/drawing/2014/main" id="{8873D42C-9298-1291-E495-AC2D7A1D6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0649" y="3178175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2000" b="1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93" name="Line 125">
            <a:extLst>
              <a:ext uri="{FF2B5EF4-FFF2-40B4-BE49-F238E27FC236}">
                <a16:creationId xmlns:a16="http://schemas.microsoft.com/office/drawing/2014/main" id="{915E7480-B8D5-443E-E9F1-348A76D5DF4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57924" y="3421062"/>
            <a:ext cx="233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51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BE3A1-0827-8101-4F63-316A2070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NMOS Transistor Circuit symbol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6889D1-6814-6159-06AA-15457080C804}"/>
              </a:ext>
            </a:extLst>
          </p:cNvPr>
          <p:cNvGrpSpPr/>
          <p:nvPr/>
        </p:nvGrpSpPr>
        <p:grpSpPr>
          <a:xfrm>
            <a:off x="2015312" y="1041400"/>
            <a:ext cx="8858250" cy="3519488"/>
            <a:chOff x="285750" y="1041400"/>
            <a:chExt cx="8858250" cy="3519488"/>
          </a:xfrm>
        </p:grpSpPr>
        <p:sp>
          <p:nvSpPr>
            <p:cNvPr id="5" name="Line 3">
              <a:extLst>
                <a:ext uri="{FF2B5EF4-FFF2-40B4-BE49-F238E27FC236}">
                  <a16:creationId xmlns:a16="http://schemas.microsoft.com/office/drawing/2014/main" id="{A82BBA53-17B1-5FB5-565F-368C547A98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5575" y="2449513"/>
              <a:ext cx="0" cy="5699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354875B-3133-14AF-B831-C00B4A930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18538" y="1966913"/>
              <a:ext cx="525462" cy="4397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84B1F0A3-2258-823B-D2B3-69A5E6762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563" y="2517775"/>
              <a:ext cx="710723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altLang="en-US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7CAFE0CC-6227-3F43-7091-BA9296810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2517775"/>
              <a:ext cx="81073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endParaRPr lang="en-US" altLang="en-US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763905E7-4F55-2A36-CE50-8C08C159B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750" y="2517775"/>
              <a:ext cx="7937500" cy="20256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0" hangingPunct="0">
                <a:spcBef>
                  <a:spcPct val="50000"/>
                </a:spcBef>
              </a:pPr>
              <a:endParaRPr lang="en-US" altLang="en-US" b="1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696A37-E2B7-6EB1-6972-A30EDDF78E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3700" y="3305175"/>
              <a:ext cx="5900738" cy="1211263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217017E-547C-5568-299E-ECEE22710D6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62188" y="3303588"/>
              <a:ext cx="1244600" cy="598487"/>
            </a:xfrm>
            <a:custGeom>
              <a:avLst/>
              <a:gdLst>
                <a:gd name="T0" fmla="*/ 0 w 460"/>
                <a:gd name="T1" fmla="*/ 0 h 156"/>
                <a:gd name="T2" fmla="*/ 49 w 460"/>
                <a:gd name="T3" fmla="*/ 131 h 156"/>
                <a:gd name="T4" fmla="*/ 225 w 460"/>
                <a:gd name="T5" fmla="*/ 151 h 156"/>
                <a:gd name="T6" fmla="*/ 402 w 460"/>
                <a:gd name="T7" fmla="*/ 131 h 156"/>
                <a:gd name="T8" fmla="*/ 460 w 46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" h="156">
                  <a:moveTo>
                    <a:pt x="0" y="0"/>
                  </a:moveTo>
                  <a:cubicBezTo>
                    <a:pt x="8" y="21"/>
                    <a:pt x="12" y="106"/>
                    <a:pt x="49" y="131"/>
                  </a:cubicBezTo>
                  <a:cubicBezTo>
                    <a:pt x="86" y="156"/>
                    <a:pt x="166" y="151"/>
                    <a:pt x="225" y="151"/>
                  </a:cubicBezTo>
                  <a:cubicBezTo>
                    <a:pt x="284" y="151"/>
                    <a:pt x="363" y="156"/>
                    <a:pt x="402" y="131"/>
                  </a:cubicBezTo>
                  <a:cubicBezTo>
                    <a:pt x="441" y="106"/>
                    <a:pt x="448" y="28"/>
                    <a:pt x="460" y="0"/>
                  </a:cubicBezTo>
                </a:path>
              </a:pathLst>
            </a:custGeom>
            <a:solidFill>
              <a:srgbClr val="FFC000"/>
            </a:solidFill>
            <a:ln w="9525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1AC9906B-F253-2549-1347-F0E5BBE909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52688" y="3205163"/>
              <a:ext cx="1123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n-type</a:t>
              </a: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11CB5FE5-CB5D-CFE3-453A-328816C02AA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727700" y="3303588"/>
              <a:ext cx="1254125" cy="598487"/>
            </a:xfrm>
            <a:custGeom>
              <a:avLst/>
              <a:gdLst>
                <a:gd name="T0" fmla="*/ 0 w 460"/>
                <a:gd name="T1" fmla="*/ 0 h 156"/>
                <a:gd name="T2" fmla="*/ 49 w 460"/>
                <a:gd name="T3" fmla="*/ 131 h 156"/>
                <a:gd name="T4" fmla="*/ 225 w 460"/>
                <a:gd name="T5" fmla="*/ 151 h 156"/>
                <a:gd name="T6" fmla="*/ 402 w 460"/>
                <a:gd name="T7" fmla="*/ 131 h 156"/>
                <a:gd name="T8" fmla="*/ 460 w 460"/>
                <a:gd name="T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0" h="156">
                  <a:moveTo>
                    <a:pt x="0" y="0"/>
                  </a:moveTo>
                  <a:cubicBezTo>
                    <a:pt x="8" y="21"/>
                    <a:pt x="12" y="106"/>
                    <a:pt x="49" y="131"/>
                  </a:cubicBezTo>
                  <a:cubicBezTo>
                    <a:pt x="86" y="156"/>
                    <a:pt x="166" y="151"/>
                    <a:pt x="225" y="151"/>
                  </a:cubicBezTo>
                  <a:cubicBezTo>
                    <a:pt x="284" y="151"/>
                    <a:pt x="363" y="156"/>
                    <a:pt x="402" y="131"/>
                  </a:cubicBezTo>
                  <a:cubicBezTo>
                    <a:pt x="441" y="106"/>
                    <a:pt x="448" y="28"/>
                    <a:pt x="460" y="0"/>
                  </a:cubicBezTo>
                </a:path>
              </a:pathLst>
            </a:custGeom>
            <a:solidFill>
              <a:srgbClr val="FFC000"/>
            </a:solidFill>
            <a:ln w="9525">
              <a:solidFill>
                <a:srgbClr val="B2B2B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E3EBAD3-2FBB-42A9-5008-188E82454B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8700" y="2989263"/>
              <a:ext cx="784225" cy="366712"/>
              <a:chOff x="2042" y="1005"/>
              <a:chExt cx="494" cy="231"/>
            </a:xfrm>
          </p:grpSpPr>
          <p:sp>
            <p:nvSpPr>
              <p:cNvPr id="58" name="Text Box 14">
                <a:extLst>
                  <a:ext uri="{FF2B5EF4-FFF2-40B4-BE49-F238E27FC236}">
                    <a16:creationId xmlns:a16="http://schemas.microsoft.com/office/drawing/2014/main" id="{9271E825-8771-DA66-ABF2-AA26A3E2DC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1005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b="1">
                    <a:latin typeface="Arial" panose="020B0604020202020204" pitchFamily="34" charset="0"/>
                  </a:rPr>
                  <a:t>metal</a:t>
                </a:r>
              </a:p>
            </p:txBody>
          </p:sp>
          <p:sp>
            <p:nvSpPr>
              <p:cNvPr id="59" name="Rectangle 15">
                <a:extLst>
                  <a:ext uri="{FF2B5EF4-FFF2-40B4-BE49-F238E27FC236}">
                    <a16:creationId xmlns:a16="http://schemas.microsoft.com/office/drawing/2014/main" id="{31C6A149-2D4D-BA7F-A2E4-65233E8C4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006"/>
                <a:ext cx="488" cy="19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15" name="Group 16">
              <a:extLst>
                <a:ext uri="{FF2B5EF4-FFF2-40B4-BE49-F238E27FC236}">
                  <a16:creationId xmlns:a16="http://schemas.microsoft.com/office/drawing/2014/main" id="{06CB1A1A-84CA-BAA5-05C5-C5A51DC20A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7913" y="2992438"/>
              <a:ext cx="784225" cy="366712"/>
              <a:chOff x="2042" y="1005"/>
              <a:chExt cx="494" cy="231"/>
            </a:xfrm>
          </p:grpSpPr>
          <p:sp>
            <p:nvSpPr>
              <p:cNvPr id="56" name="Text Box 17">
                <a:extLst>
                  <a:ext uri="{FF2B5EF4-FFF2-40B4-BE49-F238E27FC236}">
                    <a16:creationId xmlns:a16="http://schemas.microsoft.com/office/drawing/2014/main" id="{947BA174-6F7D-B050-769C-C811C101F1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4" y="1005"/>
                <a:ext cx="49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altLang="en-US" b="1">
                    <a:latin typeface="Arial" panose="020B0604020202020204" pitchFamily="34" charset="0"/>
                  </a:rPr>
                  <a:t>metal</a:t>
                </a:r>
              </a:p>
            </p:txBody>
          </p:sp>
          <p:sp>
            <p:nvSpPr>
              <p:cNvPr id="57" name="Rectangle 18">
                <a:extLst>
                  <a:ext uri="{FF2B5EF4-FFF2-40B4-BE49-F238E27FC236}">
                    <a16:creationId xmlns:a16="http://schemas.microsoft.com/office/drawing/2014/main" id="{902E9115-5DF1-194B-EC45-60C24AD3C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006"/>
                <a:ext cx="488" cy="197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A3B3C0E7-D722-DA01-A290-1B549125B6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97250" y="3040063"/>
              <a:ext cx="2443163" cy="26511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Text Box 20">
              <a:extLst>
                <a:ext uri="{FF2B5EF4-FFF2-40B4-BE49-F238E27FC236}">
                  <a16:creationId xmlns:a16="http://schemas.microsoft.com/office/drawing/2014/main" id="{40078B00-9C5A-0811-EE6D-5235EE9E4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4275" y="2967038"/>
              <a:ext cx="1809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oxide insulator</a:t>
              </a:r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61198E54-90E9-21B6-2D94-C81B4426FB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2013" y="2776538"/>
              <a:ext cx="2432050" cy="26511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22">
              <a:extLst>
                <a:ext uri="{FF2B5EF4-FFF2-40B4-BE49-F238E27FC236}">
                  <a16:creationId xmlns:a16="http://schemas.microsoft.com/office/drawing/2014/main" id="{C6426D9F-8CBD-BA28-EA07-F99B3068FA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513" y="2703513"/>
              <a:ext cx="7810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metal</a:t>
              </a:r>
            </a:p>
          </p:txBody>
        </p:sp>
        <p:sp>
          <p:nvSpPr>
            <p:cNvPr id="20" name="Text Box 23">
              <a:extLst>
                <a:ext uri="{FF2B5EF4-FFF2-40B4-BE49-F238E27FC236}">
                  <a16:creationId xmlns:a16="http://schemas.microsoft.com/office/drawing/2014/main" id="{0A9D720D-276C-8547-B1C0-C3A100E58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0363" y="3725863"/>
              <a:ext cx="869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p-type</a:t>
              </a:r>
            </a:p>
          </p:txBody>
        </p:sp>
        <p:sp>
          <p:nvSpPr>
            <p:cNvPr id="21" name="Rectangle 24">
              <a:extLst>
                <a:ext uri="{FF2B5EF4-FFF2-40B4-BE49-F238E27FC236}">
                  <a16:creationId xmlns:a16="http://schemas.microsoft.com/office/drawing/2014/main" id="{79131FBC-B223-1427-A59A-90FD8C9CA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9575" y="4252913"/>
              <a:ext cx="5897563" cy="265112"/>
            </a:xfrm>
            <a:prstGeom prst="rect">
              <a:avLst/>
            </a:prstGeom>
            <a:noFill/>
            <a:ln w="63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Text Box 25">
              <a:extLst>
                <a:ext uri="{FF2B5EF4-FFF2-40B4-BE49-F238E27FC236}">
                  <a16:creationId xmlns:a16="http://schemas.microsoft.com/office/drawing/2014/main" id="{C97A34C4-C609-4702-C8F3-76DBC85FE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000" y="4194175"/>
              <a:ext cx="119062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 altLang="en-US" b="1">
                  <a:latin typeface="Arial" panose="020B0604020202020204" pitchFamily="34" charset="0"/>
                </a:rPr>
                <a:t>metal</a:t>
              </a:r>
            </a:p>
          </p:txBody>
        </p:sp>
        <p:sp>
          <p:nvSpPr>
            <p:cNvPr id="23" name="Oval 26">
              <a:extLst>
                <a:ext uri="{FF2B5EF4-FFF2-40B4-BE49-F238E27FC236}">
                  <a16:creationId xmlns:a16="http://schemas.microsoft.com/office/drawing/2014/main" id="{C62A5AA1-1827-01E0-EA81-4A99FAAF9C0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546975" y="2635250"/>
              <a:ext cx="109538" cy="115888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59F43D6E-F102-C8FB-C9D0-313F3271D1F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1173163" y="2643188"/>
              <a:ext cx="109537" cy="1079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BCDD2BF5-F64A-14EF-519F-56CE79866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9225" y="1663700"/>
              <a:ext cx="0" cy="275113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29">
              <a:extLst>
                <a:ext uri="{FF2B5EF4-FFF2-40B4-BE49-F238E27FC236}">
                  <a16:creationId xmlns:a16="http://schemas.microsoft.com/office/drawing/2014/main" id="{49FDB8D3-01AA-354A-EB0A-87F7C2393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9225" y="4411663"/>
              <a:ext cx="242888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30">
              <a:extLst>
                <a:ext uri="{FF2B5EF4-FFF2-40B4-BE49-F238E27FC236}">
                  <a16:creationId xmlns:a16="http://schemas.microsoft.com/office/drawing/2014/main" id="{205E8043-945E-1DEE-4449-E04169B40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3275" y="2449513"/>
              <a:ext cx="0" cy="32385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Oval 31">
              <a:extLst>
                <a:ext uri="{FF2B5EF4-FFF2-40B4-BE49-F238E27FC236}">
                  <a16:creationId xmlns:a16="http://schemas.microsoft.com/office/drawing/2014/main" id="{42DB0BA7-86F2-69A2-1E93-E8CE78DFC6C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57713" y="2376488"/>
              <a:ext cx="109537" cy="10953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32">
              <a:extLst>
                <a:ext uri="{FF2B5EF4-FFF2-40B4-BE49-F238E27FC236}">
                  <a16:creationId xmlns:a16="http://schemas.microsoft.com/office/drawing/2014/main" id="{4BBF3163-410C-EE9C-0462-801395C244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9225" y="2686050"/>
              <a:ext cx="0" cy="2794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C1B8AD25-EF8D-C1F4-4194-9A93993D2E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7300" y="2695575"/>
              <a:ext cx="1431925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B9DB57B8-50A1-378D-2DF7-17C91FFDAD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46850" y="2693988"/>
              <a:ext cx="0" cy="2921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2451AE0E-B3C9-FF02-BD38-50E02112CC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50025" y="2693988"/>
              <a:ext cx="1046163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36">
              <a:extLst>
                <a:ext uri="{FF2B5EF4-FFF2-40B4-BE49-F238E27FC236}">
                  <a16:creationId xmlns:a16="http://schemas.microsoft.com/office/drawing/2014/main" id="{A65442ED-1550-8E59-6A52-426B6BD2D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5600" y="2011363"/>
              <a:ext cx="903288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gate</a:t>
              </a:r>
            </a:p>
          </p:txBody>
        </p:sp>
        <p:sp>
          <p:nvSpPr>
            <p:cNvPr id="34" name="Text Box 37">
              <a:extLst>
                <a:ext uri="{FF2B5EF4-FFF2-40B4-BE49-F238E27FC236}">
                  <a16:creationId xmlns:a16="http://schemas.microsoft.com/office/drawing/2014/main" id="{FDFC9104-D14C-66B1-E373-D16EE8F7F3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0" y="2511425"/>
              <a:ext cx="96043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source</a:t>
              </a:r>
            </a:p>
          </p:txBody>
        </p:sp>
        <p:sp>
          <p:nvSpPr>
            <p:cNvPr id="35" name="Text Box 38">
              <a:extLst>
                <a:ext uri="{FF2B5EF4-FFF2-40B4-BE49-F238E27FC236}">
                  <a16:creationId xmlns:a16="http://schemas.microsoft.com/office/drawing/2014/main" id="{51EA7B28-6BAF-7A18-478D-7ECFE8945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8575" y="1822450"/>
              <a:ext cx="1020763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drain</a:t>
              </a:r>
            </a:p>
          </p:txBody>
        </p:sp>
        <p:sp>
          <p:nvSpPr>
            <p:cNvPr id="36" name="Text Box 39">
              <a:extLst>
                <a:ext uri="{FF2B5EF4-FFF2-40B4-BE49-F238E27FC236}">
                  <a16:creationId xmlns:a16="http://schemas.microsoft.com/office/drawing/2014/main" id="{46A9B514-853D-4D20-7682-57342897DC5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983288" y="3243263"/>
              <a:ext cx="11239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b="1">
                  <a:latin typeface="Arial" panose="020B0604020202020204" pitchFamily="34" charset="0"/>
                </a:rPr>
                <a:t>n-type</a:t>
              </a:r>
            </a:p>
          </p:txBody>
        </p:sp>
        <p:sp>
          <p:nvSpPr>
            <p:cNvPr id="37" name="Line 67">
              <a:extLst>
                <a:ext uri="{FF2B5EF4-FFF2-40B4-BE49-F238E27FC236}">
                  <a16:creationId xmlns:a16="http://schemas.microsoft.com/office/drawing/2014/main" id="{6706FFA9-5E83-E896-0104-EDB817643B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03513" y="2435225"/>
              <a:ext cx="9144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68">
              <a:extLst>
                <a:ext uri="{FF2B5EF4-FFF2-40B4-BE49-F238E27FC236}">
                  <a16:creationId xmlns:a16="http://schemas.microsoft.com/office/drawing/2014/main" id="{70FBFB9E-1C43-96BA-673B-E8B8643673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4788" y="2449513"/>
              <a:ext cx="598487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39" name="Group 69">
              <a:extLst>
                <a:ext uri="{FF2B5EF4-FFF2-40B4-BE49-F238E27FC236}">
                  <a16:creationId xmlns:a16="http://schemas.microsoft.com/office/drawing/2014/main" id="{45285280-0665-B520-A7A1-7E077E87F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875" y="2239963"/>
              <a:ext cx="461963" cy="406400"/>
              <a:chOff x="4170" y="1424"/>
              <a:chExt cx="291" cy="256"/>
            </a:xfrm>
          </p:grpSpPr>
          <p:sp>
            <p:nvSpPr>
              <p:cNvPr id="53" name="Oval 70">
                <a:extLst>
                  <a:ext uri="{FF2B5EF4-FFF2-40B4-BE49-F238E27FC236}">
                    <a16:creationId xmlns:a16="http://schemas.microsoft.com/office/drawing/2014/main" id="{CF639364-491D-1ECB-4AC6-810E82E7C5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0" y="1424"/>
                <a:ext cx="250" cy="25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Text Box 71">
                <a:extLst>
                  <a:ext uri="{FF2B5EF4-FFF2-40B4-BE49-F238E27FC236}">
                    <a16:creationId xmlns:a16="http://schemas.microsoft.com/office/drawing/2014/main" id="{910DB565-CC2A-7FC5-DF60-87D2B5FE7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0" y="1454"/>
                <a:ext cx="21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1400" b="1"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5" name="Text Box 72">
                <a:extLst>
                  <a:ext uri="{FF2B5EF4-FFF2-40B4-BE49-F238E27FC236}">
                    <a16:creationId xmlns:a16="http://schemas.microsoft.com/office/drawing/2014/main" id="{8AB5B867-6CB5-3E1B-FA59-90C688D9E3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2" y="1447"/>
                <a:ext cx="17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1600" b="1">
                    <a:latin typeface="Arial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40" name="Text Box 74">
              <a:extLst>
                <a:ext uri="{FF2B5EF4-FFF2-40B4-BE49-F238E27FC236}">
                  <a16:creationId xmlns:a16="http://schemas.microsoft.com/office/drawing/2014/main" id="{B39E3120-3383-1EBB-C412-E3065A7D1A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2975" y="1841500"/>
              <a:ext cx="59213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V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GS</a:t>
              </a:r>
            </a:p>
          </p:txBody>
        </p:sp>
        <p:sp>
          <p:nvSpPr>
            <p:cNvPr id="41" name="Line 85">
              <a:extLst>
                <a:ext uri="{FF2B5EF4-FFF2-40B4-BE49-F238E27FC236}">
                  <a16:creationId xmlns:a16="http://schemas.microsoft.com/office/drawing/2014/main" id="{F411258D-6133-B63E-4621-6A418CBE0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7775" y="1671638"/>
              <a:ext cx="0" cy="1027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2" name="Line 86">
              <a:extLst>
                <a:ext uri="{FF2B5EF4-FFF2-40B4-BE49-F238E27FC236}">
                  <a16:creationId xmlns:a16="http://schemas.microsoft.com/office/drawing/2014/main" id="{BA073638-232D-7F1B-CB55-F5400C1398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8913" y="1671638"/>
              <a:ext cx="5062537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3" name="Line 87">
              <a:extLst>
                <a:ext uri="{FF2B5EF4-FFF2-40B4-BE49-F238E27FC236}">
                  <a16:creationId xmlns:a16="http://schemas.microsoft.com/office/drawing/2014/main" id="{8510D13B-3DA0-5121-0FB6-133593022B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35788" y="1662113"/>
              <a:ext cx="6604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4" name="Group 88">
              <a:extLst>
                <a:ext uri="{FF2B5EF4-FFF2-40B4-BE49-F238E27FC236}">
                  <a16:creationId xmlns:a16="http://schemas.microsoft.com/office/drawing/2014/main" id="{87998A2D-CD56-D73D-B8AC-5EB4EC393D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96050" y="1462088"/>
              <a:ext cx="461963" cy="406400"/>
              <a:chOff x="4170" y="1424"/>
              <a:chExt cx="291" cy="256"/>
            </a:xfrm>
          </p:grpSpPr>
          <p:sp>
            <p:nvSpPr>
              <p:cNvPr id="50" name="Oval 89">
                <a:extLst>
                  <a:ext uri="{FF2B5EF4-FFF2-40B4-BE49-F238E27FC236}">
                    <a16:creationId xmlns:a16="http://schemas.microsoft.com/office/drawing/2014/main" id="{519621B0-2856-D71C-E6AA-FD1FD5D07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0" y="1424"/>
                <a:ext cx="250" cy="256"/>
              </a:xfrm>
              <a:prstGeom prst="ellips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Text Box 90">
                <a:extLst>
                  <a:ext uri="{FF2B5EF4-FFF2-40B4-BE49-F238E27FC236}">
                    <a16:creationId xmlns:a16="http://schemas.microsoft.com/office/drawing/2014/main" id="{0332291A-5DFE-E27E-E49A-3939D0C51E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0" y="1454"/>
                <a:ext cx="21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1400" b="1">
                    <a:latin typeface="Arial" panose="020B0604020202020204" pitchFamily="34" charset="0"/>
                  </a:rPr>
                  <a:t>-</a:t>
                </a:r>
              </a:p>
            </p:txBody>
          </p:sp>
          <p:sp>
            <p:nvSpPr>
              <p:cNvPr id="52" name="Text Box 91">
                <a:extLst>
                  <a:ext uri="{FF2B5EF4-FFF2-40B4-BE49-F238E27FC236}">
                    <a16:creationId xmlns:a16="http://schemas.microsoft.com/office/drawing/2014/main" id="{D4F7468F-651D-8505-3DC3-172C55ADB6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2" y="1447"/>
                <a:ext cx="179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US" altLang="en-US" sz="1400" b="1">
                    <a:latin typeface="Arial" panose="020B0604020202020204" pitchFamily="34" charset="0"/>
                  </a:rPr>
                  <a:t>+</a:t>
                </a:r>
              </a:p>
            </p:txBody>
          </p:sp>
        </p:grpSp>
        <p:sp>
          <p:nvSpPr>
            <p:cNvPr id="45" name="Text Box 92">
              <a:extLst>
                <a:ext uri="{FF2B5EF4-FFF2-40B4-BE49-F238E27FC236}">
                  <a16:creationId xmlns:a16="http://schemas.microsoft.com/office/drawing/2014/main" id="{BFE860C9-1FB8-4FDE-7BAB-C70BC26A4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54775" y="1041400"/>
              <a:ext cx="58261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V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DS</a:t>
              </a:r>
            </a:p>
          </p:txBody>
        </p:sp>
        <p:sp>
          <p:nvSpPr>
            <p:cNvPr id="46" name="Line 93">
              <a:extLst>
                <a:ext uri="{FF2B5EF4-FFF2-40B4-BE49-F238E27FC236}">
                  <a16:creationId xmlns:a16="http://schemas.microsoft.com/office/drawing/2014/main" id="{323267A6-B9AF-E519-2DC8-D3C5478852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4650" y="2579688"/>
              <a:ext cx="635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Text Box 94">
              <a:extLst>
                <a:ext uri="{FF2B5EF4-FFF2-40B4-BE49-F238E27FC236}">
                  <a16:creationId xmlns:a16="http://schemas.microsoft.com/office/drawing/2014/main" id="{10334DEA-E80D-0C1D-CCAC-354E9ECE48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4675" y="2146300"/>
              <a:ext cx="3730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I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48" name="Line 95">
              <a:extLst>
                <a:ext uri="{FF2B5EF4-FFF2-40B4-BE49-F238E27FC236}">
                  <a16:creationId xmlns:a16="http://schemas.microsoft.com/office/drawing/2014/main" id="{6996AEEA-2241-9F83-3C6D-688AA4DF63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629150" y="2566988"/>
              <a:ext cx="254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Text Box 96">
              <a:extLst>
                <a:ext uri="{FF2B5EF4-FFF2-40B4-BE49-F238E27FC236}">
                  <a16:creationId xmlns:a16="http://schemas.microsoft.com/office/drawing/2014/main" id="{DE36383D-D596-41CE-90A5-4281D5B0C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9975" y="2336800"/>
              <a:ext cx="382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I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G</a:t>
              </a:r>
            </a:p>
          </p:txBody>
        </p:sp>
      </p:grpSp>
      <p:grpSp>
        <p:nvGrpSpPr>
          <p:cNvPr id="60" name="Group 123">
            <a:extLst>
              <a:ext uri="{FF2B5EF4-FFF2-40B4-BE49-F238E27FC236}">
                <a16:creationId xmlns:a16="http://schemas.microsoft.com/office/drawing/2014/main" id="{A7CC7424-D392-5B8F-46CA-7E3B71B0917E}"/>
              </a:ext>
            </a:extLst>
          </p:cNvPr>
          <p:cNvGrpSpPr>
            <a:grpSpLocks/>
          </p:cNvGrpSpPr>
          <p:nvPr/>
        </p:nvGrpSpPr>
        <p:grpSpPr bwMode="auto">
          <a:xfrm>
            <a:off x="4574362" y="4810125"/>
            <a:ext cx="3221038" cy="2047875"/>
            <a:chOff x="3731" y="3030"/>
            <a:chExt cx="2029" cy="1290"/>
          </a:xfrm>
        </p:grpSpPr>
        <p:sp>
          <p:nvSpPr>
            <p:cNvPr id="61" name="Line 99">
              <a:extLst>
                <a:ext uri="{FF2B5EF4-FFF2-40B4-BE49-F238E27FC236}">
                  <a16:creationId xmlns:a16="http://schemas.microsoft.com/office/drawing/2014/main" id="{3100DA01-8330-48FC-1F38-C020D61ACF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784" y="3355"/>
              <a:ext cx="2" cy="30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100">
              <a:extLst>
                <a:ext uri="{FF2B5EF4-FFF2-40B4-BE49-F238E27FC236}">
                  <a16:creationId xmlns:a16="http://schemas.microsoft.com/office/drawing/2014/main" id="{A2D6F667-B541-03AC-5939-67ECBF709B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784" y="3483"/>
              <a:ext cx="2" cy="309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101">
              <a:extLst>
                <a:ext uri="{FF2B5EF4-FFF2-40B4-BE49-F238E27FC236}">
                  <a16:creationId xmlns:a16="http://schemas.microsoft.com/office/drawing/2014/main" id="{58A15910-BA51-EEB7-18C9-3E72972889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777" y="3794"/>
              <a:ext cx="315" cy="1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Line 102">
              <a:extLst>
                <a:ext uri="{FF2B5EF4-FFF2-40B4-BE49-F238E27FC236}">
                  <a16:creationId xmlns:a16="http://schemas.microsoft.com/office/drawing/2014/main" id="{BB41D3A7-B655-1300-7530-CB71AB2AAF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4552" y="3270"/>
              <a:ext cx="477" cy="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Oval 103">
              <a:extLst>
                <a:ext uri="{FF2B5EF4-FFF2-40B4-BE49-F238E27FC236}">
                  <a16:creationId xmlns:a16="http://schemas.microsoft.com/office/drawing/2014/main" id="{6161996A-838F-7FD4-7F0C-B4023672CD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4755" y="3157"/>
              <a:ext cx="74" cy="84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104">
              <a:extLst>
                <a:ext uri="{FF2B5EF4-FFF2-40B4-BE49-F238E27FC236}">
                  <a16:creationId xmlns:a16="http://schemas.microsoft.com/office/drawing/2014/main" id="{33F39E75-A0D1-B0BB-3B20-D3A504E22E5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5318" y="3575"/>
              <a:ext cx="1" cy="77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105">
              <a:extLst>
                <a:ext uri="{FF2B5EF4-FFF2-40B4-BE49-F238E27FC236}">
                  <a16:creationId xmlns:a16="http://schemas.microsoft.com/office/drawing/2014/main" id="{4935E469-276B-1A6F-44F7-0CE22ACF6CE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4230" y="3572"/>
              <a:ext cx="1" cy="79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Oval 106">
              <a:extLst>
                <a:ext uri="{FF2B5EF4-FFF2-40B4-BE49-F238E27FC236}">
                  <a16:creationId xmlns:a16="http://schemas.microsoft.com/office/drawing/2014/main" id="{DD27D8AE-1628-E34B-4E17-977818F870B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954" y="3924"/>
              <a:ext cx="74" cy="84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Oval 107">
              <a:extLst>
                <a:ext uri="{FF2B5EF4-FFF2-40B4-BE49-F238E27FC236}">
                  <a16:creationId xmlns:a16="http://schemas.microsoft.com/office/drawing/2014/main" id="{EDADE687-1151-17DE-CBF5-D047C8834AB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501" y="3919"/>
              <a:ext cx="73" cy="81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08">
              <a:extLst>
                <a:ext uri="{FF2B5EF4-FFF2-40B4-BE49-F238E27FC236}">
                  <a16:creationId xmlns:a16="http://schemas.microsoft.com/office/drawing/2014/main" id="{FBE56CC0-8A06-4133-C1C0-C77BD999CAE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538" y="3030"/>
              <a:ext cx="95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1600" b="1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71" name="Line 111">
              <a:extLst>
                <a:ext uri="{FF2B5EF4-FFF2-40B4-BE49-F238E27FC236}">
                  <a16:creationId xmlns:a16="http://schemas.microsoft.com/office/drawing/2014/main" id="{F13C6B09-F884-6541-7D7F-55BC013F54D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472" y="3803"/>
              <a:ext cx="313" cy="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Text Box 112">
              <a:extLst>
                <a:ext uri="{FF2B5EF4-FFF2-40B4-BE49-F238E27FC236}">
                  <a16:creationId xmlns:a16="http://schemas.microsoft.com/office/drawing/2014/main" id="{CA42C078-943B-9311-D4C6-F26DBBEEEEA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275" y="3999"/>
              <a:ext cx="48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16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73" name="Text Box 113">
              <a:extLst>
                <a:ext uri="{FF2B5EF4-FFF2-40B4-BE49-F238E27FC236}">
                  <a16:creationId xmlns:a16="http://schemas.microsoft.com/office/drawing/2014/main" id="{F618D82B-FDD8-7383-C755-A4F8D5DCB5C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731" y="3998"/>
              <a:ext cx="48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1600" b="1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74" name="Line 116">
              <a:extLst>
                <a:ext uri="{FF2B5EF4-FFF2-40B4-BE49-F238E27FC236}">
                  <a16:creationId xmlns:a16="http://schemas.microsoft.com/office/drawing/2014/main" id="{0CD18B43-C9BD-06D5-83EB-EEB202DF6D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68" y="3855"/>
              <a:ext cx="4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Text Box 117">
              <a:extLst>
                <a:ext uri="{FF2B5EF4-FFF2-40B4-BE49-F238E27FC236}">
                  <a16:creationId xmlns:a16="http://schemas.microsoft.com/office/drawing/2014/main" id="{AD34077C-0C2A-F717-E30D-927218C572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4" y="3582"/>
              <a:ext cx="2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I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76" name="Line 118">
              <a:extLst>
                <a:ext uri="{FF2B5EF4-FFF2-40B4-BE49-F238E27FC236}">
                  <a16:creationId xmlns:a16="http://schemas.microsoft.com/office/drawing/2014/main" id="{B54B3A30-A388-FCE2-AB37-A04FDC74E5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804" y="3351"/>
              <a:ext cx="16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119">
              <a:extLst>
                <a:ext uri="{FF2B5EF4-FFF2-40B4-BE49-F238E27FC236}">
                  <a16:creationId xmlns:a16="http://schemas.microsoft.com/office/drawing/2014/main" id="{6B6176F1-CF8D-F66D-D6AF-0FC4EDA08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2" y="3206"/>
              <a:ext cx="2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I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78" name="Text Box 120">
              <a:extLst>
                <a:ext uri="{FF2B5EF4-FFF2-40B4-BE49-F238E27FC236}">
                  <a16:creationId xmlns:a16="http://schemas.microsoft.com/office/drawing/2014/main" id="{F9B42F7F-3728-CE21-90EB-B5CDE3E346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0" y="4070"/>
              <a:ext cx="86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-     V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DS</a:t>
              </a:r>
              <a:r>
                <a:rPr lang="en-US" altLang="en-US" sz="2000" b="1">
                  <a:latin typeface="Arial" panose="020B0604020202020204" pitchFamily="34" charset="0"/>
                </a:rPr>
                <a:t>   +</a:t>
              </a:r>
            </a:p>
          </p:txBody>
        </p:sp>
        <p:sp>
          <p:nvSpPr>
            <p:cNvPr id="79" name="Text Box 121">
              <a:extLst>
                <a:ext uri="{FF2B5EF4-FFF2-40B4-BE49-F238E27FC236}">
                  <a16:creationId xmlns:a16="http://schemas.microsoft.com/office/drawing/2014/main" id="{E571B696-DDC2-61C7-B15A-91EFD3B045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410636">
              <a:off x="4296" y="3204"/>
              <a:ext cx="373" cy="8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+</a:t>
              </a:r>
            </a:p>
            <a:p>
              <a:pPr eaLnBrk="0" hangingPunct="0"/>
              <a:endParaRPr lang="en-US" altLang="en-US" sz="2000" b="1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V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GS</a:t>
              </a:r>
              <a:endParaRPr lang="en-US" altLang="en-US" sz="2000" b="1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8263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9097" y="4894804"/>
            <a:ext cx="1406324" cy="156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589648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Transistors </a:t>
            </a:r>
            <a:r>
              <a:rPr dirty="0"/>
              <a:t>as </a:t>
            </a:r>
            <a:r>
              <a:rPr spc="-10" dirty="0"/>
              <a:t>Digital</a:t>
            </a:r>
            <a:r>
              <a:rPr spc="-15" dirty="0"/>
              <a:t> Switch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904239" y="1710435"/>
                <a:ext cx="10975873" cy="2629566"/>
              </a:xfrm>
              <a:prstGeom prst="rect">
                <a:avLst/>
              </a:prstGeom>
            </p:spPr>
            <p:txBody>
              <a:bodyPr vert="horz" wrap="square" lIns="0" tIns="109855" rIns="0" bIns="0" rtlCol="0">
                <a:spAutoFit/>
              </a:bodyPr>
              <a:lstStyle/>
              <a:p>
                <a:pPr marL="254000" indent="-228600">
                  <a:lnSpc>
                    <a:spcPct val="100000"/>
                  </a:lnSpc>
                  <a:spcBef>
                    <a:spcPts val="865"/>
                  </a:spcBef>
                  <a:buFont typeface="Arial"/>
                  <a:buChar char="•"/>
                  <a:tabLst>
                    <a:tab pos="253365" algn="l"/>
                    <a:tab pos="254000" algn="l"/>
                  </a:tabLst>
                </a:pPr>
                <a:r>
                  <a:rPr lang="en-US" sz="2200" spc="-30" dirty="0">
                    <a:cs typeface="Calibri"/>
                  </a:rPr>
                  <a:t>Transistors </a:t>
                </a:r>
                <a:r>
                  <a:rPr lang="en-US" sz="2200" spc="-15" dirty="0">
                    <a:cs typeface="Calibri"/>
                  </a:rPr>
                  <a:t>are </a:t>
                </a:r>
                <a:r>
                  <a:rPr lang="en-US" sz="2200" dirty="0">
                    <a:cs typeface="Calibri"/>
                  </a:rPr>
                  <a:t>3 </a:t>
                </a:r>
                <a:r>
                  <a:rPr lang="en-US" sz="2200" spc="-10" dirty="0">
                    <a:cs typeface="Calibri"/>
                  </a:rPr>
                  <a:t>terminal </a:t>
                </a:r>
                <a:r>
                  <a:rPr lang="en-US" sz="2200" spc="-5" dirty="0">
                    <a:cs typeface="Calibri"/>
                  </a:rPr>
                  <a:t>non-linear devices, </a:t>
                </a:r>
                <a:r>
                  <a:rPr lang="en-US" sz="2200" spc="-10" dirty="0">
                    <a:cs typeface="Calibri"/>
                  </a:rPr>
                  <a:t>can </a:t>
                </a:r>
                <a:r>
                  <a:rPr lang="en-US" sz="2200" spc="-5" dirty="0">
                    <a:cs typeface="Calibri"/>
                  </a:rPr>
                  <a:t>be used as</a:t>
                </a:r>
                <a:r>
                  <a:rPr lang="en-US" sz="2200" spc="75" dirty="0">
                    <a:cs typeface="Calibri"/>
                  </a:rPr>
                  <a:t> </a:t>
                </a:r>
                <a:r>
                  <a:rPr lang="en-US" sz="2200" spc="-10" dirty="0">
                    <a:cs typeface="Calibri"/>
                  </a:rPr>
                  <a:t>switch</a:t>
                </a:r>
                <a:endParaRPr lang="en-US" sz="2200" dirty="0"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770"/>
                  </a:spcBef>
                  <a:buFont typeface="Arial"/>
                  <a:buChar char="•"/>
                  <a:tabLst>
                    <a:tab pos="253365" algn="l"/>
                    <a:tab pos="254000" algn="l"/>
                  </a:tabLst>
                </a:pPr>
                <a:r>
                  <a:rPr lang="en-US" sz="2200" dirty="0">
                    <a:cs typeface="Calibri"/>
                  </a:rPr>
                  <a:t>2 </a:t>
                </a:r>
                <a:r>
                  <a:rPr lang="en-US" sz="2200" spc="-5" dirty="0">
                    <a:cs typeface="Calibri"/>
                  </a:rPr>
                  <a:t>types </a:t>
                </a:r>
                <a:r>
                  <a:rPr lang="en-US" sz="2200" dirty="0">
                    <a:cs typeface="Calibri"/>
                  </a:rPr>
                  <a:t>– 		</a:t>
                </a:r>
                <a:r>
                  <a:rPr lang="en-US" sz="2200" b="1" spc="-25" dirty="0">
                    <a:solidFill>
                      <a:srgbClr val="FF0000"/>
                    </a:solidFill>
                    <a:cs typeface="Calibri"/>
                  </a:rPr>
                  <a:t>Voltage </a:t>
                </a:r>
                <a:r>
                  <a:rPr lang="en-US" sz="2200" b="1" spc="-10" dirty="0">
                    <a:solidFill>
                      <a:srgbClr val="FF0000"/>
                    </a:solidFill>
                    <a:cs typeface="Calibri"/>
                  </a:rPr>
                  <a:t>Controlled</a:t>
                </a:r>
                <a:r>
                  <a:rPr lang="en-US" sz="2200" spc="-10" dirty="0">
                    <a:cs typeface="Calibri"/>
                  </a:rPr>
                  <a:t>,		 </a:t>
                </a:r>
                <a:r>
                  <a:rPr lang="en-US" sz="2200" b="1" spc="-15" dirty="0">
                    <a:cs typeface="Calibri"/>
                  </a:rPr>
                  <a:t>Current</a:t>
                </a:r>
                <a:r>
                  <a:rPr lang="en-US" sz="2200" b="1" spc="50" dirty="0">
                    <a:cs typeface="Calibri"/>
                  </a:rPr>
                  <a:t> </a:t>
                </a:r>
                <a:r>
                  <a:rPr lang="en-US" sz="2200" b="1" spc="-10" dirty="0">
                    <a:cs typeface="Calibri"/>
                  </a:rPr>
                  <a:t>Controlled</a:t>
                </a:r>
                <a:endParaRPr lang="en-US" sz="2200" b="1" dirty="0"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650"/>
                  </a:spcBef>
                  <a:buFont typeface="Arial"/>
                  <a:buChar char="•"/>
                  <a:tabLst>
                    <a:tab pos="253365" algn="l"/>
                    <a:tab pos="254000" algn="l"/>
                  </a:tabLst>
                </a:pPr>
                <a:r>
                  <a:rPr lang="en-US" sz="2200" b="1" spc="-10" dirty="0">
                    <a:solidFill>
                      <a:srgbClr val="0000FF"/>
                    </a:solidFill>
                    <a:cs typeface="Calibri"/>
                  </a:rPr>
                  <a:t>M</a:t>
                </a:r>
                <a:r>
                  <a:rPr lang="en-US" sz="2200" spc="-10" dirty="0">
                    <a:cs typeface="Calibri"/>
                  </a:rPr>
                  <a:t>etal </a:t>
                </a:r>
                <a:r>
                  <a:rPr lang="en-US" sz="2200" b="1" spc="-10" dirty="0">
                    <a:solidFill>
                      <a:srgbClr val="0000FF"/>
                    </a:solidFill>
                    <a:cs typeface="Calibri"/>
                  </a:rPr>
                  <a:t>O</a:t>
                </a:r>
                <a:r>
                  <a:rPr lang="en-US" sz="2200" spc="-10" dirty="0">
                    <a:cs typeface="Calibri"/>
                  </a:rPr>
                  <a:t>xide </a:t>
                </a:r>
                <a:r>
                  <a:rPr lang="en-US" sz="2200" b="1" spc="-10" dirty="0">
                    <a:solidFill>
                      <a:srgbClr val="0000FF"/>
                    </a:solidFill>
                    <a:cs typeface="Calibri"/>
                  </a:rPr>
                  <a:t>S</a:t>
                </a:r>
                <a:r>
                  <a:rPr lang="en-US" sz="2200" spc="-10" dirty="0">
                    <a:cs typeface="Calibri"/>
                  </a:rPr>
                  <a:t>emiconductor </a:t>
                </a:r>
                <a:r>
                  <a:rPr lang="en-US" sz="2200" b="1" spc="-5" dirty="0">
                    <a:solidFill>
                      <a:srgbClr val="0000FF"/>
                    </a:solidFill>
                    <a:cs typeface="Calibri"/>
                  </a:rPr>
                  <a:t>F</a:t>
                </a:r>
                <a:r>
                  <a:rPr lang="en-US" sz="2200" spc="-5" dirty="0">
                    <a:cs typeface="Calibri"/>
                  </a:rPr>
                  <a:t>ield </a:t>
                </a:r>
                <a:r>
                  <a:rPr lang="en-US" sz="2200" b="1" spc="-15" dirty="0">
                    <a:solidFill>
                      <a:srgbClr val="0000FF"/>
                    </a:solidFill>
                    <a:cs typeface="Calibri"/>
                  </a:rPr>
                  <a:t>E</a:t>
                </a:r>
                <a:r>
                  <a:rPr lang="en-US" sz="2200" spc="-15" dirty="0">
                    <a:cs typeface="Calibri"/>
                  </a:rPr>
                  <a:t>ffect </a:t>
                </a:r>
                <a:r>
                  <a:rPr lang="en-US" sz="2200" b="1" spc="-15" dirty="0">
                    <a:solidFill>
                      <a:srgbClr val="0000FF"/>
                    </a:solidFill>
                    <a:cs typeface="Calibri"/>
                  </a:rPr>
                  <a:t>T</a:t>
                </a:r>
                <a:r>
                  <a:rPr lang="en-US" sz="2200" spc="-15" dirty="0">
                    <a:cs typeface="Calibri"/>
                  </a:rPr>
                  <a:t>ransistor </a:t>
                </a:r>
                <a:r>
                  <a:rPr lang="en-US" sz="2200" spc="-5" dirty="0">
                    <a:cs typeface="Calibri"/>
                  </a:rPr>
                  <a:t>(</a:t>
                </a:r>
                <a:r>
                  <a:rPr lang="en-US" sz="2200" b="1" spc="-5" dirty="0">
                    <a:solidFill>
                      <a:srgbClr val="0000FF"/>
                    </a:solidFill>
                    <a:cs typeface="Calibri"/>
                  </a:rPr>
                  <a:t>MOSFET</a:t>
                </a:r>
                <a:r>
                  <a:rPr lang="en-US" sz="2200" spc="-5" dirty="0">
                    <a:cs typeface="Calibri"/>
                  </a:rPr>
                  <a:t>) </a:t>
                </a:r>
                <a:r>
                  <a:rPr lang="en-US" sz="2200" spc="-15" dirty="0">
                    <a:cs typeface="Calibri"/>
                  </a:rPr>
                  <a:t>are </a:t>
                </a:r>
                <a:r>
                  <a:rPr lang="en-US" sz="2200" spc="-15" dirty="0">
                    <a:solidFill>
                      <a:srgbClr val="FF0000"/>
                    </a:solidFill>
                    <a:cs typeface="Calibri"/>
                  </a:rPr>
                  <a:t>voltage</a:t>
                </a:r>
                <a:r>
                  <a:rPr lang="en-US" sz="2200" spc="165" dirty="0">
                    <a:solidFill>
                      <a:srgbClr val="FF0000"/>
                    </a:solidFill>
                    <a:cs typeface="Calibri"/>
                  </a:rPr>
                  <a:t> </a:t>
                </a:r>
                <a:r>
                  <a:rPr lang="en-US" sz="2200" spc="-15" dirty="0">
                    <a:solidFill>
                      <a:srgbClr val="FF0000"/>
                    </a:solidFill>
                    <a:cs typeface="Calibri"/>
                  </a:rPr>
                  <a:t>controlled</a:t>
                </a:r>
                <a:endParaRPr lang="en-US" sz="2200" dirty="0">
                  <a:solidFill>
                    <a:srgbClr val="FF0000"/>
                  </a:solidFill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765"/>
                  </a:spcBef>
                  <a:buFont typeface="Arial"/>
                  <a:buChar char="•"/>
                  <a:tabLst>
                    <a:tab pos="253365" algn="l"/>
                    <a:tab pos="254000" algn="l"/>
                    <a:tab pos="1543050" algn="l"/>
                  </a:tabLst>
                </a:pPr>
                <a:r>
                  <a:rPr lang="en-US" sz="2200" spc="-10" dirty="0">
                    <a:cs typeface="Calibri"/>
                  </a:rPr>
                  <a:t>Control,</a:t>
                </a:r>
                <a:r>
                  <a:rPr lang="en-US" sz="2200" dirty="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Calibri"/>
                      </a:rPr>
                      <m:t>𝑪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  <m:t>𝑽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  <m:t>𝑮𝑺</m:t>
                        </m:r>
                      </m:sub>
                    </m:sSub>
                  </m:oMath>
                </a14:m>
                <a:r>
                  <a:rPr lang="en-US" sz="2200" spc="-5" dirty="0">
                    <a:cs typeface="Calibri"/>
                  </a:rPr>
                  <a:t>. The IV </a:t>
                </a:r>
                <a:r>
                  <a:rPr lang="en-US" sz="2200" spc="-15" dirty="0">
                    <a:cs typeface="Calibri"/>
                  </a:rPr>
                  <a:t>characteristics </a:t>
                </a:r>
                <a:r>
                  <a:rPr lang="en-US" sz="2200" spc="65" dirty="0">
                    <a:cs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pc="65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200" b="1" i="1" spc="65" smtClean="0">
                            <a:latin typeface="Cambria Math" panose="02040503050406030204" pitchFamily="18" charset="0"/>
                            <a:cs typeface="Cambria Math"/>
                          </a:rPr>
                          <m:t>𝑰</m:t>
                        </m:r>
                      </m:e>
                      <m:sub>
                        <m:r>
                          <a:rPr lang="en-US" sz="2200" b="1" i="1" spc="65" smtClean="0">
                            <a:latin typeface="Cambria Math" panose="02040503050406030204" pitchFamily="18" charset="0"/>
                            <a:cs typeface="Cambria Math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en-US" sz="2200" spc="60" dirty="0">
                    <a:cs typeface="Cambria Math"/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pc="60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200" b="1" i="1" spc="60" smtClean="0">
                            <a:latin typeface="Cambria Math" panose="02040503050406030204" pitchFamily="18" charset="0"/>
                            <a:cs typeface="Cambria Math"/>
                          </a:rPr>
                          <m:t>𝑽</m:t>
                        </m:r>
                      </m:e>
                      <m:sub>
                        <m:r>
                          <a:rPr lang="en-US" sz="2200" b="1" i="1" spc="60" smtClean="0">
                            <a:latin typeface="Cambria Math" panose="02040503050406030204" pitchFamily="18" charset="0"/>
                            <a:cs typeface="Cambria Math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en-US" sz="2200" spc="60" dirty="0">
                    <a:cs typeface="Cambria Math"/>
                  </a:rPr>
                  <a:t>) </a:t>
                </a:r>
                <a:r>
                  <a:rPr lang="en-US" sz="2200" spc="-10" dirty="0">
                    <a:cs typeface="Calibri"/>
                  </a:rPr>
                  <a:t>depends </a:t>
                </a:r>
                <a:r>
                  <a:rPr lang="en-US" sz="2200" dirty="0">
                    <a:cs typeface="Calibri"/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  <m:t>𝑽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  <m:t>𝑮𝑺</m:t>
                        </m:r>
                      </m:sub>
                    </m:sSub>
                  </m:oMath>
                </a14:m>
                <a:endParaRPr lang="en-US" sz="2400" b="1" baseline="-15625" dirty="0">
                  <a:cs typeface="Cambria Math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745"/>
                  </a:spcBef>
                  <a:buFont typeface="Arial"/>
                  <a:buChar char="•"/>
                  <a:tabLst>
                    <a:tab pos="253365" algn="l"/>
                    <a:tab pos="254000" algn="l"/>
                  </a:tabLst>
                </a:pPr>
                <a:r>
                  <a:rPr lang="en-US" sz="2200" spc="-5" dirty="0">
                    <a:cs typeface="Calibri"/>
                  </a:rPr>
                  <a:t>Actual dependency is</a:t>
                </a:r>
                <a:r>
                  <a:rPr lang="en-US" sz="2200" spc="10" dirty="0">
                    <a:cs typeface="Calibri"/>
                  </a:rPr>
                  <a:t> </a:t>
                </a:r>
                <a:r>
                  <a:rPr lang="en-US" sz="2200" spc="-10" dirty="0">
                    <a:cs typeface="Calibri"/>
                  </a:rPr>
                  <a:t>complex.</a:t>
                </a:r>
                <a:endParaRPr lang="en-US" sz="2200" dirty="0"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770"/>
                  </a:spcBef>
                  <a:buFont typeface="Arial"/>
                  <a:buChar char="•"/>
                  <a:tabLst>
                    <a:tab pos="253365" algn="l"/>
                    <a:tab pos="254000" algn="l"/>
                  </a:tabLst>
                </a:pPr>
                <a:r>
                  <a:rPr lang="en-US" sz="2200" spc="-5" dirty="0">
                    <a:cs typeface="Calibri"/>
                  </a:rPr>
                  <a:t>Will </a:t>
                </a:r>
                <a:r>
                  <a:rPr lang="en-US" sz="2200" spc="-15" dirty="0">
                    <a:cs typeface="Calibri"/>
                  </a:rPr>
                  <a:t>start </a:t>
                </a:r>
                <a:r>
                  <a:rPr lang="en-US" sz="2200" spc="-5" dirty="0">
                    <a:cs typeface="Calibri"/>
                  </a:rPr>
                  <a:t>with </a:t>
                </a:r>
                <a:r>
                  <a:rPr lang="en-US" sz="2200" dirty="0">
                    <a:cs typeface="Calibri"/>
                  </a:rPr>
                  <a:t>a </a:t>
                </a:r>
                <a:r>
                  <a:rPr lang="en-US" sz="2200" spc="-5" dirty="0">
                    <a:cs typeface="Calibri"/>
                  </a:rPr>
                  <a:t>simple </a:t>
                </a:r>
                <a:r>
                  <a:rPr lang="en-US" sz="2200" spc="-10" dirty="0">
                    <a:cs typeface="Calibri"/>
                  </a:rPr>
                  <a:t>(but </a:t>
                </a:r>
                <a:r>
                  <a:rPr lang="en-US" sz="2200" spc="-15" dirty="0">
                    <a:cs typeface="Calibri"/>
                  </a:rPr>
                  <a:t>approximate) </a:t>
                </a:r>
                <a:r>
                  <a:rPr lang="en-US" sz="2200" spc="-5" dirty="0">
                    <a:cs typeface="Calibri"/>
                  </a:rPr>
                  <a:t>one </a:t>
                </a:r>
                <a:r>
                  <a:rPr lang="en-US" sz="2200" dirty="0">
                    <a:cs typeface="Calibri"/>
                  </a:rPr>
                  <a:t>– </a:t>
                </a:r>
                <a:r>
                  <a:rPr lang="en-US" sz="2200" b="1" spc="-5" dirty="0">
                    <a:cs typeface="Calibri"/>
                  </a:rPr>
                  <a:t>S-Model </a:t>
                </a:r>
                <a:r>
                  <a:rPr lang="en-US" sz="2200" spc="-15" dirty="0">
                    <a:cs typeface="Calibri"/>
                  </a:rPr>
                  <a:t>(Switch</a:t>
                </a:r>
                <a:r>
                  <a:rPr lang="en-US" sz="2200" spc="65" dirty="0">
                    <a:cs typeface="Calibri"/>
                  </a:rPr>
                  <a:t> </a:t>
                </a:r>
                <a:r>
                  <a:rPr lang="en-US" sz="2200" spc="-10" dirty="0">
                    <a:cs typeface="Calibri"/>
                  </a:rPr>
                  <a:t>Model)</a:t>
                </a:r>
                <a:endParaRPr sz="2200" dirty="0">
                  <a:cs typeface="Calibri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39" y="1710435"/>
                <a:ext cx="10975873" cy="2629566"/>
              </a:xfrm>
              <a:prstGeom prst="rect">
                <a:avLst/>
              </a:prstGeom>
              <a:blipFill>
                <a:blip r:embed="rId3"/>
                <a:stretch>
                  <a:fillRect l="-1222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5230460" y="4929861"/>
            <a:ext cx="1393991" cy="1644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3607" y="4663439"/>
            <a:ext cx="2627376" cy="2194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0F8B3-F1F3-DE9F-93C1-E146D0A6C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NMOS I-V Characteristic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1C7DA6-D4BB-8197-4F95-2409C51E91CB}"/>
              </a:ext>
            </a:extLst>
          </p:cNvPr>
          <p:cNvGrpSpPr/>
          <p:nvPr/>
        </p:nvGrpSpPr>
        <p:grpSpPr>
          <a:xfrm>
            <a:off x="4361306" y="1537070"/>
            <a:ext cx="3221037" cy="2047875"/>
            <a:chOff x="2894013" y="1230313"/>
            <a:chExt cx="3221037" cy="2047875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1FC5675A-8D3A-9F5D-05C1-C4EE04D18A6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564856" y="1747044"/>
              <a:ext cx="3175" cy="49053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" name="Line 5">
              <a:extLst>
                <a:ext uri="{FF2B5EF4-FFF2-40B4-BE49-F238E27FC236}">
                  <a16:creationId xmlns:a16="http://schemas.microsoft.com/office/drawing/2014/main" id="{D4954B09-345C-0306-8005-5B1D6628689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564856" y="1950244"/>
              <a:ext cx="3175" cy="49053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2F8BE913-BDC4-1923-FD16-7A8C0AEB1AE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554537" y="2443163"/>
              <a:ext cx="500063" cy="158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166F8C28-CCEE-A81E-4EAC-231FEE2031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H="1">
              <a:off x="4198144" y="1610519"/>
              <a:ext cx="757237" cy="31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D147BA-BA95-B285-12F7-289D699DCF61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4519612" y="1431926"/>
              <a:ext cx="117475" cy="1333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D1F1CC3D-FE56-BE48-4FE8-F969C6DCA81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5414169" y="2094706"/>
              <a:ext cx="1588" cy="12223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CC3B7AA-C9BC-076D-FCC1-E23C9D9C73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 flipV="1">
              <a:off x="3686969" y="2089944"/>
              <a:ext cx="1588" cy="125730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6AB98F2-A357-38ED-F066-760B6E7B91D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3248025" y="2649538"/>
              <a:ext cx="117475" cy="13335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BF5F20-A4A7-976E-04B3-B15F0B65E2B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rot="5400000">
              <a:off x="5703888" y="2641600"/>
              <a:ext cx="115888" cy="128587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CBB4BB82-2449-F7CD-6EFB-A348FEF8CA3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175125" y="1230313"/>
              <a:ext cx="1508125" cy="3381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1600" b="1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68E2DE3E-4900-49FF-BB0F-7B9B1C23956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5400000">
              <a:off x="4071144" y="2456656"/>
              <a:ext cx="496888" cy="31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589A6730-51F5-1259-013D-5D2A4545C57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5345113" y="2768600"/>
              <a:ext cx="769937" cy="3381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1600" b="1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93539339-BFE1-E8CD-B65E-DD49CF447195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894013" y="2767013"/>
              <a:ext cx="76993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1600" b="1">
                  <a:latin typeface="Arial" panose="020B0604020202020204" pitchFamily="34" charset="0"/>
                </a:rPr>
                <a:t>S</a:t>
              </a: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EB1ACEB0-3E3D-95DB-2861-705312BBBD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34000" y="2540000"/>
              <a:ext cx="635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4BF28E7A-A806-FBF4-1E60-5EB6F60FAD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34025" y="2106613"/>
              <a:ext cx="3730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I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06827741-24E1-C522-D886-2580591A0F9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97400" y="1739900"/>
              <a:ext cx="254000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52885E41-F50E-0A0B-A588-04F762FB5D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8225" y="1509713"/>
              <a:ext cx="3825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I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CAAF2F66-C5BD-FA5E-035C-A4BD858BE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4925" y="2881313"/>
              <a:ext cx="13731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-     V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DS</a:t>
              </a:r>
              <a:r>
                <a:rPr lang="en-US" altLang="en-US" sz="2000" b="1">
                  <a:latin typeface="Arial" panose="020B0604020202020204" pitchFamily="34" charset="0"/>
                </a:rPr>
                <a:t>   +</a:t>
              </a: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050FB866-5139-5EB4-FD5C-6EB483F0C1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410636">
              <a:off x="3790950" y="1506538"/>
              <a:ext cx="592138" cy="13112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+</a:t>
              </a:r>
            </a:p>
            <a:p>
              <a:pPr eaLnBrk="0" hangingPunct="0"/>
              <a:endParaRPr lang="en-US" altLang="en-US" sz="2000" b="1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V</a:t>
              </a:r>
              <a:r>
                <a:rPr lang="en-US" altLang="en-US" sz="2000" b="1" baseline="-25000">
                  <a:latin typeface="Arial" panose="020B0604020202020204" pitchFamily="34" charset="0"/>
                </a:rPr>
                <a:t>GS</a:t>
              </a:r>
              <a:endParaRPr lang="en-US" altLang="en-US" sz="2000" b="1">
                <a:latin typeface="Arial" panose="020B0604020202020204" pitchFamily="34" charset="0"/>
              </a:endParaRPr>
            </a:p>
            <a:p>
              <a:pPr eaLnBrk="0" hangingPunct="0"/>
              <a:r>
                <a:rPr lang="en-US" altLang="en-US" sz="2000" b="1">
                  <a:latin typeface="Arial" panose="020B0604020202020204" pitchFamily="34" charset="0"/>
                </a:rPr>
                <a:t>_</a:t>
              </a:r>
            </a:p>
          </p:txBody>
        </p:sp>
      </p:grpSp>
      <p:sp>
        <p:nvSpPr>
          <p:cNvPr id="24" name="Rectangle 26">
            <a:extLst>
              <a:ext uri="{FF2B5EF4-FFF2-40B4-BE49-F238E27FC236}">
                <a16:creationId xmlns:a16="http://schemas.microsoft.com/office/drawing/2014/main" id="{94150E7E-68F2-4937-82D5-A06853D7A52A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92526"/>
            <a:ext cx="10515600" cy="3086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tabLst>
                <a:tab pos="2574925" algn="l"/>
              </a:tabLst>
            </a:pPr>
            <a:r>
              <a:rPr lang="en-US" altLang="en-US" dirty="0"/>
              <a:t>Since the transistor is a 3-terminal device, there is no single I-V characteristic.</a:t>
            </a:r>
          </a:p>
          <a:p>
            <a:pPr>
              <a:tabLst>
                <a:tab pos="2574925" algn="l"/>
              </a:tabLst>
            </a:pPr>
            <a:r>
              <a:rPr lang="en-US" altLang="en-US" dirty="0"/>
              <a:t>Note that because of the insulator, I</a:t>
            </a:r>
            <a:r>
              <a:rPr lang="en-US" altLang="en-US" baseline="-25000" dirty="0"/>
              <a:t>G</a:t>
            </a:r>
            <a:r>
              <a:rPr lang="en-US" altLang="en-US" dirty="0"/>
              <a:t> = 0 A.</a:t>
            </a:r>
          </a:p>
          <a:p>
            <a:pPr>
              <a:tabLst>
                <a:tab pos="2574925" algn="l"/>
              </a:tabLst>
            </a:pPr>
            <a:r>
              <a:rPr lang="en-US" altLang="en-US" dirty="0"/>
              <a:t>We typically define the MOS I-V characteristic as</a:t>
            </a:r>
          </a:p>
          <a:p>
            <a:pPr>
              <a:buFont typeface="Wingdings" panose="05000000000000000000" pitchFamily="2" charset="2"/>
              <a:buNone/>
              <a:tabLst>
                <a:tab pos="2574925" algn="l"/>
              </a:tabLst>
            </a:pPr>
            <a:r>
              <a:rPr lang="en-US" altLang="en-US" dirty="0"/>
              <a:t>	I</a:t>
            </a:r>
            <a:r>
              <a:rPr lang="en-US" altLang="en-US" baseline="-25000" dirty="0"/>
              <a:t>D</a:t>
            </a:r>
            <a:r>
              <a:rPr lang="en-US" altLang="en-US" dirty="0"/>
              <a:t> vs. V</a:t>
            </a:r>
            <a:r>
              <a:rPr lang="en-US" altLang="en-US" baseline="-25000" dirty="0"/>
              <a:t>DS</a:t>
            </a:r>
            <a:r>
              <a:rPr lang="en-US" altLang="en-US" dirty="0"/>
              <a:t>         for a fixed V</a:t>
            </a:r>
            <a:r>
              <a:rPr lang="en-US" altLang="en-US" baseline="-25000" dirty="0"/>
              <a:t>GS</a:t>
            </a:r>
            <a:r>
              <a:rPr lang="en-US" altLang="en-US" dirty="0"/>
              <a:t>. </a:t>
            </a:r>
          </a:p>
          <a:p>
            <a:pPr>
              <a:tabLst>
                <a:tab pos="2574925" algn="l"/>
              </a:tabLst>
            </a:pPr>
            <a:r>
              <a:rPr lang="en-US" altLang="en-US" dirty="0"/>
              <a:t>The I-V characteristic changes as V</a:t>
            </a:r>
            <a:r>
              <a:rPr lang="en-US" altLang="en-US" baseline="-25000" dirty="0"/>
              <a:t>GS</a:t>
            </a:r>
            <a:r>
              <a:rPr lang="en-US" altLang="en-US" dirty="0"/>
              <a:t> changes.</a:t>
            </a:r>
          </a:p>
        </p:txBody>
      </p:sp>
    </p:spTree>
    <p:extLst>
      <p:ext uri="{BB962C8B-B14F-4D97-AF65-F5344CB8AC3E}">
        <p14:creationId xmlns:p14="http://schemas.microsoft.com/office/powerpoint/2010/main" val="438671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98" decel="1000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98" decel="100000" fill="hold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98" decel="100000" fill="hold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898" decel="100000" fill="hold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98" decel="100000" fill="hold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898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1145-4957-BF71-6547-277E99087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Modes of Operation</a:t>
            </a:r>
            <a:endParaRPr lang="en-US" dirty="0"/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CEDD3B0E-292E-5499-B119-297765D44F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1" y="2118797"/>
            <a:ext cx="10515599" cy="4476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small values of V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≤ V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TH(n)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the n-type channel is not formed.  No current flows.  This is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cutoff mode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When V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&gt; V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TH(n)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current I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may flow from drain to source, and the following modes of current flow are possible.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mode of current flow depends on the propelling voltage, V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and the channel-inducing voltage, 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	V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– V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TH(n)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&lt; V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– V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TH(n)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current is starting to flow.  I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increases rapidly with increased V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 This is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99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triode mode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666699"/>
              </a:buClr>
              <a:buSzPct val="75000"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When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≥ V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– V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TH(n)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current is reaching its maximum value.   I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does not increase much with increased V</a:t>
            </a:r>
            <a:r>
              <a:rPr kumimoji="0" lang="en-US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 This is called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saturation mode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8151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EB4B-B4CA-7BCF-54B3-28A632A4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Tap Analogy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331545-5FAA-105A-2E6B-B5B173292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043113"/>
            <a:ext cx="10515600" cy="45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p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p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§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Imagine the water tap on your kitchen sink.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 make water flow, the water supply has to be connected to the water tap.  This establishes a path for water to flow.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Setting V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above the threshold voltage is like connecting the water supply.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Cutoff = water supply disconnected (no path for current flow)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Wingdings" panose="05000000000000000000" pitchFamily="2" charset="2"/>
              <a:buChar char="p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Setting V</a:t>
            </a:r>
            <a:r>
              <a:rPr kumimoji="0" lang="en-US" alt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GS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a larger value is like connecting a high-pressure water supply—more flow can potentially occur.</a:t>
            </a:r>
          </a:p>
        </p:txBody>
      </p:sp>
    </p:spTree>
    <p:extLst>
      <p:ext uri="{BB962C8B-B14F-4D97-AF65-F5344CB8AC3E}">
        <p14:creationId xmlns:p14="http://schemas.microsoft.com/office/powerpoint/2010/main" val="28022188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EB4B-B4CA-7BCF-54B3-28A632A4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Tap Analogy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13" y="1938879"/>
            <a:ext cx="9352174" cy="461507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359974"/>
              </p:ext>
            </p:extLst>
          </p:nvPr>
        </p:nvGraphicFramePr>
        <p:xfrm>
          <a:off x="1419913" y="1456473"/>
          <a:ext cx="7755106" cy="593242"/>
        </p:xfrm>
        <a:graphic>
          <a:graphicData uri="http://schemas.openxmlformats.org/drawingml/2006/table">
            <a:tbl>
              <a:tblPr/>
              <a:tblGrid>
                <a:gridCol w="25400">
                  <a:extLst>
                    <a:ext uri="{9D8B030D-6E8A-4147-A177-3AD203B41FA5}">
                      <a16:colId xmlns:a16="http://schemas.microsoft.com/office/drawing/2014/main" val="2932312477"/>
                    </a:ext>
                  </a:extLst>
                </a:gridCol>
                <a:gridCol w="4061742">
                  <a:extLst>
                    <a:ext uri="{9D8B030D-6E8A-4147-A177-3AD203B41FA5}">
                      <a16:colId xmlns:a16="http://schemas.microsoft.com/office/drawing/2014/main" val="4279706161"/>
                    </a:ext>
                  </a:extLst>
                </a:gridCol>
                <a:gridCol w="1178598">
                  <a:extLst>
                    <a:ext uri="{9D8B030D-6E8A-4147-A177-3AD203B41FA5}">
                      <a16:colId xmlns:a16="http://schemas.microsoft.com/office/drawing/2014/main" val="887237495"/>
                    </a:ext>
                  </a:extLst>
                </a:gridCol>
                <a:gridCol w="2489366">
                  <a:extLst>
                    <a:ext uri="{9D8B030D-6E8A-4147-A177-3AD203B41FA5}">
                      <a16:colId xmlns:a16="http://schemas.microsoft.com/office/drawing/2014/main" val="24850574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428705"/>
                  </a:ext>
                </a:extLst>
              </a:tr>
              <a:tr h="567842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">
                          <a:effectLst/>
                        </a:rPr>
                        <a:t> 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>
                          <a:effectLst/>
                          <a:latin typeface="Calibri" panose="020F0502020204030204" pitchFamily="34" charset="0"/>
                        </a:rPr>
                        <a:t>MOSFET Schematic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00">
                        <a:effectLst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b="1" dirty="0">
                          <a:effectLst/>
                          <a:latin typeface="Calibri" panose="020F0502020204030204" pitchFamily="34" charset="0"/>
                        </a:rPr>
                        <a:t>Water Tap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495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7219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88A4-AF08-36C2-341E-2647C98A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Tap Analogy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25C687-0891-B56E-D2E3-DB60BEBAE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en-US" dirty="0"/>
              <a:t>The water tap itself is used to adjust water flow.  You can turn the flow up and down.</a:t>
            </a:r>
          </a:p>
          <a:p>
            <a:r>
              <a:rPr lang="en-US" altLang="en-US" dirty="0"/>
              <a:t>V</a:t>
            </a:r>
            <a:r>
              <a:rPr lang="en-US" altLang="en-US" baseline="-25000" dirty="0"/>
              <a:t>DS</a:t>
            </a:r>
            <a:r>
              <a:rPr lang="en-US" altLang="en-US" dirty="0"/>
              <a:t> is like the water tap.  It controls the amount of flow.</a:t>
            </a:r>
          </a:p>
          <a:p>
            <a:r>
              <a:rPr lang="en-US" altLang="en-US" dirty="0"/>
              <a:t>There is, of course, a saturation point.  If you keep turning the water tap control, eventually you won’t get any more flow.</a:t>
            </a:r>
          </a:p>
          <a:p>
            <a:r>
              <a:rPr lang="en-US" altLang="en-US" b="1" dirty="0"/>
              <a:t>Triode = water tap in “normal range”, controls flow</a:t>
            </a:r>
          </a:p>
          <a:p>
            <a:r>
              <a:rPr lang="en-US" altLang="en-US" b="1" dirty="0"/>
              <a:t>Saturation = water tap turned up to (or past) point for maximum flow</a:t>
            </a:r>
          </a:p>
        </p:txBody>
      </p:sp>
    </p:spTree>
    <p:extLst>
      <p:ext uri="{BB962C8B-B14F-4D97-AF65-F5344CB8AC3E}">
        <p14:creationId xmlns:p14="http://schemas.microsoft.com/office/powerpoint/2010/main" val="1147572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88A4-AF08-36C2-341E-2647C98A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Tap Analogy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523" y="2075267"/>
            <a:ext cx="9884953" cy="287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5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88A4-AF08-36C2-341E-2647C98A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Tap Analogy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6755"/>
          <a:stretch/>
        </p:blipFill>
        <p:spPr>
          <a:xfrm>
            <a:off x="838200" y="2106325"/>
            <a:ext cx="10891327" cy="43083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720" y="460087"/>
            <a:ext cx="4114080" cy="246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188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88A4-AF08-36C2-341E-2647C98AE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Tap Analogy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3138"/>
            <a:ext cx="10896756" cy="295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119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7675-BE2D-AFC3-4362-25328885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NMOS Equations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5">
                <a:extLst>
                  <a:ext uri="{FF2B5EF4-FFF2-40B4-BE49-F238E27FC236}">
                    <a16:creationId xmlns:a16="http://schemas.microsoft.com/office/drawing/2014/main" id="{A5F16FA4-0CE1-B1C8-C246-CAB70CD4A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38200" y="1851554"/>
                <a:ext cx="10515600" cy="452431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Cutoff Mode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Occurs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alt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en-US" sz="24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en-US" sz="2400" b="1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alt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en-US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en-US" sz="2400" b="1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Triode Mode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Occurs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alt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  <m:r>
                      <a:rPr lang="en-US" altLang="en-US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&lt;  </m:t>
                    </m:r>
                    <m:r>
                      <a:rPr lang="en-US" alt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2400" b="1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𝑮𝑺</m:t>
                    </m:r>
                    <m:r>
                      <a:rPr lang="en-US" altLang="en-US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altLang="en-US" sz="24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en-US" altLang="en-US" sz="24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en-US" altLang="en-US" sz="24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en-US" altLang="en-US" sz="24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b="1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Saturation Mode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Occurs when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2400" b="1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𝑮𝑺</m:t>
                    </m:r>
                    <m:r>
                      <a:rPr lang="en-US" altLang="en-US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en-US" alt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en-US" sz="2400" b="1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2400" b="1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𝑫𝑺</m:t>
                    </m:r>
                    <m:r>
                      <a:rPr lang="en-US" altLang="en-US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≥  </m:t>
                    </m:r>
                    <m:r>
                      <a:rPr lang="en-US" alt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sz="2400" b="1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𝑮𝑺</m:t>
                    </m:r>
                    <m:r>
                      <a:rPr lang="en-US" altLang="en-US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en-US" sz="2400" b="1" i="1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cs typeface="Arial" panose="020B0604020202020204" pitchFamily="34" charset="0"/>
                  </a:rPr>
                  <a:t> </a:t>
                </a:r>
                <a:endParaRPr lang="en-US" altLang="en-US" sz="2400" b="1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400" dirty="0">
                  <a:solidFill>
                    <a:srgbClr val="00000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 Box 5">
                <a:extLst>
                  <a:ext uri="{FF2B5EF4-FFF2-40B4-BE49-F238E27FC236}">
                    <a16:creationId xmlns:a16="http://schemas.microsoft.com/office/drawing/2014/main" id="{A5F16FA4-0CE1-B1C8-C246-CAB70CD4A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851554"/>
                <a:ext cx="10515600" cy="4524315"/>
              </a:xfrm>
              <a:prstGeom prst="rect">
                <a:avLst/>
              </a:prstGeom>
              <a:blipFill>
                <a:blip r:embed="rId2"/>
                <a:stretch>
                  <a:fillRect l="-928" t="-9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634A76-F77F-57D8-5B9B-A46B018E9A29}"/>
                  </a:ext>
                </a:extLst>
              </p:cNvPr>
              <p:cNvSpPr txBox="1"/>
              <p:nvPr/>
            </p:nvSpPr>
            <p:spPr>
              <a:xfrm>
                <a:off x="2299865" y="3905537"/>
                <a:ext cx="6681671" cy="922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d>
                        <m:d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𝑮𝑺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𝑫𝑺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𝑫𝑺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634A76-F77F-57D8-5B9B-A46B018E9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865" y="3905537"/>
                <a:ext cx="6681671" cy="9221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6C18AD-DDD9-D832-3CC1-143497572BE5}"/>
                  </a:ext>
                </a:extLst>
              </p:cNvPr>
              <p:cNvSpPr txBox="1"/>
              <p:nvPr/>
            </p:nvSpPr>
            <p:spPr>
              <a:xfrm>
                <a:off x="2845669" y="5771621"/>
                <a:ext cx="4753341" cy="783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𝑫𝑺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Sup>
                        <m:sSub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f>
                        <m:f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den>
                      </m:f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𝑮𝑺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  <a:latin typeface="Verdana" panose="020B060403050404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6C18AD-DDD9-D832-3CC1-143497572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669" y="5771621"/>
                <a:ext cx="4753341" cy="783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150995-CD6B-E81F-AB5D-644C723F4C4A}"/>
                  </a:ext>
                </a:extLst>
              </p:cNvPr>
              <p:cNvSpPr txBox="1"/>
              <p:nvPr/>
            </p:nvSpPr>
            <p:spPr>
              <a:xfrm>
                <a:off x="7745768" y="1910768"/>
                <a:ext cx="3955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𝑂𝑉</m:t>
                        </m:r>
                      </m:sub>
                    </m:sSub>
                  </m:oMath>
                </a14:m>
                <a:r>
                  <a:rPr lang="en-US" dirty="0"/>
                  <a:t>: Overdrive Voltage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D150995-CD6B-E81F-AB5D-644C723F4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5768" y="1910768"/>
                <a:ext cx="395512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0B77BE-629F-D411-C864-509DFCF45706}"/>
                  </a:ext>
                </a:extLst>
              </p:cNvPr>
              <p:cNvSpPr txBox="1"/>
              <p:nvPr/>
            </p:nvSpPr>
            <p:spPr>
              <a:xfrm>
                <a:off x="8529722" y="5169888"/>
                <a:ext cx="295089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just"/>
                <a:r>
                  <a:rPr lang="en-US" dirty="0"/>
                  <a:t>The minimum voltage necessary at the </a:t>
                </a:r>
                <a:r>
                  <a:rPr lang="en-US" b="1" dirty="0"/>
                  <a:t>gate </a:t>
                </a:r>
                <a:r>
                  <a:rPr lang="en-US" dirty="0"/>
                  <a:t>terminal to form a channel.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E0B77BE-629F-D411-C864-509DFCF45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722" y="5169888"/>
                <a:ext cx="2950891" cy="1200329"/>
              </a:xfrm>
              <a:prstGeom prst="rect">
                <a:avLst/>
              </a:prstGeom>
              <a:blipFill>
                <a:blip r:embed="rId6"/>
                <a:stretch>
                  <a:fillRect l="-1653" r="-186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1C8FDC-CB42-1D3F-3E02-FDA1A7ACD66D}"/>
                  </a:ext>
                </a:extLst>
              </p:cNvPr>
              <p:cNvSpPr txBox="1"/>
              <p:nvPr/>
            </p:nvSpPr>
            <p:spPr>
              <a:xfrm>
                <a:off x="8303657" y="3124829"/>
                <a:ext cx="31769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Indicates the available excess voltage at </a:t>
                </a:r>
                <a:r>
                  <a:rPr lang="en-US" b="1" dirty="0"/>
                  <a:t>gate</a:t>
                </a:r>
                <a:r>
                  <a:rPr lang="en-US" dirty="0"/>
                  <a:t> after forming the n-channel.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1C8FDC-CB42-1D3F-3E02-FDA1A7ACD6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3657" y="3124829"/>
                <a:ext cx="3176956" cy="1200329"/>
              </a:xfrm>
              <a:prstGeom prst="rect">
                <a:avLst/>
              </a:prstGeom>
              <a:blipFill>
                <a:blip r:embed="rId7"/>
                <a:stretch>
                  <a:fillRect r="-960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216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22" grpId="0"/>
      <p:bldP spid="23" grpId="0"/>
      <p:bldP spid="2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177442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Solving </a:t>
            </a:r>
            <a:r>
              <a:rPr spc="-15" dirty="0"/>
              <a:t>Circuits </a:t>
            </a:r>
            <a:r>
              <a:rPr spc="-5" dirty="0"/>
              <a:t>with</a:t>
            </a:r>
            <a:r>
              <a:rPr spc="-10" dirty="0"/>
              <a:t> </a:t>
            </a:r>
            <a:r>
              <a:rPr spc="-5" dirty="0"/>
              <a:t>MOSFET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04239" y="1716532"/>
                <a:ext cx="10114280" cy="4177029"/>
              </a:xfrm>
              <a:prstGeom prst="rect">
                <a:avLst/>
              </a:prstGeom>
            </p:spPr>
            <p:txBody>
              <a:bodyPr vert="horz" wrap="square" lIns="0" tIns="91440" rIns="0" bIns="0" rtlCol="0">
                <a:spAutoFit/>
              </a:bodyPr>
              <a:lstStyle/>
              <a:p>
                <a:pPr marL="254000" indent="-228600">
                  <a:lnSpc>
                    <a:spcPct val="100000"/>
                  </a:lnSpc>
                  <a:spcBef>
                    <a:spcPts val="720"/>
                  </a:spcBef>
                  <a:buFont typeface="Arial"/>
                  <a:buChar char="•"/>
                  <a:tabLst>
                    <a:tab pos="254000" algn="l"/>
                  </a:tabLst>
                </a:pPr>
                <a:r>
                  <a:rPr lang="en-US" sz="2800" dirty="0">
                    <a:latin typeface="Calibri"/>
                    <a:cs typeface="Calibri"/>
                  </a:rPr>
                  <a:t>Use </a:t>
                </a:r>
                <a:r>
                  <a:rPr lang="en-US" sz="2800" b="1" spc="-5" dirty="0">
                    <a:latin typeface="Calibri"/>
                    <a:cs typeface="Calibri"/>
                  </a:rPr>
                  <a:t>Method of Assumed</a:t>
                </a:r>
                <a:r>
                  <a:rPr lang="en-US" sz="2800" b="1" spc="5" dirty="0">
                    <a:latin typeface="Calibri"/>
                    <a:cs typeface="Calibri"/>
                  </a:rPr>
                  <a:t> </a:t>
                </a:r>
                <a:r>
                  <a:rPr lang="en-US" sz="2800" b="1" spc="-15" dirty="0">
                    <a:latin typeface="Calibri"/>
                    <a:cs typeface="Calibri"/>
                  </a:rPr>
                  <a:t>State</a:t>
                </a:r>
                <a:r>
                  <a:rPr lang="en-US" sz="2800" spc="-15" dirty="0">
                    <a:latin typeface="Calibri"/>
                    <a:cs typeface="Calibri"/>
                  </a:rPr>
                  <a:t>!</a:t>
                </a:r>
                <a:endParaRPr lang="en-US" sz="2800" dirty="0">
                  <a:latin typeface="Calibri"/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625"/>
                  </a:spcBef>
                  <a:buFont typeface="Arial"/>
                  <a:buChar char="•"/>
                  <a:tabLst>
                    <a:tab pos="254000" algn="l"/>
                  </a:tabLst>
                </a:pPr>
                <a:r>
                  <a:rPr lang="en-US" sz="2800" spc="-15" dirty="0">
                    <a:latin typeface="Calibri"/>
                    <a:cs typeface="Calibri"/>
                  </a:rPr>
                  <a:t>Three</a:t>
                </a:r>
                <a:r>
                  <a:rPr lang="en-US" sz="2800" spc="-10" dirty="0">
                    <a:latin typeface="Calibri"/>
                    <a:cs typeface="Calibri"/>
                  </a:rPr>
                  <a:t> </a:t>
                </a:r>
                <a:r>
                  <a:rPr lang="en-US" sz="2800" spc="-15" dirty="0">
                    <a:latin typeface="Calibri"/>
                    <a:cs typeface="Calibri"/>
                  </a:rPr>
                  <a:t>steps:</a:t>
                </a:r>
                <a:endParaRPr lang="en-US" sz="2800" dirty="0">
                  <a:latin typeface="Calibri"/>
                  <a:cs typeface="Calibri"/>
                </a:endParaRPr>
              </a:p>
              <a:p>
                <a:pPr marL="711200" lvl="1" indent="-228600">
                  <a:lnSpc>
                    <a:spcPct val="100000"/>
                  </a:lnSpc>
                  <a:spcBef>
                    <a:spcPts val="145"/>
                  </a:spcBef>
                  <a:buFont typeface="Arial"/>
                  <a:buChar char="•"/>
                  <a:tabLst>
                    <a:tab pos="711200" algn="l"/>
                  </a:tabLst>
                </a:pPr>
                <a:r>
                  <a:rPr lang="en-US" sz="2800" b="1" spc="-5" dirty="0">
                    <a:latin typeface="Calibri"/>
                    <a:cs typeface="Calibri"/>
                  </a:rPr>
                  <a:t>Assume</a:t>
                </a:r>
                <a:r>
                  <a:rPr lang="en-US" sz="2800" spc="-5" dirty="0">
                    <a:latin typeface="Calibri"/>
                    <a:cs typeface="Calibri"/>
                  </a:rPr>
                  <a:t>: One of the modes </a:t>
                </a:r>
                <a:r>
                  <a:rPr lang="en-US" sz="2800" spc="-35" dirty="0">
                    <a:latin typeface="Calibri"/>
                    <a:cs typeface="Calibri"/>
                  </a:rPr>
                  <a:t>(Cutoff, </a:t>
                </a:r>
                <a:r>
                  <a:rPr lang="en-US" sz="2800" spc="-30" dirty="0">
                    <a:latin typeface="Calibri"/>
                    <a:cs typeface="Calibri"/>
                  </a:rPr>
                  <a:t>Triode,</a:t>
                </a:r>
                <a:r>
                  <a:rPr lang="en-US" sz="2800" spc="65" dirty="0">
                    <a:latin typeface="Calibri"/>
                    <a:cs typeface="Calibri"/>
                  </a:rPr>
                  <a:t> </a:t>
                </a:r>
                <a:r>
                  <a:rPr lang="en-US" sz="2800" spc="-15" dirty="0">
                    <a:latin typeface="Calibri"/>
                    <a:cs typeface="Calibri"/>
                  </a:rPr>
                  <a:t>Saturation)</a:t>
                </a:r>
                <a:endParaRPr lang="en-US" sz="2800" dirty="0">
                  <a:latin typeface="Calibri"/>
                  <a:cs typeface="Calibri"/>
                </a:endParaRPr>
              </a:p>
              <a:p>
                <a:pPr marL="711200" lvl="1" indent="-228600">
                  <a:lnSpc>
                    <a:spcPct val="100000"/>
                  </a:lnSpc>
                  <a:spcBef>
                    <a:spcPts val="240"/>
                  </a:spcBef>
                  <a:buFont typeface="Arial"/>
                  <a:buChar char="•"/>
                  <a:tabLst>
                    <a:tab pos="711200" algn="l"/>
                  </a:tabLst>
                </a:pPr>
                <a:r>
                  <a:rPr lang="en-US" sz="2800" b="1" spc="-10" dirty="0">
                    <a:latin typeface="Calibri"/>
                    <a:cs typeface="Calibri"/>
                  </a:rPr>
                  <a:t>Solve</a:t>
                </a:r>
                <a:r>
                  <a:rPr lang="en-US" sz="2800" spc="-10" dirty="0">
                    <a:latin typeface="Calibri"/>
                    <a:cs typeface="Calibri"/>
                  </a:rPr>
                  <a:t>: </a:t>
                </a:r>
                <a:r>
                  <a:rPr lang="en-US" sz="2800" dirty="0">
                    <a:latin typeface="Calibri"/>
                    <a:cs typeface="Calibri"/>
                  </a:rPr>
                  <a:t>Use </a:t>
                </a:r>
                <a:r>
                  <a:rPr lang="en-US" sz="2800" spc="-10" dirty="0">
                    <a:latin typeface="Calibri"/>
                    <a:cs typeface="Calibri"/>
                  </a:rPr>
                  <a:t>corresponding equation </a:t>
                </a:r>
                <a:r>
                  <a:rPr lang="en-US" sz="2800" spc="-5" dirty="0">
                    <a:latin typeface="Calibri"/>
                    <a:cs typeface="Calibri"/>
                  </a:rPr>
                  <a:t>and</a:t>
                </a:r>
                <a:r>
                  <a:rPr lang="en-US" sz="2800" spc="35" dirty="0">
                    <a:latin typeface="Calibri"/>
                    <a:cs typeface="Calibri"/>
                  </a:rPr>
                  <a:t> </a:t>
                </a:r>
                <a:r>
                  <a:rPr lang="en-US" sz="2800" spc="-20" dirty="0">
                    <a:latin typeface="Calibri"/>
                    <a:cs typeface="Calibri"/>
                  </a:rPr>
                  <a:t>KCL+KVL</a:t>
                </a:r>
                <a:endParaRPr lang="en-US" sz="2800" dirty="0">
                  <a:latin typeface="Calibri"/>
                  <a:cs typeface="Calibri"/>
                </a:endParaRPr>
              </a:p>
              <a:p>
                <a:pPr marL="711200" marR="17780" lvl="1" indent="-228600">
                  <a:lnSpc>
                    <a:spcPts val="3000"/>
                  </a:lnSpc>
                  <a:spcBef>
                    <a:spcPts val="545"/>
                  </a:spcBef>
                  <a:buFont typeface="Arial"/>
                  <a:buChar char="•"/>
                  <a:tabLst>
                    <a:tab pos="711200" algn="l"/>
                  </a:tabLst>
                </a:pPr>
                <a:r>
                  <a:rPr lang="en-US" sz="2800" b="1" spc="-20" dirty="0">
                    <a:latin typeface="Calibri"/>
                    <a:cs typeface="Calibri"/>
                  </a:rPr>
                  <a:t>Verify</a:t>
                </a:r>
                <a:r>
                  <a:rPr lang="en-US" sz="2800" spc="-20" dirty="0">
                    <a:latin typeface="Calibri"/>
                    <a:cs typeface="Calibri"/>
                  </a:rPr>
                  <a:t>: </a:t>
                </a:r>
                <a:r>
                  <a:rPr lang="en-US" sz="2800" spc="-5" dirty="0">
                    <a:latin typeface="Calibri"/>
                    <a:cs typeface="Calibri"/>
                  </a:rPr>
                  <a:t>Check if </a:t>
                </a:r>
                <a:r>
                  <a:rPr lang="en-US" sz="2800" dirty="0">
                    <a:latin typeface="Calibri"/>
                    <a:cs typeface="Calibri"/>
                  </a:rPr>
                  <a:t>the </a:t>
                </a:r>
                <a:r>
                  <a:rPr lang="en-US" sz="2800" spc="-5" dirty="0">
                    <a:latin typeface="Calibri"/>
                    <a:cs typeface="Calibri"/>
                  </a:rPr>
                  <a:t>conditions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8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US" sz="3000" spc="352" baseline="-16666" dirty="0">
                    <a:latin typeface="Cambria Math"/>
                    <a:cs typeface="Cambria Math"/>
                  </a:rPr>
                  <a:t> </a:t>
                </a:r>
                <a:r>
                  <a:rPr lang="en-US" sz="2800" spc="-5" dirty="0">
                    <a:latin typeface="Calibri"/>
                    <a:cs typeface="Calibri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pc="-5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i="1" spc="-5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8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  <m:r>
                          <a:rPr lang="en-US" sz="2800" i="1" spc="-5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3000" spc="82" baseline="-16666" dirty="0">
                    <a:latin typeface="Cambria Math"/>
                    <a:cs typeface="Cambria Math"/>
                  </a:rPr>
                  <a:t> </a:t>
                </a:r>
                <a:r>
                  <a:rPr lang="en-US" sz="2800" spc="-15" dirty="0">
                    <a:latin typeface="Calibri"/>
                    <a:cs typeface="Calibri"/>
                  </a:rPr>
                  <a:t>are </a:t>
                </a:r>
                <a:r>
                  <a:rPr lang="en-US" sz="2800" spc="-10" dirty="0">
                    <a:latin typeface="Calibri"/>
                    <a:cs typeface="Calibri"/>
                  </a:rPr>
                  <a:t>satisfied. </a:t>
                </a:r>
                <a:r>
                  <a:rPr lang="en-US" sz="2800" spc="-5" dirty="0">
                    <a:latin typeface="Calibri"/>
                    <a:cs typeface="Calibri"/>
                  </a:rPr>
                  <a:t>If not,  </a:t>
                </a:r>
                <a:r>
                  <a:rPr lang="en-US" sz="2800" spc="-15" dirty="0">
                    <a:latin typeface="Calibri"/>
                    <a:cs typeface="Calibri"/>
                  </a:rPr>
                  <a:t>repeat</a:t>
                </a:r>
                <a:r>
                  <a:rPr lang="en-US" sz="2400" spc="-15" dirty="0">
                    <a:latin typeface="Calibri"/>
                    <a:cs typeface="Calibri"/>
                  </a:rPr>
                  <a:t>.</a:t>
                </a:r>
                <a:endParaRPr lang="en-US" sz="2400" dirty="0">
                  <a:latin typeface="Calibri"/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705"/>
                  </a:spcBef>
                  <a:buFont typeface="Arial"/>
                  <a:buChar char="•"/>
                  <a:tabLst>
                    <a:tab pos="254000" algn="l"/>
                  </a:tabLst>
                </a:pPr>
                <a:r>
                  <a:rPr lang="en-US" sz="2800" spc="-10" dirty="0">
                    <a:latin typeface="Calibri"/>
                    <a:cs typeface="Calibri"/>
                  </a:rPr>
                  <a:t>Might </a:t>
                </a:r>
                <a:r>
                  <a:rPr lang="en-US" sz="2800" spc="-5" dirty="0">
                    <a:latin typeface="Calibri"/>
                    <a:cs typeface="Calibri"/>
                  </a:rPr>
                  <a:t>need </a:t>
                </a:r>
                <a:r>
                  <a:rPr lang="en-US" sz="2800" spc="-15" dirty="0">
                    <a:latin typeface="Calibri"/>
                    <a:cs typeface="Calibri"/>
                  </a:rPr>
                  <a:t>to </a:t>
                </a:r>
                <a:r>
                  <a:rPr lang="en-US" sz="2800" spc="-10" dirty="0">
                    <a:latin typeface="Calibri"/>
                    <a:cs typeface="Calibri"/>
                  </a:rPr>
                  <a:t>solve </a:t>
                </a:r>
                <a:r>
                  <a:rPr lang="en-US" sz="2800" spc="-15" dirty="0">
                    <a:latin typeface="Calibri"/>
                    <a:cs typeface="Calibri"/>
                  </a:rPr>
                  <a:t>quadratic </a:t>
                </a:r>
                <a:r>
                  <a:rPr lang="en-US" sz="2800" spc="-10" dirty="0">
                    <a:latin typeface="Calibri"/>
                    <a:cs typeface="Calibri"/>
                  </a:rPr>
                  <a:t>equation </a:t>
                </a:r>
                <a:r>
                  <a:rPr lang="en-US" sz="2800" spc="70" dirty="0">
                    <a:latin typeface="Cambria Math"/>
                    <a:cs typeface="Cambria Math"/>
                  </a:rPr>
                  <a:t>(𝑎𝑥</a:t>
                </a:r>
                <a:r>
                  <a:rPr lang="en-US" sz="3000" spc="104" baseline="29166" dirty="0">
                    <a:latin typeface="Cambria Math"/>
                    <a:cs typeface="Cambria Math"/>
                  </a:rPr>
                  <a:t>2 </a:t>
                </a:r>
                <a:r>
                  <a:rPr lang="en-US" sz="2800" dirty="0">
                    <a:latin typeface="Cambria Math"/>
                    <a:cs typeface="Cambria Math"/>
                  </a:rPr>
                  <a:t>+ 𝑏𝑥 + 𝑐 =</a:t>
                </a:r>
                <a:r>
                  <a:rPr lang="en-US" sz="2800" spc="-300" dirty="0">
                    <a:latin typeface="Cambria Math"/>
                    <a:cs typeface="Cambria Math"/>
                  </a:rPr>
                  <a:t> </a:t>
                </a:r>
                <a:r>
                  <a:rPr lang="en-US" sz="2800" spc="-5" dirty="0">
                    <a:latin typeface="Cambria Math"/>
                    <a:cs typeface="Cambria Math"/>
                  </a:rPr>
                  <a:t>0)</a:t>
                </a:r>
                <a:r>
                  <a:rPr lang="en-US" sz="2800" spc="-5" dirty="0">
                    <a:latin typeface="Calibri"/>
                    <a:cs typeface="Calibri"/>
                  </a:rPr>
                  <a:t>.</a:t>
                </a:r>
                <a:endParaRPr lang="en-US" sz="2800" dirty="0">
                  <a:latin typeface="Calibri"/>
                  <a:cs typeface="Calibri"/>
                </a:endParaRPr>
              </a:p>
              <a:p>
                <a:pPr marL="254000" marR="1287145" indent="-228600">
                  <a:lnSpc>
                    <a:spcPts val="3000"/>
                  </a:lnSpc>
                  <a:spcBef>
                    <a:spcPts val="1045"/>
                  </a:spcBef>
                  <a:buFont typeface="Arial"/>
                  <a:buChar char="•"/>
                  <a:tabLst>
                    <a:tab pos="254000" algn="l"/>
                  </a:tabLst>
                </a:pPr>
                <a:r>
                  <a:rPr lang="en-US" sz="2800" spc="-5" dirty="0">
                    <a:latin typeface="Calibri"/>
                    <a:cs typeface="Calibri"/>
                  </a:rPr>
                  <a:t>If </a:t>
                </a:r>
                <a:r>
                  <a:rPr lang="en-US" sz="2800" spc="-15" dirty="0">
                    <a:latin typeface="Calibri"/>
                    <a:cs typeface="Calibri"/>
                  </a:rPr>
                  <a:t>we </a:t>
                </a:r>
                <a:r>
                  <a:rPr lang="en-US" sz="2800" spc="-20" dirty="0">
                    <a:latin typeface="Calibri"/>
                    <a:cs typeface="Calibri"/>
                  </a:rPr>
                  <a:t>get </a:t>
                </a:r>
                <a:r>
                  <a:rPr lang="en-US" sz="2800" spc="-15" dirty="0">
                    <a:latin typeface="Calibri"/>
                    <a:cs typeface="Calibri"/>
                  </a:rPr>
                  <a:t>two </a:t>
                </a:r>
                <a:r>
                  <a:rPr lang="en-US" sz="2800" spc="-10" dirty="0">
                    <a:latin typeface="Calibri"/>
                    <a:cs typeface="Calibri"/>
                  </a:rPr>
                  <a:t>roots, </a:t>
                </a:r>
                <a:r>
                  <a:rPr lang="en-US" sz="2800" spc="-5" dirty="0">
                    <a:latin typeface="Calibri"/>
                    <a:cs typeface="Calibri"/>
                  </a:rPr>
                  <a:t>choose the one </a:t>
                </a:r>
                <a:r>
                  <a:rPr lang="en-US" sz="2800" spc="-20" dirty="0">
                    <a:latin typeface="Calibri"/>
                    <a:cs typeface="Calibri"/>
                  </a:rPr>
                  <a:t>that’s </a:t>
                </a:r>
                <a:r>
                  <a:rPr lang="en-US" sz="2800" i="1" u="heavy" spc="-10" dirty="0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favorable</a:t>
                </a:r>
                <a:r>
                  <a:rPr lang="en-US" sz="2800" i="1" spc="-10" dirty="0">
                    <a:latin typeface="Calibri"/>
                    <a:cs typeface="Calibri"/>
                  </a:rPr>
                  <a:t> </a:t>
                </a:r>
                <a:r>
                  <a:rPr lang="en-US" sz="2800" spc="-15" dirty="0">
                    <a:latin typeface="Calibri"/>
                    <a:cs typeface="Calibri"/>
                  </a:rPr>
                  <a:t>to your  </a:t>
                </a:r>
                <a:r>
                  <a:rPr lang="en-US" sz="2800" spc="-5" dirty="0">
                    <a:latin typeface="Calibri"/>
                    <a:cs typeface="Calibri"/>
                  </a:rPr>
                  <a:t>assumption</a:t>
                </a:r>
                <a:endParaRPr sz="2800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39" y="1716532"/>
                <a:ext cx="10114280" cy="4177029"/>
              </a:xfrm>
              <a:prstGeom prst="rect">
                <a:avLst/>
              </a:prstGeom>
              <a:blipFill>
                <a:blip r:embed="rId2"/>
                <a:stretch>
                  <a:fillRect l="-1748" t="-292" r="-2773" b="-4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53822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MOSFET</a:t>
            </a:r>
            <a:r>
              <a:rPr spc="-55" dirty="0"/>
              <a:t> </a:t>
            </a:r>
            <a:r>
              <a:rPr spc="-5" dirty="0"/>
              <a:t>S-Model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16938" y="1548194"/>
                <a:ext cx="10212494" cy="1536318"/>
              </a:xfrm>
              <a:prstGeom prst="rect">
                <a:avLst/>
              </a:prstGeom>
            </p:spPr>
            <p:txBody>
              <a:bodyPr vert="horz" wrap="square" lIns="0" tIns="91440" rIns="0" bIns="0" rtlCol="0">
                <a:spAutoFit/>
              </a:bodyPr>
              <a:lstStyle/>
              <a:p>
                <a:pPr marL="311150" indent="-285750">
                  <a:lnSpc>
                    <a:spcPct val="100000"/>
                  </a:lnSpc>
                  <a:spcBef>
                    <a:spcPts val="720"/>
                  </a:spcBef>
                  <a:buFont typeface="Arial" panose="020B0604020202020204" pitchFamily="34" charset="0"/>
                  <a:buChar char="•"/>
                  <a:tabLst>
                    <a:tab pos="254000" algn="l"/>
                  </a:tabLst>
                </a:pPr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The MOSFET (approximately) behaves like a switch </a:t>
                </a:r>
              </a:p>
              <a:p>
                <a:pPr marL="311150" indent="-285750">
                  <a:lnSpc>
                    <a:spcPct val="100000"/>
                  </a:lnSpc>
                  <a:spcBef>
                    <a:spcPts val="720"/>
                  </a:spcBef>
                  <a:buFont typeface="Arial" panose="020B0604020202020204" pitchFamily="34" charset="0"/>
                  <a:buChar char="•"/>
                  <a:tabLst>
                    <a:tab pos="2540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 Here,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⇒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“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”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⇒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4000" dirty="0"/>
                </a:br>
                <a:endParaRPr sz="3600" baseline="-16666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1548194"/>
                <a:ext cx="10212494" cy="1536318"/>
              </a:xfrm>
              <a:prstGeom prst="rect">
                <a:avLst/>
              </a:prstGeom>
              <a:blipFill>
                <a:blip r:embed="rId2"/>
                <a:stretch>
                  <a:fillRect l="-1432" t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4193073" y="3262312"/>
            <a:ext cx="2285999" cy="2838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7495" y="3243262"/>
            <a:ext cx="2311400" cy="2774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32723" y="2976562"/>
            <a:ext cx="3121660" cy="3200400"/>
          </a:xfrm>
          <a:custGeom>
            <a:avLst/>
            <a:gdLst/>
            <a:ahLst/>
            <a:cxnLst/>
            <a:rect l="l" t="t" r="r" b="b"/>
            <a:pathLst>
              <a:path w="3121659" h="3200400">
                <a:moveTo>
                  <a:pt x="0" y="221637"/>
                </a:moveTo>
                <a:lnTo>
                  <a:pt x="4502" y="176969"/>
                </a:lnTo>
                <a:lnTo>
                  <a:pt x="17417" y="135366"/>
                </a:lnTo>
                <a:lnTo>
                  <a:pt x="37852" y="97717"/>
                </a:lnTo>
                <a:lnTo>
                  <a:pt x="64916" y="64916"/>
                </a:lnTo>
                <a:lnTo>
                  <a:pt x="97717" y="37852"/>
                </a:lnTo>
                <a:lnTo>
                  <a:pt x="135366" y="17417"/>
                </a:lnTo>
                <a:lnTo>
                  <a:pt x="176969" y="4502"/>
                </a:lnTo>
                <a:lnTo>
                  <a:pt x="221637" y="0"/>
                </a:lnTo>
                <a:lnTo>
                  <a:pt x="2899581" y="0"/>
                </a:lnTo>
                <a:lnTo>
                  <a:pt x="2944248" y="4502"/>
                </a:lnTo>
                <a:lnTo>
                  <a:pt x="2985852" y="17417"/>
                </a:lnTo>
                <a:lnTo>
                  <a:pt x="3023500" y="37852"/>
                </a:lnTo>
                <a:lnTo>
                  <a:pt x="3056302" y="64916"/>
                </a:lnTo>
                <a:lnTo>
                  <a:pt x="3083366" y="97717"/>
                </a:lnTo>
                <a:lnTo>
                  <a:pt x="3103801" y="135366"/>
                </a:lnTo>
                <a:lnTo>
                  <a:pt x="3116716" y="176969"/>
                </a:lnTo>
                <a:lnTo>
                  <a:pt x="3121219" y="221637"/>
                </a:lnTo>
                <a:lnTo>
                  <a:pt x="3121219" y="2978762"/>
                </a:lnTo>
                <a:lnTo>
                  <a:pt x="3116716" y="3023430"/>
                </a:lnTo>
                <a:lnTo>
                  <a:pt x="3103801" y="3065033"/>
                </a:lnTo>
                <a:lnTo>
                  <a:pt x="3083366" y="3102682"/>
                </a:lnTo>
                <a:lnTo>
                  <a:pt x="3056302" y="3135484"/>
                </a:lnTo>
                <a:lnTo>
                  <a:pt x="3023500" y="3162547"/>
                </a:lnTo>
                <a:lnTo>
                  <a:pt x="2985852" y="3182982"/>
                </a:lnTo>
                <a:lnTo>
                  <a:pt x="2944248" y="3195897"/>
                </a:lnTo>
                <a:lnTo>
                  <a:pt x="2899581" y="3200400"/>
                </a:lnTo>
                <a:lnTo>
                  <a:pt x="221637" y="3200400"/>
                </a:lnTo>
                <a:lnTo>
                  <a:pt x="176969" y="3195897"/>
                </a:lnTo>
                <a:lnTo>
                  <a:pt x="135366" y="3182982"/>
                </a:lnTo>
                <a:lnTo>
                  <a:pt x="97717" y="3162547"/>
                </a:lnTo>
                <a:lnTo>
                  <a:pt x="64916" y="3135484"/>
                </a:lnTo>
                <a:lnTo>
                  <a:pt x="37852" y="3102682"/>
                </a:lnTo>
                <a:lnTo>
                  <a:pt x="17417" y="3065033"/>
                </a:lnTo>
                <a:lnTo>
                  <a:pt x="4502" y="3023430"/>
                </a:lnTo>
                <a:lnTo>
                  <a:pt x="0" y="2978762"/>
                </a:lnTo>
                <a:lnTo>
                  <a:pt x="0" y="221637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77145" y="2976562"/>
            <a:ext cx="3121660" cy="3200400"/>
          </a:xfrm>
          <a:custGeom>
            <a:avLst/>
            <a:gdLst/>
            <a:ahLst/>
            <a:cxnLst/>
            <a:rect l="l" t="t" r="r" b="b"/>
            <a:pathLst>
              <a:path w="3121659" h="3200400">
                <a:moveTo>
                  <a:pt x="0" y="221637"/>
                </a:moveTo>
                <a:lnTo>
                  <a:pt x="4502" y="176969"/>
                </a:lnTo>
                <a:lnTo>
                  <a:pt x="17417" y="135366"/>
                </a:lnTo>
                <a:lnTo>
                  <a:pt x="37852" y="97717"/>
                </a:lnTo>
                <a:lnTo>
                  <a:pt x="64916" y="64916"/>
                </a:lnTo>
                <a:lnTo>
                  <a:pt x="97717" y="37852"/>
                </a:lnTo>
                <a:lnTo>
                  <a:pt x="135366" y="17417"/>
                </a:lnTo>
                <a:lnTo>
                  <a:pt x="176969" y="4502"/>
                </a:lnTo>
                <a:lnTo>
                  <a:pt x="221637" y="0"/>
                </a:lnTo>
                <a:lnTo>
                  <a:pt x="2899581" y="0"/>
                </a:lnTo>
                <a:lnTo>
                  <a:pt x="2944248" y="4502"/>
                </a:lnTo>
                <a:lnTo>
                  <a:pt x="2985852" y="17417"/>
                </a:lnTo>
                <a:lnTo>
                  <a:pt x="3023500" y="37852"/>
                </a:lnTo>
                <a:lnTo>
                  <a:pt x="3056302" y="64916"/>
                </a:lnTo>
                <a:lnTo>
                  <a:pt x="3083366" y="97717"/>
                </a:lnTo>
                <a:lnTo>
                  <a:pt x="3103801" y="135366"/>
                </a:lnTo>
                <a:lnTo>
                  <a:pt x="3116716" y="176969"/>
                </a:lnTo>
                <a:lnTo>
                  <a:pt x="3121219" y="221637"/>
                </a:lnTo>
                <a:lnTo>
                  <a:pt x="3121219" y="2978762"/>
                </a:lnTo>
                <a:lnTo>
                  <a:pt x="3116716" y="3023430"/>
                </a:lnTo>
                <a:lnTo>
                  <a:pt x="3103801" y="3065033"/>
                </a:lnTo>
                <a:lnTo>
                  <a:pt x="3083366" y="3102682"/>
                </a:lnTo>
                <a:lnTo>
                  <a:pt x="3056302" y="3135484"/>
                </a:lnTo>
                <a:lnTo>
                  <a:pt x="3023500" y="3162547"/>
                </a:lnTo>
                <a:lnTo>
                  <a:pt x="2985852" y="3182982"/>
                </a:lnTo>
                <a:lnTo>
                  <a:pt x="2944248" y="3195897"/>
                </a:lnTo>
                <a:lnTo>
                  <a:pt x="2899581" y="3200400"/>
                </a:lnTo>
                <a:lnTo>
                  <a:pt x="221637" y="3200400"/>
                </a:lnTo>
                <a:lnTo>
                  <a:pt x="176969" y="3195897"/>
                </a:lnTo>
                <a:lnTo>
                  <a:pt x="135366" y="3182982"/>
                </a:lnTo>
                <a:lnTo>
                  <a:pt x="97717" y="3162547"/>
                </a:lnTo>
                <a:lnTo>
                  <a:pt x="64916" y="3135484"/>
                </a:lnTo>
                <a:lnTo>
                  <a:pt x="37852" y="3102682"/>
                </a:lnTo>
                <a:lnTo>
                  <a:pt x="17417" y="3065033"/>
                </a:lnTo>
                <a:lnTo>
                  <a:pt x="4502" y="3023430"/>
                </a:lnTo>
                <a:lnTo>
                  <a:pt x="0" y="2978762"/>
                </a:lnTo>
                <a:lnTo>
                  <a:pt x="0" y="221637"/>
                </a:lnTo>
                <a:close/>
              </a:path>
            </a:pathLst>
          </a:custGeom>
          <a:ln w="28575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2226" y="3679081"/>
            <a:ext cx="1761283" cy="2078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010D-FDE0-7595-D7AD-79836BF4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E08B2-E31C-45ED-4F32-E2B5BF3C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613" y="3136014"/>
            <a:ext cx="3486329" cy="2806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4447D7-AE3A-A18F-5104-CB4FA7D12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939" y="1505689"/>
                <a:ext cx="10358120" cy="133674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sz="1600" dirty="0"/>
                  <a:t>Analyze the circuit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/>
                  <a:t> using the Method of Assumed State. Here, the input of the MOSFET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 dirty="0"/>
                  <a:t>. You must validate your assumptions.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4447D7-AE3A-A18F-5104-CB4FA7D1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9" y="1505689"/>
                <a:ext cx="10358120" cy="1336749"/>
              </a:xfrm>
              <a:prstGeom prst="rect">
                <a:avLst/>
              </a:prstGeom>
              <a:blipFill>
                <a:blip r:embed="rId3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AC532D-04FA-9CD0-EAF2-8AE6C7545B36}"/>
                  </a:ext>
                </a:extLst>
              </p:cNvPr>
              <p:cNvSpPr txBox="1"/>
              <p:nvPr/>
            </p:nvSpPr>
            <p:spPr>
              <a:xfrm>
                <a:off x="846058" y="2327131"/>
                <a:ext cx="6795207" cy="4424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z="2400" b="1" spc="-5" dirty="0">
                    <a:solidFill>
                      <a:srgbClr val="FF0000"/>
                    </a:solidFill>
                    <a:cs typeface="Calibri"/>
                  </a:rPr>
                  <a:t>Assume</a:t>
                </a:r>
                <a:r>
                  <a:rPr lang="en-US" sz="2400" spc="-5" dirty="0">
                    <a:solidFill>
                      <a:srgbClr val="FF0000"/>
                    </a:solidFill>
                    <a:cs typeface="Calibri"/>
                  </a:rPr>
                  <a:t>:</a:t>
                </a:r>
                <a:endParaRPr lang="en-US" sz="2400" spc="-15" dirty="0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 dirty="0">
                    <a:cs typeface="Calibri"/>
                  </a:rPr>
                  <a:t>Let </a:t>
                </a:r>
                <a:r>
                  <a:rPr lang="en-US" b="1" i="0" spc="-15" dirty="0">
                    <a:cs typeface="Calibri"/>
                  </a:rPr>
                  <a:t>MOSFET</a:t>
                </a:r>
                <a:r>
                  <a:rPr lang="en-US" b="1" i="0" spc="-15" dirty="0">
                    <a:latin typeface="+mj-lt"/>
                    <a:cs typeface="Calibri"/>
                  </a:rPr>
                  <a:t> </a:t>
                </a:r>
                <a:r>
                  <a:rPr lang="en-US" spc="-15" dirty="0">
                    <a:cs typeface="Calibri"/>
                  </a:rPr>
                  <a:t>be in </a:t>
                </a:r>
                <a:r>
                  <a:rPr lang="en-US" b="1" spc="-15" dirty="0">
                    <a:cs typeface="Calibri"/>
                  </a:rPr>
                  <a:t>Saturation </a:t>
                </a:r>
                <a:r>
                  <a:rPr lang="en-US" spc="-15" dirty="0">
                    <a:cs typeface="Calibri"/>
                  </a:rPr>
                  <a:t>mode: </a:t>
                </a: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 dirty="0">
                    <a:cs typeface="Calibri"/>
                  </a:rPr>
                  <a:t>			</a:t>
                </a:r>
                <a:r>
                  <a:rPr lang="en-US" altLang="en-US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spc="-15" dirty="0">
                  <a:latin typeface="Cambria Math" panose="02040503050406030204" pitchFamily="18" charset="0"/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 dirty="0">
                    <a:cs typeface="Calibri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b="1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𝑫𝑺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≥  </m:t>
                    </m:r>
                    <m:sSub>
                      <m:sSubPr>
                        <m:ctrlP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𝑽𝑻</m:t>
                    </m:r>
                  </m:oMath>
                </a14:m>
                <a:r>
                  <a:rPr lang="en-US" dirty="0">
                    <a:cs typeface="Calibri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alibri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"/>
                          </a:rPr>
                          <m:t>𝑶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cs typeface="Calibri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≥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dirty="0">
                  <a:cs typeface="Calibri"/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Solve:</a:t>
                </a:r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Current Equation: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𝑮𝑺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𝟖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𝟐𝟖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𝐦𝐀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i="1" dirty="0">
                  <a:latin typeface="Cambria Math" panose="02040503050406030204" pitchFamily="18" charset="0"/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Calibri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Calibri"/>
                            </a:rPr>
                            <m:t>𝑶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cs typeface="Calibri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Calibri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Calibri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  <a:cs typeface="Calibri"/>
                            </a:rPr>
                            <m:t>𝑫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Calibri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Calibri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Calibri"/>
                        </a:rPr>
                        <m:t>𝟕𝟐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Calibri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  <a:cs typeface="Calibri"/>
                        </a:rPr>
                        <m:t>𝐕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Verify: </a:t>
                </a:r>
                <a:r>
                  <a:rPr lang="en-US" dirty="0"/>
                  <a:t>For </a:t>
                </a:r>
                <a:r>
                  <a:rPr lang="en-US" b="1" spc="-15" dirty="0">
                    <a:cs typeface="Calibri"/>
                  </a:rPr>
                  <a:t>Saturation </a:t>
                </a:r>
                <a:r>
                  <a:rPr lang="en-US" spc="-15" dirty="0">
                    <a:cs typeface="Calibri"/>
                  </a:rPr>
                  <a:t>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Calibri"/>
                          </a:rPr>
                          <m:t>𝑶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Calibri"/>
                          </a:rPr>
                          <m:t>𝟐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≥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dirty="0">
                  <a:cs typeface="Calibri"/>
                </a:endParaRPr>
              </a:p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 dirty="0">
                    <a:cs typeface="Calibri"/>
                  </a:rPr>
                  <a:t>		  But 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  <a:cs typeface="Calibri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cs typeface="Calibri"/>
                          </a:rPr>
                          <m:t>𝑶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cs typeface="Calibri"/>
                          </a:rPr>
                          <m:t>𝟐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Calibri"/>
                      </a:rPr>
                      <m:t>𝟎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Calibri"/>
                      </a:rPr>
                      <m:t>𝟕𝟐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Calibri"/>
                      </a:rPr>
                      <m:t>𝐕</m:t>
                    </m:r>
                    <m:r>
                      <a:rPr lang="en-US" b="1" i="0" smtClean="0">
                        <a:latin typeface="Cambria Math" panose="02040503050406030204" pitchFamily="18" charset="0"/>
                        <a:cs typeface="Calibri"/>
                      </a:rPr>
                      <m:t>&lt;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	  </a:t>
                </a:r>
                <a:r>
                  <a:rPr lang="en-US" dirty="0"/>
                  <a:t>Here, the conditions are </a:t>
                </a:r>
                <a:r>
                  <a:rPr lang="en-US" b="1" dirty="0"/>
                  <a:t>NOT </a:t>
                </a:r>
                <a:r>
                  <a:rPr lang="en-US" dirty="0"/>
                  <a:t>fulfilled.</a:t>
                </a:r>
              </a:p>
              <a:p>
                <a:r>
                  <a:rPr lang="en-US" dirty="0"/>
                  <a:t>	  </a:t>
                </a:r>
                <a:r>
                  <a:rPr lang="en-US" b="1" dirty="0">
                    <a:solidFill>
                      <a:srgbClr val="FF0000"/>
                    </a:solidFill>
                  </a:rPr>
                  <a:t>Assumption is INCORRECT! </a:t>
                </a:r>
                <a:endParaRPr lang="en-US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AC532D-04FA-9CD0-EAF2-8AE6C7545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58" y="2327131"/>
                <a:ext cx="6795207" cy="4424609"/>
              </a:xfrm>
              <a:prstGeom prst="rect">
                <a:avLst/>
              </a:prstGeom>
              <a:blipFill>
                <a:blip r:embed="rId4"/>
                <a:stretch>
                  <a:fillRect l="-1436" t="-964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93766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010D-FDE0-7595-D7AD-79836BF4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E08B2-E31C-45ED-4F32-E2B5BF3C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613" y="3136014"/>
            <a:ext cx="3486329" cy="2806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4447D7-AE3A-A18F-5104-CB4FA7D12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939" y="1505689"/>
                <a:ext cx="10358120" cy="1336749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sz="1600" dirty="0"/>
                  <a:t>Analyze the circuit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/>
                  <a:t> using the Method of Assumed State. Here, the input of the MOSFET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 dirty="0"/>
                  <a:t>. You must validate your assumptions.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4447D7-AE3A-A18F-5104-CB4FA7D1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9" y="1505689"/>
                <a:ext cx="10358120" cy="1336749"/>
              </a:xfrm>
              <a:prstGeom prst="rect">
                <a:avLst/>
              </a:prstGeom>
              <a:blipFill>
                <a:blip r:embed="rId3"/>
                <a:stretch>
                  <a:fillRect l="-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AC532D-04FA-9CD0-EAF2-8AE6C7545B36}"/>
                  </a:ext>
                </a:extLst>
              </p:cNvPr>
              <p:cNvSpPr txBox="1"/>
              <p:nvPr/>
            </p:nvSpPr>
            <p:spPr>
              <a:xfrm>
                <a:off x="846058" y="2327131"/>
                <a:ext cx="6795207" cy="3229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dirty="0"/>
                  <a:t> MOSFET is in Triode Mode.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𝑮𝑺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𝑫𝑺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𝑫𝑺</m:t>
                            </m:r>
                          </m:sub>
                        </m:sSub>
                      </m:num>
                      <m:den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400" b="1" dirty="0"/>
                  <a:t>		   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𝟒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  <a:p>
                <a:r>
                  <a:rPr lang="en-US" sz="2400" b="1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trike="sngStrike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trike="sngStrike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trike="sngStrike" smtClean="0">
                        <a:latin typeface="Cambria Math" panose="02040503050406030204" pitchFamily="18" charset="0"/>
                      </a:rPr>
                      <m:t>𝟑𝟕</m:t>
                    </m:r>
                    <m:r>
                      <a:rPr lang="en-US" sz="2400" b="1" i="1" strike="sngStrike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strike="sngStrike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sz="2400" b="1" dirty="0"/>
                  <a:t> or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𝟕𝟑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sz="2400" b="1" dirty="0"/>
              </a:p>
              <a:p>
                <a:endParaRPr lang="en-US" b="1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AC532D-04FA-9CD0-EAF2-8AE6C7545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58" y="2327131"/>
                <a:ext cx="6795207" cy="3229217"/>
              </a:xfrm>
              <a:prstGeom prst="rect">
                <a:avLst/>
              </a:prstGeom>
              <a:blipFill>
                <a:blip r:embed="rId4"/>
                <a:stretch>
                  <a:fillRect t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53470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74BD-DC5F-9E6B-9C6B-985CD1DC2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3C61FE4-3462-5687-2986-07EBA371A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939" y="1434804"/>
                <a:ext cx="10358120" cy="52070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800" dirty="0"/>
                  <a:t>Design the circuit, that is, determine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/>
                  <a:t>, so that the transistor operates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800" dirty="0"/>
                  <a:t>. The NMOS transistor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3C61FE4-3462-5687-2986-07EBA371A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9" y="1434804"/>
                <a:ext cx="10358120" cy="5207000"/>
              </a:xfrm>
              <a:prstGeom prst="rect">
                <a:avLst/>
              </a:prstGeom>
              <a:blipFill>
                <a:blip r:embed="rId2"/>
                <a:stretch>
                  <a:fillRect l="-353" t="-1053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CBC173-F7A4-3601-CA81-88CDE0A5A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937" y="2136408"/>
            <a:ext cx="2109122" cy="409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215D3-8CAE-6CA5-3A2E-D2E5244D2AF2}"/>
                  </a:ext>
                </a:extLst>
              </p:cNvPr>
              <p:cNvSpPr txBox="1"/>
              <p:nvPr/>
            </p:nvSpPr>
            <p:spPr>
              <a:xfrm>
                <a:off x="916939" y="2098373"/>
                <a:ext cx="7631638" cy="4349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𝑫𝑫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b="1" spc="-5" dirty="0">
                  <a:solidFill>
                    <a:srgbClr val="FF0000"/>
                  </a:solidFill>
                  <a:cs typeface="Calibri"/>
                </a:endParaRPr>
              </a:p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z="2400" b="1" spc="-5" dirty="0">
                    <a:solidFill>
                      <a:srgbClr val="FF0000"/>
                    </a:solidFill>
                    <a:cs typeface="Calibri"/>
                  </a:rPr>
                  <a:t>Assume</a:t>
                </a:r>
                <a:r>
                  <a:rPr lang="en-US" sz="2400" spc="-5" dirty="0">
                    <a:solidFill>
                      <a:srgbClr val="FF0000"/>
                    </a:solidFill>
                    <a:cs typeface="Calibri"/>
                  </a:rPr>
                  <a:t>:</a:t>
                </a:r>
                <a:endParaRPr lang="en-US" sz="2400" spc="-15" dirty="0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 dirty="0">
                    <a:cs typeface="Calibri"/>
                  </a:rPr>
                  <a:t>Let </a:t>
                </a:r>
                <a:r>
                  <a:rPr lang="en-US" b="1" i="0" spc="-15" dirty="0">
                    <a:cs typeface="Calibri"/>
                  </a:rPr>
                  <a:t>MOSFET</a:t>
                </a:r>
                <a:r>
                  <a:rPr lang="en-US" b="1" i="0" spc="-15" dirty="0">
                    <a:latin typeface="+mj-lt"/>
                    <a:cs typeface="Calibri"/>
                  </a:rPr>
                  <a:t> </a:t>
                </a:r>
                <a:r>
                  <a:rPr lang="en-US" spc="-15" dirty="0">
                    <a:cs typeface="Calibri"/>
                  </a:rPr>
                  <a:t>be in </a:t>
                </a:r>
                <a:r>
                  <a:rPr lang="en-US" b="1" spc="-15" dirty="0">
                    <a:cs typeface="Calibri"/>
                  </a:rPr>
                  <a:t>Saturation </a:t>
                </a:r>
                <a:r>
                  <a:rPr lang="en-US" spc="-15" dirty="0">
                    <a:cs typeface="Calibri"/>
                  </a:rPr>
                  <a:t>mode: </a:t>
                </a: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 dirty="0">
                    <a:cs typeface="Calibri"/>
                  </a:rPr>
                  <a:t>			</a:t>
                </a:r>
                <a:r>
                  <a:rPr lang="en-US" altLang="en-US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spc="-15" dirty="0">
                  <a:latin typeface="Cambria Math" panose="02040503050406030204" pitchFamily="18" charset="0"/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 dirty="0">
                    <a:cs typeface="Calibri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en-US" b="1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𝑫𝑺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≥  </m:t>
                    </m:r>
                    <m:sSub>
                      <m:sSubPr>
                        <m:ctrlP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dirty="0">
                  <a:cs typeface="Calibri"/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Solve:</a:t>
                </a:r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𝑮𝑺</m:t>
                          </m:r>
                        </m:sub>
                      </m:sSub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en-US" altLang="en-US" b="1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𝑮𝑺</m:t>
                          </m:r>
                        </m:sub>
                      </m:sSub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Current Equation: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𝑮𝑺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en-US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altLang="en-US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alt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en-US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𝟕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𝐦𝐀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1" i="0" strike="sngStrike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</a:p>
              <a:p>
                <a:endParaRPr lang="en-US" b="1" i="1" dirty="0">
                  <a:latin typeface="Cambria Math" panose="02040503050406030204" pitchFamily="18" charset="0"/>
                  <a:cs typeface="Calibri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215D3-8CAE-6CA5-3A2E-D2E5244D2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9" y="2098373"/>
                <a:ext cx="7631638" cy="4349589"/>
              </a:xfrm>
              <a:prstGeom prst="rect">
                <a:avLst/>
              </a:prstGeom>
              <a:blipFill>
                <a:blip r:embed="rId4"/>
                <a:stretch>
                  <a:fillRect l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45552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74BD-DC5F-9E6B-9C6B-985CD1DC2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3C61FE4-3462-5687-2986-07EBA371AC0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939" y="1434804"/>
                <a:ext cx="10358120" cy="5207000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en-US" sz="1800" dirty="0"/>
                  <a:t>Design the circuit, that is, determine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/>
                  <a:t>, so that the transistor operates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=+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800" dirty="0"/>
                  <a:t>. The NMOS transistor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8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dirty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93C61FE4-3462-5687-2986-07EBA371A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9" y="1434804"/>
                <a:ext cx="10358120" cy="5207000"/>
              </a:xfrm>
              <a:prstGeom prst="rect">
                <a:avLst/>
              </a:prstGeom>
              <a:blipFill>
                <a:blip r:embed="rId2"/>
                <a:stretch>
                  <a:fillRect l="-353" t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CBC173-F7A4-3601-CA81-88CDE0A5A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5937" y="2136408"/>
            <a:ext cx="2109122" cy="40936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215D3-8CAE-6CA5-3A2E-D2E5244D2AF2}"/>
                  </a:ext>
                </a:extLst>
              </p:cNvPr>
              <p:cNvSpPr txBox="1"/>
              <p:nvPr/>
            </p:nvSpPr>
            <p:spPr>
              <a:xfrm>
                <a:off x="916939" y="2098373"/>
                <a:ext cx="7631638" cy="2973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z="2400" b="1" spc="-5" dirty="0">
                    <a:solidFill>
                      <a:srgbClr val="FF0000"/>
                    </a:solidFill>
                    <a:cs typeface="Calibri"/>
                  </a:rPr>
                  <a:t>Verify</a:t>
                </a:r>
                <a:r>
                  <a:rPr lang="en-US" sz="2400" spc="-5" dirty="0">
                    <a:solidFill>
                      <a:srgbClr val="FF0000"/>
                    </a:solidFill>
                    <a:cs typeface="Calibri"/>
                  </a:rPr>
                  <a:t>:</a:t>
                </a:r>
                <a:endParaRPr lang="en-US" sz="2400" spc="-15" dirty="0"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𝑫𝑺</m:t>
                          </m:r>
                        </m:sub>
                      </m:sSub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US" altLang="en-US" b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𝑮𝑺</m:t>
                          </m:r>
                        </m:sub>
                      </m:sSub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Clearly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b="1" dirty="0"/>
                  <a:t>		</a:t>
                </a:r>
              </a:p>
              <a:p>
                <a:r>
                  <a:rPr lang="en-US" b="1" dirty="0"/>
                  <a:t>			Assumption is CORRECT!</a:t>
                </a:r>
              </a:p>
              <a:p>
                <a:r>
                  <a:rPr lang="en-US" b="1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𝑺𝑺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cs typeface="Calibri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C215D3-8CAE-6CA5-3A2E-D2E5244D2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9" y="2098373"/>
                <a:ext cx="7631638" cy="2973571"/>
              </a:xfrm>
              <a:prstGeom prst="rect">
                <a:avLst/>
              </a:prstGeom>
              <a:blipFill>
                <a:blip r:embed="rId4"/>
                <a:stretch>
                  <a:fillRect l="-879" t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797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86880-72DB-6690-CF8C-535D25716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 dirty="0"/>
              <a:t>Example - 3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5906572-9BF5-0C82-3336-AB31D7F935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938" y="1654545"/>
                <a:ext cx="10871025" cy="861828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dirty="0"/>
                  <a:t>For the circuit, find the value of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800" dirty="0"/>
                  <a:t> that results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1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1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1800" dirty="0"/>
                  <a:t>. The MOSFET has</a:t>
                </a:r>
                <a:br>
                  <a:rPr lang="en-US" sz="1800" dirty="0"/>
                </a:b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𝑂𝑋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𝑊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72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panose="02040503050406030204" pitchFamily="18" charset="0"/>
                          </a:rPr>
                          <m:t>m</m:t>
                        </m:r>
                      </m:num>
                      <m:den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m:rPr>
                            <m:sty m:val="p"/>
                          </m:rPr>
                          <a:rPr lang="en-US" sz="2000" i="1" smtClean="0">
                            <a:latin typeface="Cambria Math" panose="02040503050406030204" pitchFamily="18" charset="0"/>
                          </a:rPr>
                          <m:t>m</m:t>
                        </m:r>
                      </m:den>
                    </m:f>
                    <m:r>
                      <a:rPr lang="en-US" sz="20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5906572-9BF5-0C82-3336-AB31D7F93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1654545"/>
                <a:ext cx="10871025" cy="861828"/>
              </a:xfrm>
              <a:prstGeom prst="rect">
                <a:avLst/>
              </a:prstGeom>
              <a:blipFill>
                <a:blip r:embed="rId3"/>
                <a:stretch>
                  <a:fillRect l="-448" t="-6338" b="-20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9109D5C-8C1F-E61F-536F-503950D71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590" y="1718861"/>
            <a:ext cx="1712845" cy="25259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821B8D-FB3C-13D1-AC8E-A0385949D645}"/>
                  </a:ext>
                </a:extLst>
              </p:cNvPr>
              <p:cNvSpPr txBox="1"/>
              <p:nvPr/>
            </p:nvSpPr>
            <p:spPr>
              <a:xfrm>
                <a:off x="916938" y="2701552"/>
                <a:ext cx="6724327" cy="3476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mA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1" spc="-5" dirty="0">
                  <a:solidFill>
                    <a:srgbClr val="FF0000"/>
                  </a:solidFill>
                  <a:cs typeface="Calibri"/>
                </a:endParaRPr>
              </a:p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z="2400" b="1" strike="sngStrike" spc="-5" dirty="0">
                    <a:solidFill>
                      <a:srgbClr val="FF0000"/>
                    </a:solidFill>
                    <a:cs typeface="Calibri"/>
                  </a:rPr>
                  <a:t>Assume</a:t>
                </a:r>
                <a:r>
                  <a:rPr lang="en-US" sz="2400" strike="sngStrike" spc="-5" dirty="0">
                    <a:solidFill>
                      <a:srgbClr val="FF0000"/>
                    </a:solidFill>
                    <a:cs typeface="Calibri"/>
                  </a:rPr>
                  <a:t>:</a:t>
                </a:r>
                <a:endParaRPr lang="en-US" sz="2400" strike="sngStrike" spc="-15" dirty="0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trike="sngStrike" spc="-15" dirty="0">
                    <a:cs typeface="Calibri"/>
                  </a:rPr>
                  <a:t>Let </a:t>
                </a:r>
                <a:r>
                  <a:rPr lang="en-US" b="1" i="0" spc="-15" dirty="0">
                    <a:cs typeface="Calibri"/>
                  </a:rPr>
                  <a:t>MOSFET</a:t>
                </a:r>
                <a:r>
                  <a:rPr lang="en-US" b="1" i="0" spc="-15" dirty="0">
                    <a:latin typeface="+mj-lt"/>
                    <a:cs typeface="Calibri"/>
                  </a:rPr>
                  <a:t> </a:t>
                </a:r>
                <a:r>
                  <a:rPr lang="en-US" strike="sngStrike" spc="-15" dirty="0">
                    <a:cs typeface="Calibri"/>
                  </a:rPr>
                  <a:t>be</a:t>
                </a:r>
                <a:r>
                  <a:rPr lang="en-US" spc="-15" dirty="0">
                    <a:cs typeface="Calibri"/>
                  </a:rPr>
                  <a:t> </a:t>
                </a:r>
                <a:r>
                  <a:rPr lang="en-US" b="1" spc="-15" dirty="0">
                    <a:cs typeface="Calibri"/>
                  </a:rPr>
                  <a:t>IS</a:t>
                </a:r>
                <a:r>
                  <a:rPr lang="en-US" spc="-15" dirty="0">
                    <a:cs typeface="Calibri"/>
                  </a:rPr>
                  <a:t> in </a:t>
                </a:r>
                <a:r>
                  <a:rPr lang="en-US" b="1" spc="-15" dirty="0">
                    <a:cs typeface="Calibri"/>
                  </a:rPr>
                  <a:t>Saturation </a:t>
                </a:r>
                <a:r>
                  <a:rPr lang="en-US" spc="-15" dirty="0">
                    <a:cs typeface="Calibri"/>
                  </a:rPr>
                  <a:t>mode: </a:t>
                </a:r>
              </a:p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altLang="en-US" b="1" dirty="0">
                    <a:solidFill>
                      <a:srgbClr val="0000FF"/>
                    </a:solidFill>
                  </a:rPr>
                  <a:t>Proof: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endParaRPr lang="en-US" spc="-15" dirty="0">
                  <a:latin typeface="Cambria Math" panose="02040503050406030204" pitchFamily="18" charset="0"/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 dirty="0">
                    <a:cs typeface="Calibri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en-US" b="1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sSub>
                      <m:sSubPr>
                        <m:ctrlP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en-US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en-US" b="1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sub>
                        </m:sSub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</m:oMath>
                </a14:m>
                <a:endParaRPr lang="en-US" altLang="en-US" b="1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b="1" dirty="0">
                    <a:solidFill>
                      <a:srgbClr val="0000FF"/>
                    </a:solidFill>
                    <a:cs typeface="Calibri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𝑫𝑺</m:t>
                        </m:r>
                      </m:sub>
                    </m:sSub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𝑮𝑺</m:t>
                        </m:r>
                      </m:sub>
                    </m:sSub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≥  </m:t>
                    </m:r>
                    <m:sSub>
                      <m:sSubPr>
                        <m:ctrlP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→ </m:t>
                    </m:r>
                  </m:oMath>
                </a14:m>
                <a:r>
                  <a:rPr lang="en-US" b="1" dirty="0">
                    <a:cs typeface="Calibri"/>
                  </a:rPr>
                  <a:t>Saturation Mode</a:t>
                </a: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Solve:</a:t>
                </a:r>
                <a:r>
                  <a:rPr lang="en-US" sz="2400" dirty="0"/>
                  <a:t> </a:t>
                </a:r>
                <a:endParaRPr lang="en-US" altLang="en-US" b="1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𝑮𝑺</m:t>
                          </m:r>
                        </m:sub>
                      </m:sSub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Current Equation: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𝑮𝑺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𝟔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en-US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𝟎𝟕𝟐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𝐦𝐀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i="1" dirty="0">
                  <a:latin typeface="Cambria Math" panose="02040503050406030204" pitchFamily="18" charset="0"/>
                  <a:cs typeface="Calibri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B821B8D-FB3C-13D1-AC8E-A0385949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2701552"/>
                <a:ext cx="6724327" cy="3476849"/>
              </a:xfrm>
              <a:prstGeom prst="rect">
                <a:avLst/>
              </a:prstGeom>
              <a:blipFill>
                <a:blip r:embed="rId5"/>
                <a:stretch>
                  <a:fillRect l="-1360" r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CA3F88-7F78-C6CA-CC1A-AF5984A285B2}"/>
                  </a:ext>
                </a:extLst>
              </p:cNvPr>
              <p:cNvSpPr txBox="1"/>
              <p:nvPr/>
            </p:nvSpPr>
            <p:spPr>
              <a:xfrm>
                <a:off x="1936394" y="6031758"/>
                <a:ext cx="4685414" cy="66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𝟎𝟕𝟐</m:t>
                          </m:r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CA3F88-7F78-C6CA-CC1A-AF5984A28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94" y="6031758"/>
                <a:ext cx="4685414" cy="6636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903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1651-07F4-3A01-6272-FD3002830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 dirty="0"/>
              <a:t>Example - 4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4B48F-5221-9A51-FB26-BC56F881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474" y="1430027"/>
            <a:ext cx="9269052" cy="52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03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1651-07F4-3A01-6272-FD3002830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 dirty="0"/>
              <a:t>Example - 4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4B48F-5221-9A51-FB26-BC56F8814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9" t="24127" r="11610" b="10770"/>
          <a:stretch/>
        </p:blipFill>
        <p:spPr>
          <a:xfrm>
            <a:off x="7255952" y="2700670"/>
            <a:ext cx="4019107" cy="3409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87B1F6-718B-F3FE-190F-E6814F173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" t="1050" r="864" b="80543"/>
          <a:stretch/>
        </p:blipFill>
        <p:spPr>
          <a:xfrm>
            <a:off x="916939" y="1422255"/>
            <a:ext cx="9129823" cy="964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CBB49E-E1F6-63E9-B78F-06544525B66B}"/>
                  </a:ext>
                </a:extLst>
              </p:cNvPr>
              <p:cNvSpPr txBox="1"/>
              <p:nvPr/>
            </p:nvSpPr>
            <p:spPr>
              <a:xfrm>
                <a:off x="846058" y="2327131"/>
                <a:ext cx="6795207" cy="39752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z="2400" b="1" spc="-5" dirty="0">
                    <a:solidFill>
                      <a:srgbClr val="FF0000"/>
                    </a:solidFill>
                    <a:cs typeface="Calibri"/>
                  </a:rPr>
                  <a:t>Assume</a:t>
                </a:r>
                <a:r>
                  <a:rPr lang="en-US" sz="2400" spc="-5" dirty="0">
                    <a:solidFill>
                      <a:srgbClr val="FF0000"/>
                    </a:solidFill>
                    <a:cs typeface="Calibri"/>
                  </a:rPr>
                  <a:t>:</a:t>
                </a:r>
                <a:endParaRPr lang="en-US" sz="2400" spc="-15" dirty="0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 dirty="0">
                    <a:cs typeface="Calibri"/>
                  </a:rPr>
                  <a:t>Let </a:t>
                </a:r>
                <a:r>
                  <a:rPr lang="en-US" b="1" i="0" spc="-15" dirty="0">
                    <a:cs typeface="Calibri"/>
                  </a:rPr>
                  <a:t>MOSFET</a:t>
                </a:r>
                <a:r>
                  <a:rPr lang="en-US" b="1" i="0" spc="-15" dirty="0">
                    <a:latin typeface="+mj-lt"/>
                    <a:cs typeface="Calibri"/>
                  </a:rPr>
                  <a:t> </a:t>
                </a:r>
                <a:r>
                  <a:rPr lang="en-US" spc="-15" dirty="0">
                    <a:cs typeface="Calibri"/>
                  </a:rPr>
                  <a:t>be in </a:t>
                </a:r>
                <a:r>
                  <a:rPr lang="en-US" b="1" spc="-15" dirty="0">
                    <a:cs typeface="Calibri"/>
                  </a:rPr>
                  <a:t>Saturation </a:t>
                </a:r>
                <a:r>
                  <a:rPr lang="en-US" spc="-15" dirty="0">
                    <a:cs typeface="Calibri"/>
                  </a:rPr>
                  <a:t>mode: </a:t>
                </a: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 dirty="0">
                    <a:cs typeface="Calibri"/>
                  </a:rPr>
                  <a:t>			</a:t>
                </a:r>
                <a:r>
                  <a:rPr lang="en-US" altLang="en-US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spc="-15" dirty="0">
                  <a:latin typeface="Cambria Math" panose="02040503050406030204" pitchFamily="18" charset="0"/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 dirty="0">
                    <a:cs typeface="Calibri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en-US" b="1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𝑫𝑺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≥  </m:t>
                    </m:r>
                    <m:sSub>
                      <m:sSubPr>
                        <m:ctrlP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dirty="0">
                  <a:cs typeface="Calibri"/>
                </a:endParaRPr>
              </a:p>
              <a:p>
                <a:r>
                  <a:rPr lang="en-US" sz="2400" b="1" dirty="0">
                    <a:solidFill>
                      <a:srgbClr val="FF0000"/>
                    </a:solidFill>
                  </a:rPr>
                  <a:t>Solve:</a:t>
                </a:r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num>
                        <m:den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en-US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r>
                  <a:rPr lang="en-US" dirty="0"/>
                  <a:t>Current Equation: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num>
                      <m:den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𝑮𝑺</m:t>
                                </m:r>
                              </m:sub>
                            </m:sSub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sub>
                            </m:sSub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i="1" dirty="0">
                  <a:latin typeface="Cambria Math" panose="02040503050406030204" pitchFamily="18" charset="0"/>
                  <a:cs typeface="Calibri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en-US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p>
                        <m:s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𝑺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  <a:cs typeface="Calibri"/>
                </a:endParaRPr>
              </a:p>
              <a:p>
                <a:endParaRPr lang="en-US" b="1" i="1" dirty="0">
                  <a:latin typeface="Cambria Math" panose="02040503050406030204" pitchFamily="18" charset="0"/>
                  <a:cs typeface="Calibri"/>
                </a:endParaRPr>
              </a:p>
              <a:p>
                <a:r>
                  <a:rPr lang="en-US" b="1" dirty="0">
                    <a:cs typeface="Calibri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Calibri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cs typeface="Calibri"/>
                          </a:rPr>
                          <m:t>𝑺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b="1" i="1" strike="sngStrike" smtClean="0">
                        <a:latin typeface="Cambria Math" panose="02040503050406030204" pitchFamily="18" charset="0"/>
                        <a:cs typeface="Calibri"/>
                      </a:rPr>
                      <m:t>𝟓</m:t>
                    </m:r>
                    <m:r>
                      <a:rPr lang="en-US" b="1" i="1" strike="sngStrike" smtClean="0">
                        <a:latin typeface="Cambria Math" panose="02040503050406030204" pitchFamily="18" charset="0"/>
                        <a:cs typeface="Calibri"/>
                      </a:rPr>
                      <m:t>.</m:t>
                    </m:r>
                    <m:r>
                      <a:rPr lang="en-US" b="1" i="1" strike="sngStrike" smtClean="0">
                        <a:latin typeface="Cambria Math" panose="02040503050406030204" pitchFamily="18" charset="0"/>
                        <a:cs typeface="Calibri"/>
                      </a:rPr>
                      <m:t>𝟑𝟑</m:t>
                    </m:r>
                    <m:r>
                      <a:rPr lang="en-US" b="1" i="1" strike="sngStrike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a:rPr lang="en-US" b="1" i="0" strike="sngStrike" smtClean="0">
                        <a:latin typeface="Cambria Math" panose="02040503050406030204" pitchFamily="18" charset="0"/>
                        <a:cs typeface="Calibri"/>
                      </a:rPr>
                      <m:t>𝐕</m:t>
                    </m:r>
                  </m:oMath>
                </a14:m>
                <a:r>
                  <a:rPr lang="en-US" b="1" strike="sngStrike" dirty="0">
                    <a:solidFill>
                      <a:srgbClr val="FF0000"/>
                    </a:solidFill>
                  </a:rPr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CBB49E-E1F6-63E9-B78F-06544525B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058" y="2327131"/>
                <a:ext cx="6795207" cy="3975255"/>
              </a:xfrm>
              <a:prstGeom prst="rect">
                <a:avLst/>
              </a:prstGeom>
              <a:blipFill>
                <a:blip r:embed="rId3"/>
                <a:stretch>
                  <a:fillRect l="-1436" t="-1074" b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3338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11651-07F4-3A01-6272-FD3002830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 dirty="0"/>
              <a:t>Example - 4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54B48F-5221-9A51-FB26-BC56F88145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029" t="24127" r="11610" b="10770"/>
          <a:stretch/>
        </p:blipFill>
        <p:spPr>
          <a:xfrm>
            <a:off x="7255952" y="2700670"/>
            <a:ext cx="4019107" cy="340950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687B1F6-718B-F3FE-190F-E6814F173E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" t="1050" r="864" b="80543"/>
          <a:stretch/>
        </p:blipFill>
        <p:spPr>
          <a:xfrm>
            <a:off x="916939" y="1422255"/>
            <a:ext cx="9129823" cy="9640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0794D0-08F2-F575-04E2-E3C60DCBD155}"/>
                  </a:ext>
                </a:extLst>
              </p:cNvPr>
              <p:cNvSpPr txBox="1"/>
              <p:nvPr/>
            </p:nvSpPr>
            <p:spPr>
              <a:xfrm>
                <a:off x="916938" y="2544726"/>
                <a:ext cx="6339013" cy="3551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Verify: </a:t>
                </a:r>
              </a:p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en-US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altLang="en-US" b="1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𝐦𝐀</m:t>
                      </m:r>
                      <m:r>
                        <a:rPr lang="en-US" alt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endParaRPr lang="en-US" dirty="0"/>
              </a:p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sSub>
                        <m:sSubPr>
                          <m:ctrlP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US" altLang="en-US" b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endParaRPr lang="en-US" altLang="en-US" b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altLang="en-US" b="1" i="1" baseline="-25000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𝑫𝑺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altLang="en-US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altLang="en-US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altLang="en-US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b="1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US" dirty="0"/>
              </a:p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endParaRPr lang="en-US" dirty="0"/>
              </a:p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𝑮𝑺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𝐕</m:t>
                      </m:r>
                    </m:oMath>
                  </m:oMathPara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endParaRPr lang="en-US" dirty="0"/>
              </a:p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dirty="0"/>
                  <a:t>For </a:t>
                </a:r>
                <a:r>
                  <a:rPr lang="en-US" b="1" spc="-15" dirty="0">
                    <a:cs typeface="Calibri"/>
                  </a:rPr>
                  <a:t>Saturation </a:t>
                </a:r>
                <a:r>
                  <a:rPr lang="en-US" spc="-15" dirty="0">
                    <a:cs typeface="Calibri"/>
                  </a:rPr>
                  <a:t>mode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en-US" b="1" i="1" baseline="-2500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𝑫𝑺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≥  </m:t>
                    </m:r>
                    <m:sSub>
                      <m:sSubPr>
                        <m:ctrlP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spc="-15" dirty="0">
                  <a:cs typeface="Calibri"/>
                </a:endParaRPr>
              </a:p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 dirty="0">
                    <a:cs typeface="Calibri"/>
                  </a:rPr>
                  <a:t>		  </a:t>
                </a:r>
                <a:r>
                  <a:rPr lang="en-US" b="1" dirty="0">
                    <a:solidFill>
                      <a:srgbClr val="008000"/>
                    </a:solidFill>
                  </a:rPr>
                  <a:t>Assumption is CORRECT! </a:t>
                </a:r>
                <a:endParaRPr lang="en-US" b="1" i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30794D0-08F2-F575-04E2-E3C60DCBD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2544726"/>
                <a:ext cx="6339013" cy="3551998"/>
              </a:xfrm>
              <a:prstGeom prst="rect">
                <a:avLst/>
              </a:prstGeom>
              <a:blipFill>
                <a:blip r:embed="rId3"/>
                <a:stretch>
                  <a:fillRect l="-1058" t="-1201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1280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A5D8-5D0F-26A2-2DA1-219460E5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7ED835-A4EE-CD23-0D4E-0A3E64692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7250"/>
          <a:stretch/>
        </p:blipFill>
        <p:spPr>
          <a:xfrm>
            <a:off x="989676" y="1399402"/>
            <a:ext cx="5953539" cy="15848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88BB8-EDEF-5A5D-C4BE-39A7BC9D8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519" y="1399401"/>
            <a:ext cx="3420281" cy="347244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5A5ACBF-B5BA-E81F-8299-B88B3977AD2D}"/>
              </a:ext>
            </a:extLst>
          </p:cNvPr>
          <p:cNvSpPr txBox="1">
            <a:spLocks/>
          </p:cNvSpPr>
          <p:nvPr/>
        </p:nvSpPr>
        <p:spPr>
          <a:xfrm>
            <a:off x="916939" y="654405"/>
            <a:ext cx="10358120" cy="60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- 5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A78843-89E8-7643-460F-2FFCE607C804}"/>
                  </a:ext>
                </a:extLst>
              </p:cNvPr>
              <p:cNvSpPr txBox="1"/>
              <p:nvPr/>
            </p:nvSpPr>
            <p:spPr>
              <a:xfrm>
                <a:off x="989676" y="2985127"/>
                <a:ext cx="9245933" cy="3645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Solve:</a:t>
                </a:r>
                <a:r>
                  <a:rPr lang="en-US" sz="2400" dirty="0"/>
                  <a:t> </a:t>
                </a:r>
                <a:endParaRPr lang="en-US" altLang="en-US" b="1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altLang="en-US" b="1" dirty="0">
                    <a:solidFill>
                      <a:srgbClr val="0000FF"/>
                    </a:solidFill>
                  </a:rPr>
                  <a:t>Both MOSFET are in SATURATION:</a:t>
                </a:r>
              </a:p>
              <a:p>
                <a:pPr lvl="1"/>
                <a:endParaRPr lang="en-US" altLang="en-US" b="1" dirty="0">
                  <a:solidFill>
                    <a:srgbClr val="0000FF"/>
                  </a:solidFill>
                </a:endParaRPr>
              </a:p>
              <a:p>
                <a:pPr lvl="1"/>
                <a:r>
                  <a:rPr lang="en-US" altLang="en-US" b="1" dirty="0">
                    <a:solidFill>
                      <a:srgbClr val="0000FF"/>
                    </a:solidFill>
                  </a:rPr>
                  <a:t>Q1: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altLang="en-US" b="1" dirty="0">
                  <a:solidFill>
                    <a:srgbClr val="0000FF"/>
                  </a:solidFill>
                </a:endParaRPr>
              </a:p>
              <a:p>
                <a:pPr lvl="1"/>
                <a:endParaRPr lang="en-US" b="1" dirty="0"/>
              </a:p>
              <a:p>
                <a:pPr lvl="1"/>
                <a:r>
                  <a:rPr lang="en-US" altLang="en-US" b="1" dirty="0">
                    <a:solidFill>
                      <a:srgbClr val="0000FF"/>
                    </a:solidFill>
                  </a:rPr>
                  <a:t>Q2: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altLang="en-US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altLang="en-US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Current Equation:	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𝒐𝒙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𝑮𝑺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𝒐𝒙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𝑮𝑺</m:t>
                                  </m:r>
                                  <m: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𝐦𝐀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  <a:p>
                <a:endParaRPr lang="en-US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A78843-89E8-7643-460F-2FFCE607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6" y="2985127"/>
                <a:ext cx="9245933" cy="3645357"/>
              </a:xfrm>
              <a:prstGeom prst="rect">
                <a:avLst/>
              </a:prstGeom>
              <a:blipFill>
                <a:blip r:embed="rId4"/>
                <a:stretch>
                  <a:fillRect l="-989" t="-1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2842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CA5D8-5D0F-26A2-2DA1-219460E5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7ED835-A4EE-CD23-0D4E-0A3E64692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6325"/>
          <a:stretch/>
        </p:blipFill>
        <p:spPr>
          <a:xfrm>
            <a:off x="989676" y="1399401"/>
            <a:ext cx="5953539" cy="160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88BB8-EDEF-5A5D-C4BE-39A7BC9D8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262" y="3856074"/>
            <a:ext cx="2597194" cy="26368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5A5ACBF-B5BA-E81F-8299-B88B3977AD2D}"/>
              </a:ext>
            </a:extLst>
          </p:cNvPr>
          <p:cNvSpPr txBox="1">
            <a:spLocks/>
          </p:cNvSpPr>
          <p:nvPr/>
        </p:nvSpPr>
        <p:spPr>
          <a:xfrm>
            <a:off x="916939" y="654405"/>
            <a:ext cx="10358120" cy="6093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Example - 5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A78843-89E8-7643-460F-2FFCE607C804}"/>
                  </a:ext>
                </a:extLst>
              </p:cNvPr>
              <p:cNvSpPr txBox="1"/>
              <p:nvPr/>
            </p:nvSpPr>
            <p:spPr>
              <a:xfrm>
                <a:off x="989676" y="3001926"/>
                <a:ext cx="9245933" cy="3608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Solve:</a:t>
                </a:r>
                <a:r>
                  <a:rPr lang="en-US" sz="2400" dirty="0"/>
                  <a:t> </a:t>
                </a:r>
                <a:endParaRPr lang="en-US" altLang="en-US" b="1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𝒐𝒙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𝑮𝑺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𝒐𝒙</m:t>
                              </m:r>
                            </m:sub>
                          </m:sSub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𝑮𝑺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𝐦𝐀</m:t>
                      </m:r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e>
                          </m:d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𝟐𝟓</m:t>
                          </m:r>
                        </m:num>
                        <m:den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d>
                        <m:d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d>
                        </m:e>
                        <m:sup>
                          <m:r>
                            <a:rPr lang="en-US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𝟎𝟗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𝟐𝟓</m:t>
                      </m:r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𝟗</m:t>
                              </m:r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</m:den>
                      </m:f>
                      <m:r>
                        <a:rPr lang="en-US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0000"/>
                  </a:solidFill>
                </a:endParaRPr>
              </a:p>
              <a:p>
                <a:endParaRPr lang="en-US" b="1" dirty="0">
                  <a:solidFill>
                    <a:srgbClr val="0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en-US" b="1" dirty="0">
                    <a:solidFill>
                      <a:srgbClr val="000000"/>
                    </a:solidFill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𝟓𝟓𝟔</m:t>
                    </m:r>
                    <m:r>
                      <a:rPr lang="en-US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A78843-89E8-7643-460F-2FFCE607C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676" y="3001926"/>
                <a:ext cx="9245933" cy="3608104"/>
              </a:xfrm>
              <a:prstGeom prst="rect">
                <a:avLst/>
              </a:prstGeom>
              <a:blipFill>
                <a:blip r:embed="rId4"/>
                <a:stretch>
                  <a:fillRect l="-989" t="-1182" b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56D49E-6875-A6DD-5839-45836E7BA31C}"/>
                  </a:ext>
                </a:extLst>
              </p:cNvPr>
              <p:cNvSpPr txBox="1"/>
              <p:nvPr/>
            </p:nvSpPr>
            <p:spPr>
              <a:xfrm>
                <a:off x="8338623" y="1911398"/>
                <a:ext cx="2863701" cy="663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sub>
                          </m:sSub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56D49E-6875-A6DD-5839-45836E7BA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8623" y="1911398"/>
                <a:ext cx="2863701" cy="663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025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55547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MOSFET</a:t>
            </a:r>
            <a:r>
              <a:rPr spc="-55" dirty="0"/>
              <a:t> </a:t>
            </a:r>
            <a:r>
              <a:rPr spc="-5" dirty="0"/>
              <a:t>S-Model</a:t>
            </a:r>
          </a:p>
        </p:txBody>
      </p:sp>
      <p:sp>
        <p:nvSpPr>
          <p:cNvPr id="3" name="object 3"/>
          <p:cNvSpPr/>
          <p:nvPr/>
        </p:nvSpPr>
        <p:spPr>
          <a:xfrm>
            <a:off x="1335261" y="2229873"/>
            <a:ext cx="3959644" cy="33446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841307" y="4488658"/>
            <a:ext cx="8102598" cy="2171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D105-6030-6AD0-09FD-EE612344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NMOS I-V Characteristic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661D88-4D6A-E6EF-BE13-95F7D8FC95FC}"/>
                  </a:ext>
                </a:extLst>
              </p:cNvPr>
              <p:cNvSpPr txBox="1"/>
              <p:nvPr/>
            </p:nvSpPr>
            <p:spPr>
              <a:xfrm>
                <a:off x="8661989" y="735518"/>
                <a:ext cx="19616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US" sz="32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661D88-4D6A-E6EF-BE13-95F7D8FC9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1989" y="735518"/>
                <a:ext cx="1961691" cy="584775"/>
              </a:xfrm>
              <a:prstGeom prst="rect">
                <a:avLst/>
              </a:prstGeom>
              <a:blipFill>
                <a:blip r:embed="rId2"/>
                <a:stretch>
                  <a:fillRect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E82DB09-77EA-3627-AB04-A9F6CC135F8C}"/>
                  </a:ext>
                </a:extLst>
              </p:cNvPr>
              <p:cNvSpPr txBox="1"/>
              <p:nvPr/>
            </p:nvSpPr>
            <p:spPr>
              <a:xfrm>
                <a:off x="1119963" y="1913860"/>
                <a:ext cx="26980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400050" indent="-400050">
                  <a:buAutoNum type="romanLcParenR"/>
                </a:pPr>
                <a:r>
                  <a:rPr lang="en-US" dirty="0"/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err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err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b="1" dirty="0"/>
                  <a:t>: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E82DB09-77EA-3627-AB04-A9F6CC13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963" y="1913860"/>
                <a:ext cx="2698046" cy="923330"/>
              </a:xfrm>
              <a:prstGeom prst="rect">
                <a:avLst/>
              </a:prstGeom>
              <a:blipFill>
                <a:blip r:embed="rId3"/>
                <a:stretch>
                  <a:fillRect l="-158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C1436F-C543-949C-E917-F3B1D4C2A9E4}"/>
              </a:ext>
            </a:extLst>
          </p:cNvPr>
          <p:cNvCxnSpPr>
            <a:cxnSpLocks/>
          </p:cNvCxnSpPr>
          <p:nvPr/>
        </p:nvCxnSpPr>
        <p:spPr>
          <a:xfrm flipV="1">
            <a:off x="6096000" y="1944060"/>
            <a:ext cx="0" cy="148494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9A11766-AC7D-2CD3-4794-C7B1C2ADF0A9}"/>
              </a:ext>
            </a:extLst>
          </p:cNvPr>
          <p:cNvCxnSpPr>
            <a:cxnSpLocks/>
          </p:cNvCxnSpPr>
          <p:nvPr/>
        </p:nvCxnSpPr>
        <p:spPr>
          <a:xfrm>
            <a:off x="5897527" y="3287232"/>
            <a:ext cx="3745307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880BF1C-B30D-74B7-A0ED-107BDAFB6E99}"/>
                  </a:ext>
                </a:extLst>
              </p:cNvPr>
              <p:cNvSpPr txBox="1"/>
              <p:nvPr/>
            </p:nvSpPr>
            <p:spPr>
              <a:xfrm>
                <a:off x="5741581" y="1544528"/>
                <a:ext cx="70883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880BF1C-B30D-74B7-A0ED-107BDAFB6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581" y="1544528"/>
                <a:ext cx="708837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8584A2-F6BB-A393-1C83-C7B897FC2F68}"/>
                  </a:ext>
                </a:extLst>
              </p:cNvPr>
              <p:cNvSpPr txBox="1"/>
              <p:nvPr/>
            </p:nvSpPr>
            <p:spPr>
              <a:xfrm>
                <a:off x="9642834" y="3059668"/>
                <a:ext cx="49618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8584A2-F6BB-A393-1C83-C7B897FC2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834" y="3059668"/>
                <a:ext cx="496183" cy="369332"/>
              </a:xfrm>
              <a:prstGeom prst="rect">
                <a:avLst/>
              </a:prstGeom>
              <a:blipFill>
                <a:blip r:embed="rId5"/>
                <a:stretch>
                  <a:fillRect r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696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5D105-6030-6AD0-09FD-EE612344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NMOS I-V Characteristic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FFEF79-A685-15D2-D616-13A66364B13F}"/>
              </a:ext>
            </a:extLst>
          </p:cNvPr>
          <p:cNvGrpSpPr/>
          <p:nvPr/>
        </p:nvGrpSpPr>
        <p:grpSpPr>
          <a:xfrm>
            <a:off x="2209431" y="1690688"/>
            <a:ext cx="8131970" cy="4991100"/>
            <a:chOff x="585788" y="1079500"/>
            <a:chExt cx="8131970" cy="499110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E70E6A3-0231-62FA-638C-3E9FB496B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738" y="3633788"/>
              <a:ext cx="22225" cy="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BBC5F524-A497-1A4A-62BC-5994F7139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0738" y="5834063"/>
              <a:ext cx="22225" cy="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402A410A-B0E3-8B50-466E-DA8BC83B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763" y="4818063"/>
              <a:ext cx="0" cy="190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2BE2BA7C-0B3E-B53B-B728-1DA37E31D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9350" y="4818063"/>
              <a:ext cx="0" cy="190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B165B4D6-04FE-97AE-9FB4-EA0A0CBD2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0788" y="4894263"/>
              <a:ext cx="22225" cy="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D2E1F265-67CA-C9F3-7162-4FF571535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5834063"/>
              <a:ext cx="22225" cy="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D8E9B20D-9297-8869-6250-7F2F33420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9300" y="4894263"/>
              <a:ext cx="22225" cy="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2FDEF622-7E7E-53D0-B1FE-0B8A84745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838" y="4894263"/>
              <a:ext cx="22225" cy="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AD33A6FA-D35A-86CE-5D5E-16A4B9218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4479925"/>
              <a:ext cx="0" cy="190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3CC465A1-203B-D327-DDF6-40114F469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638" y="4479925"/>
              <a:ext cx="0" cy="190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1D6E1527-9F41-EF8C-C929-4D5483AEE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3802063"/>
              <a:ext cx="0" cy="190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14">
              <a:extLst>
                <a:ext uri="{FF2B5EF4-FFF2-40B4-BE49-F238E27FC236}">
                  <a16:creationId xmlns:a16="http://schemas.microsoft.com/office/drawing/2014/main" id="{AE8AAEF0-7AF3-9A61-4B0D-C2B859376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638" y="3802063"/>
              <a:ext cx="0" cy="1905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Rectangle 15">
              <a:extLst>
                <a:ext uri="{FF2B5EF4-FFF2-40B4-BE49-F238E27FC236}">
                  <a16:creationId xmlns:a16="http://schemas.microsoft.com/office/drawing/2014/main" id="{2D77B1B1-E8EB-D827-9A2B-B07D27D85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425" y="4141788"/>
              <a:ext cx="0" cy="174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6">
              <a:extLst>
                <a:ext uri="{FF2B5EF4-FFF2-40B4-BE49-F238E27FC236}">
                  <a16:creationId xmlns:a16="http://schemas.microsoft.com/office/drawing/2014/main" id="{2FD930D1-BFAF-4EED-CCBB-9AEDA547E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638" y="4141788"/>
              <a:ext cx="0" cy="1746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46580A35-457A-CFFE-8115-090B763D0EE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765175" y="5897563"/>
              <a:ext cx="30163" cy="28575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8 w 8"/>
                <a:gd name="T5" fmla="*/ 8 h 8"/>
                <a:gd name="T6" fmla="*/ 8 w 8"/>
                <a:gd name="T7" fmla="*/ 8 h 8"/>
                <a:gd name="T8" fmla="*/ 0 w 8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8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23">
              <a:extLst>
                <a:ext uri="{FF2B5EF4-FFF2-40B4-BE49-F238E27FC236}">
                  <a16:creationId xmlns:a16="http://schemas.microsoft.com/office/drawing/2014/main" id="{76DB418F-BC84-71B9-8696-F5480A6F478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781050" y="5783263"/>
              <a:ext cx="68263" cy="9366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24">
              <a:extLst>
                <a:ext uri="{FF2B5EF4-FFF2-40B4-BE49-F238E27FC236}">
                  <a16:creationId xmlns:a16="http://schemas.microsoft.com/office/drawing/2014/main" id="{FB64F3FB-8C66-E03A-0333-D93AF058176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771525" y="5805488"/>
              <a:ext cx="80963" cy="746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C498E6AF-7694-B42F-A2FB-08ED369885B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771525" y="5773738"/>
              <a:ext cx="50800" cy="10953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26">
              <a:extLst>
                <a:ext uri="{FF2B5EF4-FFF2-40B4-BE49-F238E27FC236}">
                  <a16:creationId xmlns:a16="http://schemas.microsoft.com/office/drawing/2014/main" id="{B30C4672-BAF0-2461-4544-5C8C9EE01B3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777875" y="5764213"/>
              <a:ext cx="34925" cy="10636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27">
              <a:extLst>
                <a:ext uri="{FF2B5EF4-FFF2-40B4-BE49-F238E27FC236}">
                  <a16:creationId xmlns:a16="http://schemas.microsoft.com/office/drawing/2014/main" id="{402D8622-4E33-4869-9D58-B3475F4BEA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608013" y="5883275"/>
              <a:ext cx="6837362" cy="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Line 28">
              <a:extLst>
                <a:ext uri="{FF2B5EF4-FFF2-40B4-BE49-F238E27FC236}">
                  <a16:creationId xmlns:a16="http://schemas.microsoft.com/office/drawing/2014/main" id="{FB96A6DE-B70F-A019-C9AC-820CBBC1C65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774700" y="1630363"/>
              <a:ext cx="0" cy="43926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Arc 29">
              <a:extLst>
                <a:ext uri="{FF2B5EF4-FFF2-40B4-BE49-F238E27FC236}">
                  <a16:creationId xmlns:a16="http://schemas.microsoft.com/office/drawing/2014/main" id="{B455AD47-F1DE-C046-ED28-CC889B56361F}"/>
                </a:ext>
              </a:extLst>
            </p:cNvPr>
            <p:cNvSpPr>
              <a:spLocks noChangeAspect="1"/>
            </p:cNvSpPr>
            <p:nvPr/>
          </p:nvSpPr>
          <p:spPr bwMode="auto">
            <a:xfrm flipV="1">
              <a:off x="781050" y="1876425"/>
              <a:ext cx="2354263" cy="399415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741"/>
                <a:gd name="T2" fmla="*/ 21600 w 21600"/>
                <a:gd name="T3" fmla="*/ 21741 h 21741"/>
                <a:gd name="T4" fmla="*/ 0 w 21600"/>
                <a:gd name="T5" fmla="*/ 21600 h 217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741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46"/>
                    <a:pt x="21599" y="21693"/>
                    <a:pt x="21599" y="21740"/>
                  </a:cubicBezTo>
                </a:path>
                <a:path w="21600" h="21741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1646"/>
                    <a:pt x="21599" y="21693"/>
                    <a:pt x="21599" y="2174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6350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Arc 30">
              <a:extLst>
                <a:ext uri="{FF2B5EF4-FFF2-40B4-BE49-F238E27FC236}">
                  <a16:creationId xmlns:a16="http://schemas.microsoft.com/office/drawing/2014/main" id="{213CFCD3-288D-7790-83D7-75E23D7FCDA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249613" y="1770063"/>
              <a:ext cx="3463925" cy="252412"/>
            </a:xfrm>
            <a:custGeom>
              <a:avLst/>
              <a:gdLst>
                <a:gd name="G0" fmla="+- 21598 0 0"/>
                <a:gd name="G1" fmla="+- 21600 0 0"/>
                <a:gd name="G2" fmla="+- 21600 0 0"/>
                <a:gd name="T0" fmla="*/ 0 w 43198"/>
                <a:gd name="T1" fmla="*/ 21283 h 21600"/>
                <a:gd name="T2" fmla="*/ 43198 w 43198"/>
                <a:gd name="T3" fmla="*/ 21600 h 21600"/>
                <a:gd name="T4" fmla="*/ 21598 w 4319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8" h="21600" fill="none" extrusionOk="0">
                  <a:moveTo>
                    <a:pt x="0" y="21283"/>
                  </a:moveTo>
                  <a:cubicBezTo>
                    <a:pt x="173" y="9478"/>
                    <a:pt x="9792" y="0"/>
                    <a:pt x="21598" y="0"/>
                  </a:cubicBezTo>
                  <a:cubicBezTo>
                    <a:pt x="33527" y="0"/>
                    <a:pt x="43198" y="9670"/>
                    <a:pt x="43198" y="21600"/>
                  </a:cubicBezTo>
                </a:path>
                <a:path w="43198" h="21600" stroke="0" extrusionOk="0">
                  <a:moveTo>
                    <a:pt x="0" y="21283"/>
                  </a:moveTo>
                  <a:cubicBezTo>
                    <a:pt x="173" y="9478"/>
                    <a:pt x="9792" y="0"/>
                    <a:pt x="21598" y="0"/>
                  </a:cubicBezTo>
                  <a:cubicBezTo>
                    <a:pt x="33527" y="0"/>
                    <a:pt x="43198" y="9670"/>
                    <a:pt x="43198" y="21600"/>
                  </a:cubicBezTo>
                  <a:lnTo>
                    <a:pt x="21598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Arc 31">
              <a:extLst>
                <a:ext uri="{FF2B5EF4-FFF2-40B4-BE49-F238E27FC236}">
                  <a16:creationId xmlns:a16="http://schemas.microsoft.com/office/drawing/2014/main" id="{2768CC22-F527-55B8-1C2C-D43471C05F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866775" y="1758950"/>
              <a:ext cx="2162175" cy="277813"/>
            </a:xfrm>
            <a:custGeom>
              <a:avLst/>
              <a:gdLst>
                <a:gd name="G0" fmla="+- 21598 0 0"/>
                <a:gd name="G1" fmla="+- 21600 0 0"/>
                <a:gd name="G2" fmla="+- 21600 0 0"/>
                <a:gd name="T0" fmla="*/ 0 w 43198"/>
                <a:gd name="T1" fmla="*/ 21283 h 21600"/>
                <a:gd name="T2" fmla="*/ 43198 w 43198"/>
                <a:gd name="T3" fmla="*/ 21600 h 21600"/>
                <a:gd name="T4" fmla="*/ 21598 w 4319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8" h="21600" fill="none" extrusionOk="0">
                  <a:moveTo>
                    <a:pt x="0" y="21283"/>
                  </a:moveTo>
                  <a:cubicBezTo>
                    <a:pt x="173" y="9478"/>
                    <a:pt x="9792" y="0"/>
                    <a:pt x="21598" y="0"/>
                  </a:cubicBezTo>
                  <a:cubicBezTo>
                    <a:pt x="33527" y="0"/>
                    <a:pt x="43198" y="9670"/>
                    <a:pt x="43198" y="21600"/>
                  </a:cubicBezTo>
                </a:path>
                <a:path w="43198" h="21600" stroke="0" extrusionOk="0">
                  <a:moveTo>
                    <a:pt x="0" y="21283"/>
                  </a:moveTo>
                  <a:cubicBezTo>
                    <a:pt x="173" y="9478"/>
                    <a:pt x="9792" y="0"/>
                    <a:pt x="21598" y="0"/>
                  </a:cubicBezTo>
                  <a:cubicBezTo>
                    <a:pt x="33527" y="0"/>
                    <a:pt x="43198" y="9670"/>
                    <a:pt x="43198" y="21600"/>
                  </a:cubicBezTo>
                  <a:lnTo>
                    <a:pt x="21598" y="21600"/>
                  </a:lnTo>
                  <a:close/>
                </a:path>
              </a:pathLst>
            </a:cu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Text Box 32">
              <a:extLst>
                <a:ext uri="{FF2B5EF4-FFF2-40B4-BE49-F238E27FC236}">
                  <a16:creationId xmlns:a16="http://schemas.microsoft.com/office/drawing/2014/main" id="{71EDE20E-DB31-A9A7-8C0D-8E65B3F0394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979488" y="1174750"/>
              <a:ext cx="2106612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triode mode</a:t>
              </a:r>
            </a:p>
          </p:txBody>
        </p:sp>
        <p:sp>
          <p:nvSpPr>
            <p:cNvPr id="30" name="Line 33">
              <a:extLst>
                <a:ext uri="{FF2B5EF4-FFF2-40B4-BE49-F238E27FC236}">
                  <a16:creationId xmlns:a16="http://schemas.microsoft.com/office/drawing/2014/main" id="{C00E33FC-CB21-6C0E-E33C-26365D96B8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781050" y="5883275"/>
              <a:ext cx="63722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1266B6E4-A05E-BB60-3BFD-6C3B2F21F8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462992" y="5426590"/>
              <a:ext cx="229105" cy="42743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Text Box 35">
              <a:extLst>
                <a:ext uri="{FF2B5EF4-FFF2-40B4-BE49-F238E27FC236}">
                  <a16:creationId xmlns:a16="http://schemas.microsoft.com/office/drawing/2014/main" id="{60A15C18-B56A-D28B-F4E4-32851BBFC28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496471" y="5075238"/>
              <a:ext cx="522128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en-US" sz="2400" b="1" dirty="0">
                  <a:latin typeface="Arial" panose="020B0604020202020204" pitchFamily="34" charset="0"/>
                </a:rPr>
                <a:t>cutoff mode  </a:t>
              </a:r>
              <a:r>
                <a:rPr lang="en-US" altLang="en-US" sz="2400" dirty="0">
                  <a:latin typeface="Arial" panose="020B0604020202020204" pitchFamily="34" charset="0"/>
                </a:rPr>
                <a:t>(when V</a:t>
              </a:r>
              <a:r>
                <a:rPr lang="en-US" altLang="en-US" sz="2400" baseline="-25000" dirty="0">
                  <a:latin typeface="Arial" panose="020B0604020202020204" pitchFamily="34" charset="0"/>
                </a:rPr>
                <a:t>GS</a:t>
              </a:r>
              <a:r>
                <a:rPr lang="en-US" altLang="en-US" sz="2400" dirty="0">
                  <a:latin typeface="Arial" panose="020B0604020202020204" pitchFamily="34" charset="0"/>
                </a:rPr>
                <a:t> &lt; V</a:t>
              </a:r>
              <a:r>
                <a:rPr lang="en-US" altLang="en-US" sz="2400" baseline="-25000" dirty="0">
                  <a:latin typeface="Arial" panose="020B0604020202020204" pitchFamily="34" charset="0"/>
                </a:rPr>
                <a:t>TH(N)</a:t>
              </a:r>
              <a:r>
                <a:rPr lang="en-US" altLang="en-US" sz="2400" dirty="0">
                  <a:latin typeface="Arial" panose="020B0604020202020204" pitchFamily="34" charset="0"/>
                </a:rPr>
                <a:t>)</a:t>
              </a:r>
              <a:endParaRPr lang="en-US" altLang="en-US" sz="2400" b="1" dirty="0">
                <a:latin typeface="Arial" panose="020B0604020202020204" pitchFamily="34" charset="0"/>
              </a:endParaRPr>
            </a:p>
          </p:txBody>
        </p:sp>
        <p:sp>
          <p:nvSpPr>
            <p:cNvPr id="33" name="Freeform 45">
              <a:extLst>
                <a:ext uri="{FF2B5EF4-FFF2-40B4-BE49-F238E27FC236}">
                  <a16:creationId xmlns:a16="http://schemas.microsoft.com/office/drawing/2014/main" id="{4BA15F5D-516E-AC0D-B58A-4C23E3754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700" y="2058988"/>
              <a:ext cx="6281738" cy="3779837"/>
            </a:xfrm>
            <a:custGeom>
              <a:avLst/>
              <a:gdLst>
                <a:gd name="T0" fmla="*/ 0 w 2112"/>
                <a:gd name="T1" fmla="*/ 1218 h 1218"/>
                <a:gd name="T2" fmla="*/ 269 w 2112"/>
                <a:gd name="T3" fmla="*/ 474 h 1218"/>
                <a:gd name="T4" fmla="*/ 819 w 2112"/>
                <a:gd name="T5" fmla="*/ 73 h 1218"/>
                <a:gd name="T6" fmla="*/ 2112 w 2112"/>
                <a:gd name="T7" fmla="*/ 34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12" h="1218">
                  <a:moveTo>
                    <a:pt x="0" y="1218"/>
                  </a:moveTo>
                  <a:cubicBezTo>
                    <a:pt x="45" y="1095"/>
                    <a:pt x="133" y="665"/>
                    <a:pt x="269" y="474"/>
                  </a:cubicBezTo>
                  <a:cubicBezTo>
                    <a:pt x="405" y="283"/>
                    <a:pt x="512" y="146"/>
                    <a:pt x="819" y="73"/>
                  </a:cubicBezTo>
                  <a:cubicBezTo>
                    <a:pt x="1126" y="0"/>
                    <a:pt x="1843" y="42"/>
                    <a:pt x="2112" y="34"/>
                  </a:cubicBez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Freeform 46">
              <a:extLst>
                <a:ext uri="{FF2B5EF4-FFF2-40B4-BE49-F238E27FC236}">
                  <a16:creationId xmlns:a16="http://schemas.microsoft.com/office/drawing/2014/main" id="{E6D6FA62-D7A6-E488-F49C-EE1E78645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338" y="3546475"/>
              <a:ext cx="6242050" cy="2339975"/>
            </a:xfrm>
            <a:custGeom>
              <a:avLst/>
              <a:gdLst>
                <a:gd name="T0" fmla="*/ 0 w 2099"/>
                <a:gd name="T1" fmla="*/ 754 h 754"/>
                <a:gd name="T2" fmla="*/ 236 w 2099"/>
                <a:gd name="T3" fmla="*/ 313 h 754"/>
                <a:gd name="T4" fmla="*/ 716 w 2099"/>
                <a:gd name="T5" fmla="*/ 50 h 754"/>
                <a:gd name="T6" fmla="*/ 2099 w 2099"/>
                <a:gd name="T7" fmla="*/ 12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99" h="754">
                  <a:moveTo>
                    <a:pt x="0" y="754"/>
                  </a:moveTo>
                  <a:cubicBezTo>
                    <a:pt x="39" y="681"/>
                    <a:pt x="117" y="430"/>
                    <a:pt x="236" y="313"/>
                  </a:cubicBezTo>
                  <a:cubicBezTo>
                    <a:pt x="355" y="196"/>
                    <a:pt x="406" y="100"/>
                    <a:pt x="716" y="50"/>
                  </a:cubicBezTo>
                  <a:cubicBezTo>
                    <a:pt x="1026" y="0"/>
                    <a:pt x="1811" y="20"/>
                    <a:pt x="2099" y="12"/>
                  </a:cubicBez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47">
              <a:extLst>
                <a:ext uri="{FF2B5EF4-FFF2-40B4-BE49-F238E27FC236}">
                  <a16:creationId xmlns:a16="http://schemas.microsoft.com/office/drawing/2014/main" id="{F2E4BA7B-AB95-B71E-7C52-599087672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3963" y="1190625"/>
              <a:ext cx="2990850" cy="4556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en-US" sz="2400" b="1">
                  <a:latin typeface="Arial" panose="020B0604020202020204" pitchFamily="34" charset="0"/>
                </a:rPr>
                <a:t>saturation mode</a:t>
              </a:r>
            </a:p>
          </p:txBody>
        </p:sp>
        <p:sp>
          <p:nvSpPr>
            <p:cNvPr id="36" name="Freeform 48">
              <a:extLst>
                <a:ext uri="{FF2B5EF4-FFF2-40B4-BE49-F238E27FC236}">
                  <a16:creationId xmlns:a16="http://schemas.microsoft.com/office/drawing/2014/main" id="{3100CAC8-6838-72B7-FA21-8618E27B86AE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063" y="4837113"/>
              <a:ext cx="6146800" cy="1033462"/>
            </a:xfrm>
            <a:custGeom>
              <a:avLst/>
              <a:gdLst>
                <a:gd name="T0" fmla="*/ 0 w 2067"/>
                <a:gd name="T1" fmla="*/ 333 h 333"/>
                <a:gd name="T2" fmla="*/ 506 w 2067"/>
                <a:gd name="T3" fmla="*/ 64 h 333"/>
                <a:gd name="T4" fmla="*/ 2067 w 2067"/>
                <a:gd name="T5" fmla="*/ 0 h 3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67" h="333">
                  <a:moveTo>
                    <a:pt x="0" y="333"/>
                  </a:moveTo>
                  <a:cubicBezTo>
                    <a:pt x="84" y="288"/>
                    <a:pt x="162" y="119"/>
                    <a:pt x="506" y="64"/>
                  </a:cubicBezTo>
                  <a:cubicBezTo>
                    <a:pt x="850" y="9"/>
                    <a:pt x="1742" y="13"/>
                    <a:pt x="2067" y="0"/>
                  </a:cubicBezTo>
                </a:path>
              </a:pathLst>
            </a:custGeom>
            <a:noFill/>
            <a:ln w="63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Rectangle 50">
              <a:extLst>
                <a:ext uri="{FF2B5EF4-FFF2-40B4-BE49-F238E27FC236}">
                  <a16:creationId xmlns:a16="http://schemas.microsoft.com/office/drawing/2014/main" id="{1CB839A7-5DCE-6AC2-24BB-291183E8D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5863" y="5613400"/>
              <a:ext cx="6683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latin typeface="Arial" panose="020B0604020202020204" pitchFamily="34" charset="0"/>
                </a:rPr>
                <a:t>V</a:t>
              </a:r>
              <a:r>
                <a:rPr lang="en-US" altLang="en-US" sz="2400" baseline="-25000">
                  <a:latin typeface="Arial" panose="020B0604020202020204" pitchFamily="34" charset="0"/>
                </a:rPr>
                <a:t>DS</a:t>
              </a:r>
            </a:p>
          </p:txBody>
        </p:sp>
        <p:sp>
          <p:nvSpPr>
            <p:cNvPr id="38" name="Rectangle 51">
              <a:extLst>
                <a:ext uri="{FF2B5EF4-FFF2-40B4-BE49-F238E27FC236}">
                  <a16:creationId xmlns:a16="http://schemas.microsoft.com/office/drawing/2014/main" id="{37BE7C0D-3618-26EC-B821-0AA631534F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788" y="1079500"/>
              <a:ext cx="414337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latin typeface="Arial" panose="020B0604020202020204" pitchFamily="34" charset="0"/>
                </a:rPr>
                <a:t>I</a:t>
              </a:r>
              <a:r>
                <a:rPr lang="en-US" altLang="en-US" sz="2400" baseline="-25000"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39" name="Text Box 52">
              <a:extLst>
                <a:ext uri="{FF2B5EF4-FFF2-40B4-BE49-F238E27FC236}">
                  <a16:creationId xmlns:a16="http://schemas.microsoft.com/office/drawing/2014/main" id="{3A2EB4C1-D6FD-DD58-FD06-443EF70440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2325" y="1868488"/>
              <a:ext cx="14843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latin typeface="Arial" panose="020B0604020202020204" pitchFamily="34" charset="0"/>
                </a:rPr>
                <a:t>V</a:t>
              </a:r>
              <a:r>
                <a:rPr lang="en-US" altLang="en-US" sz="2400" baseline="-25000">
                  <a:latin typeface="Arial" panose="020B0604020202020204" pitchFamily="34" charset="0"/>
                </a:rPr>
                <a:t>GS</a:t>
              </a:r>
              <a:r>
                <a:rPr lang="en-US" altLang="en-US" sz="2400">
                  <a:latin typeface="Arial" panose="020B0604020202020204" pitchFamily="34" charset="0"/>
                </a:rPr>
                <a:t> = 3 V</a:t>
              </a:r>
            </a:p>
          </p:txBody>
        </p:sp>
        <p:sp>
          <p:nvSpPr>
            <p:cNvPr id="40" name="Text Box 54">
              <a:extLst>
                <a:ext uri="{FF2B5EF4-FFF2-40B4-BE49-F238E27FC236}">
                  <a16:creationId xmlns:a16="http://schemas.microsoft.com/office/drawing/2014/main" id="{05A8A061-E845-6685-6AC7-7151A2437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6925" y="3303588"/>
              <a:ext cx="14843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latin typeface="Arial" panose="020B0604020202020204" pitchFamily="34" charset="0"/>
                </a:rPr>
                <a:t>V</a:t>
              </a:r>
              <a:r>
                <a:rPr lang="en-US" altLang="en-US" sz="2400" baseline="-25000">
                  <a:latin typeface="Arial" panose="020B0604020202020204" pitchFamily="34" charset="0"/>
                </a:rPr>
                <a:t>GS</a:t>
              </a:r>
              <a:r>
                <a:rPr lang="en-US" altLang="en-US" sz="2400">
                  <a:latin typeface="Arial" panose="020B0604020202020204" pitchFamily="34" charset="0"/>
                </a:rPr>
                <a:t> = 2 V</a:t>
              </a:r>
            </a:p>
          </p:txBody>
        </p:sp>
        <p:sp>
          <p:nvSpPr>
            <p:cNvPr id="41" name="Text Box 55">
              <a:extLst>
                <a:ext uri="{FF2B5EF4-FFF2-40B4-BE49-F238E27FC236}">
                  <a16:creationId xmlns:a16="http://schemas.microsoft.com/office/drawing/2014/main" id="{89AC1C0F-BC5F-8B34-AFD7-07C7FEC3F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96125" y="4598988"/>
              <a:ext cx="14843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>
                  <a:latin typeface="Arial" panose="020B0604020202020204" pitchFamily="34" charset="0"/>
                </a:rPr>
                <a:t>V</a:t>
              </a:r>
              <a:r>
                <a:rPr lang="en-US" altLang="en-US" sz="2400" baseline="-25000">
                  <a:latin typeface="Arial" panose="020B0604020202020204" pitchFamily="34" charset="0"/>
                </a:rPr>
                <a:t>GS</a:t>
              </a:r>
              <a:r>
                <a:rPr lang="en-US" altLang="en-US" sz="2400">
                  <a:latin typeface="Arial" panose="020B0604020202020204" pitchFamily="34" charset="0"/>
                </a:rPr>
                <a:t> = 1 V</a:t>
              </a:r>
            </a:p>
          </p:txBody>
        </p:sp>
        <p:sp>
          <p:nvSpPr>
            <p:cNvPr id="42" name="Text Box 56">
              <a:extLst>
                <a:ext uri="{FF2B5EF4-FFF2-40B4-BE49-F238E27FC236}">
                  <a16:creationId xmlns:a16="http://schemas.microsoft.com/office/drawing/2014/main" id="{75522CA4-C4FF-83E6-0BDA-448DAFACC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09925" y="2884488"/>
              <a:ext cx="2127505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V</a:t>
              </a:r>
              <a:r>
                <a:rPr lang="en-US" altLang="en-US" sz="2400" baseline="-25000" dirty="0">
                  <a:solidFill>
                    <a:srgbClr val="FF0000"/>
                  </a:solidFill>
                  <a:latin typeface="Arial" panose="020B0604020202020204" pitchFamily="34" charset="0"/>
                </a:rPr>
                <a:t>DS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 = V</a:t>
              </a:r>
              <a:r>
                <a:rPr lang="en-US" altLang="en-US" sz="2400" baseline="-25000" dirty="0">
                  <a:solidFill>
                    <a:srgbClr val="FF0000"/>
                  </a:solidFill>
                  <a:latin typeface="Arial" panose="020B0604020202020204" pitchFamily="34" charset="0"/>
                </a:rPr>
                <a:t>GS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 - V</a:t>
              </a:r>
              <a:r>
                <a:rPr lang="en-US" altLang="en-US" sz="2400" baseline="-25000" dirty="0">
                  <a:solidFill>
                    <a:srgbClr val="FF0000"/>
                  </a:solidFill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43" name="Line 58">
              <a:extLst>
                <a:ext uri="{FF2B5EF4-FFF2-40B4-BE49-F238E27FC236}">
                  <a16:creationId xmlns:a16="http://schemas.microsoft.com/office/drawing/2014/main" id="{40005072-4DA8-76A4-3B75-BCF4F353DF5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 flipV="1">
              <a:off x="3206750" y="2509838"/>
              <a:ext cx="212725" cy="396875"/>
            </a:xfrm>
            <a:prstGeom prst="line">
              <a:avLst/>
            </a:prstGeom>
            <a:noFill/>
            <a:ln w="63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92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8">
            <a:extLst>
              <a:ext uri="{FF2B5EF4-FFF2-40B4-BE49-F238E27FC236}">
                <a16:creationId xmlns:a16="http://schemas.microsoft.com/office/drawing/2014/main" id="{834BFC55-A6AD-A376-C5F6-DF41D8024267}"/>
              </a:ext>
            </a:extLst>
          </p:cNvPr>
          <p:cNvSpPr/>
          <p:nvPr/>
        </p:nvSpPr>
        <p:spPr>
          <a:xfrm>
            <a:off x="9715443" y="2887138"/>
            <a:ext cx="1702434" cy="34913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43011B-9CC4-1749-2303-E9D897C75282}"/>
              </a:ext>
            </a:extLst>
          </p:cNvPr>
          <p:cNvSpPr txBox="1"/>
          <p:nvPr/>
        </p:nvSpPr>
        <p:spPr>
          <a:xfrm>
            <a:off x="4185028" y="4311602"/>
            <a:ext cx="47341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 – Gate: 	</a:t>
            </a:r>
            <a:r>
              <a:rPr lang="en-US" dirty="0"/>
              <a:t>Trigger terminal	        </a:t>
            </a:r>
          </a:p>
          <a:p>
            <a:r>
              <a:rPr lang="en-US" b="1" dirty="0"/>
              <a:t>S – Source: 	</a:t>
            </a:r>
            <a:r>
              <a:rPr lang="en-US" dirty="0"/>
              <a:t>Charge carrier reservoir</a:t>
            </a:r>
          </a:p>
          <a:p>
            <a:r>
              <a:rPr lang="en-US" b="1" dirty="0"/>
              <a:t>D – Drain: 	</a:t>
            </a:r>
            <a:r>
              <a:rPr lang="en-US" dirty="0"/>
              <a:t>Charge carrier sink</a:t>
            </a:r>
            <a:r>
              <a:rPr lang="en-US" b="1" dirty="0"/>
              <a:t> 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D0E3B14B-4423-451F-FC17-9CA19B9FCC17}"/>
              </a:ext>
            </a:extLst>
          </p:cNvPr>
          <p:cNvSpPr/>
          <p:nvPr/>
        </p:nvSpPr>
        <p:spPr>
          <a:xfrm>
            <a:off x="6096001" y="1198260"/>
            <a:ext cx="4002745" cy="2230740"/>
          </a:xfrm>
          <a:prstGeom prst="rect">
            <a:avLst/>
          </a:prstGeom>
          <a:blipFill>
            <a:blip r:embed="rId3" cstate="print"/>
            <a:stretch>
              <a:fillRect l="-1084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7DDCA1A-B7A1-C093-A328-CBB55DC080B4}"/>
              </a:ext>
            </a:extLst>
          </p:cNvPr>
          <p:cNvSpPr/>
          <p:nvPr/>
        </p:nvSpPr>
        <p:spPr>
          <a:xfrm>
            <a:off x="1270581" y="1518441"/>
            <a:ext cx="4085798" cy="18077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3">
            <a:extLst>
              <a:ext uri="{FF2B5EF4-FFF2-40B4-BE49-F238E27FC236}">
                <a16:creationId xmlns:a16="http://schemas.microsoft.com/office/drawing/2014/main" id="{B0B8B292-CDF6-266C-900D-575266429FB9}"/>
              </a:ext>
            </a:extLst>
          </p:cNvPr>
          <p:cNvSpPr/>
          <p:nvPr/>
        </p:nvSpPr>
        <p:spPr>
          <a:xfrm>
            <a:off x="1821712" y="2276765"/>
            <a:ext cx="1336332" cy="1086599"/>
          </a:xfrm>
          <a:custGeom>
            <a:avLst/>
            <a:gdLst/>
            <a:ahLst/>
            <a:cxnLst/>
            <a:rect l="l" t="t" r="r" b="b"/>
            <a:pathLst>
              <a:path w="1906270" h="1073150">
                <a:moveTo>
                  <a:pt x="1853479" y="67702"/>
                </a:moveTo>
                <a:lnTo>
                  <a:pt x="1835723" y="67957"/>
                </a:lnTo>
                <a:lnTo>
                  <a:pt x="1831471" y="73894"/>
                </a:lnTo>
                <a:lnTo>
                  <a:pt x="1817037" y="94435"/>
                </a:lnTo>
                <a:lnTo>
                  <a:pt x="1753646" y="186347"/>
                </a:lnTo>
                <a:lnTo>
                  <a:pt x="1718504" y="236882"/>
                </a:lnTo>
                <a:lnTo>
                  <a:pt x="1681078" y="289430"/>
                </a:lnTo>
                <a:lnTo>
                  <a:pt x="1641383" y="343200"/>
                </a:lnTo>
                <a:lnTo>
                  <a:pt x="1599437" y="397405"/>
                </a:lnTo>
                <a:lnTo>
                  <a:pt x="1555266" y="451254"/>
                </a:lnTo>
                <a:lnTo>
                  <a:pt x="1508891" y="503954"/>
                </a:lnTo>
                <a:lnTo>
                  <a:pt x="1460347" y="554715"/>
                </a:lnTo>
                <a:lnTo>
                  <a:pt x="1409666" y="602750"/>
                </a:lnTo>
                <a:lnTo>
                  <a:pt x="1356681" y="647430"/>
                </a:lnTo>
                <a:lnTo>
                  <a:pt x="1301803" y="687676"/>
                </a:lnTo>
                <a:lnTo>
                  <a:pt x="1244952" y="722841"/>
                </a:lnTo>
                <a:lnTo>
                  <a:pt x="1184834" y="754381"/>
                </a:lnTo>
                <a:lnTo>
                  <a:pt x="1121461" y="783710"/>
                </a:lnTo>
                <a:lnTo>
                  <a:pt x="1055044" y="810969"/>
                </a:lnTo>
                <a:lnTo>
                  <a:pt x="985803" y="836300"/>
                </a:lnTo>
                <a:lnTo>
                  <a:pt x="913950" y="859845"/>
                </a:lnTo>
                <a:lnTo>
                  <a:pt x="839704" y="881750"/>
                </a:lnTo>
                <a:lnTo>
                  <a:pt x="763282" y="902161"/>
                </a:lnTo>
                <a:lnTo>
                  <a:pt x="684900" y="921225"/>
                </a:lnTo>
                <a:lnTo>
                  <a:pt x="604773" y="939091"/>
                </a:lnTo>
                <a:lnTo>
                  <a:pt x="523119" y="955907"/>
                </a:lnTo>
                <a:lnTo>
                  <a:pt x="440150" y="971823"/>
                </a:lnTo>
                <a:lnTo>
                  <a:pt x="356128" y="986981"/>
                </a:lnTo>
                <a:lnTo>
                  <a:pt x="5309" y="1044408"/>
                </a:lnTo>
                <a:lnTo>
                  <a:pt x="0" y="1051732"/>
                </a:lnTo>
                <a:lnTo>
                  <a:pt x="2485" y="1067317"/>
                </a:lnTo>
                <a:lnTo>
                  <a:pt x="9809" y="1072626"/>
                </a:lnTo>
                <a:lnTo>
                  <a:pt x="360867" y="1015160"/>
                </a:lnTo>
                <a:lnTo>
                  <a:pt x="445223" y="999944"/>
                </a:lnTo>
                <a:lnTo>
                  <a:pt x="528501" y="983970"/>
                </a:lnTo>
                <a:lnTo>
                  <a:pt x="610537" y="967078"/>
                </a:lnTo>
                <a:lnTo>
                  <a:pt x="691118" y="949115"/>
                </a:lnTo>
                <a:lnTo>
                  <a:pt x="770035" y="929927"/>
                </a:lnTo>
                <a:lnTo>
                  <a:pt x="847077" y="909358"/>
                </a:lnTo>
                <a:lnTo>
                  <a:pt x="922035" y="887252"/>
                </a:lnTo>
                <a:lnTo>
                  <a:pt x="994698" y="863455"/>
                </a:lnTo>
                <a:lnTo>
                  <a:pt x="1064859" y="837806"/>
                </a:lnTo>
                <a:lnTo>
                  <a:pt x="1132306" y="810147"/>
                </a:lnTo>
                <a:lnTo>
                  <a:pt x="1196831" y="780315"/>
                </a:lnTo>
                <a:lnTo>
                  <a:pt x="1258221" y="748149"/>
                </a:lnTo>
                <a:lnTo>
                  <a:pt x="1317334" y="711662"/>
                </a:lnTo>
                <a:lnTo>
                  <a:pt x="1373990" y="670166"/>
                </a:lnTo>
                <a:lnTo>
                  <a:pt x="1428083" y="624599"/>
                </a:lnTo>
                <a:lnTo>
                  <a:pt x="1479996" y="575461"/>
                </a:lnTo>
                <a:lnTo>
                  <a:pt x="1529538" y="523708"/>
                </a:lnTo>
                <a:lnTo>
                  <a:pt x="1576713" y="470134"/>
                </a:lnTo>
                <a:lnTo>
                  <a:pt x="1621528" y="415531"/>
                </a:lnTo>
                <a:lnTo>
                  <a:pt x="1663980" y="360690"/>
                </a:lnTo>
                <a:lnTo>
                  <a:pt x="1704066" y="306402"/>
                </a:lnTo>
                <a:lnTo>
                  <a:pt x="1741779" y="253461"/>
                </a:lnTo>
                <a:lnTo>
                  <a:pt x="1777107" y="202661"/>
                </a:lnTo>
                <a:lnTo>
                  <a:pt x="1840539" y="110688"/>
                </a:lnTo>
                <a:lnTo>
                  <a:pt x="1854851" y="90324"/>
                </a:lnTo>
                <a:lnTo>
                  <a:pt x="1857892" y="86078"/>
                </a:lnTo>
                <a:lnTo>
                  <a:pt x="1853479" y="67702"/>
                </a:lnTo>
                <a:close/>
              </a:path>
              <a:path w="1906270" h="1073150">
                <a:moveTo>
                  <a:pt x="1895802" y="51492"/>
                </a:moveTo>
                <a:lnTo>
                  <a:pt x="1855382" y="51492"/>
                </a:lnTo>
                <a:lnTo>
                  <a:pt x="1868213" y="60679"/>
                </a:lnTo>
                <a:lnTo>
                  <a:pt x="1869690" y="69604"/>
                </a:lnTo>
                <a:lnTo>
                  <a:pt x="1857892" y="86078"/>
                </a:lnTo>
                <a:lnTo>
                  <a:pt x="1874841" y="156658"/>
                </a:lnTo>
                <a:lnTo>
                  <a:pt x="1895802" y="51492"/>
                </a:lnTo>
                <a:close/>
              </a:path>
              <a:path w="1906270" h="1073150">
                <a:moveTo>
                  <a:pt x="1869375" y="67702"/>
                </a:moveTo>
                <a:lnTo>
                  <a:pt x="1853479" y="67702"/>
                </a:lnTo>
                <a:lnTo>
                  <a:pt x="1857892" y="86078"/>
                </a:lnTo>
                <a:lnTo>
                  <a:pt x="1869690" y="69604"/>
                </a:lnTo>
                <a:lnTo>
                  <a:pt x="1869375" y="67702"/>
                </a:lnTo>
                <a:close/>
              </a:path>
              <a:path w="1906270" h="1073150">
                <a:moveTo>
                  <a:pt x="1906065" y="0"/>
                </a:moveTo>
                <a:lnTo>
                  <a:pt x="1762004" y="69015"/>
                </a:lnTo>
                <a:lnTo>
                  <a:pt x="1835723" y="67957"/>
                </a:lnTo>
                <a:lnTo>
                  <a:pt x="1846457" y="52967"/>
                </a:lnTo>
                <a:lnTo>
                  <a:pt x="1855382" y="51492"/>
                </a:lnTo>
                <a:lnTo>
                  <a:pt x="1895802" y="51492"/>
                </a:lnTo>
                <a:lnTo>
                  <a:pt x="1906065" y="0"/>
                </a:lnTo>
                <a:close/>
              </a:path>
              <a:path w="1906270" h="1073150">
                <a:moveTo>
                  <a:pt x="1855382" y="51492"/>
                </a:moveTo>
                <a:lnTo>
                  <a:pt x="1846457" y="52967"/>
                </a:lnTo>
                <a:lnTo>
                  <a:pt x="1835723" y="67957"/>
                </a:lnTo>
                <a:lnTo>
                  <a:pt x="1853479" y="67702"/>
                </a:lnTo>
                <a:lnTo>
                  <a:pt x="1869375" y="67702"/>
                </a:lnTo>
                <a:lnTo>
                  <a:pt x="1868213" y="60679"/>
                </a:lnTo>
                <a:lnTo>
                  <a:pt x="1855382" y="5149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4">
            <a:extLst>
              <a:ext uri="{FF2B5EF4-FFF2-40B4-BE49-F238E27FC236}">
                <a16:creationId xmlns:a16="http://schemas.microsoft.com/office/drawing/2014/main" id="{2FD302E2-FA90-2719-E086-303B2BC1E779}"/>
              </a:ext>
            </a:extLst>
          </p:cNvPr>
          <p:cNvSpPr txBox="1"/>
          <p:nvPr/>
        </p:nvSpPr>
        <p:spPr>
          <a:xfrm>
            <a:off x="1176531" y="3311175"/>
            <a:ext cx="1995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channel,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open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ckt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59EE6C8D-B6F3-E522-39B5-AD75C87F3FEA}"/>
              </a:ext>
            </a:extLst>
          </p:cNvPr>
          <p:cNvSpPr/>
          <p:nvPr/>
        </p:nvSpPr>
        <p:spPr>
          <a:xfrm flipH="1">
            <a:off x="6357256" y="2478724"/>
            <a:ext cx="1227302" cy="700262"/>
          </a:xfrm>
          <a:custGeom>
            <a:avLst/>
            <a:gdLst/>
            <a:ahLst/>
            <a:cxnLst/>
            <a:rect l="l" t="t" r="r" b="b"/>
            <a:pathLst>
              <a:path w="1702434" h="815339">
                <a:moveTo>
                  <a:pt x="75101" y="62695"/>
                </a:moveTo>
                <a:lnTo>
                  <a:pt x="57339" y="63726"/>
                </a:lnTo>
                <a:lnTo>
                  <a:pt x="54272" y="82329"/>
                </a:lnTo>
                <a:lnTo>
                  <a:pt x="57880" y="86643"/>
                </a:lnTo>
                <a:lnTo>
                  <a:pt x="114486" y="156251"/>
                </a:lnTo>
                <a:lnTo>
                  <a:pt x="146033" y="194725"/>
                </a:lnTo>
                <a:lnTo>
                  <a:pt x="179721" y="234831"/>
                </a:lnTo>
                <a:lnTo>
                  <a:pt x="215538" y="275968"/>
                </a:lnTo>
                <a:lnTo>
                  <a:pt x="253476" y="317533"/>
                </a:lnTo>
                <a:lnTo>
                  <a:pt x="293532" y="358923"/>
                </a:lnTo>
                <a:lnTo>
                  <a:pt x="335704" y="399538"/>
                </a:lnTo>
                <a:lnTo>
                  <a:pt x="379994" y="438774"/>
                </a:lnTo>
                <a:lnTo>
                  <a:pt x="426406" y="476026"/>
                </a:lnTo>
                <a:lnTo>
                  <a:pt x="474944" y="510685"/>
                </a:lnTo>
                <a:lnTo>
                  <a:pt x="525614" y="542135"/>
                </a:lnTo>
                <a:lnTo>
                  <a:pt x="578177" y="569647"/>
                </a:lnTo>
                <a:lnTo>
                  <a:pt x="632975" y="593997"/>
                </a:lnTo>
                <a:lnTo>
                  <a:pt x="690558" y="616576"/>
                </a:lnTo>
                <a:lnTo>
                  <a:pt x="750743" y="637508"/>
                </a:lnTo>
                <a:lnTo>
                  <a:pt x="813346" y="656917"/>
                </a:lnTo>
                <a:lnTo>
                  <a:pt x="878178" y="674925"/>
                </a:lnTo>
                <a:lnTo>
                  <a:pt x="945056" y="691652"/>
                </a:lnTo>
                <a:lnTo>
                  <a:pt x="1013792" y="707216"/>
                </a:lnTo>
                <a:lnTo>
                  <a:pt x="1084202" y="721736"/>
                </a:lnTo>
                <a:lnTo>
                  <a:pt x="1156097" y="735328"/>
                </a:lnTo>
                <a:lnTo>
                  <a:pt x="1229358" y="748121"/>
                </a:lnTo>
                <a:lnTo>
                  <a:pt x="1378859" y="771712"/>
                </a:lnTo>
                <a:lnTo>
                  <a:pt x="1692965" y="815317"/>
                </a:lnTo>
                <a:lnTo>
                  <a:pt x="1700162" y="809835"/>
                </a:lnTo>
                <a:lnTo>
                  <a:pt x="1702277" y="794196"/>
                </a:lnTo>
                <a:lnTo>
                  <a:pt x="1696796" y="786999"/>
                </a:lnTo>
                <a:lnTo>
                  <a:pt x="1382892" y="743423"/>
                </a:lnTo>
                <a:lnTo>
                  <a:pt x="1233812" y="719895"/>
                </a:lnTo>
                <a:lnTo>
                  <a:pt x="1161013" y="707180"/>
                </a:lnTo>
                <a:lnTo>
                  <a:pt x="1089511" y="693659"/>
                </a:lnTo>
                <a:lnTo>
                  <a:pt x="1019564" y="679230"/>
                </a:lnTo>
                <a:lnTo>
                  <a:pt x="951368" y="663783"/>
                </a:lnTo>
                <a:lnTo>
                  <a:pt x="885113" y="647204"/>
                </a:lnTo>
                <a:lnTo>
                  <a:pt x="820995" y="629385"/>
                </a:lnTo>
                <a:lnTo>
                  <a:pt x="759209" y="610215"/>
                </a:lnTo>
                <a:lnTo>
                  <a:pt x="699949" y="589588"/>
                </a:lnTo>
                <a:lnTo>
                  <a:pt x="643411" y="567396"/>
                </a:lnTo>
                <a:lnTo>
                  <a:pt x="589787" y="543537"/>
                </a:lnTo>
                <a:lnTo>
                  <a:pt x="538878" y="516825"/>
                </a:lnTo>
                <a:lnTo>
                  <a:pt x="490028" y="486416"/>
                </a:lnTo>
                <a:lnTo>
                  <a:pt x="443022" y="452780"/>
                </a:lnTo>
                <a:lnTo>
                  <a:pt x="397889" y="416496"/>
                </a:lnTo>
                <a:lnTo>
                  <a:pt x="354658" y="378153"/>
                </a:lnTo>
                <a:lnTo>
                  <a:pt x="313358" y="338345"/>
                </a:lnTo>
                <a:lnTo>
                  <a:pt x="274012" y="297663"/>
                </a:lnTo>
                <a:lnTo>
                  <a:pt x="236645" y="256706"/>
                </a:lnTo>
                <a:lnTo>
                  <a:pt x="201273" y="216070"/>
                </a:lnTo>
                <a:lnTo>
                  <a:pt x="167915" y="176347"/>
                </a:lnTo>
                <a:lnTo>
                  <a:pt x="136583" y="138134"/>
                </a:lnTo>
                <a:lnTo>
                  <a:pt x="80026" y="68586"/>
                </a:lnTo>
                <a:lnTo>
                  <a:pt x="75101" y="62695"/>
                </a:lnTo>
                <a:close/>
              </a:path>
              <a:path w="1702434" h="815339">
                <a:moveTo>
                  <a:pt x="0" y="0"/>
                </a:moveTo>
                <a:lnTo>
                  <a:pt x="42458" y="153992"/>
                </a:lnTo>
                <a:lnTo>
                  <a:pt x="54272" y="82329"/>
                </a:lnTo>
                <a:lnTo>
                  <a:pt x="41316" y="66838"/>
                </a:lnTo>
                <a:lnTo>
                  <a:pt x="42120" y="57828"/>
                </a:lnTo>
                <a:lnTo>
                  <a:pt x="54226" y="47705"/>
                </a:lnTo>
                <a:lnTo>
                  <a:pt x="121383" y="47705"/>
                </a:lnTo>
                <a:lnTo>
                  <a:pt x="0" y="0"/>
                </a:lnTo>
                <a:close/>
              </a:path>
              <a:path w="1702434" h="815339">
                <a:moveTo>
                  <a:pt x="54226" y="47705"/>
                </a:moveTo>
                <a:lnTo>
                  <a:pt x="42120" y="57828"/>
                </a:lnTo>
                <a:lnTo>
                  <a:pt x="41316" y="66838"/>
                </a:lnTo>
                <a:lnTo>
                  <a:pt x="54272" y="82329"/>
                </a:lnTo>
                <a:lnTo>
                  <a:pt x="57339" y="63726"/>
                </a:lnTo>
                <a:lnTo>
                  <a:pt x="75101" y="62695"/>
                </a:lnTo>
                <a:lnTo>
                  <a:pt x="63237" y="48507"/>
                </a:lnTo>
                <a:lnTo>
                  <a:pt x="54226" y="47705"/>
                </a:lnTo>
                <a:close/>
              </a:path>
              <a:path w="1702434" h="815339">
                <a:moveTo>
                  <a:pt x="121383" y="47705"/>
                </a:moveTo>
                <a:lnTo>
                  <a:pt x="54226" y="47705"/>
                </a:lnTo>
                <a:lnTo>
                  <a:pt x="63237" y="48507"/>
                </a:lnTo>
                <a:lnTo>
                  <a:pt x="75101" y="62695"/>
                </a:lnTo>
                <a:lnTo>
                  <a:pt x="148670" y="58428"/>
                </a:lnTo>
                <a:lnTo>
                  <a:pt x="121383" y="477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6">
            <a:extLst>
              <a:ext uri="{FF2B5EF4-FFF2-40B4-BE49-F238E27FC236}">
                <a16:creationId xmlns:a16="http://schemas.microsoft.com/office/drawing/2014/main" id="{FB2B79E0-89BC-1678-F740-5E76A7E64762}"/>
              </a:ext>
            </a:extLst>
          </p:cNvPr>
          <p:cNvSpPr txBox="1"/>
          <p:nvPr/>
        </p:nvSpPr>
        <p:spPr>
          <a:xfrm>
            <a:off x="5600322" y="3193417"/>
            <a:ext cx="2069803" cy="908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lang="en-US" sz="1800" spc="-5" dirty="0">
                <a:solidFill>
                  <a:srgbClr val="FF0000"/>
                </a:solidFill>
                <a:latin typeface="Calibri"/>
                <a:cs typeface="Calibri"/>
              </a:rPr>
              <a:t>The created </a:t>
            </a:r>
            <a:r>
              <a:rPr lang="en-US" b="1" spc="-5" dirty="0">
                <a:solidFill>
                  <a:srgbClr val="FF0000"/>
                </a:solidFill>
                <a:latin typeface="Calibri"/>
                <a:cs typeface="Calibri"/>
              </a:rPr>
              <a:t>c</a:t>
            </a: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hannel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ill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lang="en-US"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some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R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11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-&gt; SR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1800" dirty="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063BFFD7-89CE-F1B4-86F3-370E5B95444B}"/>
                  </a:ext>
                </a:extLst>
              </p:cNvPr>
              <p:cNvSpPr txBox="1"/>
              <p:nvPr/>
            </p:nvSpPr>
            <p:spPr>
              <a:xfrm>
                <a:off x="9611834" y="4956967"/>
                <a:ext cx="1220334" cy="28982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4025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ar-AE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𝑽</m:t>
                          </m:r>
                        </m:e>
                        <m:sub>
                          <m:r>
                            <a:rPr lang="ar-AE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𝑮𝑺</m:t>
                          </m:r>
                        </m:sub>
                      </m:sSub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sz="1800" b="1" dirty="0">
                  <a:solidFill>
                    <a:srgbClr val="FF0000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0" name="object 9">
                <a:extLst>
                  <a:ext uri="{FF2B5EF4-FFF2-40B4-BE49-F238E27FC236}">
                    <a16:creationId xmlns:a16="http://schemas.microsoft.com/office/drawing/2014/main" id="{063BFFD7-89CE-F1B4-86F3-370E5B954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834" y="4956967"/>
                <a:ext cx="1220334" cy="289823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bject 4">
            <a:extLst>
              <a:ext uri="{FF2B5EF4-FFF2-40B4-BE49-F238E27FC236}">
                <a16:creationId xmlns:a16="http://schemas.microsoft.com/office/drawing/2014/main" id="{9938B2A4-64AA-93EF-5E6C-23C457410CF9}"/>
              </a:ext>
            </a:extLst>
          </p:cNvPr>
          <p:cNvSpPr/>
          <p:nvPr/>
        </p:nvSpPr>
        <p:spPr>
          <a:xfrm>
            <a:off x="1553107" y="3934415"/>
            <a:ext cx="1808824" cy="220002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0075FF-DAD3-B1F9-9FF4-22D6CD347451}"/>
              </a:ext>
            </a:extLst>
          </p:cNvPr>
          <p:cNvSpPr/>
          <p:nvPr/>
        </p:nvSpPr>
        <p:spPr>
          <a:xfrm>
            <a:off x="9611834" y="2771552"/>
            <a:ext cx="2069804" cy="382772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CD5CC1D-79BA-DD8F-0142-9CDAC4383F06}"/>
              </a:ext>
            </a:extLst>
          </p:cNvPr>
          <p:cNvSpPr/>
          <p:nvPr/>
        </p:nvSpPr>
        <p:spPr>
          <a:xfrm>
            <a:off x="1422617" y="3672001"/>
            <a:ext cx="2069804" cy="2650828"/>
          </a:xfrm>
          <a:prstGeom prst="round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E241CB4A-37A9-49CF-2275-62871C7C32D6}"/>
                  </a:ext>
                </a:extLst>
              </p:cNvPr>
              <p:cNvSpPr txBox="1"/>
              <p:nvPr/>
            </p:nvSpPr>
            <p:spPr>
              <a:xfrm>
                <a:off x="1483628" y="5101879"/>
                <a:ext cx="1220334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  <a:tabLst>
                    <a:tab pos="40259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ar-AE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𝑽</m:t>
                          </m:r>
                        </m:e>
                        <m:sub>
                          <m:r>
                            <a:rPr lang="ar-AE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𝑮𝑺</m:t>
                          </m:r>
                        </m:sub>
                      </m:sSub>
                      <m:r>
                        <a:rPr lang="ar-AE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r>
                        <a:rPr lang="ar-AE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𝟎</m:t>
                      </m:r>
                      <m:r>
                        <a:rPr lang="ar-AE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𝑽</m:t>
                      </m:r>
                    </m:oMath>
                  </m:oMathPara>
                </a14:m>
                <a:endParaRPr lang="en-US" sz="1800" b="1" dirty="0">
                  <a:solidFill>
                    <a:srgbClr val="FF0000"/>
                  </a:solidFill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4" name="object 9">
                <a:extLst>
                  <a:ext uri="{FF2B5EF4-FFF2-40B4-BE49-F238E27FC236}">
                    <a16:creationId xmlns:a16="http://schemas.microsoft.com/office/drawing/2014/main" id="{E241CB4A-37A9-49CF-2275-62871C7C32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28" y="5101879"/>
                <a:ext cx="1220334" cy="289823"/>
              </a:xfrm>
              <a:prstGeom prst="rect">
                <a:avLst/>
              </a:prstGeom>
              <a:blipFill>
                <a:blip r:embed="rId7"/>
                <a:stretch>
                  <a:fillRect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8437F-3149-97D0-9B83-3CCCC9C29FA9}"/>
                  </a:ext>
                </a:extLst>
              </p:cNvPr>
              <p:cNvSpPr txBox="1"/>
              <p:nvPr/>
            </p:nvSpPr>
            <p:spPr>
              <a:xfrm>
                <a:off x="6552127" y="5999663"/>
                <a:ext cx="324473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Triode Mode</a:t>
                </a:r>
              </a:p>
              <a:p>
                <a:r>
                  <a:rPr lang="en-US" b="1" dirty="0"/>
                  <a:t>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Saturation Mode</a:t>
                </a:r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2B8437F-3149-97D0-9B83-3CCCC9C29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127" y="5999663"/>
                <a:ext cx="3244734" cy="646331"/>
              </a:xfrm>
              <a:prstGeom prst="rect">
                <a:avLst/>
              </a:prstGeom>
              <a:blipFill>
                <a:blip r:embed="rId8"/>
                <a:stretch>
                  <a:fillRect l="-169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bject 4">
            <a:extLst>
              <a:ext uri="{FF2B5EF4-FFF2-40B4-BE49-F238E27FC236}">
                <a16:creationId xmlns:a16="http://schemas.microsoft.com/office/drawing/2014/main" id="{D0575913-BC37-0A0E-E48F-52143C6DE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6939" y="614138"/>
            <a:ext cx="880121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25" dirty="0"/>
              <a:t>n</a:t>
            </a:r>
            <a:r>
              <a:rPr lang="en-US" spc="-25" dirty="0"/>
              <a:t>-channel MOSFET - Summary</a:t>
            </a:r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AFEAE6-7996-A9A8-9E8A-88B13FA86818}"/>
              </a:ext>
            </a:extLst>
          </p:cNvPr>
          <p:cNvSpPr txBox="1"/>
          <p:nvPr/>
        </p:nvSpPr>
        <p:spPr>
          <a:xfrm>
            <a:off x="3520900" y="5999663"/>
            <a:ext cx="15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 off mode</a:t>
            </a:r>
          </a:p>
        </p:txBody>
      </p:sp>
    </p:spTree>
    <p:extLst>
      <p:ext uri="{BB962C8B-B14F-4D97-AF65-F5344CB8AC3E}">
        <p14:creationId xmlns:p14="http://schemas.microsoft.com/office/powerpoint/2010/main" val="3458096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0" grpId="0" animBg="1"/>
      <p:bldP spid="21" grpId="0" animBg="1"/>
      <p:bldP spid="27" grpId="0" animBg="1"/>
      <p:bldP spid="28" grpId="0" animBg="1"/>
      <p:bldP spid="14" grpId="0"/>
      <p:bldP spid="3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4138"/>
            <a:ext cx="773796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spc="-25" dirty="0"/>
              <a:t>n</a:t>
            </a:r>
            <a:r>
              <a:rPr lang="en-US" spc="-25" dirty="0"/>
              <a:t>-channel MOSFET - Summary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257241" y="2245572"/>
            <a:ext cx="1761283" cy="20788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09309" y="1818116"/>
            <a:ext cx="1496923" cy="306988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81712" y="1676400"/>
            <a:ext cx="2106295" cy="3457575"/>
          </a:xfrm>
          <a:custGeom>
            <a:avLst/>
            <a:gdLst/>
            <a:ahLst/>
            <a:cxnLst/>
            <a:rect l="l" t="t" r="r" b="b"/>
            <a:pathLst>
              <a:path w="2106295" h="3457575">
                <a:moveTo>
                  <a:pt x="0" y="0"/>
                </a:moveTo>
                <a:lnTo>
                  <a:pt x="2105702" y="0"/>
                </a:lnTo>
                <a:lnTo>
                  <a:pt x="2105702" y="3457575"/>
                </a:lnTo>
                <a:lnTo>
                  <a:pt x="0" y="345757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95484" y="1905362"/>
            <a:ext cx="1288050" cy="30344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63450" y="1676400"/>
            <a:ext cx="2106295" cy="3457575"/>
          </a:xfrm>
          <a:custGeom>
            <a:avLst/>
            <a:gdLst/>
            <a:ahLst/>
            <a:cxnLst/>
            <a:rect l="l" t="t" r="r" b="b"/>
            <a:pathLst>
              <a:path w="2106295" h="3457575">
                <a:moveTo>
                  <a:pt x="0" y="0"/>
                </a:moveTo>
                <a:lnTo>
                  <a:pt x="2105702" y="0"/>
                </a:lnTo>
                <a:lnTo>
                  <a:pt x="2105702" y="3457575"/>
                </a:lnTo>
                <a:lnTo>
                  <a:pt x="0" y="3457575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553686" y="1557996"/>
            <a:ext cx="2946957" cy="2444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631924" y="5929671"/>
                <a:ext cx="9839960" cy="56682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36550" indent="-285750">
                  <a:lnSpc>
                    <a:spcPct val="100000"/>
                  </a:lnSpc>
                  <a:spcBef>
                    <a:spcPts val="1535"/>
                  </a:spcBef>
                  <a:buFont typeface="Arial"/>
                  <a:buChar char="•"/>
                  <a:tabLst>
                    <a:tab pos="335915" algn="l"/>
                    <a:tab pos="336550" algn="l"/>
                  </a:tabLst>
                </a:pPr>
                <a:r>
                  <a:rPr lang="en-US" sz="1800" spc="-5" dirty="0">
                    <a:latin typeface="Calibri"/>
                    <a:cs typeface="Calibri"/>
                  </a:rPr>
                  <a:t>SR </a:t>
                </a:r>
                <a:r>
                  <a:rPr lang="en-US" sz="1800" dirty="0">
                    <a:latin typeface="Calibri"/>
                    <a:cs typeface="Calibri"/>
                  </a:rPr>
                  <a:t>model </a:t>
                </a:r>
                <a:r>
                  <a:rPr lang="en-US" sz="1800" spc="-5" dirty="0">
                    <a:latin typeface="Calibri"/>
                    <a:cs typeface="Calibri"/>
                  </a:rPr>
                  <a:t>is </a:t>
                </a:r>
                <a:r>
                  <a:rPr lang="en-US" sz="1800" dirty="0">
                    <a:latin typeface="Calibri"/>
                    <a:cs typeface="Calibri"/>
                  </a:rPr>
                  <a:t>a </a:t>
                </a:r>
                <a:r>
                  <a:rPr lang="en-US" sz="1800" spc="-10" dirty="0">
                    <a:latin typeface="Calibri"/>
                    <a:cs typeface="Calibri"/>
                  </a:rPr>
                  <a:t>better approximation </a:t>
                </a:r>
                <a:r>
                  <a:rPr lang="en-US" sz="1800" dirty="0">
                    <a:latin typeface="Calibri"/>
                    <a:cs typeface="Calibri"/>
                  </a:rPr>
                  <a:t>than S</a:t>
                </a:r>
                <a:r>
                  <a:rPr lang="en-US" sz="1800" spc="55" dirty="0">
                    <a:latin typeface="Calibri"/>
                    <a:cs typeface="Calibri"/>
                  </a:rPr>
                  <a:t> </a:t>
                </a:r>
                <a:r>
                  <a:rPr lang="en-US" sz="1800" dirty="0">
                    <a:latin typeface="Calibri"/>
                    <a:cs typeface="Calibri"/>
                  </a:rPr>
                  <a:t>model.</a:t>
                </a:r>
              </a:p>
              <a:p>
                <a:pPr marL="336550" indent="-285750">
                  <a:lnSpc>
                    <a:spcPct val="100000"/>
                  </a:lnSpc>
                  <a:spcBef>
                    <a:spcPts val="45"/>
                  </a:spcBef>
                  <a:buFont typeface="Arial"/>
                  <a:buChar char="•"/>
                  <a:tabLst>
                    <a:tab pos="335915" algn="l"/>
                    <a:tab pos="336550" algn="l"/>
                  </a:tabLst>
                </a:pPr>
                <a:r>
                  <a:rPr lang="en-US" sz="1800" b="1" spc="-5" dirty="0">
                    <a:latin typeface="Calibri"/>
                    <a:cs typeface="Calibri"/>
                  </a:rPr>
                  <a:t>Triode Mode exists until:</a:t>
                </a:r>
                <a:r>
                  <a:rPr lang="en-US" sz="1800" b="1" dirty="0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𝒗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en-US" sz="1800" b="1" spc="-5" dirty="0">
                    <a:latin typeface="Calibri"/>
                    <a:cs typeface="Calibri"/>
                  </a:rPr>
                  <a:t> </a:t>
                </a:r>
                <a:r>
                  <a:rPr lang="en-US" b="1" spc="-5" dirty="0">
                    <a:latin typeface="Calibri"/>
                    <a:cs typeface="Calibri"/>
                  </a:rPr>
                  <a:t>&lt;=</a:t>
                </a:r>
                <a14:m>
                  <m:oMath xmlns:m="http://schemas.openxmlformats.org/officeDocument/2006/math">
                    <m:r>
                      <a:rPr lang="en-US" sz="1800" b="1" i="0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sSub>
                      <m:sSubPr>
                        <m:ctrlPr>
                          <a:rPr lang="en-US" sz="1800" b="1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800" b="1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𝒗</m:t>
                        </m:r>
                      </m:e>
                      <m:sub>
                        <m:r>
                          <a:rPr lang="en-US" sz="1800" b="1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𝑮𝑺</m:t>
                        </m:r>
                      </m:sub>
                    </m:sSub>
                    <m:r>
                      <a:rPr lang="en-US" sz="1800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en-US" sz="1800" b="1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800" b="1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𝑽</m:t>
                        </m:r>
                      </m:e>
                      <m:sub>
                        <m:r>
                          <a:rPr lang="en-US" sz="1800" b="1" i="1" spc="-5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/>
                          </a:rPr>
                          <m:t>𝑻</m:t>
                        </m:r>
                      </m:sub>
                    </m:sSub>
                    <m:r>
                      <a:rPr lang="en-US" sz="1800" b="1" i="1" spc="-5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sz="1950" b="1" baseline="-14957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24" y="5929671"/>
                <a:ext cx="9839960" cy="566822"/>
              </a:xfrm>
              <a:prstGeom prst="rect">
                <a:avLst/>
              </a:prstGeom>
              <a:blipFill>
                <a:blip r:embed="rId6"/>
                <a:stretch>
                  <a:fillRect l="-867" t="-11828" b="-23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79A3B4-041F-6B6A-EB4D-610216FB23BE}"/>
                  </a:ext>
                </a:extLst>
              </p:cNvPr>
              <p:cNvSpPr txBox="1"/>
              <p:nvPr/>
            </p:nvSpPr>
            <p:spPr>
              <a:xfrm>
                <a:off x="8775906" y="4454538"/>
                <a:ext cx="1814666" cy="732329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𝑂𝑉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79A3B4-041F-6B6A-EB4D-610216FB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906" y="4454538"/>
                <a:ext cx="1814666" cy="73232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77A6C2-CD96-DEA2-2410-6A314B89563F}"/>
              </a:ext>
            </a:extLst>
          </p:cNvPr>
          <p:cNvCxnSpPr>
            <a:cxnSpLocks/>
          </p:cNvCxnSpPr>
          <p:nvPr/>
        </p:nvCxnSpPr>
        <p:spPr>
          <a:xfrm>
            <a:off x="8867553" y="3749749"/>
            <a:ext cx="17694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7D385A-56E8-DEFB-1630-DE0AC3B31553}"/>
              </a:ext>
            </a:extLst>
          </p:cNvPr>
          <p:cNvCxnSpPr>
            <a:cxnSpLocks/>
          </p:cNvCxnSpPr>
          <p:nvPr/>
        </p:nvCxnSpPr>
        <p:spPr>
          <a:xfrm flipV="1">
            <a:off x="8867553" y="2296633"/>
            <a:ext cx="829340" cy="1493899"/>
          </a:xfrm>
          <a:prstGeom prst="line">
            <a:avLst/>
          </a:prstGeom>
          <a:ln w="57150">
            <a:solidFill>
              <a:srgbClr val="15B6F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C00AC9-12D9-48A4-967A-4490A7CA5508}"/>
                  </a:ext>
                </a:extLst>
              </p:cNvPr>
              <p:cNvSpPr txBox="1"/>
              <p:nvPr/>
            </p:nvSpPr>
            <p:spPr>
              <a:xfrm>
                <a:off x="6208976" y="5386762"/>
                <a:ext cx="317695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𝑶𝑽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Indicates the available excess voltage at </a:t>
                </a:r>
                <a:r>
                  <a:rPr lang="en-US" b="1" dirty="0"/>
                  <a:t>gate</a:t>
                </a:r>
                <a:r>
                  <a:rPr lang="en-US" dirty="0"/>
                  <a:t> after forming the n-channel.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FC00AC9-12D9-48A4-967A-4490A7CA5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976" y="5386762"/>
                <a:ext cx="3176956" cy="1200329"/>
              </a:xfrm>
              <a:prstGeom prst="rect">
                <a:avLst/>
              </a:prstGeom>
              <a:blipFill>
                <a:blip r:embed="rId8"/>
                <a:stretch>
                  <a:fillRect r="-76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2">
            <a:extLst>
              <a:ext uri="{FF2B5EF4-FFF2-40B4-BE49-F238E27FC236}">
                <a16:creationId xmlns:a16="http://schemas.microsoft.com/office/drawing/2014/main" id="{784630DA-230F-30E3-0102-2C63FB3CA3C7}"/>
              </a:ext>
            </a:extLst>
          </p:cNvPr>
          <p:cNvSpPr txBox="1">
            <a:spLocks/>
          </p:cNvSpPr>
          <p:nvPr/>
        </p:nvSpPr>
        <p:spPr>
          <a:xfrm>
            <a:off x="916937" y="1474883"/>
            <a:ext cx="7737963" cy="505267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b="1" spc="-25" dirty="0"/>
              <a:t>SR Model: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53558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Review </a:t>
            </a:r>
            <a:r>
              <a:rPr dirty="0"/>
              <a:t>–</a:t>
            </a:r>
            <a:r>
              <a:rPr spc="-50" dirty="0"/>
              <a:t> </a:t>
            </a:r>
            <a:r>
              <a:rPr spc="-5" dirty="0"/>
              <a:t>MOSFET</a:t>
            </a:r>
          </a:p>
        </p:txBody>
      </p:sp>
      <p:sp>
        <p:nvSpPr>
          <p:cNvPr id="3" name="object 3"/>
          <p:cNvSpPr/>
          <p:nvPr/>
        </p:nvSpPr>
        <p:spPr>
          <a:xfrm>
            <a:off x="2188108" y="1690688"/>
            <a:ext cx="2110083" cy="2166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03120" y="1764792"/>
            <a:ext cx="2523744" cy="22037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72784" y="2008632"/>
            <a:ext cx="3352800" cy="1792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06645" y="1888789"/>
            <a:ext cx="4463541" cy="21199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90032" y="1490472"/>
            <a:ext cx="5126736" cy="25389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4089876"/>
            <a:ext cx="10515600" cy="471170"/>
          </a:xfrm>
          <a:custGeom>
            <a:avLst/>
            <a:gdLst/>
            <a:ahLst/>
            <a:cxnLst/>
            <a:rect l="l" t="t" r="r" b="b"/>
            <a:pathLst>
              <a:path w="10515600" h="471170">
                <a:moveTo>
                  <a:pt x="0" y="19458"/>
                </a:moveTo>
                <a:lnTo>
                  <a:pt x="1529" y="11884"/>
                </a:lnTo>
                <a:lnTo>
                  <a:pt x="5699" y="5699"/>
                </a:lnTo>
                <a:lnTo>
                  <a:pt x="11884" y="1529"/>
                </a:lnTo>
                <a:lnTo>
                  <a:pt x="19458" y="0"/>
                </a:lnTo>
                <a:lnTo>
                  <a:pt x="10496140" y="0"/>
                </a:lnTo>
                <a:lnTo>
                  <a:pt x="10503713" y="1529"/>
                </a:lnTo>
                <a:lnTo>
                  <a:pt x="10509898" y="5699"/>
                </a:lnTo>
                <a:lnTo>
                  <a:pt x="10514068" y="11884"/>
                </a:lnTo>
                <a:lnTo>
                  <a:pt x="10515598" y="19458"/>
                </a:lnTo>
                <a:lnTo>
                  <a:pt x="10515598" y="451136"/>
                </a:lnTo>
                <a:lnTo>
                  <a:pt x="10514068" y="458710"/>
                </a:lnTo>
                <a:lnTo>
                  <a:pt x="10509898" y="464895"/>
                </a:lnTo>
                <a:lnTo>
                  <a:pt x="10503713" y="469065"/>
                </a:lnTo>
                <a:lnTo>
                  <a:pt x="10496140" y="470595"/>
                </a:lnTo>
                <a:lnTo>
                  <a:pt x="19458" y="470595"/>
                </a:lnTo>
                <a:lnTo>
                  <a:pt x="11884" y="469065"/>
                </a:lnTo>
                <a:lnTo>
                  <a:pt x="5699" y="464895"/>
                </a:lnTo>
                <a:lnTo>
                  <a:pt x="1529" y="458710"/>
                </a:lnTo>
                <a:lnTo>
                  <a:pt x="0" y="451136"/>
                </a:lnTo>
                <a:lnTo>
                  <a:pt x="0" y="1945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38200" y="4728400"/>
            <a:ext cx="10515600" cy="471170"/>
          </a:xfrm>
          <a:custGeom>
            <a:avLst/>
            <a:gdLst/>
            <a:ahLst/>
            <a:cxnLst/>
            <a:rect l="l" t="t" r="r" b="b"/>
            <a:pathLst>
              <a:path w="10515600" h="471170">
                <a:moveTo>
                  <a:pt x="0" y="19458"/>
                </a:moveTo>
                <a:lnTo>
                  <a:pt x="1529" y="11884"/>
                </a:lnTo>
                <a:lnTo>
                  <a:pt x="5699" y="5699"/>
                </a:lnTo>
                <a:lnTo>
                  <a:pt x="11884" y="1529"/>
                </a:lnTo>
                <a:lnTo>
                  <a:pt x="19458" y="0"/>
                </a:lnTo>
                <a:lnTo>
                  <a:pt x="10496140" y="0"/>
                </a:lnTo>
                <a:lnTo>
                  <a:pt x="10503713" y="1529"/>
                </a:lnTo>
                <a:lnTo>
                  <a:pt x="10509898" y="5699"/>
                </a:lnTo>
                <a:lnTo>
                  <a:pt x="10514068" y="11884"/>
                </a:lnTo>
                <a:lnTo>
                  <a:pt x="10515598" y="19458"/>
                </a:lnTo>
                <a:lnTo>
                  <a:pt x="10515598" y="451136"/>
                </a:lnTo>
                <a:lnTo>
                  <a:pt x="10514068" y="458710"/>
                </a:lnTo>
                <a:lnTo>
                  <a:pt x="10509898" y="464895"/>
                </a:lnTo>
                <a:lnTo>
                  <a:pt x="10503713" y="469065"/>
                </a:lnTo>
                <a:lnTo>
                  <a:pt x="10496140" y="470595"/>
                </a:lnTo>
                <a:lnTo>
                  <a:pt x="19458" y="470595"/>
                </a:lnTo>
                <a:lnTo>
                  <a:pt x="11884" y="469065"/>
                </a:lnTo>
                <a:lnTo>
                  <a:pt x="5699" y="464895"/>
                </a:lnTo>
                <a:lnTo>
                  <a:pt x="1529" y="458710"/>
                </a:lnTo>
                <a:lnTo>
                  <a:pt x="0" y="451136"/>
                </a:lnTo>
                <a:lnTo>
                  <a:pt x="0" y="1945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0"/>
              <p:cNvSpPr txBox="1"/>
              <p:nvPr/>
            </p:nvSpPr>
            <p:spPr>
              <a:xfrm>
                <a:off x="891541" y="4117340"/>
                <a:ext cx="10353040" cy="244682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5372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en-US" sz="2400" spc="-15" dirty="0">
                    <a:latin typeface="Calibri"/>
                    <a:cs typeface="Calibri"/>
                  </a:rPr>
                  <a:t>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=</m:t>
                        </m:r>
                        <m:r>
                          <a:rPr lang="en-US" sz="2400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400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𝐺𝑆</m:t>
                        </m:r>
                      </m:sub>
                    </m:sSub>
                    <m:r>
                      <a:rPr lang="en-US" sz="2400" b="0" i="1" spc="-15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400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400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𝐺</m:t>
                        </m:r>
                      </m:sub>
                    </m:sSub>
                    <m:r>
                      <a:rPr lang="en-US" sz="2400" b="0" i="1" spc="-15" smtClean="0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en-US" sz="2400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400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sz="2400" spc="-15" dirty="0">
                    <a:latin typeface="Calibri"/>
                    <a:cs typeface="Calibri"/>
                  </a:rPr>
                  <a:t> controls </a:t>
                </a:r>
                <a:r>
                  <a:rPr lang="en-US" sz="2400" spc="-5" dirty="0">
                    <a:latin typeface="Calibri"/>
                    <a:cs typeface="Calibri"/>
                  </a:rPr>
                  <a:t>the IV between </a:t>
                </a:r>
                <a:r>
                  <a:rPr lang="en-US" sz="2400" spc="-10" dirty="0">
                    <a:latin typeface="Calibri"/>
                    <a:cs typeface="Calibri"/>
                  </a:rPr>
                  <a:t>drain-source </a:t>
                </a:r>
                <a:r>
                  <a:rPr lang="en-US" sz="2400" spc="70" dirty="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70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b="0" i="1" spc="70" smtClean="0">
                            <a:latin typeface="Cambria Math" panose="02040503050406030204" pitchFamily="18" charset="0"/>
                            <a:cs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pc="70" smtClean="0">
                            <a:latin typeface="Cambria Math" panose="02040503050406030204" pitchFamily="18" charset="0"/>
                            <a:cs typeface="Cambria Math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US" sz="2700" spc="284" baseline="-15432" dirty="0">
                    <a:latin typeface="Cambria Math"/>
                    <a:cs typeface="Cambria Math"/>
                  </a:rPr>
                  <a:t> </a:t>
                </a:r>
                <a:r>
                  <a:rPr lang="en-US" sz="2400" spc="-15" dirty="0">
                    <a:latin typeface="Cambria Math"/>
                    <a:cs typeface="Cambria Math"/>
                  </a:rPr>
                  <a:t>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5" dirty="0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b="0" i="1" spc="-15" dirty="0" smtClean="0">
                            <a:latin typeface="Cambria Math" panose="02040503050406030204" pitchFamily="18" charset="0"/>
                            <a:cs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pc="-15" dirty="0" smtClean="0">
                            <a:latin typeface="Cambria Math" panose="02040503050406030204" pitchFamily="18" charset="0"/>
                            <a:cs typeface="Cambria Math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US" sz="2400" spc="50" dirty="0">
                    <a:latin typeface="Cambria Math"/>
                    <a:cs typeface="Cambria Math"/>
                  </a:rPr>
                  <a:t>)</a:t>
                </a:r>
                <a:endParaRPr lang="en-US" sz="2400" dirty="0">
                  <a:latin typeface="Cambria Math"/>
                  <a:cs typeface="Cambria Math"/>
                </a:endParaRPr>
              </a:p>
              <a:p>
                <a:pPr marL="732155">
                  <a:lnSpc>
                    <a:spcPct val="100000"/>
                  </a:lnSpc>
                  <a:spcBef>
                    <a:spcPts val="2135"/>
                  </a:spcBef>
                </a:pPr>
                <a:r>
                  <a:rPr lang="en-US" sz="2400" spc="-5" dirty="0">
                    <a:latin typeface="Calibri"/>
                    <a:cs typeface="Calibri"/>
                  </a:rPr>
                  <a:t>Threshold </a:t>
                </a:r>
                <a:r>
                  <a:rPr lang="en-US" sz="2400" spc="-15" dirty="0">
                    <a:latin typeface="Calibri"/>
                    <a:cs typeface="Calibri"/>
                  </a:rPr>
                  <a:t>voltage </a:t>
                </a:r>
                <a:r>
                  <a:rPr lang="en-US" sz="2400" dirty="0">
                    <a:latin typeface="Calibri"/>
                    <a:cs typeface="Calibri"/>
                  </a:rPr>
                  <a:t>= </a:t>
                </a:r>
                <a:r>
                  <a:rPr lang="en-US" sz="2400" spc="25" dirty="0">
                    <a:latin typeface="Cambria Math"/>
                    <a:cs typeface="Cambria Math"/>
                  </a:rPr>
                  <a:t>𝑉</a:t>
                </a:r>
                <a:r>
                  <a:rPr lang="en-US" sz="2700" spc="37" baseline="-15432" dirty="0">
                    <a:latin typeface="Cambria Math"/>
                    <a:cs typeface="Cambria Math"/>
                  </a:rPr>
                  <a:t>T</a:t>
                </a:r>
                <a:r>
                  <a:rPr lang="en-US" sz="2400" spc="25" dirty="0">
                    <a:latin typeface="Calibri"/>
                    <a:cs typeface="Calibri"/>
                  </a:rPr>
                  <a:t>, </a:t>
                </a:r>
                <a:r>
                  <a:rPr lang="en-US" sz="2400" spc="-5" dirty="0">
                    <a:latin typeface="Calibri"/>
                    <a:cs typeface="Calibri"/>
                  </a:rPr>
                  <a:t>minimum </a:t>
                </a:r>
                <a:r>
                  <a:rPr lang="en-US" sz="2400" spc="-15" dirty="0">
                    <a:latin typeface="Calibri"/>
                    <a:cs typeface="Calibri"/>
                  </a:rPr>
                  <a:t>voltage </a:t>
                </a:r>
                <a:r>
                  <a:rPr lang="en-US" sz="2400" spc="-10" dirty="0">
                    <a:latin typeface="Calibri"/>
                    <a:cs typeface="Calibri"/>
                  </a:rPr>
                  <a:t>required </a:t>
                </a:r>
                <a:r>
                  <a:rPr lang="en-US" sz="2400" spc="-15" dirty="0">
                    <a:latin typeface="Calibri"/>
                    <a:cs typeface="Calibri"/>
                  </a:rPr>
                  <a:t>to create </a:t>
                </a:r>
                <a:r>
                  <a:rPr lang="en-US" sz="2400" spc="-5" dirty="0">
                    <a:latin typeface="Calibri"/>
                    <a:cs typeface="Calibri"/>
                  </a:rPr>
                  <a:t>the</a:t>
                </a:r>
                <a:r>
                  <a:rPr lang="en-US" sz="2400" spc="20" dirty="0">
                    <a:latin typeface="Calibri"/>
                    <a:cs typeface="Calibri"/>
                  </a:rPr>
                  <a:t> </a:t>
                </a:r>
                <a:r>
                  <a:rPr lang="en-US" sz="2400" spc="-5" dirty="0">
                    <a:latin typeface="Calibri"/>
                    <a:cs typeface="Calibri"/>
                  </a:rPr>
                  <a:t>channel</a:t>
                </a:r>
                <a:endParaRPr lang="en-US" sz="2400" dirty="0">
                  <a:latin typeface="Calibri"/>
                  <a:cs typeface="Calibri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2000"/>
                  </a:spcBef>
                </a:pPr>
                <a:r>
                  <a:rPr lang="en-US" sz="2800" b="1" spc="-5" dirty="0">
                    <a:latin typeface="Calibri"/>
                    <a:cs typeface="Calibri"/>
                  </a:rPr>
                  <a:t>Models</a:t>
                </a:r>
                <a:endParaRPr lang="en-US" sz="2800" dirty="0">
                  <a:latin typeface="Calibri"/>
                  <a:cs typeface="Calibri"/>
                </a:endParaRPr>
              </a:p>
              <a:p>
                <a:pPr marL="495300" indent="-457200">
                  <a:lnSpc>
                    <a:spcPct val="100000"/>
                  </a:lnSpc>
                  <a:spcBef>
                    <a:spcPts val="40"/>
                  </a:spcBef>
                  <a:buAutoNum type="arabicPeriod"/>
                  <a:tabLst>
                    <a:tab pos="494665" algn="l"/>
                    <a:tab pos="495300" algn="l"/>
                  </a:tabLst>
                </a:pPr>
                <a:r>
                  <a:rPr lang="en-US" sz="2400" b="1" dirty="0">
                    <a:latin typeface="Calibri"/>
                    <a:cs typeface="Calibri"/>
                  </a:rPr>
                  <a:t>S </a:t>
                </a:r>
                <a:r>
                  <a:rPr lang="en-US" sz="2400" b="1" spc="-5" dirty="0">
                    <a:latin typeface="Calibri"/>
                    <a:cs typeface="Calibri"/>
                  </a:rPr>
                  <a:t>Mode</a:t>
                </a:r>
                <a:r>
                  <a:rPr lang="en-US" sz="2400" spc="-5" dirty="0">
                    <a:latin typeface="Calibri"/>
                    <a:cs typeface="Calibri"/>
                  </a:rPr>
                  <a:t>: Assumes </a:t>
                </a:r>
                <a:r>
                  <a:rPr lang="en-US" sz="2400" dirty="0">
                    <a:latin typeface="Calibri"/>
                    <a:cs typeface="Calibri"/>
                  </a:rPr>
                  <a:t>an ideal </a:t>
                </a:r>
                <a:r>
                  <a:rPr lang="en-US" sz="2400" spc="-5" dirty="0">
                    <a:latin typeface="Calibri"/>
                    <a:cs typeface="Calibri"/>
                  </a:rPr>
                  <a:t>channel with </a:t>
                </a:r>
                <a:r>
                  <a:rPr lang="en-US" sz="2400" spc="-25" dirty="0">
                    <a:latin typeface="Calibri"/>
                    <a:cs typeface="Calibri"/>
                  </a:rPr>
                  <a:t>zero</a:t>
                </a:r>
                <a:r>
                  <a:rPr lang="en-US" sz="2400" spc="-60" dirty="0">
                    <a:latin typeface="Calibri"/>
                    <a:cs typeface="Calibri"/>
                  </a:rPr>
                  <a:t> </a:t>
                </a:r>
                <a:r>
                  <a:rPr lang="en-US" sz="2400" spc="-15" dirty="0">
                    <a:latin typeface="Calibri"/>
                    <a:cs typeface="Calibri"/>
                  </a:rPr>
                  <a:t>resistance</a:t>
                </a:r>
                <a:endParaRPr lang="en-US" sz="2400" dirty="0">
                  <a:latin typeface="Calibri"/>
                  <a:cs typeface="Calibri"/>
                </a:endParaRPr>
              </a:p>
              <a:p>
                <a:pPr marL="495300" indent="-457200">
                  <a:lnSpc>
                    <a:spcPct val="100000"/>
                  </a:lnSpc>
                  <a:spcBef>
                    <a:spcPts val="25"/>
                  </a:spcBef>
                  <a:buAutoNum type="arabicPeriod"/>
                  <a:tabLst>
                    <a:tab pos="494665" algn="l"/>
                    <a:tab pos="495300" algn="l"/>
                  </a:tabLst>
                </a:pPr>
                <a:r>
                  <a:rPr lang="en-US" sz="2400" b="1" dirty="0">
                    <a:latin typeface="Calibri"/>
                    <a:cs typeface="Calibri"/>
                  </a:rPr>
                  <a:t>SR </a:t>
                </a:r>
                <a:r>
                  <a:rPr lang="en-US" sz="2400" b="1" spc="-5" dirty="0">
                    <a:latin typeface="Calibri"/>
                    <a:cs typeface="Calibri"/>
                  </a:rPr>
                  <a:t>Model</a:t>
                </a:r>
                <a:r>
                  <a:rPr lang="en-US" sz="2400" spc="-5" dirty="0">
                    <a:latin typeface="Calibri"/>
                    <a:cs typeface="Calibri"/>
                  </a:rPr>
                  <a:t>: Assumes </a:t>
                </a:r>
                <a:r>
                  <a:rPr lang="en-US" sz="2400" spc="-10" dirty="0">
                    <a:latin typeface="Calibri"/>
                    <a:cs typeface="Calibri"/>
                  </a:rPr>
                  <a:t>finite </a:t>
                </a:r>
                <a:r>
                  <a:rPr lang="en-US" sz="2400" dirty="0">
                    <a:latin typeface="Calibri"/>
                    <a:cs typeface="Calibri"/>
                  </a:rPr>
                  <a:t>channel </a:t>
                </a:r>
                <a:r>
                  <a:rPr lang="en-US" sz="2400" spc="-10" dirty="0">
                    <a:latin typeface="Calibri"/>
                    <a:cs typeface="Calibri"/>
                  </a:rPr>
                  <a:t>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  <m:t>𝑅</m:t>
                        </m:r>
                      </m:e>
                      <m:sub>
                        <m:r>
                          <a:rPr lang="en-US" sz="2400" b="0" i="1" spc="-10" smtClean="0">
                            <a:latin typeface="Cambria Math" panose="02040503050406030204" pitchFamily="18" charset="0"/>
                            <a:cs typeface="Calibri"/>
                          </a:rPr>
                          <m:t>𝑂𝑁</m:t>
                        </m:r>
                      </m:sub>
                    </m:sSub>
                    <m:r>
                      <a:rPr lang="en-US" sz="2400" b="0" i="1" spc="-10" smtClean="0">
                        <a:latin typeface="Cambria Math" panose="02040503050406030204" pitchFamily="18" charset="0"/>
                        <a:cs typeface="Calibri"/>
                      </a:rPr>
                      <m:t>, </m:t>
                    </m:r>
                  </m:oMath>
                </a14:m>
                <a:r>
                  <a:rPr lang="en-US" sz="2400" dirty="0">
                    <a:latin typeface="Calibri"/>
                    <a:cs typeface="Calibri"/>
                  </a:rPr>
                  <a:t>depends </a:t>
                </a:r>
                <a:r>
                  <a:rPr lang="en-US" sz="2400" spc="-5" dirty="0">
                    <a:latin typeface="Calibri"/>
                    <a:cs typeface="Calibri"/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𝐺𝑆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sub>
                    </m:sSub>
                    <m:r>
                      <a:rPr lang="en-US" sz="2400" b="0" i="1" spc="-5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4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𝑂𝑉</m:t>
                        </m:r>
                      </m:sub>
                    </m:sSub>
                  </m:oMath>
                </a14:m>
                <a:endParaRPr sz="2700" baseline="-15432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1" y="4117340"/>
                <a:ext cx="10353040" cy="2446824"/>
              </a:xfrm>
              <a:prstGeom prst="rect">
                <a:avLst/>
              </a:prstGeom>
              <a:blipFill>
                <a:blip r:embed="rId7"/>
                <a:stretch>
                  <a:fillRect l="-1707" t="-3731" b="-6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bject 11"/>
          <p:cNvSpPr/>
          <p:nvPr/>
        </p:nvSpPr>
        <p:spPr>
          <a:xfrm>
            <a:off x="2325146" y="1639789"/>
            <a:ext cx="1897146" cy="21766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935898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IV </a:t>
            </a:r>
            <a:r>
              <a:rPr spc="-15" dirty="0"/>
              <a:t>Characteristics </a:t>
            </a:r>
            <a:r>
              <a:rPr dirty="0"/>
              <a:t>of </a:t>
            </a:r>
            <a:r>
              <a:rPr spc="-25" dirty="0"/>
              <a:t>Real</a:t>
            </a:r>
            <a:r>
              <a:rPr spc="-40" dirty="0"/>
              <a:t> </a:t>
            </a:r>
            <a:r>
              <a:rPr spc="-5" dirty="0"/>
              <a:t>MOSFET</a:t>
            </a:r>
          </a:p>
        </p:txBody>
      </p:sp>
      <p:sp>
        <p:nvSpPr>
          <p:cNvPr id="3" name="object 3"/>
          <p:cNvSpPr/>
          <p:nvPr/>
        </p:nvSpPr>
        <p:spPr>
          <a:xfrm>
            <a:off x="931053" y="2365396"/>
            <a:ext cx="5301092" cy="376758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92402" y="3491229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733602" y="4144009"/>
            <a:ext cx="127000" cy="0"/>
          </a:xfrm>
          <a:custGeom>
            <a:avLst/>
            <a:gdLst/>
            <a:ahLst/>
            <a:cxnLst/>
            <a:rect l="l" t="t" r="r" b="b"/>
            <a:pathLst>
              <a:path w="127000">
                <a:moveTo>
                  <a:pt x="0" y="0"/>
                </a:moveTo>
                <a:lnTo>
                  <a:pt x="1270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78340" y="2411729"/>
          <a:ext cx="5194933" cy="2021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3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8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Condition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Equation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Cutoff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40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1950" spc="-359" baseline="-14957" dirty="0">
                          <a:latin typeface="Cambria Math"/>
                          <a:cs typeface="Cambria Math"/>
                        </a:rPr>
                        <a:t>%&amp; 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&lt;</a:t>
                      </a:r>
                      <a:r>
                        <a:rPr sz="1800" spc="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15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1950" spc="232" baseline="-14957" dirty="0">
                          <a:latin typeface="Cambria Math"/>
                          <a:cs typeface="Cambria Math"/>
                        </a:rPr>
                        <a:t>'</a:t>
                      </a:r>
                      <a:endParaRPr sz="195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145" dirty="0">
                          <a:latin typeface="Cambria Math"/>
                          <a:cs typeface="Cambria Math"/>
                        </a:rPr>
                        <a:t>𝐼</a:t>
                      </a:r>
                      <a:r>
                        <a:rPr sz="1950" spc="217" baseline="-14957" dirty="0">
                          <a:latin typeface="Cambria Math"/>
                          <a:cs typeface="Cambria Math"/>
                        </a:rPr>
                        <a:t>) 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800" spc="-1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0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3302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Triode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40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1950" spc="-359" baseline="-17094" dirty="0">
                          <a:latin typeface="Cambria Math"/>
                          <a:cs typeface="Cambria Math"/>
                        </a:rPr>
                        <a:t>%&amp; 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≥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15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1950" spc="232" baseline="-17094" dirty="0">
                          <a:latin typeface="Cambria Math"/>
                          <a:cs typeface="Cambria Math"/>
                        </a:rPr>
                        <a:t>'</a:t>
                      </a:r>
                      <a:endParaRPr sz="1950" baseline="-17094">
                        <a:latin typeface="Cambria Math"/>
                        <a:cs typeface="Cambria Math"/>
                      </a:endParaRPr>
                    </a:p>
                    <a:p>
                      <a:pPr marL="247650">
                        <a:lnSpc>
                          <a:spcPts val="2125"/>
                        </a:lnSpc>
                        <a:spcBef>
                          <a:spcPts val="409"/>
                        </a:spcBef>
                      </a:pPr>
                      <a:r>
                        <a:rPr sz="2700" spc="-15" baseline="10802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1300" spc="-10" dirty="0">
                          <a:latin typeface="Cambria Math"/>
                          <a:cs typeface="Cambria Math"/>
                        </a:rPr>
                        <a:t>)&amp; </a:t>
                      </a:r>
                      <a:r>
                        <a:rPr sz="2700" baseline="10802" dirty="0">
                          <a:latin typeface="Cambria Math"/>
                          <a:cs typeface="Cambria Math"/>
                        </a:rPr>
                        <a:t>&lt;</a:t>
                      </a:r>
                      <a:r>
                        <a:rPr sz="2700" spc="187" baseline="10802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700" spc="300" baseline="10802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1300" spc="200" dirty="0">
                          <a:latin typeface="Cambria Math"/>
                          <a:cs typeface="Cambria Math"/>
                        </a:rPr>
                        <a:t>!(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ts val="1285"/>
                        </a:lnSpc>
                        <a:spcBef>
                          <a:spcPts val="1350"/>
                        </a:spcBef>
                        <a:tabLst>
                          <a:tab pos="374015" algn="l"/>
                          <a:tab pos="1172845" algn="l"/>
                          <a:tab pos="1559560" algn="l"/>
                        </a:tabLst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𝐼	=</a:t>
                      </a:r>
                      <a:r>
                        <a:rPr sz="18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10" dirty="0">
                          <a:latin typeface="Cambria Math"/>
                          <a:cs typeface="Cambria Math"/>
                        </a:rPr>
                        <a:t>𝑘[𝑉	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𝑉	− </a:t>
                      </a:r>
                      <a:r>
                        <a:rPr sz="2700" baseline="41666" dirty="0">
                          <a:latin typeface="Cambria Math"/>
                          <a:cs typeface="Cambria Math"/>
                        </a:rPr>
                        <a:t>1 </a:t>
                      </a:r>
                      <a:r>
                        <a:rPr sz="1800" spc="14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1950" spc="217" baseline="29914" dirty="0">
                          <a:latin typeface="Cambria Math"/>
                          <a:cs typeface="Cambria Math"/>
                        </a:rPr>
                        <a:t>*</a:t>
                      </a:r>
                      <a:r>
                        <a:rPr sz="1950" spc="284" baseline="299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]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  <a:p>
                      <a:pPr marL="177800">
                        <a:lnSpc>
                          <a:spcPts val="1285"/>
                        </a:lnSpc>
                        <a:tabLst>
                          <a:tab pos="932815" algn="l"/>
                          <a:tab pos="1285240" algn="l"/>
                          <a:tab pos="1781810" algn="l"/>
                          <a:tab pos="2059305" algn="l"/>
                        </a:tabLst>
                      </a:pPr>
                      <a:r>
                        <a:rPr sz="1300" spc="390" dirty="0">
                          <a:latin typeface="Cambria Math"/>
                          <a:cs typeface="Cambria Math"/>
                        </a:rPr>
                        <a:t>)	</a:t>
                      </a:r>
                      <a:r>
                        <a:rPr sz="1300" spc="420" dirty="0">
                          <a:latin typeface="Cambria Math"/>
                          <a:cs typeface="Cambria Math"/>
                        </a:rPr>
                        <a:t>!(	</a:t>
                      </a:r>
                      <a:r>
                        <a:rPr sz="1300" spc="110" dirty="0">
                          <a:latin typeface="Cambria Math"/>
                          <a:cs typeface="Cambria Math"/>
                        </a:rPr>
                        <a:t>)&amp;	</a:t>
                      </a:r>
                      <a:r>
                        <a:rPr sz="2700" baseline="-24691" dirty="0">
                          <a:latin typeface="Cambria Math"/>
                          <a:cs typeface="Cambria Math"/>
                        </a:rPr>
                        <a:t>2	</a:t>
                      </a:r>
                      <a:r>
                        <a:rPr sz="1300" spc="110" dirty="0">
                          <a:latin typeface="Cambria Math"/>
                          <a:cs typeface="Cambria Math"/>
                        </a:rPr>
                        <a:t>)&amp;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T="17145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Saturation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2476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40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1950" spc="-359" baseline="-17094" dirty="0">
                          <a:latin typeface="Cambria Math"/>
                          <a:cs typeface="Cambria Math"/>
                        </a:rPr>
                        <a:t>%&amp; 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≥</a:t>
                      </a:r>
                      <a:r>
                        <a:rPr sz="1800" spc="8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15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1950" spc="232" baseline="-17094" dirty="0">
                          <a:latin typeface="Cambria Math"/>
                          <a:cs typeface="Cambria Math"/>
                        </a:rPr>
                        <a:t>'</a:t>
                      </a:r>
                      <a:endParaRPr sz="1950" baseline="-17094">
                        <a:latin typeface="Cambria Math"/>
                        <a:cs typeface="Cambria Math"/>
                      </a:endParaRPr>
                    </a:p>
                    <a:p>
                      <a:pPr marL="247650">
                        <a:lnSpc>
                          <a:spcPts val="2125"/>
                        </a:lnSpc>
                        <a:spcBef>
                          <a:spcPts val="409"/>
                        </a:spcBef>
                      </a:pPr>
                      <a:r>
                        <a:rPr sz="2700" spc="-15" baseline="10802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1300" spc="-10" dirty="0">
                          <a:latin typeface="Cambria Math"/>
                          <a:cs typeface="Cambria Math"/>
                        </a:rPr>
                        <a:t>)&amp; </a:t>
                      </a:r>
                      <a:r>
                        <a:rPr sz="2700" baseline="10802" dirty="0">
                          <a:latin typeface="Cambria Math"/>
                          <a:cs typeface="Cambria Math"/>
                        </a:rPr>
                        <a:t>≥</a:t>
                      </a:r>
                      <a:r>
                        <a:rPr sz="2700" spc="187" baseline="10802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700" spc="300" baseline="10802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1300" spc="200" dirty="0">
                          <a:latin typeface="Cambria Math"/>
                          <a:cs typeface="Cambria Math"/>
                        </a:rPr>
                        <a:t>!(</a:t>
                      </a:r>
                      <a:endParaRPr sz="13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tc>
                  <a:txBody>
                    <a:bodyPr/>
                    <a:lstStyle/>
                    <a:p>
                      <a:pPr marL="719455">
                        <a:lnSpc>
                          <a:spcPts val="1295"/>
                        </a:lnSpc>
                        <a:spcBef>
                          <a:spcPts val="1445"/>
                        </a:spcBef>
                        <a:tabLst>
                          <a:tab pos="989330" algn="l"/>
                        </a:tabLst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𝐼	= </a:t>
                      </a:r>
                      <a:r>
                        <a:rPr sz="2700" baseline="41666" dirty="0">
                          <a:latin typeface="Cambria Math"/>
                          <a:cs typeface="Cambria Math"/>
                        </a:rPr>
                        <a:t>𝑘</a:t>
                      </a:r>
                      <a:r>
                        <a:rPr sz="2700" spc="60" baseline="4166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145" dirty="0">
                          <a:latin typeface="Cambria Math"/>
                          <a:cs typeface="Cambria Math"/>
                        </a:rPr>
                        <a:t>𝑉</a:t>
                      </a:r>
                      <a:r>
                        <a:rPr sz="1950" spc="217" baseline="29914" dirty="0">
                          <a:latin typeface="Cambria Math"/>
                          <a:cs typeface="Cambria Math"/>
                        </a:rPr>
                        <a:t>*</a:t>
                      </a:r>
                      <a:endParaRPr sz="1950" baseline="29914" dirty="0">
                        <a:latin typeface="Cambria Math"/>
                        <a:cs typeface="Cambria Math"/>
                      </a:endParaRPr>
                    </a:p>
                    <a:p>
                      <a:pPr marL="793750">
                        <a:lnSpc>
                          <a:spcPts val="1295"/>
                        </a:lnSpc>
                        <a:tabLst>
                          <a:tab pos="1226820" algn="l"/>
                          <a:tab pos="1506855" algn="l"/>
                        </a:tabLst>
                      </a:pPr>
                      <a:r>
                        <a:rPr sz="1950" spc="585" baseline="2136" dirty="0">
                          <a:latin typeface="Cambria Math"/>
                          <a:cs typeface="Cambria Math"/>
                        </a:rPr>
                        <a:t>)	</a:t>
                      </a:r>
                      <a:r>
                        <a:rPr sz="2700" baseline="-24691" dirty="0">
                          <a:latin typeface="Cambria Math"/>
                          <a:cs typeface="Cambria Math"/>
                        </a:rPr>
                        <a:t>2	</a:t>
                      </a:r>
                      <a:r>
                        <a:rPr sz="1300" spc="425" dirty="0">
                          <a:latin typeface="Cambria Math"/>
                          <a:cs typeface="Cambria Math"/>
                        </a:rPr>
                        <a:t>!(</a:t>
                      </a:r>
                      <a:endParaRPr sz="1300" dirty="0">
                        <a:latin typeface="Cambria Math"/>
                        <a:cs typeface="Cambria Math"/>
                      </a:endParaRPr>
                    </a:p>
                  </a:txBody>
                  <a:tcPr marL="0" marR="0" marT="18351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BCB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6872130" y="4885435"/>
                <a:ext cx="1549400" cy="28347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8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𝐺𝑆</m:t>
                          </m:r>
                        </m:sub>
                      </m:sSub>
                      <m:r>
                        <a:rPr lang="en-US" sz="1800" b="0" i="1" spc="-5" smtClean="0">
                          <a:latin typeface="Cambria Math" panose="02040503050406030204" pitchFamily="18" charset="0"/>
                          <a:cs typeface="Calibri"/>
                        </a:rPr>
                        <m:t>−</m:t>
                      </m:r>
                      <m:sSub>
                        <m:sSubPr>
                          <m:ctrlPr>
                            <a:rPr lang="en-US" sz="18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8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𝑇</m:t>
                          </m:r>
                        </m:sub>
                      </m:sSub>
                      <m:r>
                        <a:rPr lang="en-US" sz="1800" b="0" i="1" spc="-5" smtClean="0">
                          <a:latin typeface="Cambria Math" panose="02040503050406030204" pitchFamily="18" charset="0"/>
                          <a:cs typeface="Calibri"/>
                        </a:rPr>
                        <m:t>=</m:t>
                      </m:r>
                      <m:sSub>
                        <m:sSubPr>
                          <m:ctrlPr>
                            <a:rPr lang="en-US" sz="18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</m:ctrlPr>
                        </m:sSubPr>
                        <m:e>
                          <m:r>
                            <a:rPr lang="en-US" sz="18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pc="-5" smtClean="0">
                              <a:latin typeface="Cambria Math" panose="02040503050406030204" pitchFamily="18" charset="0"/>
                              <a:cs typeface="Calibri"/>
                            </a:rPr>
                            <m:t>𝑂𝑉</m:t>
                          </m:r>
                        </m:sub>
                      </m:sSub>
                    </m:oMath>
                  </m:oMathPara>
                </a14:m>
                <a:endParaRPr sz="1950" baseline="-17094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130" y="4885435"/>
                <a:ext cx="1549400" cy="283476"/>
              </a:xfrm>
              <a:prstGeom prst="rect">
                <a:avLst/>
              </a:prstGeom>
              <a:blipFill>
                <a:blip r:embed="rId3"/>
                <a:stretch>
                  <a:fillRect l="-2756" r="-1575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FC144336-CE2C-3C8C-6A86-D5FFDD041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659" y="2419641"/>
            <a:ext cx="5292293" cy="20828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8CC24-3024-92E0-1114-C6F6756D3654}"/>
                  </a:ext>
                </a:extLst>
              </p:cNvPr>
              <p:cNvSpPr txBox="1"/>
              <p:nvPr/>
            </p:nvSpPr>
            <p:spPr>
              <a:xfrm>
                <a:off x="6872130" y="5429693"/>
                <a:ext cx="1274964" cy="626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68CC24-3024-92E0-1114-C6F6756D3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130" y="5429693"/>
                <a:ext cx="1274964" cy="6269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727013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Logic </a:t>
            </a:r>
            <a:r>
              <a:rPr spc="-20" dirty="0"/>
              <a:t>Gates </a:t>
            </a:r>
            <a:r>
              <a:rPr spc="-5" dirty="0"/>
              <a:t>using</a:t>
            </a:r>
            <a:r>
              <a:rPr spc="5" dirty="0"/>
              <a:t> </a:t>
            </a:r>
            <a:r>
              <a:rPr spc="-5" dirty="0"/>
              <a:t>MOSFET</a:t>
            </a:r>
          </a:p>
        </p:txBody>
      </p:sp>
      <p:sp>
        <p:nvSpPr>
          <p:cNvPr id="3" name="object 3"/>
          <p:cNvSpPr/>
          <p:nvPr/>
        </p:nvSpPr>
        <p:spPr>
          <a:xfrm>
            <a:off x="1167079" y="2766263"/>
            <a:ext cx="2127249" cy="27876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698243"/>
            <a:ext cx="5854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Just replace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switches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MOSFETs!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1357" y="2788394"/>
            <a:ext cx="1833609" cy="2768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1812" y="5949188"/>
            <a:ext cx="24549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latin typeface="Calibri"/>
                <a:cs typeface="Calibri"/>
              </a:rPr>
              <a:t>NOT </a:t>
            </a:r>
            <a:r>
              <a:rPr sz="2400" spc="-15" dirty="0">
                <a:latin typeface="Calibri"/>
                <a:cs typeface="Calibri"/>
              </a:rPr>
              <a:t>Gate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(Inverter)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0649" y="5918708"/>
            <a:ext cx="267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NAND </a:t>
            </a:r>
            <a:r>
              <a:rPr sz="2400" spc="-15" dirty="0">
                <a:latin typeface="Calibri"/>
                <a:cs typeface="Calibri"/>
              </a:rPr>
              <a:t>Gate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(Inverter)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618204" y="2719490"/>
            <a:ext cx="2895600" cy="2755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852392" y="5949188"/>
            <a:ext cx="2479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NOR </a:t>
            </a:r>
            <a:r>
              <a:rPr sz="2400" spc="-15" dirty="0">
                <a:latin typeface="Calibri"/>
                <a:cs typeface="Calibri"/>
              </a:rPr>
              <a:t>Gate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(Inverter)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/>
      <p:bldP spid="7" grpId="0"/>
      <p:bldP spid="8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1480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MOSFET Logic </a:t>
            </a:r>
            <a:r>
              <a:rPr spc="-20" dirty="0"/>
              <a:t>Gates </a:t>
            </a:r>
            <a:r>
              <a:rPr dirty="0"/>
              <a:t>– </a:t>
            </a:r>
            <a:r>
              <a:rPr spc="-20" dirty="0"/>
              <a:t>More</a:t>
            </a:r>
            <a:r>
              <a:rPr spc="15" dirty="0"/>
              <a:t> </a:t>
            </a:r>
            <a:r>
              <a:rPr spc="-15" dirty="0"/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1058553" y="2434441"/>
            <a:ext cx="3200399" cy="3098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8870" y="6086275"/>
            <a:ext cx="1155700" cy="0"/>
          </a:xfrm>
          <a:custGeom>
            <a:avLst/>
            <a:gdLst/>
            <a:ahLst/>
            <a:cxnLst/>
            <a:rect l="l" t="t" r="r" b="b"/>
            <a:pathLst>
              <a:path w="1155700">
                <a:moveTo>
                  <a:pt x="0" y="0"/>
                </a:moveTo>
                <a:lnTo>
                  <a:pt x="11557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63325" y="6040628"/>
            <a:ext cx="198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7" baseline="3086" dirty="0">
                <a:latin typeface="Cambria Math"/>
                <a:cs typeface="Cambria Math"/>
              </a:rPr>
              <a:t>𝑂𝑈𝑇 </a:t>
            </a:r>
            <a:r>
              <a:rPr sz="2700" baseline="3086" dirty="0">
                <a:latin typeface="Cambria Math"/>
                <a:cs typeface="Cambria Math"/>
              </a:rPr>
              <a:t>= </a:t>
            </a:r>
            <a:r>
              <a:rPr sz="1800" spc="-5" dirty="0">
                <a:latin typeface="Cambria Math"/>
                <a:cs typeface="Cambria Math"/>
              </a:rPr>
              <a:t>𝐴𝐵 </a:t>
            </a:r>
            <a:r>
              <a:rPr sz="1800" dirty="0">
                <a:latin typeface="Cambria Math"/>
                <a:cs typeface="Cambria Math"/>
              </a:rPr>
              <a:t>+ 𝐶 +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𝐷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22505" y="6028435"/>
            <a:ext cx="6419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mbria Math"/>
                <a:cs typeface="Cambria Math"/>
              </a:rPr>
              <a:t>𝑂𝑢𝑡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71179" y="5980809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71179" y="6044309"/>
            <a:ext cx="1066800" cy="0"/>
          </a:xfrm>
          <a:custGeom>
            <a:avLst/>
            <a:gdLst/>
            <a:ahLst/>
            <a:cxnLst/>
            <a:rect l="l" t="t" r="r" b="b"/>
            <a:pathLst>
              <a:path w="1066800">
                <a:moveTo>
                  <a:pt x="0" y="0"/>
                </a:moveTo>
                <a:lnTo>
                  <a:pt x="1066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92034" y="6095424"/>
            <a:ext cx="726440" cy="212090"/>
          </a:xfrm>
          <a:custGeom>
            <a:avLst/>
            <a:gdLst/>
            <a:ahLst/>
            <a:cxnLst/>
            <a:rect l="l" t="t" r="r" b="b"/>
            <a:pathLst>
              <a:path w="726440" h="212089">
                <a:moveTo>
                  <a:pt x="658738" y="0"/>
                </a:moveTo>
                <a:lnTo>
                  <a:pt x="655725" y="8594"/>
                </a:lnTo>
                <a:lnTo>
                  <a:pt x="667982" y="13914"/>
                </a:lnTo>
                <a:lnTo>
                  <a:pt x="678524" y="21277"/>
                </a:lnTo>
                <a:lnTo>
                  <a:pt x="699927" y="55409"/>
                </a:lnTo>
                <a:lnTo>
                  <a:pt x="706959" y="104812"/>
                </a:lnTo>
                <a:lnTo>
                  <a:pt x="706174" y="123487"/>
                </a:lnTo>
                <a:lnTo>
                  <a:pt x="694401" y="169217"/>
                </a:lnTo>
                <a:lnTo>
                  <a:pt x="668125" y="197806"/>
                </a:lnTo>
                <a:lnTo>
                  <a:pt x="656060" y="203150"/>
                </a:lnTo>
                <a:lnTo>
                  <a:pt x="658738" y="211745"/>
                </a:lnTo>
                <a:lnTo>
                  <a:pt x="699194" y="187708"/>
                </a:lnTo>
                <a:lnTo>
                  <a:pt x="721916" y="143335"/>
                </a:lnTo>
                <a:lnTo>
                  <a:pt x="726269" y="105928"/>
                </a:lnTo>
                <a:lnTo>
                  <a:pt x="725178" y="86516"/>
                </a:lnTo>
                <a:lnTo>
                  <a:pt x="708800" y="37113"/>
                </a:lnTo>
                <a:lnTo>
                  <a:pt x="674090" y="5542"/>
                </a:lnTo>
                <a:lnTo>
                  <a:pt x="658738" y="0"/>
                </a:lnTo>
                <a:close/>
              </a:path>
              <a:path w="726440" h="212089">
                <a:moveTo>
                  <a:pt x="67529" y="0"/>
                </a:moveTo>
                <a:lnTo>
                  <a:pt x="27147" y="24099"/>
                </a:lnTo>
                <a:lnTo>
                  <a:pt x="4367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2" y="174742"/>
                </a:lnTo>
                <a:lnTo>
                  <a:pt x="52133" y="206209"/>
                </a:lnTo>
                <a:lnTo>
                  <a:pt x="67529" y="211745"/>
                </a:lnTo>
                <a:lnTo>
                  <a:pt x="70209" y="203150"/>
                </a:lnTo>
                <a:lnTo>
                  <a:pt x="58143" y="197806"/>
                </a:lnTo>
                <a:lnTo>
                  <a:pt x="47731" y="190369"/>
                </a:lnTo>
                <a:lnTo>
                  <a:pt x="26373" y="155690"/>
                </a:lnTo>
                <a:lnTo>
                  <a:pt x="19310" y="104812"/>
                </a:lnTo>
                <a:lnTo>
                  <a:pt x="20095" y="86747"/>
                </a:lnTo>
                <a:lnTo>
                  <a:pt x="31866" y="42136"/>
                </a:lnTo>
                <a:lnTo>
                  <a:pt x="58331" y="13914"/>
                </a:lnTo>
                <a:lnTo>
                  <a:pt x="70543" y="8594"/>
                </a:lnTo>
                <a:lnTo>
                  <a:pt x="67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54111" y="6025388"/>
            <a:ext cx="12338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𝐴 + 𝐵 𝐶𝐷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</a:p>
        </p:txBody>
      </p:sp>
      <p:sp>
        <p:nvSpPr>
          <p:cNvPr id="11" name="object 11"/>
          <p:cNvSpPr/>
          <p:nvPr/>
        </p:nvSpPr>
        <p:spPr>
          <a:xfrm>
            <a:off x="9658871" y="6095424"/>
            <a:ext cx="726440" cy="212090"/>
          </a:xfrm>
          <a:custGeom>
            <a:avLst/>
            <a:gdLst/>
            <a:ahLst/>
            <a:cxnLst/>
            <a:rect l="l" t="t" r="r" b="b"/>
            <a:pathLst>
              <a:path w="726440" h="212089">
                <a:moveTo>
                  <a:pt x="658738" y="0"/>
                </a:moveTo>
                <a:lnTo>
                  <a:pt x="655725" y="8594"/>
                </a:lnTo>
                <a:lnTo>
                  <a:pt x="667982" y="13914"/>
                </a:lnTo>
                <a:lnTo>
                  <a:pt x="678524" y="21277"/>
                </a:lnTo>
                <a:lnTo>
                  <a:pt x="699927" y="55409"/>
                </a:lnTo>
                <a:lnTo>
                  <a:pt x="706959" y="104812"/>
                </a:lnTo>
                <a:lnTo>
                  <a:pt x="706174" y="123487"/>
                </a:lnTo>
                <a:lnTo>
                  <a:pt x="694401" y="169217"/>
                </a:lnTo>
                <a:lnTo>
                  <a:pt x="668125" y="197806"/>
                </a:lnTo>
                <a:lnTo>
                  <a:pt x="656060" y="203150"/>
                </a:lnTo>
                <a:lnTo>
                  <a:pt x="658738" y="211745"/>
                </a:lnTo>
                <a:lnTo>
                  <a:pt x="699194" y="187708"/>
                </a:lnTo>
                <a:lnTo>
                  <a:pt x="721916" y="143335"/>
                </a:lnTo>
                <a:lnTo>
                  <a:pt x="726269" y="105928"/>
                </a:lnTo>
                <a:lnTo>
                  <a:pt x="725178" y="86516"/>
                </a:lnTo>
                <a:lnTo>
                  <a:pt x="708800" y="37113"/>
                </a:lnTo>
                <a:lnTo>
                  <a:pt x="674090" y="5542"/>
                </a:lnTo>
                <a:lnTo>
                  <a:pt x="658738" y="0"/>
                </a:lnTo>
                <a:close/>
              </a:path>
              <a:path w="726440" h="212089">
                <a:moveTo>
                  <a:pt x="67529" y="0"/>
                </a:moveTo>
                <a:lnTo>
                  <a:pt x="27147" y="24099"/>
                </a:lnTo>
                <a:lnTo>
                  <a:pt x="4366" y="68577"/>
                </a:lnTo>
                <a:lnTo>
                  <a:pt x="0" y="105928"/>
                </a:lnTo>
                <a:lnTo>
                  <a:pt x="1088" y="125381"/>
                </a:lnTo>
                <a:lnTo>
                  <a:pt x="17411" y="174742"/>
                </a:lnTo>
                <a:lnTo>
                  <a:pt x="52133" y="206209"/>
                </a:lnTo>
                <a:lnTo>
                  <a:pt x="67529" y="211745"/>
                </a:lnTo>
                <a:lnTo>
                  <a:pt x="70209" y="203150"/>
                </a:lnTo>
                <a:lnTo>
                  <a:pt x="58143" y="197806"/>
                </a:lnTo>
                <a:lnTo>
                  <a:pt x="47731" y="190369"/>
                </a:lnTo>
                <a:lnTo>
                  <a:pt x="26373" y="155690"/>
                </a:lnTo>
                <a:lnTo>
                  <a:pt x="19310" y="104812"/>
                </a:lnTo>
                <a:lnTo>
                  <a:pt x="20095" y="86747"/>
                </a:lnTo>
                <a:lnTo>
                  <a:pt x="31866" y="42136"/>
                </a:lnTo>
                <a:lnTo>
                  <a:pt x="58331" y="13914"/>
                </a:lnTo>
                <a:lnTo>
                  <a:pt x="70543" y="8594"/>
                </a:lnTo>
                <a:lnTo>
                  <a:pt x="6752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720948" y="6025388"/>
            <a:ext cx="992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𝐴 + 𝐵</a:t>
            </a:r>
            <a:r>
              <a:rPr sz="1800" spc="3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𝐶𝐷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30226" y="2325213"/>
            <a:ext cx="3714750" cy="2971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19427" y="2345213"/>
            <a:ext cx="296545" cy="371475"/>
          </a:xfrm>
          <a:custGeom>
            <a:avLst/>
            <a:gdLst/>
            <a:ahLst/>
            <a:cxnLst/>
            <a:rect l="l" t="t" r="r" b="b"/>
            <a:pathLst>
              <a:path w="296544" h="371475">
                <a:moveTo>
                  <a:pt x="296015" y="371369"/>
                </a:moveTo>
                <a:lnTo>
                  <a:pt x="0" y="371369"/>
                </a:lnTo>
                <a:lnTo>
                  <a:pt x="0" y="0"/>
                </a:lnTo>
                <a:lnTo>
                  <a:pt x="296015" y="0"/>
                </a:lnTo>
                <a:lnTo>
                  <a:pt x="296015" y="3713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11539" y="2340161"/>
            <a:ext cx="42481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dirty="0">
                <a:latin typeface="Times New Roman"/>
                <a:cs typeface="Times New Roman"/>
              </a:rPr>
              <a:t>Vs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953427" y="2228797"/>
            <a:ext cx="296545" cy="371475"/>
          </a:xfrm>
          <a:custGeom>
            <a:avLst/>
            <a:gdLst/>
            <a:ahLst/>
            <a:cxnLst/>
            <a:rect l="l" t="t" r="r" b="b"/>
            <a:pathLst>
              <a:path w="296545" h="371475">
                <a:moveTo>
                  <a:pt x="296015" y="371369"/>
                </a:moveTo>
                <a:lnTo>
                  <a:pt x="0" y="371369"/>
                </a:lnTo>
                <a:lnTo>
                  <a:pt x="0" y="0"/>
                </a:lnTo>
                <a:lnTo>
                  <a:pt x="296015" y="0"/>
                </a:lnTo>
                <a:lnTo>
                  <a:pt x="296015" y="3713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945539" y="2223744"/>
            <a:ext cx="42481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dirty="0">
                <a:latin typeface="Times New Roman"/>
                <a:cs typeface="Times New Roman"/>
              </a:rPr>
              <a:t>Vs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794927" y="2228797"/>
            <a:ext cx="296545" cy="371475"/>
          </a:xfrm>
          <a:custGeom>
            <a:avLst/>
            <a:gdLst/>
            <a:ahLst/>
            <a:cxnLst/>
            <a:rect l="l" t="t" r="r" b="b"/>
            <a:pathLst>
              <a:path w="296545" h="371475">
                <a:moveTo>
                  <a:pt x="296015" y="371369"/>
                </a:moveTo>
                <a:lnTo>
                  <a:pt x="0" y="371369"/>
                </a:lnTo>
                <a:lnTo>
                  <a:pt x="0" y="0"/>
                </a:lnTo>
                <a:lnTo>
                  <a:pt x="296015" y="0"/>
                </a:lnTo>
                <a:lnTo>
                  <a:pt x="296015" y="3713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787039" y="2223744"/>
            <a:ext cx="424815" cy="3708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250" i="1" dirty="0">
                <a:latin typeface="Times New Roman"/>
                <a:cs typeface="Times New Roman"/>
              </a:rPr>
              <a:t>Vs</a:t>
            </a:r>
            <a:endParaRPr sz="22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17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4A1A4-8727-F8EA-C548-79D7663B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31379-4929-BF9C-F3FC-BDC783B25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38953" cy="409117"/>
          </a:xfrm>
        </p:spPr>
        <p:txBody>
          <a:bodyPr/>
          <a:lstStyle/>
          <a:p>
            <a:r>
              <a:rPr lang="en-US" sz="1800" b="1" i="0" dirty="0">
                <a:solidFill>
                  <a:srgbClr val="000000"/>
                </a:solidFill>
                <a:effectLst/>
              </a:rPr>
              <a:t>Design </a:t>
            </a:r>
            <a:r>
              <a:rPr lang="en-US" sz="1800" b="0" i="0" dirty="0">
                <a:solidFill>
                  <a:srgbClr val="000000"/>
                </a:solidFill>
                <a:effectLst/>
              </a:rPr>
              <a:t>a circuit using ideal MOSFETs (S-model) to implement the logic function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CD27AC16-63D6-206F-8CB8-0AF406F851DA}"/>
                  </a:ext>
                </a:extLst>
              </p14:cNvPr>
              <p14:cNvContentPartPr/>
              <p14:nvPr/>
            </p14:nvContentPartPr>
            <p14:xfrm>
              <a:off x="6873240" y="5646820"/>
              <a:ext cx="360" cy="25704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CD27AC16-63D6-206F-8CB8-0AF406F851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64240" y="5637820"/>
                <a:ext cx="18000" cy="27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01E38DC-A813-A3B8-1E39-35B6E2FF72EB}"/>
                  </a:ext>
                </a:extLst>
              </p14:cNvPr>
              <p14:cNvContentPartPr/>
              <p14:nvPr/>
            </p14:nvContentPartPr>
            <p14:xfrm>
              <a:off x="6682800" y="4880380"/>
              <a:ext cx="7560" cy="2422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01E38DC-A813-A3B8-1E39-35B6E2FF72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3800" y="4871393"/>
                <a:ext cx="25200" cy="259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3" name="Ink 73">
                <a:extLst>
                  <a:ext uri="{FF2B5EF4-FFF2-40B4-BE49-F238E27FC236}">
                    <a16:creationId xmlns:a16="http://schemas.microsoft.com/office/drawing/2014/main" id="{2E706ED4-A820-3E35-5214-CEF4A086E483}"/>
                  </a:ext>
                </a:extLst>
              </p14:cNvPr>
              <p14:cNvContentPartPr/>
              <p14:nvPr/>
            </p14:nvContentPartPr>
            <p14:xfrm>
              <a:off x="6723120" y="5422900"/>
              <a:ext cx="158400" cy="249840"/>
            </p14:xfrm>
          </p:contentPart>
        </mc:Choice>
        <mc:Fallback xmlns="">
          <p:pic>
            <p:nvPicPr>
              <p:cNvPr id="73" name="Ink 73">
                <a:extLst>
                  <a:ext uri="{FF2B5EF4-FFF2-40B4-BE49-F238E27FC236}">
                    <a16:creationId xmlns:a16="http://schemas.microsoft.com/office/drawing/2014/main" id="{2E706ED4-A820-3E35-5214-CEF4A086E4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14099" y="5413900"/>
                <a:ext cx="1760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1E6524D9-6E29-019F-603F-F3BD3F833493}"/>
                  </a:ext>
                </a:extLst>
              </p14:cNvPr>
              <p14:cNvContentPartPr/>
              <p14:nvPr/>
            </p14:nvContentPartPr>
            <p14:xfrm>
              <a:off x="6752640" y="4703620"/>
              <a:ext cx="136080" cy="72720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1E6524D9-6E29-019F-603F-F3BD3F83349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43640" y="4694620"/>
                <a:ext cx="15372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9" name="Ink 79">
                <a:extLst>
                  <a:ext uri="{FF2B5EF4-FFF2-40B4-BE49-F238E27FC236}">
                    <a16:creationId xmlns:a16="http://schemas.microsoft.com/office/drawing/2014/main" id="{5E870146-8065-78DE-924E-9E6FACB3164E}"/>
                  </a:ext>
                </a:extLst>
              </p14:cNvPr>
              <p14:cNvContentPartPr/>
              <p14:nvPr/>
            </p14:nvContentPartPr>
            <p14:xfrm>
              <a:off x="6506760" y="4103140"/>
              <a:ext cx="704520" cy="601560"/>
            </p14:xfrm>
          </p:contentPart>
        </mc:Choice>
        <mc:Fallback xmlns="">
          <p:pic>
            <p:nvPicPr>
              <p:cNvPr id="79" name="Ink 79">
                <a:extLst>
                  <a:ext uri="{FF2B5EF4-FFF2-40B4-BE49-F238E27FC236}">
                    <a16:creationId xmlns:a16="http://schemas.microsoft.com/office/drawing/2014/main" id="{5E870146-8065-78DE-924E-9E6FACB3164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97755" y="4094145"/>
                <a:ext cx="722169" cy="619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CFBE1C5-EEEF-7F2C-7F06-9AE6C9DEA213}"/>
                  </a:ext>
                </a:extLst>
              </p14:cNvPr>
              <p14:cNvContentPartPr/>
              <p14:nvPr/>
            </p14:nvContentPartPr>
            <p14:xfrm>
              <a:off x="6858840" y="4403740"/>
              <a:ext cx="136080" cy="39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CFBE1C5-EEEF-7F2C-7F06-9AE6C9DEA21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49840" y="4394740"/>
                <a:ext cx="15372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F413DCF-2893-CBF9-88EE-15F06B5C21BC}"/>
                  </a:ext>
                </a:extLst>
              </p14:cNvPr>
              <p14:cNvContentPartPr/>
              <p14:nvPr/>
            </p14:nvContentPartPr>
            <p14:xfrm>
              <a:off x="6627720" y="4117540"/>
              <a:ext cx="498960" cy="187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F413DCF-2893-CBF9-88EE-15F06B5C21B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618720" y="4108540"/>
                <a:ext cx="516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B9E363DF-50A6-8BE9-6B52-0AE467752D93}"/>
                  </a:ext>
                </a:extLst>
              </p14:cNvPr>
              <p14:cNvContentPartPr/>
              <p14:nvPr/>
            </p14:nvContentPartPr>
            <p14:xfrm>
              <a:off x="6880800" y="4689580"/>
              <a:ext cx="319320" cy="18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9E363DF-50A6-8BE9-6B52-0AE467752D9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71800" y="4680580"/>
                <a:ext cx="33696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7" name="Ink 87">
                <a:extLst>
                  <a:ext uri="{FF2B5EF4-FFF2-40B4-BE49-F238E27FC236}">
                    <a16:creationId xmlns:a16="http://schemas.microsoft.com/office/drawing/2014/main" id="{42D3716C-C52E-E72B-0EE6-D6E670214C11}"/>
                  </a:ext>
                </a:extLst>
              </p14:cNvPr>
              <p14:cNvContentPartPr/>
              <p14:nvPr/>
            </p14:nvContentPartPr>
            <p14:xfrm>
              <a:off x="6096000" y="4297180"/>
              <a:ext cx="906120" cy="682560"/>
            </p14:xfrm>
          </p:contentPart>
        </mc:Choice>
        <mc:Fallback xmlns="">
          <p:pic>
            <p:nvPicPr>
              <p:cNvPr id="87" name="Ink 87">
                <a:extLst>
                  <a:ext uri="{FF2B5EF4-FFF2-40B4-BE49-F238E27FC236}">
                    <a16:creationId xmlns:a16="http://schemas.microsoft.com/office/drawing/2014/main" id="{42D3716C-C52E-E72B-0EE6-D6E670214C1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87000" y="4288175"/>
                <a:ext cx="923760" cy="7002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FCAFA693-081C-F048-9AFB-775CA232E6FE}"/>
                  </a:ext>
                </a:extLst>
              </p14:cNvPr>
              <p14:cNvContentPartPr/>
              <p14:nvPr/>
            </p14:nvContentPartPr>
            <p14:xfrm>
              <a:off x="5901960" y="4352260"/>
              <a:ext cx="124920" cy="158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FCAFA693-081C-F048-9AFB-775CA232E6F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892960" y="4343260"/>
                <a:ext cx="14256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Ink 91">
                <a:extLst>
                  <a:ext uri="{FF2B5EF4-FFF2-40B4-BE49-F238E27FC236}">
                    <a16:creationId xmlns:a16="http://schemas.microsoft.com/office/drawing/2014/main" id="{D696213E-EC81-3AA2-FBE1-D00A4093F3B6}"/>
                  </a:ext>
                </a:extLst>
              </p14:cNvPr>
              <p14:cNvContentPartPr/>
              <p14:nvPr/>
            </p14:nvContentPartPr>
            <p14:xfrm>
              <a:off x="6701160" y="4337500"/>
              <a:ext cx="95760" cy="132480"/>
            </p14:xfrm>
          </p:contentPart>
        </mc:Choice>
        <mc:Fallback xmlns="">
          <p:pic>
            <p:nvPicPr>
              <p:cNvPr id="91" name="Ink 91">
                <a:extLst>
                  <a:ext uri="{FF2B5EF4-FFF2-40B4-BE49-F238E27FC236}">
                    <a16:creationId xmlns:a16="http://schemas.microsoft.com/office/drawing/2014/main" id="{D696213E-EC81-3AA2-FBE1-D00A4093F3B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92126" y="4328500"/>
                <a:ext cx="113467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Ink 96">
                <a:extLst>
                  <a:ext uri="{FF2B5EF4-FFF2-40B4-BE49-F238E27FC236}">
                    <a16:creationId xmlns:a16="http://schemas.microsoft.com/office/drawing/2014/main" id="{78BA629B-F0B8-0E2E-C1F3-5E1DBD85B2E0}"/>
                  </a:ext>
                </a:extLst>
              </p14:cNvPr>
              <p14:cNvContentPartPr/>
              <p14:nvPr/>
            </p14:nvContentPartPr>
            <p14:xfrm>
              <a:off x="6184200" y="5474380"/>
              <a:ext cx="546840" cy="150840"/>
            </p14:xfrm>
          </p:contentPart>
        </mc:Choice>
        <mc:Fallback xmlns="">
          <p:pic>
            <p:nvPicPr>
              <p:cNvPr id="96" name="Ink 96">
                <a:extLst>
                  <a:ext uri="{FF2B5EF4-FFF2-40B4-BE49-F238E27FC236}">
                    <a16:creationId xmlns:a16="http://schemas.microsoft.com/office/drawing/2014/main" id="{78BA629B-F0B8-0E2E-C1F3-5E1DBD85B2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175200" y="5465380"/>
                <a:ext cx="56448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00" name="Ink 100">
                <a:extLst>
                  <a:ext uri="{FF2B5EF4-FFF2-40B4-BE49-F238E27FC236}">
                    <a16:creationId xmlns:a16="http://schemas.microsoft.com/office/drawing/2014/main" id="{8742CEC9-089A-6B9F-3C74-37A821CF3CFC}"/>
                  </a:ext>
                </a:extLst>
              </p14:cNvPr>
              <p14:cNvContentPartPr/>
              <p14:nvPr/>
            </p14:nvContentPartPr>
            <p14:xfrm>
              <a:off x="6807360" y="3575020"/>
              <a:ext cx="132480" cy="546480"/>
            </p14:xfrm>
          </p:contentPart>
        </mc:Choice>
        <mc:Fallback xmlns="">
          <p:pic>
            <p:nvPicPr>
              <p:cNvPr id="100" name="Ink 100">
                <a:extLst>
                  <a:ext uri="{FF2B5EF4-FFF2-40B4-BE49-F238E27FC236}">
                    <a16:creationId xmlns:a16="http://schemas.microsoft.com/office/drawing/2014/main" id="{8742CEC9-089A-6B9F-3C74-37A821CF3CF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98360" y="3566026"/>
                <a:ext cx="150120" cy="5641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7" name="Ink 107">
                <a:extLst>
                  <a:ext uri="{FF2B5EF4-FFF2-40B4-BE49-F238E27FC236}">
                    <a16:creationId xmlns:a16="http://schemas.microsoft.com/office/drawing/2014/main" id="{AFCDF5CB-B60D-BE78-EDFD-1D6C8A7D08CE}"/>
                  </a:ext>
                </a:extLst>
              </p14:cNvPr>
              <p14:cNvContentPartPr/>
              <p14:nvPr/>
            </p14:nvContentPartPr>
            <p14:xfrm>
              <a:off x="6748680" y="5903500"/>
              <a:ext cx="290160" cy="91800"/>
            </p14:xfrm>
          </p:contentPart>
        </mc:Choice>
        <mc:Fallback xmlns="">
          <p:pic>
            <p:nvPicPr>
              <p:cNvPr id="107" name="Ink 107">
                <a:extLst>
                  <a:ext uri="{FF2B5EF4-FFF2-40B4-BE49-F238E27FC236}">
                    <a16:creationId xmlns:a16="http://schemas.microsoft.com/office/drawing/2014/main" id="{AFCDF5CB-B60D-BE78-EDFD-1D6C8A7D08C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39680" y="5894535"/>
                <a:ext cx="307800" cy="1093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0" name="Ink 110">
                <a:extLst>
                  <a:ext uri="{FF2B5EF4-FFF2-40B4-BE49-F238E27FC236}">
                    <a16:creationId xmlns:a16="http://schemas.microsoft.com/office/drawing/2014/main" id="{F4662E95-EF61-D82F-12D9-B36594B0851D}"/>
                  </a:ext>
                </a:extLst>
              </p14:cNvPr>
              <p14:cNvContentPartPr/>
              <p14:nvPr/>
            </p14:nvContentPartPr>
            <p14:xfrm>
              <a:off x="7126680" y="4099180"/>
              <a:ext cx="487440" cy="62640"/>
            </p14:xfrm>
          </p:contentPart>
        </mc:Choice>
        <mc:Fallback xmlns="">
          <p:pic>
            <p:nvPicPr>
              <p:cNvPr id="110" name="Ink 110">
                <a:extLst>
                  <a:ext uri="{FF2B5EF4-FFF2-40B4-BE49-F238E27FC236}">
                    <a16:creationId xmlns:a16="http://schemas.microsoft.com/office/drawing/2014/main" id="{F4662E95-EF61-D82F-12D9-B36594B0851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117687" y="4090180"/>
                <a:ext cx="505067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8" name="Ink 118">
                <a:extLst>
                  <a:ext uri="{FF2B5EF4-FFF2-40B4-BE49-F238E27FC236}">
                    <a16:creationId xmlns:a16="http://schemas.microsoft.com/office/drawing/2014/main" id="{A1482ADC-888A-734D-C5FE-BEEB7A676BB1}"/>
                  </a:ext>
                </a:extLst>
              </p14:cNvPr>
              <p14:cNvContentPartPr/>
              <p14:nvPr/>
            </p14:nvContentPartPr>
            <p14:xfrm>
              <a:off x="7713120" y="4036900"/>
              <a:ext cx="722520" cy="198360"/>
            </p14:xfrm>
          </p:contentPart>
        </mc:Choice>
        <mc:Fallback xmlns="">
          <p:pic>
            <p:nvPicPr>
              <p:cNvPr id="118" name="Ink 118">
                <a:extLst>
                  <a:ext uri="{FF2B5EF4-FFF2-40B4-BE49-F238E27FC236}">
                    <a16:creationId xmlns:a16="http://schemas.microsoft.com/office/drawing/2014/main" id="{A1482ADC-888A-734D-C5FE-BEEB7A676BB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704120" y="4027900"/>
                <a:ext cx="740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27" name="Ink 127">
                <a:extLst>
                  <a:ext uri="{FF2B5EF4-FFF2-40B4-BE49-F238E27FC236}">
                    <a16:creationId xmlns:a16="http://schemas.microsoft.com/office/drawing/2014/main" id="{FF412624-9D16-99FE-691C-D83A43FD1879}"/>
                  </a:ext>
                </a:extLst>
              </p14:cNvPr>
              <p14:cNvContentPartPr/>
              <p14:nvPr/>
            </p14:nvContentPartPr>
            <p14:xfrm>
              <a:off x="8556600" y="3978220"/>
              <a:ext cx="777240" cy="279000"/>
            </p14:xfrm>
          </p:contentPart>
        </mc:Choice>
        <mc:Fallback xmlns="">
          <p:pic>
            <p:nvPicPr>
              <p:cNvPr id="127" name="Ink 127">
                <a:extLst>
                  <a:ext uri="{FF2B5EF4-FFF2-40B4-BE49-F238E27FC236}">
                    <a16:creationId xmlns:a16="http://schemas.microsoft.com/office/drawing/2014/main" id="{FF412624-9D16-99FE-691C-D83A43FD187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47604" y="3969220"/>
                <a:ext cx="794872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B78458F6-6A3C-1D32-CD80-79D3E00E7797}"/>
                  </a:ext>
                </a:extLst>
              </p14:cNvPr>
              <p14:cNvContentPartPr/>
              <p14:nvPr/>
            </p14:nvContentPartPr>
            <p14:xfrm>
              <a:off x="8135040" y="3912340"/>
              <a:ext cx="1107720" cy="4788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B78458F6-6A3C-1D32-CD80-79D3E00E779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26040" y="3903407"/>
                <a:ext cx="1125360" cy="6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6E9706-E810-E241-DF49-52682CB42901}"/>
                  </a:ext>
                </a:extLst>
              </p:cNvPr>
              <p:cNvSpPr txBox="1"/>
              <p:nvPr/>
            </p:nvSpPr>
            <p:spPr>
              <a:xfrm>
                <a:off x="1324368" y="2282262"/>
                <a:ext cx="4771632" cy="19673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acc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b="0" dirty="0">
                    <a:solidFill>
                      <a:srgbClr val="000000"/>
                    </a:solidFill>
                    <a:effectLst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𝐴𝐶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e>
                        </m:acc>
                      </m:e>
                    </m:acc>
                  </m:oMath>
                </a14:m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b="0" dirty="0">
                    <a:solidFill>
                      <a:srgbClr val="000000"/>
                    </a:solidFill>
                    <a:effectLst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𝐴𝐶</m:t>
                                </m:r>
                              </m:e>
                            </m:acc>
                          </m:e>
                        </m:acc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acc>
                          </m:e>
                        </m:acc>
                      </m:e>
                    </m:acc>
                  </m:oMath>
                </a14:m>
                <a:r>
                  <a:rPr lang="en-US" sz="1800" b="0" i="1" dirty="0">
                    <a:solidFill>
                      <a:srgbClr val="000000"/>
                    </a:solidFill>
                    <a:effectLst/>
                    <a:latin typeface="Cambria Math" panose="02040503050406030204" pitchFamily="18" charset="0"/>
                  </a:rPr>
                  <a:t> 	</a:t>
                </a:r>
                <a:r>
                  <a:rPr lang="en-US" sz="1800" b="0" dirty="0">
                    <a:solidFill>
                      <a:srgbClr val="000000"/>
                    </a:solidFill>
                    <a:effectLst/>
                  </a:rPr>
                  <a:t>[De Morgan’s Theorem]</a:t>
                </a:r>
                <a:endParaRPr lang="en-US" sz="1800" b="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b="0" dirty="0">
                    <a:solidFill>
                      <a:srgbClr val="000000"/>
                    </a:solidFill>
                    <a:effectLst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𝐴𝐶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⋅(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6E9706-E810-E241-DF49-52682CB42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4368" y="2282262"/>
                <a:ext cx="4771632" cy="1967398"/>
              </a:xfrm>
              <a:prstGeom prst="rect">
                <a:avLst/>
              </a:prstGeom>
              <a:blipFill>
                <a:blip r:embed="rId38"/>
                <a:stretch>
                  <a:fillRect l="-383" b="-2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2604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0966" y="4219575"/>
            <a:ext cx="2228849" cy="2197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461296" y="4179093"/>
            <a:ext cx="2336800" cy="2203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982514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Voltage </a:t>
            </a:r>
            <a:r>
              <a:rPr spc="-75" dirty="0"/>
              <a:t>Transfer </a:t>
            </a:r>
            <a:r>
              <a:rPr spc="-15" dirty="0"/>
              <a:t>Characteristics</a:t>
            </a:r>
            <a:r>
              <a:rPr spc="90" dirty="0"/>
              <a:t> </a:t>
            </a:r>
            <a:r>
              <a:rPr spc="-25" dirty="0"/>
              <a:t>(VTC)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5"/>
              <p:cNvSpPr txBox="1"/>
              <p:nvPr/>
            </p:nvSpPr>
            <p:spPr>
              <a:xfrm>
                <a:off x="916939" y="1715516"/>
                <a:ext cx="10877062" cy="412934"/>
              </a:xfrm>
              <a:prstGeom prst="rect">
                <a:avLst/>
              </a:prstGeom>
            </p:spPr>
            <p:txBody>
              <a:bodyPr vert="horz" wrap="square" lIns="0" tIns="104140" rIns="0" bIns="0" rtlCol="0">
                <a:spAutoFit/>
              </a:bodyPr>
              <a:lstStyle/>
              <a:p>
                <a:pPr marL="241300" indent="-228600">
                  <a:lnSpc>
                    <a:spcPct val="100000"/>
                  </a:lnSpc>
                  <a:spcBef>
                    <a:spcPts val="820"/>
                  </a:spcBef>
                  <a:buFont typeface="Arial"/>
                  <a:buChar char="•"/>
                  <a:tabLst>
                    <a:tab pos="241300" algn="l"/>
                  </a:tabLst>
                </a:pPr>
                <a:r>
                  <a:rPr lang="en-US" sz="2000" b="1" spc="-5" dirty="0">
                    <a:cs typeface="Calibri"/>
                  </a:rPr>
                  <a:t>Reminder: </a:t>
                </a:r>
                <a:r>
                  <a:rPr lang="en-US" sz="2000" spc="-15" dirty="0">
                    <a:cs typeface="Calibri"/>
                  </a:rPr>
                  <a:t>VTC </a:t>
                </a:r>
                <a:r>
                  <a:rPr lang="en-US" sz="2000" spc="-5" dirty="0">
                    <a:cs typeface="Calibri"/>
                  </a:rPr>
                  <a:t>is </a:t>
                </a:r>
                <a:r>
                  <a:rPr lang="en-US" sz="2000" dirty="0">
                    <a:cs typeface="Calibri"/>
                  </a:rPr>
                  <a:t>a </a:t>
                </a:r>
                <a:r>
                  <a:rPr lang="en-US" sz="2000" spc="-15" dirty="0">
                    <a:cs typeface="Calibri"/>
                  </a:rPr>
                  <a:t>graph </a:t>
                </a:r>
                <a:r>
                  <a:rPr lang="en-US" sz="2000" spc="-10" dirty="0">
                    <a:cs typeface="Calibri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Calibri"/>
                      </a:rPr>
                      <m:t>𝒙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</m:oMath>
                </a14:m>
                <a:r>
                  <a:rPr lang="en-US" sz="2000" spc="-10" dirty="0">
                    <a:cs typeface="Calibri"/>
                  </a:rPr>
                  <a:t>axis </a:t>
                </a:r>
                <a:r>
                  <a:rPr lang="en-US" sz="2000" dirty="0">
                    <a:cs typeface="Calibri"/>
                  </a:rPr>
                  <a:t>= </a:t>
                </a:r>
                <a:r>
                  <a:rPr lang="en-US" sz="2000" spc="-5" dirty="0">
                    <a:cs typeface="Calibri"/>
                  </a:rPr>
                  <a:t>input </a:t>
                </a:r>
                <a:r>
                  <a:rPr lang="en-US" sz="2000" spc="-15" dirty="0">
                    <a:cs typeface="Calibri"/>
                  </a:rPr>
                  <a:t>voltage,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  <a:cs typeface="Calibri"/>
                      </a:rPr>
                      <m:t>𝒚</m:t>
                    </m:r>
                  </m:oMath>
                </a14:m>
                <a:r>
                  <a:rPr lang="en-US" sz="2000" b="1" dirty="0">
                    <a:cs typeface="Calibri"/>
                  </a:rPr>
                  <a:t>-</a:t>
                </a:r>
                <a:r>
                  <a:rPr lang="en-US" sz="2000" spc="-10" dirty="0">
                    <a:cs typeface="Calibri"/>
                  </a:rPr>
                  <a:t>axis </a:t>
                </a:r>
                <a:r>
                  <a:rPr lang="en-US" sz="2000" dirty="0">
                    <a:cs typeface="Calibri"/>
                  </a:rPr>
                  <a:t>= </a:t>
                </a:r>
                <a:r>
                  <a:rPr lang="en-US" sz="2000" spc="-5" dirty="0">
                    <a:cs typeface="Calibri"/>
                  </a:rPr>
                  <a:t>output</a:t>
                </a:r>
                <a:r>
                  <a:rPr lang="en-US" sz="2000" spc="20" dirty="0">
                    <a:cs typeface="Calibri"/>
                  </a:rPr>
                  <a:t> </a:t>
                </a:r>
                <a:r>
                  <a:rPr lang="en-US" sz="2000" spc="-20" dirty="0">
                    <a:cs typeface="Calibri"/>
                  </a:rPr>
                  <a:t>voltage</a:t>
                </a:r>
                <a:endParaRPr lang="en-US" sz="2000" dirty="0">
                  <a:cs typeface="Calibri"/>
                </a:endParaRPr>
              </a:p>
            </p:txBody>
          </p:sp>
        </mc:Choice>
        <mc:Fallback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9" y="1715516"/>
                <a:ext cx="10877062" cy="412934"/>
              </a:xfrm>
              <a:prstGeom prst="rect">
                <a:avLst/>
              </a:prstGeom>
              <a:blipFill>
                <a:blip r:embed="rId4"/>
                <a:stretch>
                  <a:fillRect l="-1232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462868" y="3610595"/>
            <a:ext cx="2021056" cy="26435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32178" y="4666694"/>
            <a:ext cx="2127250" cy="5270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72584" y="4769088"/>
            <a:ext cx="471805" cy="328930"/>
          </a:xfrm>
          <a:custGeom>
            <a:avLst/>
            <a:gdLst/>
            <a:ahLst/>
            <a:cxnLst/>
            <a:rect l="l" t="t" r="r" b="b"/>
            <a:pathLst>
              <a:path w="471805" h="328929">
                <a:moveTo>
                  <a:pt x="10269" y="82153"/>
                </a:moveTo>
                <a:lnTo>
                  <a:pt x="0" y="82153"/>
                </a:lnTo>
                <a:lnTo>
                  <a:pt x="0" y="246460"/>
                </a:lnTo>
                <a:lnTo>
                  <a:pt x="10269" y="246460"/>
                </a:lnTo>
                <a:lnTo>
                  <a:pt x="10269" y="82153"/>
                </a:lnTo>
                <a:close/>
              </a:path>
              <a:path w="471805" h="328929">
                <a:moveTo>
                  <a:pt x="41076" y="82153"/>
                </a:moveTo>
                <a:lnTo>
                  <a:pt x="20538" y="82153"/>
                </a:lnTo>
                <a:lnTo>
                  <a:pt x="20538" y="246460"/>
                </a:lnTo>
                <a:lnTo>
                  <a:pt x="41076" y="246460"/>
                </a:lnTo>
                <a:lnTo>
                  <a:pt x="41076" y="82153"/>
                </a:lnTo>
                <a:close/>
              </a:path>
              <a:path w="471805" h="328929">
                <a:moveTo>
                  <a:pt x="307181" y="0"/>
                </a:moveTo>
                <a:lnTo>
                  <a:pt x="307181" y="82153"/>
                </a:lnTo>
                <a:lnTo>
                  <a:pt x="51346" y="82153"/>
                </a:lnTo>
                <a:lnTo>
                  <a:pt x="51346" y="246460"/>
                </a:lnTo>
                <a:lnTo>
                  <a:pt x="307181" y="246460"/>
                </a:lnTo>
                <a:lnTo>
                  <a:pt x="307181" y="328612"/>
                </a:lnTo>
                <a:lnTo>
                  <a:pt x="471487" y="164306"/>
                </a:lnTo>
                <a:lnTo>
                  <a:pt x="30718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566234" y="4844892"/>
            <a:ext cx="23495" cy="177165"/>
          </a:xfrm>
          <a:custGeom>
            <a:avLst/>
            <a:gdLst/>
            <a:ahLst/>
            <a:cxnLst/>
            <a:rect l="l" t="t" r="r" b="b"/>
            <a:pathLst>
              <a:path w="23494" h="177164">
                <a:moveTo>
                  <a:pt x="0" y="177006"/>
                </a:moveTo>
                <a:lnTo>
                  <a:pt x="22969" y="177006"/>
                </a:lnTo>
                <a:lnTo>
                  <a:pt x="22969" y="0"/>
                </a:lnTo>
                <a:lnTo>
                  <a:pt x="0" y="0"/>
                </a:lnTo>
                <a:lnTo>
                  <a:pt x="0" y="177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86772" y="4844892"/>
            <a:ext cx="33655" cy="177165"/>
          </a:xfrm>
          <a:custGeom>
            <a:avLst/>
            <a:gdLst/>
            <a:ahLst/>
            <a:cxnLst/>
            <a:rect l="l" t="t" r="r" b="b"/>
            <a:pathLst>
              <a:path w="33655" h="177164">
                <a:moveTo>
                  <a:pt x="0" y="177006"/>
                </a:moveTo>
                <a:lnTo>
                  <a:pt x="33238" y="177006"/>
                </a:lnTo>
                <a:lnTo>
                  <a:pt x="33238" y="0"/>
                </a:lnTo>
                <a:lnTo>
                  <a:pt x="0" y="0"/>
                </a:lnTo>
                <a:lnTo>
                  <a:pt x="0" y="177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623930" y="4769088"/>
            <a:ext cx="420370" cy="328930"/>
          </a:xfrm>
          <a:custGeom>
            <a:avLst/>
            <a:gdLst/>
            <a:ahLst/>
            <a:cxnLst/>
            <a:rect l="l" t="t" r="r" b="b"/>
            <a:pathLst>
              <a:path w="420369" h="328929">
                <a:moveTo>
                  <a:pt x="0" y="82153"/>
                </a:moveTo>
                <a:lnTo>
                  <a:pt x="255834" y="82153"/>
                </a:lnTo>
                <a:lnTo>
                  <a:pt x="255834" y="0"/>
                </a:lnTo>
                <a:lnTo>
                  <a:pt x="420141" y="164306"/>
                </a:lnTo>
                <a:lnTo>
                  <a:pt x="255834" y="328613"/>
                </a:lnTo>
                <a:lnTo>
                  <a:pt x="255834" y="246460"/>
                </a:lnTo>
                <a:lnTo>
                  <a:pt x="0" y="246460"/>
                </a:lnTo>
                <a:lnTo>
                  <a:pt x="0" y="821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/>
              <p:cNvSpPr txBox="1"/>
              <p:nvPr/>
            </p:nvSpPr>
            <p:spPr>
              <a:xfrm>
                <a:off x="6159500" y="2955607"/>
                <a:ext cx="5634501" cy="839974"/>
              </a:xfrm>
              <a:prstGeom prst="rect">
                <a:avLst/>
              </a:prstGeom>
            </p:spPr>
            <p:txBody>
              <a:bodyPr vert="horz" wrap="square" lIns="0" tIns="14351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30"/>
                  </a:spcBef>
                </a:pPr>
                <a:r>
                  <a:rPr lang="en-US" sz="1800" dirty="0">
                    <a:latin typeface="Calibri"/>
                    <a:cs typeface="Calibri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sz="1800" i="1" dirty="0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ar-AE" sz="1800" i="1" dirty="0" smtClean="0">
                            <a:latin typeface="Cambria Math" panose="02040503050406030204" pitchFamily="18" charset="0"/>
                            <a:cs typeface="Calibri"/>
                          </a:rPr>
                          <m:t>𝐼𝑁</m:t>
                        </m:r>
                      </m:sub>
                    </m:sSub>
                    <m:r>
                      <a:rPr lang="ar-AE" sz="1800" i="1" dirty="0" smtClean="0">
                        <a:latin typeface="Cambria Math" panose="02040503050406030204" pitchFamily="18" charset="0"/>
                        <a:cs typeface="Calibri"/>
                      </a:rPr>
                      <m:t>&lt;</m:t>
                    </m:r>
                    <m:sSub>
                      <m:sSubPr>
                        <m:ctrlPr>
                          <a:rPr lang="ar-AE" sz="1800" i="1" dirty="0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sz="1800" i="1" dirty="0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ar-AE" sz="1800" i="1" dirty="0" smtClean="0"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/>
                    <a:cs typeface="Calibri"/>
                  </a:rPr>
                  <a:t> (Logical 0)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𝑂𝑈𝑇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/>
                          </a:rPr>
                          <m:t>𝑆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/>
                      </a:rPr>
                      <m:t>5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1" smtClean="0">
                        <a:latin typeface="Cambria Math" panose="02040503050406030204" pitchFamily="18" charset="0"/>
                        <a:cs typeface="Calibri"/>
                      </a:rPr>
                      <m:t>V</m:t>
                    </m:r>
                  </m:oMath>
                </a14:m>
                <a:r>
                  <a:rPr lang="en-US" sz="1800" dirty="0">
                    <a:latin typeface="Calibri"/>
                    <a:cs typeface="Calibri"/>
                  </a:rPr>
                  <a:t> 	(Logical 1)</a:t>
                </a:r>
                <a:r>
                  <a:rPr lang="ar-AE" sz="1800" dirty="0">
                    <a:latin typeface="Calibri"/>
                    <a:cs typeface="Calibri"/>
                  </a:rPr>
                  <a:t> </a:t>
                </a:r>
                <a:endParaRPr lang="en-US" sz="1800" dirty="0">
                  <a:latin typeface="Calibri"/>
                  <a:cs typeface="Calibri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1130"/>
                  </a:spcBef>
                </a:pPr>
                <a:r>
                  <a:rPr lang="en-US" dirty="0">
                    <a:latin typeface="Calibri"/>
                    <a:cs typeface="Calibri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i="1" dirty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ar-AE" i="1" dirty="0">
                            <a:latin typeface="Cambria Math" panose="02040503050406030204" pitchFamily="18" charset="0"/>
                            <a:cs typeface="Calibri"/>
                          </a:rPr>
                          <m:t>𝐼𝑁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cs typeface="Calibri"/>
                      </a:rPr>
                      <m:t>≥</m:t>
                    </m:r>
                    <m:sSub>
                      <m:sSubPr>
                        <m:ctrlPr>
                          <a:rPr lang="ar-AE" i="1" dirty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ar-AE" i="1" dirty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ar-AE" i="1" dirty="0">
                            <a:latin typeface="Cambria Math" panose="02040503050406030204" pitchFamily="18" charset="0"/>
                            <a:cs typeface="Calibri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>
                    <a:latin typeface="Calibri"/>
                    <a:cs typeface="Calibri"/>
                  </a:rPr>
                  <a:t> (Logical 1)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alibri"/>
                          </a:rPr>
                          <m:t>𝑂𝑈𝑇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alibri"/>
                      </a:rPr>
                      <m:t> </m:t>
                    </m:r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cs typeface="Calibri"/>
                      </a:rPr>
                      <m:t>V</m:t>
                    </m:r>
                  </m:oMath>
                </a14:m>
                <a:r>
                  <a:rPr lang="en-US" dirty="0">
                    <a:latin typeface="Calibri"/>
                    <a:cs typeface="Calibri"/>
                  </a:rPr>
                  <a:t> 	(Logical 0)</a:t>
                </a:r>
                <a:r>
                  <a:rPr lang="ar-AE" dirty="0">
                    <a:latin typeface="Calibri"/>
                    <a:cs typeface="Calibri"/>
                  </a:rPr>
                  <a:t> </a:t>
                </a:r>
                <a:endParaRPr lang="en-US" dirty="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9500" y="2955607"/>
                <a:ext cx="5634501" cy="839974"/>
              </a:xfrm>
              <a:prstGeom prst="rect">
                <a:avLst/>
              </a:prstGeom>
              <a:blipFill>
                <a:blip r:embed="rId7"/>
                <a:stretch>
                  <a:fillRect l="-1838" r="-1189" b="-15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bject 16"/>
          <p:cNvSpPr/>
          <p:nvPr/>
        </p:nvSpPr>
        <p:spPr>
          <a:xfrm>
            <a:off x="6836263" y="3838935"/>
            <a:ext cx="3923666" cy="27096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159500" y="5071533"/>
            <a:ext cx="713740" cy="713740"/>
          </a:xfrm>
          <a:custGeom>
            <a:avLst/>
            <a:gdLst/>
            <a:ahLst/>
            <a:cxnLst/>
            <a:rect l="l" t="t" r="r" b="b"/>
            <a:pathLst>
              <a:path w="713740" h="713739">
                <a:moveTo>
                  <a:pt x="713739" y="713739"/>
                </a:moveTo>
                <a:lnTo>
                  <a:pt x="0" y="713739"/>
                </a:lnTo>
                <a:lnTo>
                  <a:pt x="0" y="0"/>
                </a:lnTo>
                <a:lnTo>
                  <a:pt x="713739" y="0"/>
                </a:lnTo>
                <a:lnTo>
                  <a:pt x="713739" y="7137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742083" y="5173662"/>
            <a:ext cx="704850" cy="704850"/>
          </a:xfrm>
          <a:custGeom>
            <a:avLst/>
            <a:gdLst/>
            <a:ahLst/>
            <a:cxnLst/>
            <a:rect l="l" t="t" r="r" b="b"/>
            <a:pathLst>
              <a:path w="704850" h="704850">
                <a:moveTo>
                  <a:pt x="704638" y="704638"/>
                </a:moveTo>
                <a:lnTo>
                  <a:pt x="0" y="704638"/>
                </a:lnTo>
                <a:lnTo>
                  <a:pt x="0" y="0"/>
                </a:lnTo>
                <a:lnTo>
                  <a:pt x="704638" y="0"/>
                </a:lnTo>
                <a:lnTo>
                  <a:pt x="704638" y="70463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38204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68164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VTC </a:t>
            </a:r>
            <a:r>
              <a:rPr dirty="0"/>
              <a:t>of </a:t>
            </a:r>
            <a:r>
              <a:rPr spc="-5" dirty="0"/>
              <a:t>NAND</a:t>
            </a:r>
            <a:r>
              <a:rPr spc="-15" dirty="0"/>
              <a:t> </a:t>
            </a:r>
            <a:r>
              <a:rPr spc="-45" dirty="0"/>
              <a:t>gate</a:t>
            </a:r>
          </a:p>
        </p:txBody>
      </p:sp>
      <p:sp>
        <p:nvSpPr>
          <p:cNvPr id="5" name="object 5"/>
          <p:cNvSpPr/>
          <p:nvPr/>
        </p:nvSpPr>
        <p:spPr>
          <a:xfrm>
            <a:off x="906050" y="3174901"/>
            <a:ext cx="1891395" cy="2864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4499433" y="3170093"/>
                <a:ext cx="1533928" cy="26930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070"/>
                  </a:lnSpc>
                  <a:tabLst>
                    <a:tab pos="337185" algn="l"/>
                  </a:tabLst>
                </a:pPr>
                <a:r>
                  <a:rPr lang="en-US" sz="2000" b="0" dirty="0">
                    <a:cs typeface="Cambria Math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mbria Math"/>
                          </a:rPr>
                          <m:t>𝐴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2000" i="1" spc="10" dirty="0"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mbria Math"/>
                      </a:rPr>
                      <m:t>0</m:t>
                    </m:r>
                  </m:oMath>
                </a14:m>
                <a:endParaRPr sz="20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433" y="3170093"/>
                <a:ext cx="1533928" cy="269304"/>
              </a:xfrm>
              <a:prstGeom prst="rect">
                <a:avLst/>
              </a:prstGeom>
              <a:blipFill>
                <a:blip r:embed="rId3"/>
                <a:stretch>
                  <a:fillRect l="-9921" t="-43182" r="-4365"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/>
          <p:nvPr/>
        </p:nvSpPr>
        <p:spPr>
          <a:xfrm>
            <a:off x="3754816" y="3909294"/>
            <a:ext cx="3272554" cy="2063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8029" y="3941738"/>
            <a:ext cx="3061472" cy="20177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364774" y="2939143"/>
            <a:ext cx="3919220" cy="3237865"/>
          </a:xfrm>
          <a:custGeom>
            <a:avLst/>
            <a:gdLst/>
            <a:ahLst/>
            <a:cxnLst/>
            <a:rect l="l" t="t" r="r" b="b"/>
            <a:pathLst>
              <a:path w="3919220" h="3237865">
                <a:moveTo>
                  <a:pt x="0" y="252257"/>
                </a:moveTo>
                <a:lnTo>
                  <a:pt x="4064" y="206913"/>
                </a:lnTo>
                <a:lnTo>
                  <a:pt x="15781" y="164236"/>
                </a:lnTo>
                <a:lnTo>
                  <a:pt x="34440" y="124938"/>
                </a:lnTo>
                <a:lnTo>
                  <a:pt x="59327" y="89731"/>
                </a:lnTo>
                <a:lnTo>
                  <a:pt x="89731" y="59327"/>
                </a:lnTo>
                <a:lnTo>
                  <a:pt x="124938" y="34440"/>
                </a:lnTo>
                <a:lnTo>
                  <a:pt x="164236" y="15781"/>
                </a:lnTo>
                <a:lnTo>
                  <a:pt x="206913" y="4064"/>
                </a:lnTo>
                <a:lnTo>
                  <a:pt x="252257" y="0"/>
                </a:lnTo>
                <a:lnTo>
                  <a:pt x="3666600" y="0"/>
                </a:lnTo>
                <a:lnTo>
                  <a:pt x="3711943" y="4064"/>
                </a:lnTo>
                <a:lnTo>
                  <a:pt x="3754620" y="15781"/>
                </a:lnTo>
                <a:lnTo>
                  <a:pt x="3793919" y="34440"/>
                </a:lnTo>
                <a:lnTo>
                  <a:pt x="3829126" y="59327"/>
                </a:lnTo>
                <a:lnTo>
                  <a:pt x="3859529" y="89731"/>
                </a:lnTo>
                <a:lnTo>
                  <a:pt x="3884416" y="124938"/>
                </a:lnTo>
                <a:lnTo>
                  <a:pt x="3903075" y="164236"/>
                </a:lnTo>
                <a:lnTo>
                  <a:pt x="3914792" y="206913"/>
                </a:lnTo>
                <a:lnTo>
                  <a:pt x="3918857" y="252257"/>
                </a:lnTo>
                <a:lnTo>
                  <a:pt x="3918857" y="2985561"/>
                </a:lnTo>
                <a:lnTo>
                  <a:pt x="3914792" y="3030904"/>
                </a:lnTo>
                <a:lnTo>
                  <a:pt x="3903075" y="3073581"/>
                </a:lnTo>
                <a:lnTo>
                  <a:pt x="3884416" y="3112880"/>
                </a:lnTo>
                <a:lnTo>
                  <a:pt x="3859529" y="3148087"/>
                </a:lnTo>
                <a:lnTo>
                  <a:pt x="3829126" y="3178490"/>
                </a:lnTo>
                <a:lnTo>
                  <a:pt x="3793919" y="3203377"/>
                </a:lnTo>
                <a:lnTo>
                  <a:pt x="3754620" y="3222036"/>
                </a:lnTo>
                <a:lnTo>
                  <a:pt x="3711943" y="3233753"/>
                </a:lnTo>
                <a:lnTo>
                  <a:pt x="3666600" y="3237818"/>
                </a:lnTo>
                <a:lnTo>
                  <a:pt x="252257" y="3237818"/>
                </a:lnTo>
                <a:lnTo>
                  <a:pt x="206913" y="3233753"/>
                </a:lnTo>
                <a:lnTo>
                  <a:pt x="164236" y="3222036"/>
                </a:lnTo>
                <a:lnTo>
                  <a:pt x="124938" y="3203377"/>
                </a:lnTo>
                <a:lnTo>
                  <a:pt x="89731" y="3178490"/>
                </a:lnTo>
                <a:lnTo>
                  <a:pt x="59327" y="3148087"/>
                </a:lnTo>
                <a:lnTo>
                  <a:pt x="34440" y="3112880"/>
                </a:lnTo>
                <a:lnTo>
                  <a:pt x="15781" y="3073581"/>
                </a:lnTo>
                <a:lnTo>
                  <a:pt x="4064" y="3030904"/>
                </a:lnTo>
                <a:lnTo>
                  <a:pt x="0" y="2985561"/>
                </a:lnTo>
                <a:lnTo>
                  <a:pt x="0" y="252257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34942" y="2915977"/>
            <a:ext cx="3919220" cy="3237865"/>
          </a:xfrm>
          <a:custGeom>
            <a:avLst/>
            <a:gdLst/>
            <a:ahLst/>
            <a:cxnLst/>
            <a:rect l="l" t="t" r="r" b="b"/>
            <a:pathLst>
              <a:path w="3919220" h="3237865">
                <a:moveTo>
                  <a:pt x="0" y="252257"/>
                </a:moveTo>
                <a:lnTo>
                  <a:pt x="4064" y="206913"/>
                </a:lnTo>
                <a:lnTo>
                  <a:pt x="15781" y="164236"/>
                </a:lnTo>
                <a:lnTo>
                  <a:pt x="34440" y="124938"/>
                </a:lnTo>
                <a:lnTo>
                  <a:pt x="59327" y="89731"/>
                </a:lnTo>
                <a:lnTo>
                  <a:pt x="89731" y="59327"/>
                </a:lnTo>
                <a:lnTo>
                  <a:pt x="124938" y="34440"/>
                </a:lnTo>
                <a:lnTo>
                  <a:pt x="164236" y="15781"/>
                </a:lnTo>
                <a:lnTo>
                  <a:pt x="206913" y="4064"/>
                </a:lnTo>
                <a:lnTo>
                  <a:pt x="252257" y="0"/>
                </a:lnTo>
                <a:lnTo>
                  <a:pt x="3666600" y="0"/>
                </a:lnTo>
                <a:lnTo>
                  <a:pt x="3711943" y="4064"/>
                </a:lnTo>
                <a:lnTo>
                  <a:pt x="3754620" y="15781"/>
                </a:lnTo>
                <a:lnTo>
                  <a:pt x="3793919" y="34440"/>
                </a:lnTo>
                <a:lnTo>
                  <a:pt x="3829126" y="59327"/>
                </a:lnTo>
                <a:lnTo>
                  <a:pt x="3859529" y="89731"/>
                </a:lnTo>
                <a:lnTo>
                  <a:pt x="3884416" y="124938"/>
                </a:lnTo>
                <a:lnTo>
                  <a:pt x="3903075" y="164236"/>
                </a:lnTo>
                <a:lnTo>
                  <a:pt x="3914792" y="206913"/>
                </a:lnTo>
                <a:lnTo>
                  <a:pt x="3918857" y="252257"/>
                </a:lnTo>
                <a:lnTo>
                  <a:pt x="3918857" y="2985561"/>
                </a:lnTo>
                <a:lnTo>
                  <a:pt x="3914792" y="3030904"/>
                </a:lnTo>
                <a:lnTo>
                  <a:pt x="3903075" y="3073581"/>
                </a:lnTo>
                <a:lnTo>
                  <a:pt x="3884416" y="3112880"/>
                </a:lnTo>
                <a:lnTo>
                  <a:pt x="3859529" y="3148087"/>
                </a:lnTo>
                <a:lnTo>
                  <a:pt x="3829126" y="3178490"/>
                </a:lnTo>
                <a:lnTo>
                  <a:pt x="3793919" y="3203377"/>
                </a:lnTo>
                <a:lnTo>
                  <a:pt x="3754620" y="3222036"/>
                </a:lnTo>
                <a:lnTo>
                  <a:pt x="3711943" y="3233753"/>
                </a:lnTo>
                <a:lnTo>
                  <a:pt x="3666600" y="3237818"/>
                </a:lnTo>
                <a:lnTo>
                  <a:pt x="252257" y="3237818"/>
                </a:lnTo>
                <a:lnTo>
                  <a:pt x="206913" y="3233753"/>
                </a:lnTo>
                <a:lnTo>
                  <a:pt x="164236" y="3222036"/>
                </a:lnTo>
                <a:lnTo>
                  <a:pt x="124938" y="3203377"/>
                </a:lnTo>
                <a:lnTo>
                  <a:pt x="89731" y="3178490"/>
                </a:lnTo>
                <a:lnTo>
                  <a:pt x="59327" y="3148087"/>
                </a:lnTo>
                <a:lnTo>
                  <a:pt x="34440" y="3112880"/>
                </a:lnTo>
                <a:lnTo>
                  <a:pt x="15781" y="3073581"/>
                </a:lnTo>
                <a:lnTo>
                  <a:pt x="4064" y="3030904"/>
                </a:lnTo>
                <a:lnTo>
                  <a:pt x="0" y="2985561"/>
                </a:lnTo>
                <a:lnTo>
                  <a:pt x="0" y="252257"/>
                </a:lnTo>
                <a:close/>
              </a:path>
            </a:pathLst>
          </a:custGeom>
          <a:ln w="28575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6">
                <a:extLst>
                  <a:ext uri="{FF2B5EF4-FFF2-40B4-BE49-F238E27FC236}">
                    <a16:creationId xmlns:a16="http://schemas.microsoft.com/office/drawing/2014/main" id="{6EA9F98D-3682-2F2A-E60D-E9EE1AE89A97}"/>
                  </a:ext>
                </a:extLst>
              </p:cNvPr>
              <p:cNvSpPr txBox="1"/>
              <p:nvPr/>
            </p:nvSpPr>
            <p:spPr>
              <a:xfrm>
                <a:off x="8704176" y="3170093"/>
                <a:ext cx="1533928" cy="269304"/>
              </a:xfrm>
              <a:prstGeom prst="rect">
                <a:avLst/>
              </a:prstGeom>
            </p:spPr>
            <p:txBody>
              <a:bodyPr vert="horz" wrap="square" lIns="0" tIns="0" rIns="0" bIns="0" rtlCol="0">
                <a:spAutoFit/>
              </a:bodyPr>
              <a:lstStyle/>
              <a:p>
                <a:pPr>
                  <a:lnSpc>
                    <a:spcPts val="2070"/>
                  </a:lnSpc>
                  <a:tabLst>
                    <a:tab pos="337185" algn="l"/>
                  </a:tabLst>
                </a:pPr>
                <a:r>
                  <a:rPr lang="en-US" sz="2000" b="0" dirty="0">
                    <a:cs typeface="Cambria Math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mbria Math"/>
                          </a:rPr>
                          <m:t>𝑉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mbria Math"/>
                          </a:rPr>
                          <m:t>𝐴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mbria Math"/>
                      </a:rPr>
                      <m:t>1</m:t>
                    </m:r>
                  </m:oMath>
                </a14:m>
                <a:endParaRPr sz="2000" dirty="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6" name="object 6">
                <a:extLst>
                  <a:ext uri="{FF2B5EF4-FFF2-40B4-BE49-F238E27FC236}">
                    <a16:creationId xmlns:a16="http://schemas.microsoft.com/office/drawing/2014/main" id="{6EA9F98D-3682-2F2A-E60D-E9EE1AE89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176" y="3170093"/>
                <a:ext cx="1533928" cy="269304"/>
              </a:xfrm>
              <a:prstGeom prst="rect">
                <a:avLst/>
              </a:prstGeom>
              <a:blipFill>
                <a:blip r:embed="rId6"/>
                <a:stretch>
                  <a:fillRect l="-10359" t="-43182" r="-398"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B54D71-D8F1-36F9-BC79-1F8DB6FC37B5}"/>
                  </a:ext>
                </a:extLst>
              </p:cNvPr>
              <p:cNvSpPr txBox="1"/>
              <p:nvPr/>
            </p:nvSpPr>
            <p:spPr>
              <a:xfrm>
                <a:off x="916938" y="1416145"/>
                <a:ext cx="10722422" cy="1131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spc="-45" dirty="0">
                    <a:cs typeface="Calibri"/>
                  </a:rPr>
                  <a:t>We </a:t>
                </a:r>
                <a:r>
                  <a:rPr lang="en-US" sz="2400" spc="-5" dirty="0">
                    <a:cs typeface="Calibri"/>
                  </a:rPr>
                  <a:t>only </a:t>
                </a:r>
                <a:r>
                  <a:rPr lang="en-US" sz="2400" spc="-20" dirty="0">
                    <a:cs typeface="Calibri"/>
                  </a:rPr>
                  <a:t>have </a:t>
                </a:r>
                <a:r>
                  <a:rPr lang="en-US" sz="2400" spc="-5" dirty="0">
                    <a:cs typeface="Calibri"/>
                  </a:rPr>
                  <a:t>one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cs typeface="Calibri"/>
                      </a:rPr>
                      <m:t>𝒙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Calibri"/>
                      </a:rPr>
                      <m:t>−</m:t>
                    </m:r>
                  </m:oMath>
                </a14:m>
                <a:r>
                  <a:rPr lang="en-US" sz="2400" spc="-10" dirty="0">
                    <a:cs typeface="Calibri"/>
                  </a:rPr>
                  <a:t>axis, </a:t>
                </a:r>
                <a:r>
                  <a:rPr lang="en-US" sz="2400" dirty="0">
                    <a:cs typeface="Calibri"/>
                  </a:rPr>
                  <a:t>but </a:t>
                </a:r>
                <a:r>
                  <a:rPr lang="en-US" sz="2400" spc="-15" dirty="0">
                    <a:cs typeface="Calibri"/>
                  </a:rPr>
                  <a:t>two</a:t>
                </a:r>
                <a:r>
                  <a:rPr lang="en-US" sz="2400" spc="40" dirty="0">
                    <a:cs typeface="Calibri"/>
                  </a:rPr>
                  <a:t> </a:t>
                </a:r>
                <a:r>
                  <a:rPr lang="en-US" sz="2400" spc="-5" dirty="0">
                    <a:cs typeface="Calibri"/>
                  </a:rPr>
                  <a:t>inputs</a:t>
                </a:r>
                <a:endParaRPr lang="en-US" sz="24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1" dirty="0"/>
                  <a:t>Solution:</a:t>
                </a:r>
                <a:r>
                  <a:rPr lang="en-US" sz="2400" dirty="0"/>
                  <a:t> Draw two VTC, one 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one considering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4B54D71-D8F1-36F9-BC79-1F8DB6FC3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1416145"/>
                <a:ext cx="10722422" cy="1131848"/>
              </a:xfrm>
              <a:prstGeom prst="rect">
                <a:avLst/>
              </a:prstGeom>
              <a:blipFill>
                <a:blip r:embed="rId7"/>
                <a:stretch>
                  <a:fillRect l="-739" b="-1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  <p:bldP spid="10" grpId="0" animBg="1"/>
      <p:bldP spid="11" grpId="0" animBg="1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99E6D86-A958-4255-A445-617EB8B55CA2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7090</TotalTime>
  <Words>2683</Words>
  <Application>Microsoft Office PowerPoint</Application>
  <PresentationFormat>Widescreen</PresentationFormat>
  <Paragraphs>533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 Math</vt:lpstr>
      <vt:lpstr>Times New Roman</vt:lpstr>
      <vt:lpstr>Verdana</vt:lpstr>
      <vt:lpstr>Wingdings</vt:lpstr>
      <vt:lpstr>Office Theme</vt:lpstr>
      <vt:lpstr>CSE251: Electronic Devices and Circuits</vt:lpstr>
      <vt:lpstr>Transistors as Digital Switch</vt:lpstr>
      <vt:lpstr>MOSFET S-Model</vt:lpstr>
      <vt:lpstr>MOSFET S-Model</vt:lpstr>
      <vt:lpstr>Logic Gates using MOSFET</vt:lpstr>
      <vt:lpstr>MOSFET Logic Gates – More Examples</vt:lpstr>
      <vt:lpstr>Practice Problem</vt:lpstr>
      <vt:lpstr>Voltage Transfer Characteristics (VTC)</vt:lpstr>
      <vt:lpstr>VTC of NAND gate</vt:lpstr>
      <vt:lpstr>VTC of NAND gate</vt:lpstr>
      <vt:lpstr>Outline</vt:lpstr>
      <vt:lpstr>Construction of Real MOSFET</vt:lpstr>
      <vt:lpstr>Real MOSFET – Enhancement Type</vt:lpstr>
      <vt:lpstr>n-channel MOSFET (NMOS) Physical Structure</vt:lpstr>
      <vt:lpstr>NMOS in Equilibrium</vt:lpstr>
      <vt:lpstr>NMOS in Cutoff</vt:lpstr>
      <vt:lpstr>NMOS Transistor channel</vt:lpstr>
      <vt:lpstr>NMOS Transistor Drain Current</vt:lpstr>
      <vt:lpstr>NMOS Transistor Circuit symbol</vt:lpstr>
      <vt:lpstr>NMOS I-V Characteristic</vt:lpstr>
      <vt:lpstr>Modes of Operation</vt:lpstr>
      <vt:lpstr>Water Tap Analogy</vt:lpstr>
      <vt:lpstr>Water Tap Analogy</vt:lpstr>
      <vt:lpstr>Water Tap Analogy</vt:lpstr>
      <vt:lpstr>Water Tap Analogy</vt:lpstr>
      <vt:lpstr>Water Tap Analogy</vt:lpstr>
      <vt:lpstr>Water Tap Analogy</vt:lpstr>
      <vt:lpstr>NMOS Equations</vt:lpstr>
      <vt:lpstr>Solving Circuits with MOSFET</vt:lpstr>
      <vt:lpstr>Example 1</vt:lpstr>
      <vt:lpstr>Example 1</vt:lpstr>
      <vt:lpstr>Example 2</vt:lpstr>
      <vt:lpstr>Example 2</vt:lpstr>
      <vt:lpstr>Example - 3</vt:lpstr>
      <vt:lpstr>Example - 4</vt:lpstr>
      <vt:lpstr>Example - 4</vt:lpstr>
      <vt:lpstr>Example - 4</vt:lpstr>
      <vt:lpstr>    </vt:lpstr>
      <vt:lpstr>    </vt:lpstr>
      <vt:lpstr>NMOS I-V Characteristic</vt:lpstr>
      <vt:lpstr>NMOS I-V Characteristic</vt:lpstr>
      <vt:lpstr>n-channel MOSFET - Summary</vt:lpstr>
      <vt:lpstr>n-channel MOSFET - Summary</vt:lpstr>
      <vt:lpstr>Review – MOSFET</vt:lpstr>
      <vt:lpstr>IV Characteristics of Real MOSFET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CSE251: Electronic Devices and Circuits</dc:title>
  <dc:creator>Shadman Shahid</dc:creator>
  <cp:lastModifiedBy>0424062507 - Tarvir Anjum Aditto</cp:lastModifiedBy>
  <cp:revision>27</cp:revision>
  <cp:lastPrinted>2024-03-25T05:19:47Z</cp:lastPrinted>
  <dcterms:created xsi:type="dcterms:W3CDTF">2023-07-16T20:28:24Z</dcterms:created>
  <dcterms:modified xsi:type="dcterms:W3CDTF">2025-08-31T05:10:48Z</dcterms:modified>
</cp:coreProperties>
</file>