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7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15" r:id="rId23"/>
    <p:sldId id="316" r:id="rId24"/>
    <p:sldId id="317" r:id="rId25"/>
    <p:sldId id="318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00" r:id="rId36"/>
    <p:sldId id="301" r:id="rId37"/>
    <p:sldId id="302" r:id="rId38"/>
    <p:sldId id="303" r:id="rId39"/>
    <p:sldId id="304" r:id="rId40"/>
    <p:sldId id="305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286" r:id="rId53"/>
    <p:sldId id="287" r:id="rId54"/>
    <p:sldId id="288" r:id="rId55"/>
    <p:sldId id="283" r:id="rId56"/>
    <p:sldId id="284" r:id="rId57"/>
    <p:sldId id="28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78"/>
      <p:bold r:id="rId79"/>
      <p:italic r:id="rId80"/>
      <p:boldItalic r:id="rId81"/>
    </p:embeddedFont>
    <p:embeddedFont>
      <p:font typeface="Tahoma" panose="020B0604030504040204" pitchFamily="34" charset="0"/>
      <p:regular r:id="rId82"/>
      <p:bold r:id="rId83"/>
    </p:embeddedFont>
    <p:embeddedFont>
      <p:font typeface="Times" panose="02020603050405020304" pitchFamily="18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Uio/QT0H6CKY5xpQo/fAT6iQ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B87DFE-6AFA-4DBE-B16A-7DCF8FF0C5F3}">
  <a:tblStyle styleId="{B4B87DFE-6AFA-4DBE-B16A-7DCF8FF0C5F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7.fntdata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6.fntdata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font" Target="fonts/font10.fntdata"/><Relationship Id="rId61" Type="http://schemas.openxmlformats.org/officeDocument/2006/relationships/slide" Target="slides/slide59.xml"/><Relationship Id="rId82" Type="http://schemas.openxmlformats.org/officeDocument/2006/relationships/font" Target="fonts/font5.fntdata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4" name="Google Shape;78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2" name="Google Shape;79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0" name="Google Shape;80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9" name="Google Shape;80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2" name="Google Shape;64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8" name="Google Shape;6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5" name="Google Shape;68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4" name="Google Shape;75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1" name="Google Shape;76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5" name="Google Shape;56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3" name="Google Shape;57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3" name="Google Shape;60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0" name="Google Shape;41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9" name="Google Shape;81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6" name="Google Shape;82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4" name="Google Shape;83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0" name="Google Shape;85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7" name="Google Shape;85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4" name="Google Shape;86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3" name="Google Shape;87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2" name="Google Shape;88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9" name="Google Shape;88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0" name="Google Shape;93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8" name="Google Shape;93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6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87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0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0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7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7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7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8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8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1"/>
          <p:cNvSpPr txBox="1">
            <a:spLocks noGrp="1"/>
          </p:cNvSpPr>
          <p:nvPr>
            <p:ph type="title"/>
          </p:nvPr>
        </p:nvSpPr>
        <p:spPr>
          <a:xfrm rot="5400000">
            <a:off x="4857750" y="2114550"/>
            <a:ext cx="57912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1"/>
          <p:cNvSpPr txBox="1">
            <a:spLocks noGrp="1"/>
          </p:cNvSpPr>
          <p:nvPr>
            <p:ph type="body" idx="1"/>
          </p:nvPr>
        </p:nvSpPr>
        <p:spPr>
          <a:xfrm rot="5400000">
            <a:off x="742950" y="171450"/>
            <a:ext cx="57912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81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2"/>
          <p:cNvSpPr txBox="1">
            <a:spLocks noGrp="1"/>
          </p:cNvSpPr>
          <p:nvPr>
            <p:ph type="body" idx="1"/>
          </p:nvPr>
        </p:nvSpPr>
        <p:spPr>
          <a:xfrm rot="5400000">
            <a:off x="2362200" y="-381000"/>
            <a:ext cx="4724400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82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35" name="Google Shape;35;p83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" name="Google Shape;39;p8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84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marL="914400" lvl="1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marL="1828800" lvl="3" indent="-2844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marL="2286000" lvl="4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marL="2743200" lvl="5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marL="3200400" lvl="6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marL="3657600" lvl="7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marL="4114800" lvl="8" indent="-279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>
            <a:endParaRPr/>
          </a:p>
        </p:txBody>
      </p:sp>
      <p:sp>
        <p:nvSpPr>
          <p:cNvPr id="47" name="Google Shape;47;p85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6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6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86"/>
          <p:cNvSpPr txBox="1">
            <a:spLocks noGrp="1"/>
          </p:cNvSpPr>
          <p:nvPr>
            <p:ph type="body" idx="2"/>
          </p:nvPr>
        </p:nvSpPr>
        <p:spPr>
          <a:xfrm>
            <a:off x="4800600" y="1295400"/>
            <a:ext cx="396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86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Google Shape;11;p75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75"/>
          <p:cNvSpPr txBox="1">
            <a:spLocks noGrp="1"/>
          </p:cNvSpPr>
          <p:nvPr>
            <p:ph type="sldNum" idx="12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75"/>
          <p:cNvCxnSpPr/>
          <p:nvPr/>
        </p:nvCxnSpPr>
        <p:spPr>
          <a:xfrm>
            <a:off x="0" y="1066800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9"/>
          <p:cNvSpPr txBox="1"/>
          <p:nvPr/>
        </p:nvSpPr>
        <p:spPr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McGraw-Hill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9"/>
          <p:cNvSpPr txBox="1"/>
          <p:nvPr/>
        </p:nvSpPr>
        <p:spPr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©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McGraw-Hill Companies, Inc., 2000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79"/>
          <p:cNvCxnSpPr/>
          <p:nvPr/>
        </p:nvCxnSpPr>
        <p:spPr>
          <a:xfrm>
            <a:off x="0" y="3657600"/>
            <a:ext cx="91440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263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4" name="Google Shape;64;p79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5" name="Google Shape;65;p79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gmail.com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acu.ac.bd/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228600" y="219075"/>
            <a:ext cx="1974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</a:t>
            </a:r>
            <a:endParaRPr sz="36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619250" y="2498725"/>
            <a:ext cx="5838825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1" u="none" strike="noStrike" cap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Models</a:t>
            </a:r>
            <a:endParaRPr sz="54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Endorsed by the networking industry and approved by a standards organization.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and maintain an open and competitive market.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Ensured greater compatibility and interoperability.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Categories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 facto: </a:t>
            </a: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Standards that have not been approved by an organized body but have been adopted as standards through widespread use</a:t>
            </a:r>
            <a:endParaRPr sz="22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 jure: </a:t>
            </a:r>
            <a:r>
              <a:rPr lang="en-US" sz="2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Those standards that have been legislated by an officially recognized body</a:t>
            </a:r>
            <a:endParaRPr sz="32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1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457200" y="5029200"/>
            <a:ext cx="8153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1447800" y="317500"/>
            <a:ext cx="22002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Standards and Protocols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295400"/>
            <a:ext cx="6883400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International Organization for Standardization (</a:t>
            </a:r>
            <a:r>
              <a:rPr lang="en-US" sz="32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ISO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Institute of Electrical and Electronic Engineers (</a:t>
            </a:r>
            <a:r>
              <a:rPr lang="en-US" sz="28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IEEE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American National Standards Institute (</a:t>
            </a:r>
            <a:r>
              <a:rPr lang="en-US" sz="28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ANSI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Telecommunications Industry Association (</a:t>
            </a:r>
            <a:r>
              <a:rPr lang="en-US" sz="28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TIA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 Internet Engineering Task Force (</a:t>
            </a:r>
            <a:r>
              <a:rPr lang="en-US" sz="28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IETF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International Telecommunications Union – Telecommunication Standards Sector (</a:t>
            </a:r>
            <a:r>
              <a:rPr lang="en-US" sz="28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ITU-T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1295400" y="241300"/>
            <a:ext cx="48879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Standard Organizations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5715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Layered standards: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lang="en-US" sz="3600" b="1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OSI Reference model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Jure Standard</a:t>
            </a:r>
            <a:endParaRPr/>
          </a:p>
          <a:p>
            <a:pPr marL="742950" lvl="1" indent="-17399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160"/>
              <a:buChar char="■"/>
            </a:pPr>
            <a:r>
              <a:rPr lang="en-US" sz="3600" b="1">
                <a:solidFill>
                  <a:schemeClr val="folHlink"/>
                </a:solidFill>
              </a:rPr>
              <a:t>TCP/IP Protocol Model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Open De Facto Standard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Governed by IETF</a:t>
            </a:r>
            <a:r>
              <a:rPr lang="en-US" i="1"/>
              <a:t>  </a:t>
            </a:r>
            <a:r>
              <a:rPr lang="en-US"/>
              <a:t>Working</a:t>
            </a:r>
            <a:br>
              <a:rPr lang="en-US"/>
            </a:br>
            <a:r>
              <a:rPr lang="en-US"/>
              <a:t>Groups</a:t>
            </a:r>
            <a:endParaRPr/>
          </a:p>
          <a:p>
            <a:pPr marL="285750" lvl="0" indent="-17399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None/>
            </a:pP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838200" y="228600"/>
            <a:ext cx="7467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Communication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228600" y="76200"/>
            <a:ext cx="4329113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2-2   THE OSI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228600" y="1345537"/>
            <a:ext cx="8610600" cy="2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Established in 1947, the International Standards Organization (</a:t>
            </a:r>
            <a:r>
              <a:rPr lang="en-US" sz="2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a multinational body dedicated to worldwide agreement on international standards. An ISO standard that covers all aspects of network communications is the Open Systems Interconnection (</a:t>
            </a:r>
            <a:r>
              <a:rPr lang="en-US" sz="2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OSI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model. It was first introduced in the late 1970s.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298225" y="5213350"/>
            <a:ext cx="5715000" cy="1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Layered Architecture</a:t>
            </a:r>
            <a:b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Peer-to-Peer Processes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30350" y="4507150"/>
            <a:ext cx="56136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Topics discussed in this section: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/>
          <p:nvPr/>
        </p:nvSpPr>
        <p:spPr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749300" y="1079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860425" y="5302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76200" y="4572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711200" y="0"/>
            <a:ext cx="31750" cy="10525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442913" y="533400"/>
            <a:ext cx="8226425" cy="317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6" name="Google Shape;216;p15"/>
          <p:cNvCxnSpPr/>
          <p:nvPr/>
        </p:nvCxnSpPr>
        <p:spPr>
          <a:xfrm>
            <a:off x="457200" y="28194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5"/>
          <p:cNvCxnSpPr/>
          <p:nvPr/>
        </p:nvCxnSpPr>
        <p:spPr>
          <a:xfrm>
            <a:off x="458788" y="3810000"/>
            <a:ext cx="8153400" cy="0"/>
          </a:xfrm>
          <a:prstGeom prst="straightConnector1">
            <a:avLst/>
          </a:prstGeom>
          <a:noFill/>
          <a:ln w="7620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15"/>
          <p:cNvSpPr/>
          <p:nvPr/>
        </p:nvSpPr>
        <p:spPr>
          <a:xfrm>
            <a:off x="495300" y="2911475"/>
            <a:ext cx="8077200" cy="8223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 is the organization.</a:t>
            </a:r>
            <a:b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OSI is the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5"/>
          <p:cNvGrpSpPr/>
          <p:nvPr/>
        </p:nvGrpSpPr>
        <p:grpSpPr>
          <a:xfrm>
            <a:off x="457200" y="2133600"/>
            <a:ext cx="1143000" cy="566738"/>
            <a:chOff x="1200" y="1248"/>
            <a:chExt cx="720" cy="357"/>
          </a:xfrm>
        </p:grpSpPr>
        <p:pic>
          <p:nvPicPr>
            <p:cNvPr id="220" name="Google Shape;22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1" u="none" strike="noStrike" cap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1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1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16"/>
          <p:cNvSpPr txBox="1"/>
          <p:nvPr/>
        </p:nvSpPr>
        <p:spPr>
          <a:xfrm>
            <a:off x="304800" y="457200"/>
            <a:ext cx="48053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2.2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Seven layers of the OSI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0" name="Google Shape;23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475" y="1427163"/>
            <a:ext cx="4251325" cy="436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>
            <a:spLocks noGrp="1"/>
          </p:cNvSpPr>
          <p:nvPr>
            <p:ph type="title" idx="4294967295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OSI Model- 7 Layers</a:t>
            </a:r>
            <a:endParaRPr/>
          </a:p>
        </p:txBody>
      </p:sp>
      <p:graphicFrame>
        <p:nvGraphicFramePr>
          <p:cNvPr id="237" name="Google Shape;237;p17"/>
          <p:cNvGraphicFramePr/>
          <p:nvPr>
            <p:extLst>
              <p:ext uri="{D42A27DB-BD31-4B8C-83A1-F6EECF244321}">
                <p14:modId xmlns:p14="http://schemas.microsoft.com/office/powerpoint/2010/main" val="2208855395"/>
              </p:ext>
            </p:extLst>
          </p:nvPr>
        </p:nvGraphicFramePr>
        <p:xfrm>
          <a:off x="3679825" y="1447800"/>
          <a:ext cx="5464175" cy="4956100"/>
        </p:xfrm>
        <a:graphic>
          <a:graphicData uri="http://schemas.openxmlformats.org/drawingml/2006/table">
            <a:tbl>
              <a:tblPr>
                <a:noFill/>
                <a:tableStyleId>{B4B87DFE-6AFA-4DBE-B16A-7DCF8FF0C5F3}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Layers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3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24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Application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Presentation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Session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Transport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Network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Data Link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>
                          <a:solidFill>
                            <a:srgbClr val="FFFF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ahoma"/>
                        <a:buNone/>
                      </a:pPr>
                      <a:r>
                        <a:rPr lang="en-US" sz="3200" b="0" i="0" u="none" strike="noStrike" cap="none" dirty="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Physical</a:t>
                      </a:r>
                      <a:endParaRPr sz="1400" u="none" strike="noStrike" cap="none" dirty="0"/>
                    </a:p>
                  </a:txBody>
                  <a:tcPr marL="91450" marR="91450" marT="45725" marB="45725" anchor="ctr" anchorCtr="1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100"/>
                        <a:buFont typeface="Tahoma"/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8" name="Google Shape;238;p17"/>
          <p:cNvSpPr txBox="1"/>
          <p:nvPr/>
        </p:nvSpPr>
        <p:spPr>
          <a:xfrm>
            <a:off x="228600" y="2667000"/>
            <a:ext cx="2667000" cy="1570037"/>
          </a:xfrm>
          <a:prstGeom prst="rect">
            <a:avLst/>
          </a:prstGeom>
          <a:solidFill>
            <a:srgbClr val="800000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Primary concern: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Communications between applications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152400" y="5105400"/>
            <a:ext cx="2819400" cy="1200150"/>
          </a:xfrm>
          <a:prstGeom prst="rect">
            <a:avLst/>
          </a:prstGeom>
          <a:solidFill>
            <a:srgbClr val="800000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Primary concern: </a:t>
            </a: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Moving raw data cross the 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895600" y="1981200"/>
            <a:ext cx="381000" cy="2971800"/>
          </a:xfrm>
          <a:prstGeom prst="leftBrace">
            <a:avLst>
              <a:gd name="adj1" fmla="val 231"/>
              <a:gd name="adj2" fmla="val 50000"/>
            </a:avLst>
          </a:prstGeom>
          <a:noFill/>
          <a:ln w="381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2971800" y="5105400"/>
            <a:ext cx="304800" cy="1219200"/>
          </a:xfrm>
          <a:prstGeom prst="leftBrace">
            <a:avLst>
              <a:gd name="adj1" fmla="val 450"/>
              <a:gd name="adj2" fmla="val 50000"/>
            </a:avLst>
          </a:prstGeom>
          <a:noFill/>
          <a:ln w="381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18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1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18"/>
          <p:cNvSpPr txBox="1"/>
          <p:nvPr/>
        </p:nvSpPr>
        <p:spPr>
          <a:xfrm>
            <a:off x="304800" y="381000"/>
            <a:ext cx="67071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2.3  </a:t>
            </a: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interaction between layers in the OSI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8"/>
          <p:cNvCxnSpPr/>
          <p:nvPr/>
        </p:nvCxnSpPr>
        <p:spPr>
          <a:xfrm>
            <a:off x="152400" y="64770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650" y="1163638"/>
            <a:ext cx="6965950" cy="516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1219200" y="322262"/>
            <a:ext cx="62944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exchange using the OSI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37" y="1200150"/>
            <a:ext cx="7523162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228600" y="76200"/>
            <a:ext cx="4452938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2-1   LAYERED 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6200" y="1127125"/>
            <a:ext cx="8610600" cy="22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the concept of </a:t>
            </a:r>
            <a:r>
              <a:rPr lang="en-US" sz="2800" b="0" i="1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layers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our daily life. As an example, let us consider two friends who communicate through postal mail. The process of sending a letter to a friend would be complex if there were no services available from the post office.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228600" y="4972050"/>
            <a:ext cx="5715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Sender, Receiver, and Carrier</a:t>
            </a:r>
            <a:b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Hierarchy</a:t>
            </a:r>
            <a:endParaRPr sz="2400" b="1" i="0" u="none" strike="noStrike" cap="none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-180900" y="4288325"/>
            <a:ext cx="6124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Topics discussed in this section: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1584225" y="2809300"/>
            <a:ext cx="73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33CC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28600" y="76200"/>
            <a:ext cx="6634163" cy="57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2-3   LAYERS IN THE OSI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0" y="1355725"/>
            <a:ext cx="86106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section we briefly describe the functions of each layer in the OSI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228600" y="3295650"/>
            <a:ext cx="5715000" cy="264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</a:t>
            </a:r>
            <a:b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Transport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0" y="2645325"/>
            <a:ext cx="57150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Topics discussed in this section: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0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0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0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PHYSICAL LAYER</a:t>
            </a:r>
            <a:endParaRPr/>
          </a:p>
        </p:txBody>
      </p:sp>
      <p:sp>
        <p:nvSpPr>
          <p:cNvPr id="789" name="Google Shape;789;p6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61"/>
          <p:cNvSpPr txBox="1"/>
          <p:nvPr/>
        </p:nvSpPr>
        <p:spPr>
          <a:xfrm>
            <a:off x="1295400" y="220662"/>
            <a:ext cx="320198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Physical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219200"/>
            <a:ext cx="7715250" cy="24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1"/>
          <p:cNvSpPr txBox="1"/>
          <p:nvPr/>
        </p:nvSpPr>
        <p:spPr>
          <a:xfrm>
            <a:off x="457200" y="4953000"/>
            <a:ext cx="8229600" cy="946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physical layer is responsible for movements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bits from one hop (node) to the next.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2"/>
          <p:cNvSpPr txBox="1"/>
          <p:nvPr/>
        </p:nvSpPr>
        <p:spPr>
          <a:xfrm>
            <a:off x="228600" y="1219200"/>
            <a:ext cx="4876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Characteristics of interfaces and medium.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Representation of bits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Rate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Synchronization of bits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2"/>
          <p:cNvSpPr txBox="1"/>
          <p:nvPr/>
        </p:nvSpPr>
        <p:spPr>
          <a:xfrm>
            <a:off x="457200" y="304800"/>
            <a:ext cx="51196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Functions-Physical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5" name="Google Shape;805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524000"/>
            <a:ext cx="3714750" cy="197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3886200"/>
            <a:ext cx="4038600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3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Functions-Physical Layer </a:t>
            </a:r>
            <a:endParaRPr/>
          </a:p>
        </p:txBody>
      </p:sp>
      <p:sp>
        <p:nvSpPr>
          <p:cNvPr id="813" name="Google Shape;813;p63"/>
          <p:cNvSpPr txBox="1"/>
          <p:nvPr/>
        </p:nvSpPr>
        <p:spPr>
          <a:xfrm>
            <a:off x="304800" y="1371600"/>
            <a:ext cx="4572000" cy="501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19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Topology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977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977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Ring etc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2192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Transmission Modes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977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977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Half Duplex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9779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Full Duplex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600200"/>
            <a:ext cx="191452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0" y="1600200"/>
            <a:ext cx="2971800" cy="230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4333875"/>
            <a:ext cx="30861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1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DATALINK LAYER</a:t>
            </a:r>
            <a:endParaRPr/>
          </a:p>
        </p:txBody>
      </p:sp>
      <p:sp>
        <p:nvSpPr>
          <p:cNvPr id="639" name="Google Shape;639;p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52"/>
          <p:cNvSpPr txBox="1"/>
          <p:nvPr/>
        </p:nvSpPr>
        <p:spPr>
          <a:xfrm>
            <a:off x="1447800" y="269875"/>
            <a:ext cx="30813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link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19200"/>
            <a:ext cx="7848600" cy="260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52"/>
          <p:cNvSpPr txBox="1"/>
          <p:nvPr/>
        </p:nvSpPr>
        <p:spPr>
          <a:xfrm>
            <a:off x="228600" y="4495800"/>
            <a:ext cx="8534400" cy="9461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data link layer is responsible for moving </a:t>
            </a:r>
            <a:b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frames from one hop (node) to the next.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3"/>
          <p:cNvSpPr txBox="1"/>
          <p:nvPr/>
        </p:nvSpPr>
        <p:spPr>
          <a:xfrm>
            <a:off x="304800" y="1295400"/>
            <a:ext cx="79248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Framing.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Physical Addressing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Flow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53"/>
          <p:cNvSpPr txBox="1"/>
          <p:nvPr/>
        </p:nvSpPr>
        <p:spPr>
          <a:xfrm>
            <a:off x="1219200" y="241300"/>
            <a:ext cx="54181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Functions-Data Link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3"/>
          <p:cNvSpPr txBox="1"/>
          <p:nvPr/>
        </p:nvSpPr>
        <p:spPr>
          <a:xfrm>
            <a:off x="762000" y="4572000"/>
            <a:ext cx="7173912" cy="579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Link Layer PDU is called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Frames</a:t>
            </a:r>
            <a:r>
              <a:rPr lang="en-US"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3"/>
          <p:cNvSpPr txBox="1"/>
          <p:nvPr/>
        </p:nvSpPr>
        <p:spPr>
          <a:xfrm>
            <a:off x="1254125" y="5486400"/>
            <a:ext cx="5984875" cy="579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Data Link Layer Protocol varies.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4"/>
          <p:cNvSpPr txBox="1"/>
          <p:nvPr/>
        </p:nvSpPr>
        <p:spPr>
          <a:xfrm>
            <a:off x="609600" y="304800"/>
            <a:ext cx="41973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 : Framing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4"/>
          <p:cNvSpPr/>
          <p:nvPr/>
        </p:nvSpPr>
        <p:spPr>
          <a:xfrm>
            <a:off x="3810000" y="1600200"/>
            <a:ext cx="304800" cy="106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4"/>
          <p:cNvSpPr txBox="1"/>
          <p:nvPr/>
        </p:nvSpPr>
        <p:spPr>
          <a:xfrm rot="5400000">
            <a:off x="3467100" y="2019300"/>
            <a:ext cx="990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4"/>
          <p:cNvSpPr txBox="1"/>
          <p:nvPr/>
        </p:nvSpPr>
        <p:spPr>
          <a:xfrm>
            <a:off x="2286000" y="3352800"/>
            <a:ext cx="34290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4"/>
          <p:cNvSpPr txBox="1"/>
          <p:nvPr/>
        </p:nvSpPr>
        <p:spPr>
          <a:xfrm>
            <a:off x="1295400" y="3352800"/>
            <a:ext cx="9906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4"/>
          <p:cNvSpPr/>
          <p:nvPr/>
        </p:nvSpPr>
        <p:spPr>
          <a:xfrm rot="5400000">
            <a:off x="3695700" y="1409700"/>
            <a:ext cx="533400" cy="3352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4"/>
          <p:cNvSpPr txBox="1"/>
          <p:nvPr/>
        </p:nvSpPr>
        <p:spPr>
          <a:xfrm rot="10800000">
            <a:off x="2299018" y="3164215"/>
            <a:ext cx="3326763" cy="18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4"/>
          <p:cNvSpPr/>
          <p:nvPr/>
        </p:nvSpPr>
        <p:spPr>
          <a:xfrm rot="-5400000">
            <a:off x="3619500" y="1714500"/>
            <a:ext cx="533400" cy="5181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0" name="Google Shape;670;p54"/>
          <p:cNvSpPr/>
          <p:nvPr/>
        </p:nvSpPr>
        <p:spPr>
          <a:xfrm>
            <a:off x="4191000" y="4419600"/>
            <a:ext cx="3048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4"/>
          <p:cNvSpPr txBox="1"/>
          <p:nvPr/>
        </p:nvSpPr>
        <p:spPr>
          <a:xfrm rot="5400000">
            <a:off x="4000500" y="4686300"/>
            <a:ext cx="685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2" name="Google Shape;672;p54"/>
          <p:cNvSpPr txBox="1"/>
          <p:nvPr/>
        </p:nvSpPr>
        <p:spPr>
          <a:xfrm>
            <a:off x="6477000" y="35052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Link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4"/>
          <p:cNvSpPr txBox="1"/>
          <p:nvPr/>
        </p:nvSpPr>
        <p:spPr>
          <a:xfrm>
            <a:off x="4419600" y="15240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From Network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4"/>
          <p:cNvSpPr txBox="1"/>
          <p:nvPr/>
        </p:nvSpPr>
        <p:spPr>
          <a:xfrm>
            <a:off x="5715000" y="3352800"/>
            <a:ext cx="762000" cy="6858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Trailer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4"/>
          <p:cNvSpPr txBox="1"/>
          <p:nvPr/>
        </p:nvSpPr>
        <p:spPr>
          <a:xfrm>
            <a:off x="2362200" y="5562600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Physical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1371600" y="269875"/>
            <a:ext cx="41878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Hop-to-hop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71600"/>
            <a:ext cx="6781800" cy="499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3"/>
          <p:cNvSpPr txBox="1"/>
          <p:nvPr/>
        </p:nvSpPr>
        <p:spPr>
          <a:xfrm>
            <a:off x="304800" y="381000"/>
            <a:ext cx="491331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2.1  </a:t>
            </a:r>
            <a:r>
              <a:rPr lang="en-US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involved in sending a letter</a:t>
            </a:r>
            <a:endParaRPr sz="2000" b="1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6" name="Google Shape;96;p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700" y="1219200"/>
            <a:ext cx="5575300" cy="479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6"/>
          <p:cNvSpPr txBox="1"/>
          <p:nvPr/>
        </p:nvSpPr>
        <p:spPr>
          <a:xfrm>
            <a:off x="152400" y="1447800"/>
            <a:ext cx="88392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9" name="Google Shape;689;p56"/>
          <p:cNvSpPr txBox="1"/>
          <p:nvPr/>
        </p:nvSpPr>
        <p:spPr>
          <a:xfrm>
            <a:off x="609600" y="171450"/>
            <a:ext cx="6172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Physical Address : MAC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6"/>
          <p:cNvSpPr txBox="1"/>
          <p:nvPr/>
        </p:nvSpPr>
        <p:spPr>
          <a:xfrm>
            <a:off x="914400" y="4114800"/>
            <a:ext cx="7239000" cy="1076325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07:01:02:01:2C:4B</a:t>
            </a:r>
            <a:br>
              <a:rPr lang="en-US" sz="3200" b="1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6"/>
          <p:cNvSpPr txBox="1"/>
          <p:nvPr/>
        </p:nvSpPr>
        <p:spPr>
          <a:xfrm>
            <a:off x="228600" y="5715000"/>
            <a:ext cx="8534400" cy="52863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known as </a:t>
            </a:r>
            <a:r>
              <a:rPr lang="en-US" sz="2800" b="1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(Media Access Control) Address.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6"/>
          <p:cNvSpPr txBox="1"/>
          <p:nvPr/>
        </p:nvSpPr>
        <p:spPr>
          <a:xfrm>
            <a:off x="304800" y="1219200"/>
            <a:ext cx="8610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Every interface/port has an unique identifying number.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Given by manufacturer.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48 bits long, represented by 12 hexadecimal digits.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7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</a:t>
            </a:r>
            <a:endParaRPr/>
          </a:p>
        </p:txBody>
      </p:sp>
      <p:pic>
        <p:nvPicPr>
          <p:cNvPr id="699" name="Google Shape;6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57"/>
          <p:cNvSpPr txBox="1"/>
          <p:nvPr/>
        </p:nvSpPr>
        <p:spPr>
          <a:xfrm>
            <a:off x="609600" y="6248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7"/>
          <p:cNvSpPr txBox="1"/>
          <p:nvPr/>
        </p:nvSpPr>
        <p:spPr>
          <a:xfrm>
            <a:off x="5562600" y="6019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7"/>
          <p:cNvSpPr txBox="1"/>
          <p:nvPr/>
        </p:nvSpPr>
        <p:spPr>
          <a:xfrm>
            <a:off x="685800" y="57912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57"/>
          <p:cNvSpPr txBox="1"/>
          <p:nvPr/>
        </p:nvSpPr>
        <p:spPr>
          <a:xfrm>
            <a:off x="5334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7"/>
          <p:cNvSpPr txBox="1"/>
          <p:nvPr/>
        </p:nvSpPr>
        <p:spPr>
          <a:xfrm>
            <a:off x="381000" y="51816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p57"/>
          <p:cNvCxnSpPr/>
          <p:nvPr/>
        </p:nvCxnSpPr>
        <p:spPr>
          <a:xfrm flipH="1">
            <a:off x="762000" y="55626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6" name="Google Shape;706;p57"/>
          <p:cNvSpPr txBox="1"/>
          <p:nvPr/>
        </p:nvSpPr>
        <p:spPr>
          <a:xfrm>
            <a:off x="1295400" y="54102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57"/>
          <p:cNvCxnSpPr/>
          <p:nvPr/>
        </p:nvCxnSpPr>
        <p:spPr>
          <a:xfrm flipH="1">
            <a:off x="1219200" y="5791200"/>
            <a:ext cx="304800" cy="2286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8" name="Google Shape;708;p57"/>
          <p:cNvSpPr txBox="1"/>
          <p:nvPr/>
        </p:nvSpPr>
        <p:spPr>
          <a:xfrm>
            <a:off x="838200" y="4191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2667000" y="2743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0" name="Google Shape;710;p57"/>
          <p:cNvCxnSpPr/>
          <p:nvPr/>
        </p:nvCxnSpPr>
        <p:spPr>
          <a:xfrm flipH="1">
            <a:off x="2895600" y="30480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1" name="Google Shape;711;p57"/>
          <p:cNvSpPr txBox="1"/>
          <p:nvPr/>
        </p:nvSpPr>
        <p:spPr>
          <a:xfrm>
            <a:off x="3124200" y="4038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2" name="Google Shape;712;p57"/>
          <p:cNvCxnSpPr/>
          <p:nvPr/>
        </p:nvCxnSpPr>
        <p:spPr>
          <a:xfrm rot="10800000">
            <a:off x="3429000" y="3581400"/>
            <a:ext cx="152400" cy="4572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3" name="Google Shape;713;p57"/>
          <p:cNvSpPr txBox="1"/>
          <p:nvPr/>
        </p:nvSpPr>
        <p:spPr>
          <a:xfrm>
            <a:off x="4191000" y="2590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57"/>
          <p:cNvCxnSpPr/>
          <p:nvPr/>
        </p:nvCxnSpPr>
        <p:spPr>
          <a:xfrm>
            <a:off x="4572000" y="28956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5" name="Google Shape;715;p57"/>
          <p:cNvSpPr txBox="1"/>
          <p:nvPr/>
        </p:nvSpPr>
        <p:spPr>
          <a:xfrm>
            <a:off x="5334000" y="3352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6" name="Google Shape;716;p57"/>
          <p:cNvCxnSpPr/>
          <p:nvPr/>
        </p:nvCxnSpPr>
        <p:spPr>
          <a:xfrm rot="10800000">
            <a:off x="4800600" y="35814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7" name="Google Shape;717;p57"/>
          <p:cNvSpPr txBox="1"/>
          <p:nvPr/>
        </p:nvSpPr>
        <p:spPr>
          <a:xfrm>
            <a:off x="4648200" y="4114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57"/>
          <p:cNvCxnSpPr/>
          <p:nvPr/>
        </p:nvCxnSpPr>
        <p:spPr>
          <a:xfrm flipH="1">
            <a:off x="4419600" y="4343400"/>
            <a:ext cx="304800" cy="1524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9" name="Google Shape;719;p57"/>
          <p:cNvSpPr txBox="1"/>
          <p:nvPr/>
        </p:nvSpPr>
        <p:spPr>
          <a:xfrm>
            <a:off x="6553200" y="5486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7"/>
          <p:cNvSpPr txBox="1"/>
          <p:nvPr/>
        </p:nvSpPr>
        <p:spPr>
          <a:xfrm>
            <a:off x="6858000" y="1219200"/>
            <a:ext cx="2286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Addresses – </a:t>
            </a:r>
            <a:r>
              <a:rPr lang="en-US" sz="24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Alphabets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 Addresses -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58674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57"/>
          <p:cNvSpPr txBox="1"/>
          <p:nvPr/>
        </p:nvSpPr>
        <p:spPr>
          <a:xfrm>
            <a:off x="33528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7"/>
          <p:cNvSpPr txBox="1"/>
          <p:nvPr/>
        </p:nvSpPr>
        <p:spPr>
          <a:xfrm>
            <a:off x="29718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7"/>
          <p:cNvSpPr txBox="1"/>
          <p:nvPr/>
        </p:nvSpPr>
        <p:spPr>
          <a:xfrm>
            <a:off x="25146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20574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1981200" y="64770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   S     D  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7"/>
          <p:cNvSpPr/>
          <p:nvPr/>
        </p:nvSpPr>
        <p:spPr>
          <a:xfrm rot="5160000" flipH="1">
            <a:off x="3209925" y="5405437"/>
            <a:ext cx="298450" cy="609600"/>
          </a:xfrm>
          <a:prstGeom prst="rightBrace">
            <a:avLst>
              <a:gd name="adj1" fmla="val 8333"/>
              <a:gd name="adj2" fmla="val 959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8" name="Google Shape;728;p57"/>
          <p:cNvSpPr/>
          <p:nvPr/>
        </p:nvSpPr>
        <p:spPr>
          <a:xfrm rot="5160000" flipH="1">
            <a:off x="2390775" y="5286375"/>
            <a:ext cx="317500" cy="838200"/>
          </a:xfrm>
          <a:prstGeom prst="rightBrace">
            <a:avLst>
              <a:gd name="adj1" fmla="val 8333"/>
              <a:gd name="adj2" fmla="val 898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9" name="Google Shape;729;p57"/>
          <p:cNvSpPr txBox="1"/>
          <p:nvPr/>
        </p:nvSpPr>
        <p:spPr>
          <a:xfrm>
            <a:off x="3200400" y="51816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7"/>
          <p:cNvSpPr txBox="1"/>
          <p:nvPr/>
        </p:nvSpPr>
        <p:spPr>
          <a:xfrm>
            <a:off x="1600200" y="51816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2954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7"/>
          <p:cNvSpPr txBox="1"/>
          <p:nvPr/>
        </p:nvSpPr>
        <p:spPr>
          <a:xfrm>
            <a:off x="3200400" y="1371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7"/>
          <p:cNvSpPr txBox="1"/>
          <p:nvPr/>
        </p:nvSpPr>
        <p:spPr>
          <a:xfrm>
            <a:off x="2819400" y="1371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7"/>
          <p:cNvSpPr txBox="1"/>
          <p:nvPr/>
        </p:nvSpPr>
        <p:spPr>
          <a:xfrm>
            <a:off x="2362200" y="1371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1905000" y="1371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38100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7"/>
          <p:cNvSpPr txBox="1"/>
          <p:nvPr/>
        </p:nvSpPr>
        <p:spPr>
          <a:xfrm>
            <a:off x="6705600" y="3886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7"/>
          <p:cNvSpPr txBox="1"/>
          <p:nvPr/>
        </p:nvSpPr>
        <p:spPr>
          <a:xfrm>
            <a:off x="6248400" y="3962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7"/>
          <p:cNvSpPr txBox="1"/>
          <p:nvPr/>
        </p:nvSpPr>
        <p:spPr>
          <a:xfrm>
            <a:off x="5715000" y="3886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7"/>
          <p:cNvSpPr txBox="1"/>
          <p:nvPr/>
        </p:nvSpPr>
        <p:spPr>
          <a:xfrm>
            <a:off x="7086600" y="38862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1" name="Google Shape;741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46482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57"/>
          <p:cNvSpPr txBox="1"/>
          <p:nvPr/>
        </p:nvSpPr>
        <p:spPr>
          <a:xfrm>
            <a:off x="6096000" y="4708525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5715000" y="47244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5334000" y="4800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7"/>
          <p:cNvSpPr txBox="1"/>
          <p:nvPr/>
        </p:nvSpPr>
        <p:spPr>
          <a:xfrm>
            <a:off x="4495800" y="53181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57"/>
          <p:cNvCxnSpPr/>
          <p:nvPr/>
        </p:nvCxnSpPr>
        <p:spPr>
          <a:xfrm rot="10800000">
            <a:off x="4495800" y="4800600"/>
            <a:ext cx="228600" cy="6096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7" name="Google Shape;747;p57"/>
          <p:cNvSpPr txBox="1"/>
          <p:nvPr/>
        </p:nvSpPr>
        <p:spPr>
          <a:xfrm>
            <a:off x="4724400" y="4800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7"/>
          <p:cNvSpPr txBox="1"/>
          <p:nvPr/>
        </p:nvSpPr>
        <p:spPr>
          <a:xfrm>
            <a:off x="1600200" y="5791200"/>
            <a:ext cx="381000" cy="457200"/>
          </a:xfrm>
          <a:prstGeom prst="rect">
            <a:avLst/>
          </a:prstGeom>
          <a:solidFill>
            <a:srgbClr val="FF66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9" name="Google Shape;749;p57"/>
          <p:cNvSpPr txBox="1"/>
          <p:nvPr/>
        </p:nvSpPr>
        <p:spPr>
          <a:xfrm>
            <a:off x="3124200" y="3352800"/>
            <a:ext cx="381000" cy="457200"/>
          </a:xfrm>
          <a:prstGeom prst="rect">
            <a:avLst/>
          </a:prstGeom>
          <a:solidFill>
            <a:srgbClr val="FF66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0" name="Google Shape;750;p57"/>
          <p:cNvSpPr txBox="1"/>
          <p:nvPr/>
        </p:nvSpPr>
        <p:spPr>
          <a:xfrm>
            <a:off x="4800600" y="3048000"/>
            <a:ext cx="381000" cy="457200"/>
          </a:xfrm>
          <a:prstGeom prst="rect">
            <a:avLst/>
          </a:prstGeom>
          <a:solidFill>
            <a:srgbClr val="FF66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1" name="Google Shape;751;p57"/>
          <p:cNvSpPr txBox="1"/>
          <p:nvPr/>
        </p:nvSpPr>
        <p:spPr>
          <a:xfrm>
            <a:off x="4038600" y="4495800"/>
            <a:ext cx="381000" cy="457200"/>
          </a:xfrm>
          <a:prstGeom prst="rect">
            <a:avLst/>
          </a:prstGeom>
          <a:solidFill>
            <a:srgbClr val="FF66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8"/>
          <p:cNvSpPr txBox="1"/>
          <p:nvPr/>
        </p:nvSpPr>
        <p:spPr>
          <a:xfrm>
            <a:off x="1447800" y="269875"/>
            <a:ext cx="23923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371600"/>
            <a:ext cx="6069012" cy="50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9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Addressing-Within the same network</a:t>
            </a:r>
            <a:endParaRPr/>
          </a:p>
        </p:txBody>
      </p:sp>
      <p:pic>
        <p:nvPicPr>
          <p:cNvPr id="765" name="Google Shape;76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43000"/>
            <a:ext cx="5867400" cy="53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9"/>
          <p:cNvSpPr txBox="1"/>
          <p:nvPr/>
        </p:nvSpPr>
        <p:spPr>
          <a:xfrm>
            <a:off x="5334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9"/>
          <p:cNvSpPr txBox="1"/>
          <p:nvPr/>
        </p:nvSpPr>
        <p:spPr>
          <a:xfrm>
            <a:off x="685800" y="44037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9"/>
          <p:cNvSpPr txBox="1"/>
          <p:nvPr/>
        </p:nvSpPr>
        <p:spPr>
          <a:xfrm>
            <a:off x="685800" y="2286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9"/>
          <p:cNvSpPr txBox="1"/>
          <p:nvPr/>
        </p:nvSpPr>
        <p:spPr>
          <a:xfrm>
            <a:off x="2667000" y="2819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C/13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0" name="Google Shape;770;p59"/>
          <p:cNvCxnSpPr/>
          <p:nvPr/>
        </p:nvCxnSpPr>
        <p:spPr>
          <a:xfrm flipH="1">
            <a:off x="2895600" y="30480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71" name="Google Shape;771;p59"/>
          <p:cNvSpPr txBox="1"/>
          <p:nvPr/>
        </p:nvSpPr>
        <p:spPr>
          <a:xfrm>
            <a:off x="990600" y="6248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9"/>
          <p:cNvSpPr txBox="1"/>
          <p:nvPr/>
        </p:nvSpPr>
        <p:spPr>
          <a:xfrm>
            <a:off x="533400" y="3124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2200" y="5867400"/>
            <a:ext cx="32004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59"/>
          <p:cNvSpPr txBox="1"/>
          <p:nvPr/>
        </p:nvSpPr>
        <p:spPr>
          <a:xfrm>
            <a:off x="36576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9"/>
          <p:cNvSpPr txBox="1"/>
          <p:nvPr/>
        </p:nvSpPr>
        <p:spPr>
          <a:xfrm>
            <a:off x="28194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9"/>
          <p:cNvSpPr txBox="1"/>
          <p:nvPr/>
        </p:nvSpPr>
        <p:spPr>
          <a:xfrm>
            <a:off x="2362200" y="59436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9"/>
          <p:cNvSpPr txBox="1"/>
          <p:nvPr/>
        </p:nvSpPr>
        <p:spPr>
          <a:xfrm>
            <a:off x="3276600" y="5943600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9"/>
          <p:cNvSpPr/>
          <p:nvPr/>
        </p:nvSpPr>
        <p:spPr>
          <a:xfrm>
            <a:off x="228600" y="1524000"/>
            <a:ext cx="2743200" cy="53340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9" name="Google Shape;779;p59"/>
          <p:cNvSpPr txBox="1"/>
          <p:nvPr/>
        </p:nvSpPr>
        <p:spPr>
          <a:xfrm>
            <a:off x="1295400" y="5486400"/>
            <a:ext cx="381000" cy="381000"/>
          </a:xfrm>
          <a:prstGeom prst="rect">
            <a:avLst/>
          </a:prstGeom>
          <a:solidFill>
            <a:srgbClr val="FF66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0" name="Google Shape;780;p59"/>
          <p:cNvSpPr txBox="1"/>
          <p:nvPr/>
        </p:nvSpPr>
        <p:spPr>
          <a:xfrm>
            <a:off x="1600200" y="1600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9"/>
          <p:cNvSpPr txBox="1"/>
          <p:nvPr/>
        </p:nvSpPr>
        <p:spPr>
          <a:xfrm>
            <a:off x="6858000" y="1219200"/>
            <a:ext cx="22860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IP Addresses – </a:t>
            </a:r>
            <a:r>
              <a:rPr lang="en-US" sz="24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Alphabets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 Addresses - </a:t>
            </a:r>
            <a:r>
              <a:rPr lang="en-US" sz="2400" b="0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5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5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/>
          </a:p>
        </p:txBody>
      </p:sp>
      <p:sp>
        <p:nvSpPr>
          <p:cNvPr id="562" name="Google Shape;562;p4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6"/>
          <p:cNvSpPr txBox="1"/>
          <p:nvPr/>
        </p:nvSpPr>
        <p:spPr>
          <a:xfrm>
            <a:off x="1143000" y="269875"/>
            <a:ext cx="29829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295400"/>
            <a:ext cx="8142287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6"/>
          <p:cNvSpPr txBox="1"/>
          <p:nvPr/>
        </p:nvSpPr>
        <p:spPr>
          <a:xfrm>
            <a:off x="228600" y="4724400"/>
            <a:ext cx="8534400" cy="11874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network layer is responsible for the delivery of   </a:t>
            </a:r>
            <a:b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individual packets from  the source host to the destination host.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7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</a:t>
            </a:r>
            <a:endParaRPr/>
          </a:p>
        </p:txBody>
      </p:sp>
      <p:sp>
        <p:nvSpPr>
          <p:cNvPr id="577" name="Google Shape;577;p47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8" name="Google Shape;57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219200"/>
            <a:ext cx="5943600" cy="5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7"/>
          <p:cNvSpPr/>
          <p:nvPr/>
        </p:nvSpPr>
        <p:spPr>
          <a:xfrm>
            <a:off x="838200" y="1524000"/>
            <a:ext cx="2362200" cy="53340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0" name="Google Shape;580;p47"/>
          <p:cNvSpPr txBox="1"/>
          <p:nvPr/>
        </p:nvSpPr>
        <p:spPr>
          <a:xfrm>
            <a:off x="304800" y="3429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LAN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7"/>
          <p:cNvSpPr/>
          <p:nvPr/>
        </p:nvSpPr>
        <p:spPr>
          <a:xfrm>
            <a:off x="4953000" y="1219200"/>
            <a:ext cx="2971800" cy="2209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2" name="Google Shape;582;p47"/>
          <p:cNvSpPr txBox="1"/>
          <p:nvPr/>
        </p:nvSpPr>
        <p:spPr>
          <a:xfrm>
            <a:off x="7162800" y="22098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LAN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7"/>
          <p:cNvSpPr/>
          <p:nvPr/>
        </p:nvSpPr>
        <p:spPr>
          <a:xfrm>
            <a:off x="2971800" y="2209800"/>
            <a:ext cx="2971800" cy="30480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7315200" y="49530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LAN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5334000" y="4114800"/>
            <a:ext cx="2971800" cy="2209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2971800" y="4800600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Interconnections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1295400" y="6400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6172200" y="6019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1524000" y="563880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3200400" y="2743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47"/>
          <p:cNvCxnSpPr/>
          <p:nvPr/>
        </p:nvCxnSpPr>
        <p:spPr>
          <a:xfrm rot="10800000" flipH="1">
            <a:off x="3352800" y="2819400"/>
            <a:ext cx="304800" cy="4572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2" name="Google Shape;592;p47"/>
          <p:cNvSpPr txBox="1"/>
          <p:nvPr/>
        </p:nvSpPr>
        <p:spPr>
          <a:xfrm>
            <a:off x="3886200" y="35052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47"/>
          <p:cNvCxnSpPr/>
          <p:nvPr/>
        </p:nvCxnSpPr>
        <p:spPr>
          <a:xfrm rot="10800000" flipH="1">
            <a:off x="3810000" y="3886200"/>
            <a:ext cx="609600" cy="762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4" name="Google Shape;594;p47"/>
          <p:cNvSpPr txBox="1"/>
          <p:nvPr/>
        </p:nvSpPr>
        <p:spPr>
          <a:xfrm>
            <a:off x="3200400" y="373380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5257800" y="3810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6" name="Google Shape;596;p47"/>
          <p:cNvCxnSpPr/>
          <p:nvPr/>
        </p:nvCxnSpPr>
        <p:spPr>
          <a:xfrm flipH="1">
            <a:off x="5257800" y="3886200"/>
            <a:ext cx="381000" cy="5334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7" name="Google Shape;597;p47"/>
          <p:cNvSpPr txBox="1"/>
          <p:nvPr/>
        </p:nvSpPr>
        <p:spPr>
          <a:xfrm>
            <a:off x="4876800" y="2667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8" name="Google Shape;598;p47"/>
          <p:cNvCxnSpPr/>
          <p:nvPr/>
        </p:nvCxnSpPr>
        <p:spPr>
          <a:xfrm rot="10800000">
            <a:off x="4800600" y="2743200"/>
            <a:ext cx="304800" cy="3810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9" name="Google Shape;599;p47"/>
          <p:cNvSpPr txBox="1"/>
          <p:nvPr/>
        </p:nvSpPr>
        <p:spPr>
          <a:xfrm>
            <a:off x="5257800" y="327660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0" name="Google Shape;600;p47"/>
          <p:cNvSpPr txBox="1"/>
          <p:nvPr/>
        </p:nvSpPr>
        <p:spPr>
          <a:xfrm>
            <a:off x="4495800" y="480060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1066800" y="193675"/>
            <a:ext cx="6210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Source-to-destination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228600" y="12954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Functions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Adds an address to identify sender and receiver hosts.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Decides which path to take.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48"/>
          <p:cNvPicPr preferRelativeResize="0"/>
          <p:nvPr/>
        </p:nvPicPr>
        <p:blipFill rotWithShape="1">
          <a:blip r:embed="rId3">
            <a:alphaModFix/>
          </a:blip>
          <a:srcRect b="36892"/>
          <a:stretch/>
        </p:blipFill>
        <p:spPr>
          <a:xfrm>
            <a:off x="990600" y="3124200"/>
            <a:ext cx="66294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8"/>
          <p:cNvSpPr/>
          <p:nvPr/>
        </p:nvSpPr>
        <p:spPr>
          <a:xfrm>
            <a:off x="1066800" y="3810000"/>
            <a:ext cx="838200" cy="1066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48"/>
          <p:cNvSpPr txBox="1"/>
          <p:nvPr/>
        </p:nvSpPr>
        <p:spPr>
          <a:xfrm>
            <a:off x="1371600" y="45720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6705600" y="4495800"/>
            <a:ext cx="838200" cy="10668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48"/>
          <p:cNvSpPr txBox="1"/>
          <p:nvPr/>
        </p:nvSpPr>
        <p:spPr>
          <a:xfrm>
            <a:off x="6858000" y="5257800"/>
            <a:ext cx="381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8"/>
          <p:cNvSpPr txBox="1"/>
          <p:nvPr/>
        </p:nvSpPr>
        <p:spPr>
          <a:xfrm>
            <a:off x="1219200" y="3810000"/>
            <a:ext cx="3810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48"/>
          <p:cNvSpPr txBox="1"/>
          <p:nvPr/>
        </p:nvSpPr>
        <p:spPr>
          <a:xfrm>
            <a:off x="3429000" y="22860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Adds Logical Addressing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5638800" y="2743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Routing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1066800" y="193675"/>
            <a:ext cx="6210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Source-to-destination delivery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5410200" y="1295400"/>
            <a:ext cx="3733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Network Layer PDU is called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Packets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Common Network layer Protocol is called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Internet Protocol (IP)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Google Shape;6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19200"/>
            <a:ext cx="4953000" cy="47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0"/>
          <p:cNvSpPr txBox="1"/>
          <p:nvPr/>
        </p:nvSpPr>
        <p:spPr>
          <a:xfrm>
            <a:off x="533400" y="1371600"/>
            <a:ext cx="8305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Universal address, each host uniquely defined.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32-bit address also known as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r>
              <a:rPr lang="en-US"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 of underlying physical networks.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0" name="Google Shape;630;p50"/>
          <p:cNvSpPr txBox="1"/>
          <p:nvPr/>
        </p:nvSpPr>
        <p:spPr>
          <a:xfrm>
            <a:off x="1219200" y="317500"/>
            <a:ext cx="7162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Logical Addresses :: 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50"/>
          <p:cNvSpPr txBox="1"/>
          <p:nvPr/>
        </p:nvSpPr>
        <p:spPr>
          <a:xfrm>
            <a:off x="304800" y="4495800"/>
            <a:ext cx="8382000" cy="150495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192.168.10.1</a:t>
            </a:r>
            <a:br>
              <a:rPr lang="en-US" sz="3600" b="1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bits written in dotted decimal notation. Each decimal represented by 8 bits.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Task of communication broken up into </a:t>
            </a: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layers</a:t>
            </a: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928048" y="3508375"/>
            <a:ext cx="2353314" cy="221615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Communication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Task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4"/>
          <p:cNvCxnSpPr/>
          <p:nvPr/>
        </p:nvCxnSpPr>
        <p:spPr>
          <a:xfrm>
            <a:off x="3419475" y="4597400"/>
            <a:ext cx="1503362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Google Shape;106;p4"/>
          <p:cNvSpPr txBox="1"/>
          <p:nvPr/>
        </p:nvSpPr>
        <p:spPr>
          <a:xfrm>
            <a:off x="5468937" y="3216275"/>
            <a:ext cx="1341437" cy="106521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468937" y="4008437"/>
            <a:ext cx="1341437" cy="1065212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5468937" y="4799012"/>
            <a:ext cx="1341437" cy="106521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7172325" y="3646487"/>
            <a:ext cx="118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7173912" y="4438650"/>
            <a:ext cx="118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173912" y="5216525"/>
            <a:ext cx="1181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Layer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447800" y="241300"/>
            <a:ext cx="20399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Layering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4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/>
          </a:p>
        </p:txBody>
      </p:sp>
      <p:sp>
        <p:nvSpPr>
          <p:cNvPr id="415" name="Google Shape;415;p3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225" y="2025650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 txBox="1"/>
          <p:nvPr/>
        </p:nvSpPr>
        <p:spPr>
          <a:xfrm>
            <a:off x="609600" y="5426075"/>
            <a:ext cx="8077200" cy="82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transport layer is responsible for the delivery </a:t>
            </a:r>
            <a:b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of a message from one process to another.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304800" y="193675"/>
            <a:ext cx="32543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533400" y="1371600"/>
            <a:ext cx="80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Segmentation and Reassembly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Adds Port Address and Sequence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Connection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Flow and Error Control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Multiplexing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2098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762000" y="228600"/>
            <a:ext cx="56943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Functions– Transport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685800" y="4876800"/>
            <a:ext cx="7743825" cy="530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Transport Layer PDU is called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Segments</a:t>
            </a:r>
            <a:r>
              <a:rPr lang="en-US"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76200" y="5791200"/>
            <a:ext cx="9059862" cy="5302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Common Protocol used in Transport Layer is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TCP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7"/>
          <p:cNvSpPr txBox="1"/>
          <p:nvPr/>
        </p:nvSpPr>
        <p:spPr>
          <a:xfrm>
            <a:off x="1295400" y="193675"/>
            <a:ext cx="32543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Transport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447800"/>
            <a:ext cx="8229600" cy="28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7"/>
          <p:cNvSpPr txBox="1"/>
          <p:nvPr/>
        </p:nvSpPr>
        <p:spPr>
          <a:xfrm>
            <a:off x="533400" y="4495800"/>
            <a:ext cx="8001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Segments data received from application layer into small parts.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Transport Layer Protocol Data Unit is called </a:t>
            </a:r>
            <a:r>
              <a:rPr lang="en-US" sz="32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Segments</a:t>
            </a: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Segmentation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body" idx="1"/>
          </p:nvPr>
        </p:nvSpPr>
        <p:spPr>
          <a:xfrm>
            <a:off x="533400" y="5715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1371600" y="2971800"/>
            <a:ext cx="3124200" cy="762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609600" y="4648200"/>
            <a:ext cx="9906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50" name="Google Shape;45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838200"/>
            <a:ext cx="1905000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9000" y="838200"/>
            <a:ext cx="1033462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8"/>
          <p:cNvSpPr/>
          <p:nvPr/>
        </p:nvSpPr>
        <p:spPr>
          <a:xfrm>
            <a:off x="2819400" y="23622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8"/>
          <p:cNvSpPr txBox="1"/>
          <p:nvPr/>
        </p:nvSpPr>
        <p:spPr>
          <a:xfrm rot="5400000">
            <a:off x="2771775" y="2466975"/>
            <a:ext cx="32385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38"/>
          <p:cNvSpPr txBox="1"/>
          <p:nvPr/>
        </p:nvSpPr>
        <p:spPr>
          <a:xfrm>
            <a:off x="2438400" y="4648200"/>
            <a:ext cx="9906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38"/>
          <p:cNvSpPr txBox="1"/>
          <p:nvPr/>
        </p:nvSpPr>
        <p:spPr>
          <a:xfrm>
            <a:off x="4191000" y="4648200"/>
            <a:ext cx="9906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38"/>
          <p:cNvSpPr txBox="1"/>
          <p:nvPr/>
        </p:nvSpPr>
        <p:spPr>
          <a:xfrm>
            <a:off x="228600" y="4648200"/>
            <a:ext cx="381000" cy="68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2057400" y="4648200"/>
            <a:ext cx="381000" cy="68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3810000" y="4648200"/>
            <a:ext cx="381000" cy="68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1447800" y="304800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Data from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5562600" y="3581400"/>
            <a:ext cx="3352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Segments into small parts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1447800" y="3886200"/>
            <a:ext cx="2895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Received by Transport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5486400" y="3124200"/>
            <a:ext cx="4572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5562600" y="41910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 a number to identify the application.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2590800" y="1371600"/>
            <a:ext cx="533400" cy="5334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7467600" y="1981200"/>
            <a:ext cx="533400" cy="533400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152400" y="50292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1981200" y="49530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3733800" y="49530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5410200" y="4953000"/>
            <a:ext cx="3352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 a number sequence the segmented parts.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5486400" y="3886200"/>
            <a:ext cx="4572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5334000" y="4724400"/>
            <a:ext cx="457200" cy="38100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8"/>
          <p:cNvSpPr txBox="1"/>
          <p:nvPr/>
        </p:nvSpPr>
        <p:spPr>
          <a:xfrm>
            <a:off x="228600" y="46482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1981200" y="47244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8"/>
          <p:cNvSpPr txBox="1"/>
          <p:nvPr/>
        </p:nvSpPr>
        <p:spPr>
          <a:xfrm>
            <a:off x="3733800" y="46482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9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Identifying Different Applications</a:t>
            </a:r>
            <a:endParaRPr/>
          </a:p>
        </p:txBody>
      </p:sp>
      <p:sp>
        <p:nvSpPr>
          <p:cNvPr id="481" name="Google Shape;481;p39"/>
          <p:cNvSpPr txBox="1">
            <a:spLocks noGrp="1"/>
          </p:cNvSpPr>
          <p:nvPr>
            <p:ph type="body" idx="1"/>
          </p:nvPr>
        </p:nvSpPr>
        <p:spPr>
          <a:xfrm>
            <a:off x="457200" y="5562600"/>
            <a:ext cx="8077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Port Numbers</a:t>
            </a:r>
            <a:endParaRPr/>
          </a:p>
        </p:txBody>
      </p:sp>
      <p:pic>
        <p:nvPicPr>
          <p:cNvPr id="482" name="Google Shape;48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143000"/>
            <a:ext cx="7772400" cy="448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533400" y="1371600"/>
            <a:ext cx="79248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define multiple processes running in a computer.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16-bit in length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40"/>
          <p:cNvSpPr txBox="1"/>
          <p:nvPr/>
        </p:nvSpPr>
        <p:spPr>
          <a:xfrm>
            <a:off x="304800" y="3951287"/>
            <a:ext cx="8382000" cy="193198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800"/>
              <a:buFont typeface="Times New Roman"/>
              <a:buNone/>
            </a:pPr>
            <a:r>
              <a:rPr lang="en-US" sz="4800" b="1" i="0" u="none" strike="noStrike" cap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16-bit port address represented </a:t>
            </a:r>
            <a:br>
              <a:rPr lang="en-US"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one single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>
            <a:off x="762000" y="304800"/>
            <a:ext cx="27400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Port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1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Connection Control</a:t>
            </a:r>
            <a:endParaRPr/>
          </a:p>
        </p:txBody>
      </p:sp>
      <p:sp>
        <p:nvSpPr>
          <p:cNvPr id="497" name="Google Shape;497;p41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98" name="Google Shape;4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981200"/>
            <a:ext cx="7623175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1"/>
          <p:cNvSpPr txBox="1"/>
          <p:nvPr/>
        </p:nvSpPr>
        <p:spPr>
          <a:xfrm>
            <a:off x="1676400" y="16002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41"/>
          <p:cNvSpPr txBox="1"/>
          <p:nvPr/>
        </p:nvSpPr>
        <p:spPr>
          <a:xfrm>
            <a:off x="1143000" y="16764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Are you up?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 txBox="1"/>
          <p:nvPr/>
        </p:nvSpPr>
        <p:spPr>
          <a:xfrm>
            <a:off x="6248400" y="16764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6096000" y="1676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15240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4" name="Google Shape;504;p41"/>
          <p:cNvSpPr txBox="1"/>
          <p:nvPr/>
        </p:nvSpPr>
        <p:spPr>
          <a:xfrm>
            <a:off x="18288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41"/>
          <p:cNvSpPr txBox="1"/>
          <p:nvPr/>
        </p:nvSpPr>
        <p:spPr>
          <a:xfrm>
            <a:off x="20574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1524000" y="2133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Flow Control</a:t>
            </a:r>
            <a:endParaRPr/>
          </a:p>
        </p:txBody>
      </p:sp>
      <p:sp>
        <p:nvSpPr>
          <p:cNvPr id="513" name="Google Shape;513;p42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4" name="Google Shape;5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981200"/>
            <a:ext cx="8915400" cy="36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2"/>
          <p:cNvSpPr txBox="1"/>
          <p:nvPr/>
        </p:nvSpPr>
        <p:spPr>
          <a:xfrm>
            <a:off x="15240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18288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2"/>
          <p:cNvSpPr txBox="1"/>
          <p:nvPr/>
        </p:nvSpPr>
        <p:spPr>
          <a:xfrm>
            <a:off x="20574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1524000" y="2133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914400" y="32766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7086600" y="32004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5638800" y="228600"/>
            <a:ext cx="2895600" cy="160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Host B has too many packets to process.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Buffer to store incoming packets overflows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2"/>
          <p:cNvSpPr txBox="1"/>
          <p:nvPr/>
        </p:nvSpPr>
        <p:spPr>
          <a:xfrm>
            <a:off x="6705600" y="22098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3" name="Google Shape;523;p42"/>
          <p:cNvSpPr txBox="1"/>
          <p:nvPr/>
        </p:nvSpPr>
        <p:spPr>
          <a:xfrm>
            <a:off x="6553200" y="22098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Please send less packets.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3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Function: Error Control</a:t>
            </a:r>
            <a:endParaRPr/>
          </a:p>
        </p:txBody>
      </p:sp>
      <p:sp>
        <p:nvSpPr>
          <p:cNvPr id="530" name="Google Shape;530;p4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09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1" name="Google Shape;53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981200"/>
            <a:ext cx="8915400" cy="36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15240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18288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2057400" y="22098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1524000" y="21336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1066800" y="32004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7086600" y="3200400"/>
            <a:ext cx="1143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Host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3"/>
          <p:cNvSpPr txBox="1"/>
          <p:nvPr/>
        </p:nvSpPr>
        <p:spPr>
          <a:xfrm>
            <a:off x="6705600" y="2209800"/>
            <a:ext cx="533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9" name="Google Shape;539;p43"/>
          <p:cNvSpPr txBox="1"/>
          <p:nvPr/>
        </p:nvSpPr>
        <p:spPr>
          <a:xfrm>
            <a:off x="6172200" y="22098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Please send packet 2.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3352800" y="27432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66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00CC66"/>
                </a:solidFill>
                <a:latin typeface="Tahoma"/>
                <a:ea typeface="Tahoma"/>
                <a:cs typeface="Tahoma"/>
                <a:sym typeface="Tahoma"/>
              </a:rPr>
              <a:t>Lost in transition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3962400" y="2667000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4038600" y="24384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4038600" y="2376487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lang="en-US" sz="2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2133600" y="23622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6477000" y="11430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6629400" y="1524000"/>
            <a:ext cx="381000" cy="304800"/>
          </a:xfrm>
          <a:prstGeom prst="rect">
            <a:avLst/>
          </a:prstGeom>
          <a:solidFill>
            <a:schemeClr val="accent2"/>
          </a:solidFill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7162800" y="1143000"/>
            <a:ext cx="1600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 have 1&amp;3, where is 2?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Layers involving calling a friend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4191000"/>
            <a:ext cx="1233487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6600" y="4572000"/>
            <a:ext cx="1020762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1219200"/>
            <a:ext cx="7577137" cy="11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400" y="2667000"/>
            <a:ext cx="7262812" cy="111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5000" y="4800600"/>
            <a:ext cx="51054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1000" y="2286000"/>
            <a:ext cx="8534400" cy="34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3962400"/>
            <a:ext cx="8534400" cy="34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7391400" cy="54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44"/>
          <p:cNvSpPr txBox="1"/>
          <p:nvPr/>
        </p:nvSpPr>
        <p:spPr>
          <a:xfrm>
            <a:off x="762000" y="228600"/>
            <a:ext cx="49101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Functions– Multiplexing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1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LAYER</a:t>
            </a:r>
            <a:endParaRPr/>
          </a:p>
        </p:txBody>
      </p:sp>
      <p:sp>
        <p:nvSpPr>
          <p:cNvPr id="391" name="Google Shape;391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1371600" y="422275"/>
            <a:ext cx="28178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95400"/>
            <a:ext cx="7642225" cy="3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2"/>
          <p:cNvSpPr txBox="1"/>
          <p:nvPr/>
        </p:nvSpPr>
        <p:spPr>
          <a:xfrm>
            <a:off x="381000" y="5410200"/>
            <a:ext cx="8077200" cy="82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session layer is responsible for dialog </a:t>
            </a:r>
            <a:b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control and synchronization.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3"/>
          <p:cNvSpPr txBox="1">
            <a:spLocks noGrp="1"/>
          </p:cNvSpPr>
          <p:nvPr>
            <p:ph type="body" idx="4294967295"/>
          </p:nvPr>
        </p:nvSpPr>
        <p:spPr>
          <a:xfrm>
            <a:off x="685800" y="1454150"/>
            <a:ext cx="8077200" cy="502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handles the exchange of information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initiate dialogs,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keep them active, and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restart sessions that are disrupted or idle for a long period of time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applications, like web browsers or e-mail clients, incorporate functionality of the OSI layers 5, 6 and 7.</a:t>
            </a:r>
            <a:endParaRPr/>
          </a:p>
        </p:txBody>
      </p:sp>
      <p:sp>
        <p:nvSpPr>
          <p:cNvPr id="406" name="Google Shape;406;p33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3"/>
          <p:cNvSpPr txBox="1"/>
          <p:nvPr/>
        </p:nvSpPr>
        <p:spPr>
          <a:xfrm>
            <a:off x="381000" y="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Session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54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8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 LAYER</a:t>
            </a:r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1524000" y="269875"/>
            <a:ext cx="38179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95400"/>
            <a:ext cx="7772400" cy="264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9"/>
          <p:cNvSpPr txBox="1"/>
          <p:nvPr/>
        </p:nvSpPr>
        <p:spPr>
          <a:xfrm>
            <a:off x="381000" y="4648200"/>
            <a:ext cx="8534400" cy="8223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presentation layer is responsible for translation, compression, and encryption.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 txBox="1">
            <a:spLocks noGrp="1"/>
          </p:cNvSpPr>
          <p:nvPr>
            <p:ph type="body" idx="4294967295"/>
          </p:nvPr>
        </p:nvSpPr>
        <p:spPr>
          <a:xfrm>
            <a:off x="3810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primary functions: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Coding and conversion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Compression of the data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Encryption of the data</a:t>
            </a:r>
            <a:endParaRPr/>
          </a:p>
          <a:p>
            <a:pPr marL="742950" marR="0" lvl="1" indent="-187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Presentation layer implementations are not typically associated with a particular protocol stack. </a:t>
            </a: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187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533400" y="0"/>
            <a:ext cx="8229600" cy="8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57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Interface Between Human and Data Networks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Responsible for providing services to the user.</a:t>
            </a:r>
            <a:b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marL="34290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475" y="2432050"/>
            <a:ext cx="6389687" cy="408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09600" y="304800"/>
            <a:ext cx="65563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 in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828800"/>
            <a:ext cx="388620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546225"/>
            <a:ext cx="4572000" cy="339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1712" y="1143000"/>
            <a:ext cx="210661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381000" y="49530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Web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 txBox="1"/>
          <p:nvPr/>
        </p:nvSpPr>
        <p:spPr>
          <a:xfrm>
            <a:off x="3276600" y="5105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6400800" y="5715000"/>
            <a:ext cx="20574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Instant messaging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81454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Benefits of using a layered model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522287" y="1138237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find out the </a:t>
            </a:r>
            <a:r>
              <a:rPr lang="en-US" sz="2800" b="0" i="0" u="none">
                <a:solidFill>
                  <a:srgbClr val="7575D1"/>
                </a:solidFill>
                <a:latin typeface="Tahoma"/>
                <a:ea typeface="Tahoma"/>
                <a:cs typeface="Tahoma"/>
                <a:sym typeface="Tahoma"/>
              </a:rPr>
              <a:t>fault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easily.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Changes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one layer do not affect other layers.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Have </a:t>
            </a:r>
            <a:r>
              <a:rPr lang="en-US" sz="2800" b="0" i="0" u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defined information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that they act upon.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3311525"/>
            <a:ext cx="5943600" cy="35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/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401762"/>
            <a:ext cx="8610600" cy="49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609600" y="304800"/>
            <a:ext cx="65563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Applications in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43000"/>
            <a:ext cx="2590800" cy="19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143000"/>
            <a:ext cx="2590800" cy="192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1800" y="1143000"/>
            <a:ext cx="1406525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5"/>
          <p:cNvSpPr/>
          <p:nvPr/>
        </p:nvSpPr>
        <p:spPr>
          <a:xfrm>
            <a:off x="4724400" y="3124200"/>
            <a:ext cx="304800" cy="106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 rot="5400000">
            <a:off x="4381500" y="3543300"/>
            <a:ext cx="9906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5"/>
          <p:cNvSpPr txBox="1"/>
          <p:nvPr/>
        </p:nvSpPr>
        <p:spPr>
          <a:xfrm>
            <a:off x="3200400" y="4876800"/>
            <a:ext cx="34290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 txBox="1"/>
          <p:nvPr/>
        </p:nvSpPr>
        <p:spPr>
          <a:xfrm>
            <a:off x="2209800" y="4876800"/>
            <a:ext cx="9906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 rot="5400000">
            <a:off x="4610100" y="2933700"/>
            <a:ext cx="533400" cy="3352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5"/>
          <p:cNvSpPr/>
          <p:nvPr/>
        </p:nvSpPr>
        <p:spPr>
          <a:xfrm rot="-5400000">
            <a:off x="4114800" y="3657600"/>
            <a:ext cx="609600" cy="441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5"/>
          <p:cNvSpPr/>
          <p:nvPr/>
        </p:nvSpPr>
        <p:spPr>
          <a:xfrm>
            <a:off x="5105400" y="5943600"/>
            <a:ext cx="3048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/>
        </p:nvSpPr>
        <p:spPr>
          <a:xfrm rot="5400000">
            <a:off x="4914900" y="6210300"/>
            <a:ext cx="685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25"/>
          <p:cNvSpPr txBox="1"/>
          <p:nvPr/>
        </p:nvSpPr>
        <p:spPr>
          <a:xfrm>
            <a:off x="5486400" y="5867400"/>
            <a:ext cx="3429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To Presentation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 txBox="1"/>
          <p:nvPr/>
        </p:nvSpPr>
        <p:spPr>
          <a:xfrm>
            <a:off x="2286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Web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/>
        </p:nvSpPr>
        <p:spPr>
          <a:xfrm>
            <a:off x="35052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6781800" y="4495800"/>
            <a:ext cx="20574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Instant messaging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609600" y="304800"/>
            <a:ext cx="3505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43000"/>
            <a:ext cx="2590800" cy="193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143000"/>
            <a:ext cx="2590800" cy="192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1800" y="1143000"/>
            <a:ext cx="1406525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6"/>
          <p:cNvSpPr txBox="1"/>
          <p:nvPr/>
        </p:nvSpPr>
        <p:spPr>
          <a:xfrm>
            <a:off x="3200400" y="4876800"/>
            <a:ext cx="3429000" cy="6858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/>
          <p:cNvSpPr txBox="1"/>
          <p:nvPr/>
        </p:nvSpPr>
        <p:spPr>
          <a:xfrm>
            <a:off x="2209800" y="4876800"/>
            <a:ext cx="990600" cy="68580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H7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/>
          <p:cNvSpPr/>
          <p:nvPr/>
        </p:nvSpPr>
        <p:spPr>
          <a:xfrm rot="5400000">
            <a:off x="4610100" y="2933700"/>
            <a:ext cx="533400" cy="3352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26"/>
          <p:cNvSpPr/>
          <p:nvPr/>
        </p:nvSpPr>
        <p:spPr>
          <a:xfrm rot="-5400000">
            <a:off x="4114800" y="3657600"/>
            <a:ext cx="609600" cy="441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5486400" y="5867400"/>
            <a:ext cx="34290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From Presentation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 txBox="1"/>
          <p:nvPr/>
        </p:nvSpPr>
        <p:spPr>
          <a:xfrm>
            <a:off x="2286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Web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3505200" y="31242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 txBox="1"/>
          <p:nvPr/>
        </p:nvSpPr>
        <p:spPr>
          <a:xfrm>
            <a:off x="6781800" y="4495800"/>
            <a:ext cx="20574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Instant messaging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4572000" y="6019800"/>
            <a:ext cx="381000" cy="685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 txBox="1"/>
          <p:nvPr/>
        </p:nvSpPr>
        <p:spPr>
          <a:xfrm rot="5400000">
            <a:off x="4467225" y="6315075"/>
            <a:ext cx="59055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4800600" y="3124200"/>
            <a:ext cx="533400" cy="990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 rot="5400000">
            <a:off x="4638675" y="3552825"/>
            <a:ext cx="8572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27" descr="27.jp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0075" y="1604962"/>
            <a:ext cx="7781925" cy="424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7"/>
          <p:cNvSpPr txBox="1"/>
          <p:nvPr/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381000" y="228600"/>
            <a:ext cx="82296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7620000" y="2514600"/>
            <a:ext cx="838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7467600" y="33528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7467600" y="39624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SMTP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7543800" y="44958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7696200" y="5181600"/>
            <a:ext cx="1066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DHCP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6705600" y="1676400"/>
            <a:ext cx="22098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Examples of Protocols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7"/>
          <p:cNvCxnSpPr/>
          <p:nvPr/>
        </p:nvCxnSpPr>
        <p:spPr>
          <a:xfrm>
            <a:off x="6324600" y="3657600"/>
            <a:ext cx="457200" cy="205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0" name="Google Shape;360;p27"/>
          <p:cNvCxnSpPr/>
          <p:nvPr/>
        </p:nvCxnSpPr>
        <p:spPr>
          <a:xfrm>
            <a:off x="6400800" y="2362200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4"/>
          <p:cNvSpPr txBox="1"/>
          <p:nvPr/>
        </p:nvSpPr>
        <p:spPr>
          <a:xfrm>
            <a:off x="533400" y="304800"/>
            <a:ext cx="496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 of OSI Layers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87" y="1752600"/>
            <a:ext cx="8570912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5"/>
          <p:cNvSpPr txBox="1">
            <a:spLocks noGrp="1"/>
          </p:cNvSpPr>
          <p:nvPr>
            <p:ph type="body" idx="1"/>
          </p:nvPr>
        </p:nvSpPr>
        <p:spPr>
          <a:xfrm>
            <a:off x="457200" y="47244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PDUs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Headers and trailers</a:t>
            </a:r>
            <a:endParaRPr/>
          </a:p>
        </p:txBody>
      </p:sp>
      <p:pic>
        <p:nvPicPr>
          <p:cNvPr id="830" name="Google Shape;83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143000"/>
            <a:ext cx="5029200" cy="36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5"/>
          <p:cNvSpPr txBox="1"/>
          <p:nvPr/>
        </p:nvSpPr>
        <p:spPr>
          <a:xfrm>
            <a:off x="1524000" y="320675"/>
            <a:ext cx="20939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6"/>
          <p:cNvSpPr txBox="1"/>
          <p:nvPr/>
        </p:nvSpPr>
        <p:spPr>
          <a:xfrm>
            <a:off x="1066800" y="317500"/>
            <a:ext cx="1574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TCP/IP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9" name="Google Shape;839;p66"/>
          <p:cNvSpPr txBox="1"/>
          <p:nvPr/>
        </p:nvSpPr>
        <p:spPr>
          <a:xfrm>
            <a:off x="457200" y="1143000"/>
            <a:ext cx="8077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Developed by the US Defense Advanced Research Project Agency (DARPA) for its packet switched network (ARPANET)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Used by the global Internet.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 Facto Standard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0" name="Google Shape;840;p66"/>
          <p:cNvCxnSpPr/>
          <p:nvPr/>
        </p:nvCxnSpPr>
        <p:spPr>
          <a:xfrm>
            <a:off x="3124200" y="3886200"/>
            <a:ext cx="1447800" cy="4572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1" name="Google Shape;841;p66"/>
          <p:cNvCxnSpPr/>
          <p:nvPr/>
        </p:nvCxnSpPr>
        <p:spPr>
          <a:xfrm rot="10800000" flipH="1">
            <a:off x="2971800" y="4343400"/>
            <a:ext cx="1600200" cy="5334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42" name="Google Shape;84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3581400"/>
            <a:ext cx="1620837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3581400"/>
            <a:ext cx="1504950" cy="2847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66"/>
          <p:cNvCxnSpPr/>
          <p:nvPr/>
        </p:nvCxnSpPr>
        <p:spPr>
          <a:xfrm>
            <a:off x="3124200" y="5105400"/>
            <a:ext cx="1524000" cy="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5" name="Google Shape;845;p66"/>
          <p:cNvCxnSpPr/>
          <p:nvPr/>
        </p:nvCxnSpPr>
        <p:spPr>
          <a:xfrm>
            <a:off x="3124200" y="5486400"/>
            <a:ext cx="1524000" cy="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6" name="Google Shape;846;p66"/>
          <p:cNvCxnSpPr/>
          <p:nvPr/>
        </p:nvCxnSpPr>
        <p:spPr>
          <a:xfrm>
            <a:off x="3048000" y="5791200"/>
            <a:ext cx="1524000" cy="3048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7" name="Google Shape;847;p66"/>
          <p:cNvCxnSpPr/>
          <p:nvPr/>
        </p:nvCxnSpPr>
        <p:spPr>
          <a:xfrm rot="10800000" flipH="1">
            <a:off x="3048000" y="6096000"/>
            <a:ext cx="1524000" cy="228600"/>
          </a:xfrm>
          <a:prstGeom prst="straightConnector1">
            <a:avLst/>
          </a:prstGeom>
          <a:noFill/>
          <a:ln w="38100" cap="flat" cmpd="sng">
            <a:solidFill>
              <a:srgbClr val="66006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7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TCP/IP Encapsulation</a:t>
            </a:r>
            <a:endParaRPr/>
          </a:p>
        </p:txBody>
      </p:sp>
      <p:pic>
        <p:nvPicPr>
          <p:cNvPr id="854" name="Google Shape;854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447800"/>
            <a:ext cx="6805612" cy="46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8"/>
          <p:cNvSpPr txBox="1"/>
          <p:nvPr/>
        </p:nvSpPr>
        <p:spPr>
          <a:xfrm>
            <a:off x="1219200" y="346075"/>
            <a:ext cx="47291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TCP/IP and OSI model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Google Shape;86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524000"/>
            <a:ext cx="7532687" cy="500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69"/>
          <p:cNvSpPr txBox="1"/>
          <p:nvPr/>
        </p:nvSpPr>
        <p:spPr>
          <a:xfrm>
            <a:off x="1295400" y="241300"/>
            <a:ext cx="4445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 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69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9" name="Google Shape;869;p69"/>
          <p:cNvSpPr txBox="1"/>
          <p:nvPr/>
        </p:nvSpPr>
        <p:spPr>
          <a:xfrm>
            <a:off x="533400" y="13716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Four levels of addresses are used in an internet employing the TCP/IP protocols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200400"/>
            <a:ext cx="7834312" cy="19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Rules that govern communications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655637" y="1143000"/>
            <a:ext cx="7940675" cy="532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protocol is a set of predetermined rules.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communicated??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it is communicated??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it is communicated??</a:t>
            </a:r>
            <a:endParaRPr/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2098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3367087"/>
            <a:ext cx="5334000" cy="321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1219200" y="4419600"/>
            <a:ext cx="2057400" cy="685800"/>
          </a:xfrm>
          <a:prstGeom prst="ellipse">
            <a:avLst/>
          </a:prstGeom>
          <a:noFill/>
          <a:ln w="3175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0"/>
          <p:cNvSpPr txBox="1"/>
          <p:nvPr/>
        </p:nvSpPr>
        <p:spPr>
          <a:xfrm>
            <a:off x="609600" y="304800"/>
            <a:ext cx="74866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Relationship of layers and addresses in TCP/IP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7" name="Google Shape;8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266825"/>
            <a:ext cx="7467600" cy="48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70"/>
          <p:cNvSpPr txBox="1"/>
          <p:nvPr/>
        </p:nvSpPr>
        <p:spPr>
          <a:xfrm>
            <a:off x="6629400" y="396240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0"/>
          <p:cNvSpPr txBox="1"/>
          <p:nvPr/>
        </p:nvSpPr>
        <p:spPr>
          <a:xfrm>
            <a:off x="6629400" y="54864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1"/>
          <p:cNvSpPr txBox="1"/>
          <p:nvPr/>
        </p:nvSpPr>
        <p:spPr>
          <a:xfrm>
            <a:off x="533400" y="1371600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having user friendly addresses.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Email addresses or URLs.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lang="en-US" sz="2800" b="0" i="0" u="sng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john@gmail.com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john@gmail.com or </a:t>
            </a:r>
            <a:r>
              <a:rPr lang="en-US" sz="2800" b="0" i="0" u="sng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www.bracu.ac.bd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converted into corresponding port and logical addresses by the sending computer.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1"/>
          <p:cNvSpPr txBox="1"/>
          <p:nvPr/>
        </p:nvSpPr>
        <p:spPr>
          <a:xfrm>
            <a:off x="1219200" y="317500"/>
            <a:ext cx="38941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Specific Addresses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068387"/>
            <a:ext cx="6248400" cy="5713412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2"/>
          <p:cNvSpPr txBox="1">
            <a:spLocks noGrp="1"/>
          </p:cNvSpPr>
          <p:nvPr>
            <p:ph type="title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 Review</a:t>
            </a:r>
            <a:endParaRPr/>
          </a:p>
        </p:txBody>
      </p:sp>
      <p:sp>
        <p:nvSpPr>
          <p:cNvPr id="894" name="Google Shape;894;p72"/>
          <p:cNvSpPr txBox="1"/>
          <p:nvPr/>
        </p:nvSpPr>
        <p:spPr>
          <a:xfrm>
            <a:off x="838200" y="6461125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Sender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2"/>
          <p:cNvSpPr txBox="1"/>
          <p:nvPr/>
        </p:nvSpPr>
        <p:spPr>
          <a:xfrm>
            <a:off x="5638800" y="6172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2"/>
          <p:cNvSpPr txBox="1"/>
          <p:nvPr/>
        </p:nvSpPr>
        <p:spPr>
          <a:xfrm>
            <a:off x="685800" y="5791200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72"/>
          <p:cNvSpPr txBox="1"/>
          <p:nvPr/>
        </p:nvSpPr>
        <p:spPr>
          <a:xfrm>
            <a:off x="5334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2"/>
          <p:cNvSpPr txBox="1"/>
          <p:nvPr/>
        </p:nvSpPr>
        <p:spPr>
          <a:xfrm>
            <a:off x="381000" y="5181600"/>
            <a:ext cx="1600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72"/>
          <p:cNvCxnSpPr/>
          <p:nvPr/>
        </p:nvCxnSpPr>
        <p:spPr>
          <a:xfrm flipH="1">
            <a:off x="762000" y="55626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0" name="Google Shape;900;p72"/>
          <p:cNvSpPr txBox="1"/>
          <p:nvPr/>
        </p:nvSpPr>
        <p:spPr>
          <a:xfrm>
            <a:off x="1295400" y="5410200"/>
            <a:ext cx="1905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72"/>
          <p:cNvCxnSpPr/>
          <p:nvPr/>
        </p:nvCxnSpPr>
        <p:spPr>
          <a:xfrm flipH="1">
            <a:off x="1219200" y="5791200"/>
            <a:ext cx="304800" cy="2286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2" name="Google Shape;902;p72"/>
          <p:cNvSpPr txBox="1"/>
          <p:nvPr/>
        </p:nvSpPr>
        <p:spPr>
          <a:xfrm>
            <a:off x="838200" y="41910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2"/>
          <p:cNvSpPr txBox="1"/>
          <p:nvPr/>
        </p:nvSpPr>
        <p:spPr>
          <a:xfrm>
            <a:off x="2667000" y="2743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72"/>
          <p:cNvCxnSpPr/>
          <p:nvPr/>
        </p:nvCxnSpPr>
        <p:spPr>
          <a:xfrm flipH="1">
            <a:off x="2895600" y="30480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5" name="Google Shape;905;p72"/>
          <p:cNvSpPr txBox="1"/>
          <p:nvPr/>
        </p:nvSpPr>
        <p:spPr>
          <a:xfrm>
            <a:off x="3124200" y="40386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6" name="Google Shape;906;p72"/>
          <p:cNvCxnSpPr/>
          <p:nvPr/>
        </p:nvCxnSpPr>
        <p:spPr>
          <a:xfrm rot="10800000">
            <a:off x="3429000" y="3581400"/>
            <a:ext cx="152400" cy="4572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7" name="Google Shape;907;p72"/>
          <p:cNvSpPr txBox="1"/>
          <p:nvPr/>
        </p:nvSpPr>
        <p:spPr>
          <a:xfrm>
            <a:off x="4191000" y="2590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8" name="Google Shape;908;p72"/>
          <p:cNvCxnSpPr/>
          <p:nvPr/>
        </p:nvCxnSpPr>
        <p:spPr>
          <a:xfrm>
            <a:off x="4572000" y="2895600"/>
            <a:ext cx="76200" cy="3810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9" name="Google Shape;909;p72"/>
          <p:cNvSpPr txBox="1"/>
          <p:nvPr/>
        </p:nvSpPr>
        <p:spPr>
          <a:xfrm>
            <a:off x="5334000" y="33528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0" name="Google Shape;910;p72"/>
          <p:cNvCxnSpPr/>
          <p:nvPr/>
        </p:nvCxnSpPr>
        <p:spPr>
          <a:xfrm rot="10800000">
            <a:off x="4800600" y="35814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1" name="Google Shape;911;p72"/>
          <p:cNvSpPr txBox="1"/>
          <p:nvPr/>
        </p:nvSpPr>
        <p:spPr>
          <a:xfrm>
            <a:off x="4800600" y="42672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72"/>
          <p:cNvCxnSpPr/>
          <p:nvPr/>
        </p:nvCxnSpPr>
        <p:spPr>
          <a:xfrm flipH="1">
            <a:off x="4419600" y="4495800"/>
            <a:ext cx="381000" cy="2286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3" name="Google Shape;913;p72"/>
          <p:cNvSpPr txBox="1"/>
          <p:nvPr/>
        </p:nvSpPr>
        <p:spPr>
          <a:xfrm>
            <a:off x="6781800" y="5867400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2"/>
          <p:cNvSpPr txBox="1"/>
          <p:nvPr/>
        </p:nvSpPr>
        <p:spPr>
          <a:xfrm>
            <a:off x="6858000" y="1219200"/>
            <a:ext cx="22860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Assume: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IP Addresses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Capital Alphabets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MAC Addresses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Numbers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Port Numbers-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Small Alphabets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2"/>
          <p:cNvSpPr txBox="1"/>
          <p:nvPr/>
        </p:nvSpPr>
        <p:spPr>
          <a:xfrm>
            <a:off x="4495800" y="5318125"/>
            <a:ext cx="9144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Tahoma"/>
              <a:buNone/>
            </a:pPr>
            <a:r>
              <a:rPr lang="en-US" sz="20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en-US" sz="20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/41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Google Shape;916;p72"/>
          <p:cNvCxnSpPr/>
          <p:nvPr/>
        </p:nvCxnSpPr>
        <p:spPr>
          <a:xfrm rot="10800000">
            <a:off x="4572000" y="4953000"/>
            <a:ext cx="152400" cy="457200"/>
          </a:xfrm>
          <a:prstGeom prst="straightConnector1">
            <a:avLst/>
          </a:pr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7" name="Google Shape;917;p72"/>
          <p:cNvSpPr txBox="1"/>
          <p:nvPr/>
        </p:nvSpPr>
        <p:spPr>
          <a:xfrm>
            <a:off x="2057400" y="59436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2"/>
          <p:cNvSpPr txBox="1"/>
          <p:nvPr/>
        </p:nvSpPr>
        <p:spPr>
          <a:xfrm>
            <a:off x="2819400" y="5943600"/>
            <a:ext cx="533400" cy="533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9" name="Google Shape;919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143000"/>
            <a:ext cx="4619625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2"/>
          <p:cNvSpPr txBox="1"/>
          <p:nvPr/>
        </p:nvSpPr>
        <p:spPr>
          <a:xfrm>
            <a:off x="6781800" y="5181600"/>
            <a:ext cx="5334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ahoma"/>
              <a:buNone/>
            </a:pPr>
            <a:r>
              <a:rPr lang="en-US" sz="14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2"/>
          <p:cNvSpPr txBox="1"/>
          <p:nvPr/>
        </p:nvSpPr>
        <p:spPr>
          <a:xfrm>
            <a:off x="2970212" y="1271587"/>
            <a:ext cx="3222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2"/>
          <p:cNvSpPr txBox="1"/>
          <p:nvPr/>
        </p:nvSpPr>
        <p:spPr>
          <a:xfrm>
            <a:off x="3352800" y="1219200"/>
            <a:ext cx="3206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2"/>
          <p:cNvSpPr txBox="1"/>
          <p:nvPr/>
        </p:nvSpPr>
        <p:spPr>
          <a:xfrm>
            <a:off x="2438400" y="1219200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2"/>
          <p:cNvSpPr txBox="1"/>
          <p:nvPr/>
        </p:nvSpPr>
        <p:spPr>
          <a:xfrm>
            <a:off x="1981200" y="1219200"/>
            <a:ext cx="388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2"/>
          <p:cNvSpPr txBox="1"/>
          <p:nvPr/>
        </p:nvSpPr>
        <p:spPr>
          <a:xfrm>
            <a:off x="1295400" y="1295400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72"/>
          <p:cNvSpPr txBox="1"/>
          <p:nvPr/>
        </p:nvSpPr>
        <p:spPr>
          <a:xfrm>
            <a:off x="742950" y="1233487"/>
            <a:ext cx="476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Tahoma"/>
              <a:buNone/>
            </a:pPr>
            <a:r>
              <a:rPr lang="en-US" sz="1800" b="1" i="0" u="none" strike="noStrike" cap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2"/>
          <p:cNvSpPr txBox="1"/>
          <p:nvPr/>
        </p:nvSpPr>
        <p:spPr>
          <a:xfrm>
            <a:off x="838200" y="1905000"/>
            <a:ext cx="44958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0" u="none" strike="noStrike" cap="none">
                <a:solidFill>
                  <a:srgbClr val="660066"/>
                </a:solidFill>
                <a:latin typeface="Tahoma"/>
                <a:ea typeface="Tahoma"/>
                <a:cs typeface="Tahoma"/>
                <a:sym typeface="Tahoma"/>
              </a:rPr>
              <a:t>D   S     D     S     D   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3"/>
          <p:cNvSpPr txBox="1"/>
          <p:nvPr/>
        </p:nvSpPr>
        <p:spPr>
          <a:xfrm>
            <a:off x="685800" y="269875"/>
            <a:ext cx="5181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Addressing Review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4" name="Google Shape;934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66800"/>
            <a:ext cx="5486400" cy="4113212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73"/>
          <p:cNvSpPr txBox="1"/>
          <p:nvPr/>
        </p:nvSpPr>
        <p:spPr>
          <a:xfrm>
            <a:off x="609600" y="5410200"/>
            <a:ext cx="8077200" cy="13731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Although </a:t>
            </a:r>
            <a:r>
              <a:rPr lang="en-US" sz="28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physical addresses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change from hop to hop,</a:t>
            </a:r>
            <a:r>
              <a:rPr lang="en-US" sz="28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 logical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28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port addresses</a:t>
            </a:r>
            <a:r>
              <a:rPr lang="en-US" sz="28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remain the same from the source to destination.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4"/>
          <p:cNvSpPr txBox="1"/>
          <p:nvPr/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2.#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4"/>
          <p:cNvSpPr txBox="1"/>
          <p:nvPr/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74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4"/>
          <p:cNvSpPr txBox="1">
            <a:spLocks noGrp="1"/>
          </p:cNvSpPr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ahoma"/>
              <a:buNone/>
            </a:pPr>
            <a:r>
              <a:rPr lang="en-US" sz="48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943" name="Google Shape;943;p7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>
            <a:spLocks noGrp="1"/>
          </p:cNvSpPr>
          <p:nvPr>
            <p:ph type="title" idx="4294967295"/>
          </p:nvPr>
        </p:nvSpPr>
        <p:spPr>
          <a:xfrm>
            <a:off x="8382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Protocols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4294967295"/>
          </p:nvPr>
        </p:nvSpPr>
        <p:spPr>
          <a:xfrm>
            <a:off x="228600" y="1295400"/>
            <a:ext cx="8686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processes such as: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1447800" y="2133600"/>
            <a:ext cx="6096000" cy="495300"/>
          </a:xfrm>
          <a:prstGeom prst="rect">
            <a:avLst/>
          </a:prstGeom>
          <a:solidFill>
            <a:srgbClr val="0099FF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format or structure of the message.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1219200" y="4191000"/>
            <a:ext cx="6934200" cy="860425"/>
          </a:xfrm>
          <a:prstGeom prst="rect">
            <a:avLst/>
          </a:prstGeom>
          <a:solidFill>
            <a:srgbClr val="80000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and when error and system messages are passed between devices.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1066800" y="5486400"/>
            <a:ext cx="7391400" cy="495300"/>
          </a:xfrm>
          <a:prstGeom prst="rect">
            <a:avLst/>
          </a:prstGeom>
          <a:solidFill>
            <a:srgbClr val="29527B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setup and termination of data transfer sessions.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143000" y="2895600"/>
            <a:ext cx="7010400" cy="860425"/>
          </a:xfrm>
          <a:prstGeom prst="rect">
            <a:avLst/>
          </a:prstGeom>
          <a:solidFill>
            <a:srgbClr val="008000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method by which networking devices share information about pathways with other networks.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467600" y="213360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What?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7620000" y="3429000"/>
            <a:ext cx="1295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How?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6934200" y="4648200"/>
            <a:ext cx="19812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How/When?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5715000" y="5943600"/>
            <a:ext cx="28956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What/When/How?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1143000" y="317500"/>
            <a:ext cx="50673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Protocols and Standards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685800" y="1676400"/>
            <a:ext cx="7467600" cy="350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Protocols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Standards Organizations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None/>
            </a:pPr>
            <a:endParaRPr sz="28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Internet Standards</a:t>
            </a:r>
            <a:b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Microsoft Office PowerPoint</Application>
  <PresentationFormat>On-screen Show (4:3)</PresentationFormat>
  <Paragraphs>478</Paragraphs>
  <Slides>74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Times New Roman</vt:lpstr>
      <vt:lpstr>Arial</vt:lpstr>
      <vt:lpstr>Times</vt:lpstr>
      <vt:lpstr>Tahoma</vt:lpstr>
      <vt:lpstr>Garamond</vt:lpstr>
      <vt:lpstr>Noto Sans Symbols</vt:lpstr>
      <vt:lpstr>Blends</vt:lpstr>
      <vt:lpstr>1_Blends</vt:lpstr>
      <vt:lpstr>PowerPoint Presentation</vt:lpstr>
      <vt:lpstr>PowerPoint Presentation</vt:lpstr>
      <vt:lpstr>PowerPoint Presentation</vt:lpstr>
      <vt:lpstr>PowerPoint Presentation</vt:lpstr>
      <vt:lpstr>Layers involving calling a friend</vt:lpstr>
      <vt:lpstr>Benefits of using a layered model</vt:lpstr>
      <vt:lpstr>Rules that govern communications</vt:lpstr>
      <vt:lpstr>Protocols</vt:lpstr>
      <vt:lpstr>PowerPoint Presentation</vt:lpstr>
      <vt:lpstr>PowerPoint Presentation</vt:lpstr>
      <vt:lpstr>Standards and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 Model- 7 Layers</vt:lpstr>
      <vt:lpstr>PowerPoint Presentation</vt:lpstr>
      <vt:lpstr>PowerPoint Presentation</vt:lpstr>
      <vt:lpstr>PowerPoint Presentation</vt:lpstr>
      <vt:lpstr>PHYSICAL LAYER</vt:lpstr>
      <vt:lpstr>PowerPoint Presentation</vt:lpstr>
      <vt:lpstr>PowerPoint Presentation</vt:lpstr>
      <vt:lpstr>Functions-Physical Layer </vt:lpstr>
      <vt:lpstr>DATALINK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Addressing</vt:lpstr>
      <vt:lpstr>PowerPoint Presentation</vt:lpstr>
      <vt:lpstr>Addressing-Within the same network</vt:lpstr>
      <vt:lpstr>NETWORK LAYER</vt:lpstr>
      <vt:lpstr>PowerPoint Presentation</vt:lpstr>
      <vt:lpstr>Example</vt:lpstr>
      <vt:lpstr>PowerPoint Presentation</vt:lpstr>
      <vt:lpstr>PowerPoint Presentation</vt:lpstr>
      <vt:lpstr>PowerPoint Presentation</vt:lpstr>
      <vt:lpstr>TRANSPORT LAYER</vt:lpstr>
      <vt:lpstr>PowerPoint Presentation</vt:lpstr>
      <vt:lpstr>PowerPoint Presentation</vt:lpstr>
      <vt:lpstr>PowerPoint Presentation</vt:lpstr>
      <vt:lpstr>Function: Segmentation</vt:lpstr>
      <vt:lpstr>Identifying Different Applications</vt:lpstr>
      <vt:lpstr>PowerPoint Presentation</vt:lpstr>
      <vt:lpstr>Function: Connection Control</vt:lpstr>
      <vt:lpstr>Function: Flow Control</vt:lpstr>
      <vt:lpstr>Function: Error Control</vt:lpstr>
      <vt:lpstr>PowerPoint Presentation</vt:lpstr>
      <vt:lpstr>SESSION LAYER</vt:lpstr>
      <vt:lpstr>PowerPoint Presentation</vt:lpstr>
      <vt:lpstr>PowerPoint Presentation</vt:lpstr>
      <vt:lpstr>PRESENTATION LAYER</vt:lpstr>
      <vt:lpstr>PowerPoint Presentation</vt:lpstr>
      <vt:lpstr>PowerPoint Presentation</vt:lpstr>
      <vt:lpstr>APPLICATION LAYER</vt:lpstr>
      <vt:lpstr>Applications</vt:lpstr>
      <vt:lpstr>PowerPoint Presentation</vt:lpstr>
      <vt:lpstr>Application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TCP/IP Encapsulation</vt:lpstr>
      <vt:lpstr>PowerPoint Presentation</vt:lpstr>
      <vt:lpstr>PowerPoint Presentation</vt:lpstr>
      <vt:lpstr>PowerPoint Presentation</vt:lpstr>
      <vt:lpstr>PowerPoint Presentation</vt:lpstr>
      <vt:lpstr>Addressing Review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Fakhruddin Gazzali</cp:lastModifiedBy>
  <cp:revision>2</cp:revision>
  <dcterms:modified xsi:type="dcterms:W3CDTF">2023-01-29T04:30:04Z</dcterms:modified>
</cp:coreProperties>
</file>