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304" r:id="rId24"/>
    <p:sldId id="295" r:id="rId25"/>
    <p:sldId id="305" r:id="rId26"/>
    <p:sldId id="291" r:id="rId27"/>
    <p:sldId id="292" r:id="rId28"/>
    <p:sldId id="297" r:id="rId29"/>
    <p:sldId id="298" r:id="rId30"/>
    <p:sldId id="299" r:id="rId31"/>
    <p:sldId id="300" r:id="rId32"/>
    <p:sldId id="301" r:id="rId33"/>
    <p:sldId id="302"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21/05/2022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28</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4401205"/>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USA</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18-MAY-2021</a:t>
            </a:r>
          </a:p>
          <a:p>
            <a:r>
              <a:rPr lang="en-GB" sz="4000" dirty="0">
                <a:solidFill>
                  <a:schemeClr val="accent2"/>
                </a:solidFill>
                <a:latin typeface="Lato Extended"/>
              </a:rPr>
              <a:t>Name: Nahiyan </a:t>
            </a:r>
            <a:r>
              <a:rPr lang="en-GB" sz="4000">
                <a:solidFill>
                  <a:schemeClr val="accent2"/>
                </a:solidFill>
                <a:latin typeface="Lato Extended"/>
              </a:rPr>
              <a:t>Bin Noor</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sp>
        <p:nvSpPr>
          <p:cNvPr id="5" name="TextBox 4">
            <a:extLst>
              <a:ext uri="{FF2B5EF4-FFF2-40B4-BE49-F238E27FC236}">
                <a16:creationId xmlns:a16="http://schemas.microsoft.com/office/drawing/2014/main" id="{614B4A0C-8B2A-49C1-BBE1-827AAE03F8E6}"/>
              </a:ext>
            </a:extLst>
          </p:cNvPr>
          <p:cNvSpPr txBox="1"/>
          <p:nvPr/>
        </p:nvSpPr>
        <p:spPr>
          <a:xfrm>
            <a:off x="9046723" y="2171386"/>
            <a:ext cx="3229583"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Profit &amp; Price Charged</a:t>
            </a:r>
          </a:p>
        </p:txBody>
      </p:sp>
      <p:pic>
        <p:nvPicPr>
          <p:cNvPr id="2050" name="Picture 2">
            <a:extLst>
              <a:ext uri="{FF2B5EF4-FFF2-40B4-BE49-F238E27FC236}">
                <a16:creationId xmlns:a16="http://schemas.microsoft.com/office/drawing/2014/main" id="{1162A8BD-9D71-C976-C626-14C599418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77" y="977899"/>
            <a:ext cx="8949446" cy="565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B3A7F0F-722B-06EB-B4C4-527A1D30802E}"/>
              </a:ext>
            </a:extLst>
          </p:cNvPr>
          <p:cNvSpPr txBox="1"/>
          <p:nvPr/>
        </p:nvSpPr>
        <p:spPr>
          <a:xfrm>
            <a:off x="1036684" y="1152144"/>
            <a:ext cx="3888999" cy="30723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900" b="1" dirty="0">
                <a:solidFill>
                  <a:schemeClr val="accent2"/>
                </a:solidFill>
                <a:latin typeface="+mj-lt"/>
                <a:ea typeface="+mj-ea"/>
                <a:cs typeface="+mj-cs"/>
              </a:rPr>
              <a:t>Hypothesis: </a:t>
            </a:r>
            <a:r>
              <a:rPr lang="en-US" sz="3900" b="1" dirty="0">
                <a:latin typeface="+mj-lt"/>
                <a:ea typeface="+mj-ea"/>
                <a:cs typeface="+mj-cs"/>
              </a:rPr>
              <a:t>Profit remains the same for both male and female in Yellow Cab and Pink Cab </a:t>
            </a:r>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6"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219698-0489-4688-8928-AACBD825D2F6}"/>
              </a:ext>
            </a:extLst>
          </p:cNvPr>
          <p:cNvPicPr>
            <a:picLocks noChangeAspect="1"/>
          </p:cNvPicPr>
          <p:nvPr/>
        </p:nvPicPr>
        <p:blipFill>
          <a:blip r:embed="rId2"/>
          <a:stretch>
            <a:fillRect/>
          </a:stretch>
        </p:blipFill>
        <p:spPr>
          <a:xfrm>
            <a:off x="5509008" y="503832"/>
            <a:ext cx="6428067" cy="2474806"/>
          </a:xfrm>
          <a:prstGeom prst="rect">
            <a:avLst/>
          </a:prstGeom>
        </p:spPr>
      </p:pic>
      <p:sp>
        <p:nvSpPr>
          <p:cNvPr id="47" name="Rectangle 4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A538873-612E-8060-8FD7-EB8984B80F57}"/>
              </a:ext>
            </a:extLst>
          </p:cNvPr>
          <p:cNvPicPr>
            <a:picLocks noChangeAspect="1"/>
          </p:cNvPicPr>
          <p:nvPr/>
        </p:nvPicPr>
        <p:blipFill>
          <a:blip r:embed="rId3"/>
          <a:stretch>
            <a:fillRect/>
          </a:stretch>
        </p:blipFill>
        <p:spPr>
          <a:xfrm>
            <a:off x="5509008" y="3800386"/>
            <a:ext cx="6428068" cy="2490876"/>
          </a:xfrm>
          <a:prstGeom prst="rect">
            <a:avLst/>
          </a:prstGeom>
        </p:spPr>
      </p:pic>
    </p:spTree>
    <p:extLst>
      <p:ext uri="{BB962C8B-B14F-4D97-AF65-F5344CB8AC3E}">
        <p14:creationId xmlns:p14="http://schemas.microsoft.com/office/powerpoint/2010/main" val="248615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B3A7F0F-722B-06EB-B4C4-527A1D30802E}"/>
              </a:ext>
            </a:extLst>
          </p:cNvPr>
          <p:cNvSpPr txBox="1"/>
          <p:nvPr/>
        </p:nvSpPr>
        <p:spPr>
          <a:xfrm>
            <a:off x="1036684" y="1152144"/>
            <a:ext cx="3888999" cy="30723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900" b="1" dirty="0">
                <a:solidFill>
                  <a:schemeClr val="accent2"/>
                </a:solidFill>
                <a:latin typeface="+mj-lt"/>
                <a:ea typeface="+mj-ea"/>
                <a:cs typeface="+mj-cs"/>
              </a:rPr>
              <a:t>Hypothesis: </a:t>
            </a:r>
            <a:r>
              <a:rPr lang="en-US" sz="3900" b="1" dirty="0">
                <a:latin typeface="+mj-lt"/>
                <a:ea typeface="+mj-ea"/>
                <a:cs typeface="+mj-cs"/>
              </a:rPr>
              <a:t>Profit remains the same for all age group for both Yellow Cab and Pink Cab </a:t>
            </a:r>
          </a:p>
        </p:txBody>
      </p:sp>
      <p:sp>
        <p:nvSpPr>
          <p:cNvPr id="27" name="Rectangle 2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0"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F794819B-171F-FBDE-D098-008899C88375}"/>
              </a:ext>
            </a:extLst>
          </p:cNvPr>
          <p:cNvPicPr>
            <a:picLocks noChangeAspect="1"/>
          </p:cNvPicPr>
          <p:nvPr/>
        </p:nvPicPr>
        <p:blipFill>
          <a:blip r:embed="rId2"/>
          <a:stretch>
            <a:fillRect/>
          </a:stretch>
        </p:blipFill>
        <p:spPr>
          <a:xfrm>
            <a:off x="5530712" y="248821"/>
            <a:ext cx="6384659" cy="2984829"/>
          </a:xfrm>
          <a:prstGeom prst="rect">
            <a:avLst/>
          </a:prstGeom>
        </p:spPr>
      </p:pic>
      <p:sp>
        <p:nvSpPr>
          <p:cNvPr id="51" name="Rectangle 5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672C96D-2281-4439-2C29-CAFB17253092}"/>
              </a:ext>
            </a:extLst>
          </p:cNvPr>
          <p:cNvPicPr>
            <a:picLocks noChangeAspect="1"/>
          </p:cNvPicPr>
          <p:nvPr/>
        </p:nvPicPr>
        <p:blipFill>
          <a:blip r:embed="rId3"/>
          <a:stretch>
            <a:fillRect/>
          </a:stretch>
        </p:blipFill>
        <p:spPr>
          <a:xfrm>
            <a:off x="5509008" y="3535229"/>
            <a:ext cx="6428068" cy="3021191"/>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2"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F534536-E2F7-2B17-E887-30E16995BE9F}"/>
              </a:ext>
            </a:extLst>
          </p:cNvPr>
          <p:cNvPicPr>
            <a:picLocks noChangeAspect="1"/>
          </p:cNvPicPr>
          <p:nvPr/>
        </p:nvPicPr>
        <p:blipFill rotWithShape="1">
          <a:blip r:embed="rId2"/>
          <a:srcRect r="15703" b="1"/>
          <a:stretch/>
        </p:blipFill>
        <p:spPr>
          <a:xfrm>
            <a:off x="5878851" y="522302"/>
            <a:ext cx="6041600" cy="2705530"/>
          </a:xfrm>
          <a:prstGeom prst="rect">
            <a:avLst/>
          </a:prstGeom>
        </p:spPr>
      </p:pic>
      <p:sp>
        <p:nvSpPr>
          <p:cNvPr id="93" name="Rectangle 9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27EC9D-BEDA-F778-ED46-239F6E0B23F1}"/>
              </a:ext>
            </a:extLst>
          </p:cNvPr>
          <p:cNvPicPr>
            <a:picLocks noChangeAspect="1"/>
          </p:cNvPicPr>
          <p:nvPr/>
        </p:nvPicPr>
        <p:blipFill rotWithShape="1">
          <a:blip r:embed="rId3"/>
          <a:srcRect r="7353" b="-1"/>
          <a:stretch/>
        </p:blipFill>
        <p:spPr>
          <a:xfrm>
            <a:off x="5878850" y="3429000"/>
            <a:ext cx="6041599" cy="2760788"/>
          </a:xfrm>
          <a:prstGeom prst="rect">
            <a:avLst/>
          </a:prstGeom>
        </p:spPr>
      </p:pic>
      <p:sp>
        <p:nvSpPr>
          <p:cNvPr id="62" name="TextBox 61">
            <a:extLst>
              <a:ext uri="{FF2B5EF4-FFF2-40B4-BE49-F238E27FC236}">
                <a16:creationId xmlns:a16="http://schemas.microsoft.com/office/drawing/2014/main" id="{9E89F80C-FFEB-1CDE-981A-665DDEA474BE}"/>
              </a:ext>
            </a:extLst>
          </p:cNvPr>
          <p:cNvSpPr txBox="1"/>
          <p:nvPr/>
        </p:nvSpPr>
        <p:spPr>
          <a:xfrm>
            <a:off x="1036684" y="1152144"/>
            <a:ext cx="3888999" cy="30723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900" b="1" dirty="0">
                <a:solidFill>
                  <a:schemeClr val="accent2"/>
                </a:solidFill>
                <a:latin typeface="+mj-lt"/>
                <a:ea typeface="+mj-ea"/>
                <a:cs typeface="+mj-cs"/>
              </a:rPr>
              <a:t>Hypothesis: </a:t>
            </a:r>
            <a:r>
              <a:rPr lang="en-US" sz="4000" b="1" dirty="0"/>
              <a:t>There is no difference in profits for Card payers and Cash Payers </a:t>
            </a:r>
            <a:endParaRPr lang="en-US" sz="3900" b="1" dirty="0">
              <a:latin typeface="+mj-lt"/>
              <a:ea typeface="+mj-ea"/>
              <a:cs typeface="+mj-cs"/>
            </a:endParaRPr>
          </a:p>
        </p:txBody>
      </p:sp>
    </p:spTree>
    <p:extLst>
      <p:ext uri="{BB962C8B-B14F-4D97-AF65-F5344CB8AC3E}">
        <p14:creationId xmlns:p14="http://schemas.microsoft.com/office/powerpoint/2010/main" val="3661102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Correlation:</a:t>
            </a:r>
          </a:p>
        </p:txBody>
      </p:sp>
      <p:sp>
        <p:nvSpPr>
          <p:cNvPr id="3080" name="Rectangle 7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1"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E268B8F-F91F-4F2A-96C3-2FAE8B69F1E9}"/>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From the correlation graph, we can see KM travelled is correlated with Price Charged followed by Cost of trip.</a:t>
            </a:r>
          </a:p>
          <a:p>
            <a:pPr marL="285750" indent="-228600">
              <a:lnSpc>
                <a:spcPct val="90000"/>
              </a:lnSpc>
              <a:spcAft>
                <a:spcPts val="600"/>
              </a:spcAft>
              <a:buFont typeface="Arial" panose="020B0604020202020204" pitchFamily="34" charset="0"/>
              <a:buChar char="•"/>
            </a:pPr>
            <a:r>
              <a:rPr lang="en-US" sz="1700"/>
              <a:t>Year, Month, Age, Income are not correlated.</a:t>
            </a:r>
          </a:p>
        </p:txBody>
      </p:sp>
      <p:pic>
        <p:nvPicPr>
          <p:cNvPr id="3074" name="Picture 2">
            <a:extLst>
              <a:ext uri="{FF2B5EF4-FFF2-40B4-BE49-F238E27FC236}">
                <a16:creationId xmlns:a16="http://schemas.microsoft.com/office/drawing/2014/main" id="{FBAC651B-BE25-199E-B15F-6E4A4D1C81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8749" y="593387"/>
            <a:ext cx="7324637" cy="566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0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12729</TotalTime>
  <Words>1507</Words>
  <Application>Microsoft Office PowerPoint</Application>
  <PresentationFormat>Widescreen</PresentationFormat>
  <Paragraphs>147</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Nahiyan Bin Noor</cp:lastModifiedBy>
  <cp:revision>113</cp:revision>
  <dcterms:created xsi:type="dcterms:W3CDTF">2021-03-07T07:18:46Z</dcterms:created>
  <dcterms:modified xsi:type="dcterms:W3CDTF">2022-05-29T04:25:54Z</dcterms:modified>
</cp:coreProperties>
</file>