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7" r:id="rId3"/>
    <p:sldId id="289" r:id="rId4"/>
    <p:sldId id="288" r:id="rId5"/>
    <p:sldId id="291" r:id="rId6"/>
    <p:sldId id="275" r:id="rId7"/>
    <p:sldId id="292" r:id="rId8"/>
    <p:sldId id="293" r:id="rId9"/>
    <p:sldId id="290" r:id="rId10"/>
    <p:sldId id="294" r:id="rId11"/>
    <p:sldId id="295" r:id="rId12"/>
    <p:sldId id="297" r:id="rId13"/>
    <p:sldId id="298" r:id="rId14"/>
    <p:sldId id="296" r:id="rId15"/>
    <p:sldId id="299" r:id="rId16"/>
    <p:sldId id="286" r:id="rId17"/>
    <p:sldId id="301"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DBA6F-20B8-4CEB-97AB-FBEDC555C305}" type="datetimeFigureOut">
              <a:rPr lang="en-US" smtClean="0"/>
              <a:t>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1DD10-B24B-4966-B2DD-21102430B62E}" type="slidenum">
              <a:rPr lang="en-US" smtClean="0"/>
              <a:t>‹#›</a:t>
            </a:fld>
            <a:endParaRPr lang="en-US"/>
          </a:p>
        </p:txBody>
      </p:sp>
    </p:spTree>
    <p:extLst>
      <p:ext uri="{BB962C8B-B14F-4D97-AF65-F5344CB8AC3E}">
        <p14:creationId xmlns:p14="http://schemas.microsoft.com/office/powerpoint/2010/main" val="29836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2</a:t>
            </a:fld>
            <a:endParaRPr lang="en-US"/>
          </a:p>
        </p:txBody>
      </p:sp>
    </p:spTree>
    <p:extLst>
      <p:ext uri="{BB962C8B-B14F-4D97-AF65-F5344CB8AC3E}">
        <p14:creationId xmlns:p14="http://schemas.microsoft.com/office/powerpoint/2010/main" val="42075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11</a:t>
            </a:fld>
            <a:endParaRPr lang="en-US"/>
          </a:p>
        </p:txBody>
      </p:sp>
    </p:spTree>
    <p:extLst>
      <p:ext uri="{BB962C8B-B14F-4D97-AF65-F5344CB8AC3E}">
        <p14:creationId xmlns:p14="http://schemas.microsoft.com/office/powerpoint/2010/main" val="277990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12</a:t>
            </a:fld>
            <a:endParaRPr lang="en-US"/>
          </a:p>
        </p:txBody>
      </p:sp>
    </p:spTree>
    <p:extLst>
      <p:ext uri="{BB962C8B-B14F-4D97-AF65-F5344CB8AC3E}">
        <p14:creationId xmlns:p14="http://schemas.microsoft.com/office/powerpoint/2010/main" val="828233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13</a:t>
            </a:fld>
            <a:endParaRPr lang="en-US"/>
          </a:p>
        </p:txBody>
      </p:sp>
    </p:spTree>
    <p:extLst>
      <p:ext uri="{BB962C8B-B14F-4D97-AF65-F5344CB8AC3E}">
        <p14:creationId xmlns:p14="http://schemas.microsoft.com/office/powerpoint/2010/main" val="372122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14</a:t>
            </a:fld>
            <a:endParaRPr lang="en-US"/>
          </a:p>
        </p:txBody>
      </p:sp>
    </p:spTree>
    <p:extLst>
      <p:ext uri="{BB962C8B-B14F-4D97-AF65-F5344CB8AC3E}">
        <p14:creationId xmlns:p14="http://schemas.microsoft.com/office/powerpoint/2010/main" val="1554559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15</a:t>
            </a:fld>
            <a:endParaRPr lang="en-US"/>
          </a:p>
        </p:txBody>
      </p:sp>
    </p:spTree>
    <p:extLst>
      <p:ext uri="{BB962C8B-B14F-4D97-AF65-F5344CB8AC3E}">
        <p14:creationId xmlns:p14="http://schemas.microsoft.com/office/powerpoint/2010/main" val="4071774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16</a:t>
            </a:fld>
            <a:endParaRPr lang="en-US"/>
          </a:p>
        </p:txBody>
      </p:sp>
    </p:spTree>
    <p:extLst>
      <p:ext uri="{BB962C8B-B14F-4D97-AF65-F5344CB8AC3E}">
        <p14:creationId xmlns:p14="http://schemas.microsoft.com/office/powerpoint/2010/main" val="1325455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17</a:t>
            </a:fld>
            <a:endParaRPr lang="en-US"/>
          </a:p>
        </p:txBody>
      </p:sp>
    </p:spTree>
    <p:extLst>
      <p:ext uri="{BB962C8B-B14F-4D97-AF65-F5344CB8AC3E}">
        <p14:creationId xmlns:p14="http://schemas.microsoft.com/office/powerpoint/2010/main" val="108813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3</a:t>
            </a:fld>
            <a:endParaRPr lang="en-US"/>
          </a:p>
        </p:txBody>
      </p:sp>
    </p:spTree>
    <p:extLst>
      <p:ext uri="{BB962C8B-B14F-4D97-AF65-F5344CB8AC3E}">
        <p14:creationId xmlns:p14="http://schemas.microsoft.com/office/powerpoint/2010/main" val="80629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4</a:t>
            </a:fld>
            <a:endParaRPr lang="en-US"/>
          </a:p>
        </p:txBody>
      </p:sp>
    </p:spTree>
    <p:extLst>
      <p:ext uri="{BB962C8B-B14F-4D97-AF65-F5344CB8AC3E}">
        <p14:creationId xmlns:p14="http://schemas.microsoft.com/office/powerpoint/2010/main" val="3555369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5</a:t>
            </a:fld>
            <a:endParaRPr lang="en-US"/>
          </a:p>
        </p:txBody>
      </p:sp>
    </p:spTree>
    <p:extLst>
      <p:ext uri="{BB962C8B-B14F-4D97-AF65-F5344CB8AC3E}">
        <p14:creationId xmlns:p14="http://schemas.microsoft.com/office/powerpoint/2010/main" val="364522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6</a:t>
            </a:fld>
            <a:endParaRPr lang="en-US"/>
          </a:p>
        </p:txBody>
      </p:sp>
    </p:spTree>
    <p:extLst>
      <p:ext uri="{BB962C8B-B14F-4D97-AF65-F5344CB8AC3E}">
        <p14:creationId xmlns:p14="http://schemas.microsoft.com/office/powerpoint/2010/main" val="382148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data was greatly imbalanced, with an overwhelming number of steering wheel data being neutral (i.e. 0). This means, that unless we take corrective steps, our model will be biased to driving straight.</a:t>
            </a:r>
          </a:p>
          <a:p>
            <a:r>
              <a:rPr lang="en-US" sz="1200" dirty="0" smtClean="0"/>
              <a:t/>
            </a:r>
            <a:br>
              <a:rPr lang="en-US" sz="1200" dirty="0" smtClean="0"/>
            </a:br>
            <a:endParaRPr lang="en-US" sz="1200" dirty="0" smtClean="0"/>
          </a:p>
          <a:p>
            <a:endParaRPr lang="en-US" dirty="0"/>
          </a:p>
        </p:txBody>
      </p:sp>
      <p:sp>
        <p:nvSpPr>
          <p:cNvPr id="4" name="Slide Number Placeholder 3"/>
          <p:cNvSpPr>
            <a:spLocks noGrp="1"/>
          </p:cNvSpPr>
          <p:nvPr>
            <p:ph type="sldNum" sz="quarter" idx="10"/>
          </p:nvPr>
        </p:nvSpPr>
        <p:spPr/>
        <p:txBody>
          <a:bodyPr/>
          <a:lstStyle/>
          <a:p>
            <a:fld id="{0D81DD10-B24B-4966-B2DD-21102430B62E}" type="slidenum">
              <a:rPr lang="en-US" smtClean="0"/>
              <a:t>7</a:t>
            </a:fld>
            <a:endParaRPr lang="en-US"/>
          </a:p>
        </p:txBody>
      </p:sp>
    </p:spTree>
    <p:extLst>
      <p:ext uri="{BB962C8B-B14F-4D97-AF65-F5344CB8AC3E}">
        <p14:creationId xmlns:p14="http://schemas.microsoft.com/office/powerpoint/2010/main" val="42072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data was greatly imbalanced, with an overwhelming number of steering wheel data being neutral (i.e. 0). This means, that unless we take corrective steps, our model will be biased to driving straight.</a:t>
            </a:r>
          </a:p>
          <a:p>
            <a:r>
              <a:rPr lang="en-US" sz="1200" dirty="0" smtClean="0"/>
              <a:t/>
            </a:r>
            <a:br>
              <a:rPr lang="en-US" sz="1200" dirty="0" smtClean="0"/>
            </a:br>
            <a:endParaRPr lang="en-US" sz="1200" dirty="0" smtClean="0"/>
          </a:p>
          <a:p>
            <a:endParaRPr lang="en-US" dirty="0"/>
          </a:p>
        </p:txBody>
      </p:sp>
      <p:sp>
        <p:nvSpPr>
          <p:cNvPr id="4" name="Slide Number Placeholder 3"/>
          <p:cNvSpPr>
            <a:spLocks noGrp="1"/>
          </p:cNvSpPr>
          <p:nvPr>
            <p:ph type="sldNum" sz="quarter" idx="10"/>
          </p:nvPr>
        </p:nvSpPr>
        <p:spPr/>
        <p:txBody>
          <a:bodyPr/>
          <a:lstStyle/>
          <a:p>
            <a:fld id="{0D81DD10-B24B-4966-B2DD-21102430B62E}" type="slidenum">
              <a:rPr lang="en-US" smtClean="0"/>
              <a:t>8</a:t>
            </a:fld>
            <a:endParaRPr lang="en-US"/>
          </a:p>
        </p:txBody>
      </p:sp>
    </p:spTree>
    <p:extLst>
      <p:ext uri="{BB962C8B-B14F-4D97-AF65-F5344CB8AC3E}">
        <p14:creationId xmlns:p14="http://schemas.microsoft.com/office/powerpoint/2010/main" val="381997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9</a:t>
            </a:fld>
            <a:endParaRPr lang="en-US"/>
          </a:p>
        </p:txBody>
      </p:sp>
    </p:spTree>
    <p:extLst>
      <p:ext uri="{BB962C8B-B14F-4D97-AF65-F5344CB8AC3E}">
        <p14:creationId xmlns:p14="http://schemas.microsoft.com/office/powerpoint/2010/main" val="296607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81DD10-B24B-4966-B2DD-21102430B62E}" type="slidenum">
              <a:rPr lang="en-US" smtClean="0"/>
              <a:t>10</a:t>
            </a:fld>
            <a:endParaRPr lang="en-US"/>
          </a:p>
        </p:txBody>
      </p:sp>
    </p:spTree>
    <p:extLst>
      <p:ext uri="{BB962C8B-B14F-4D97-AF65-F5344CB8AC3E}">
        <p14:creationId xmlns:p14="http://schemas.microsoft.com/office/powerpoint/2010/main" val="286473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4ABEED-F5D4-4A18-90B9-6948D2360867}"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100670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ABEED-F5D4-4A18-90B9-6948D2360867}"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131905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ABEED-F5D4-4A18-90B9-6948D2360867}"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349118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ABEED-F5D4-4A18-90B9-6948D2360867}"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259050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4ABEED-F5D4-4A18-90B9-6948D2360867}"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306842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4ABEED-F5D4-4A18-90B9-6948D2360867}"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339892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4ABEED-F5D4-4A18-90B9-6948D2360867}"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266866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4ABEED-F5D4-4A18-90B9-6948D2360867}"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189268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ABEED-F5D4-4A18-90B9-6948D2360867}"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104761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ABEED-F5D4-4A18-90B9-6948D2360867}"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204945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ABEED-F5D4-4A18-90B9-6948D2360867}"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2CAC8-7912-4A02-831C-623F600FA2D2}" type="slidenum">
              <a:rPr lang="en-US" smtClean="0"/>
              <a:t>‹#›</a:t>
            </a:fld>
            <a:endParaRPr lang="en-US"/>
          </a:p>
        </p:txBody>
      </p:sp>
    </p:spTree>
    <p:extLst>
      <p:ext uri="{BB962C8B-B14F-4D97-AF65-F5344CB8AC3E}">
        <p14:creationId xmlns:p14="http://schemas.microsoft.com/office/powerpoint/2010/main" val="250770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ABEED-F5D4-4A18-90B9-6948D2360867}" type="datetimeFigureOut">
              <a:rPr lang="en-US" smtClean="0"/>
              <a:t>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2CAC8-7912-4A02-831C-623F600FA2D2}" type="slidenum">
              <a:rPr lang="en-US" smtClean="0"/>
              <a:t>‹#›</a:t>
            </a:fld>
            <a:endParaRPr lang="en-US"/>
          </a:p>
        </p:txBody>
      </p:sp>
    </p:spTree>
    <p:extLst>
      <p:ext uri="{BB962C8B-B14F-4D97-AF65-F5344CB8AC3E}">
        <p14:creationId xmlns:p14="http://schemas.microsoft.com/office/powerpoint/2010/main" val="2908732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e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5947" y="3155646"/>
            <a:ext cx="1562895" cy="1562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12325" y="227512"/>
            <a:ext cx="10127745" cy="83099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4800" dirty="0" smtClean="0"/>
              <a:t>Self Driving Car Using Behavior Cloning</a:t>
            </a:r>
            <a:endParaRPr lang="en-US" sz="4800" dirty="0"/>
          </a:p>
        </p:txBody>
      </p:sp>
      <p:sp>
        <p:nvSpPr>
          <p:cNvPr id="6" name="TextBox 5"/>
          <p:cNvSpPr txBox="1"/>
          <p:nvPr/>
        </p:nvSpPr>
        <p:spPr>
          <a:xfrm>
            <a:off x="1212325" y="2964215"/>
            <a:ext cx="3457870" cy="1815882"/>
          </a:xfrm>
          <a:prstGeom prst="rect">
            <a:avLst/>
          </a:prstGeom>
          <a:noFill/>
        </p:spPr>
        <p:txBody>
          <a:bodyPr wrap="none" rtlCol="0">
            <a:spAutoFit/>
          </a:bodyPr>
          <a:lstStyle/>
          <a:p>
            <a:r>
              <a:rPr lang="en-US" sz="2400" b="1" dirty="0" smtClean="0"/>
              <a:t>Presented by:</a:t>
            </a:r>
          </a:p>
          <a:p>
            <a:r>
              <a:rPr lang="en-US" sz="2400" dirty="0" smtClean="0"/>
              <a:t/>
            </a:r>
            <a:br>
              <a:rPr lang="en-US" sz="2400" dirty="0" smtClean="0"/>
            </a:br>
            <a:r>
              <a:rPr lang="en-US" sz="2000" dirty="0" smtClean="0"/>
              <a:t>Md</a:t>
            </a:r>
            <a:r>
              <a:rPr lang="en-US" sz="2400" dirty="0" smtClean="0"/>
              <a:t>. </a:t>
            </a:r>
            <a:r>
              <a:rPr lang="en-US" sz="2000" dirty="0" smtClean="0"/>
              <a:t>A. M. Reza Khan #1405061</a:t>
            </a:r>
            <a:r>
              <a:rPr lang="en-US" sz="2400" dirty="0"/>
              <a:t/>
            </a:r>
            <a:br>
              <a:rPr lang="en-US" sz="2400" dirty="0"/>
            </a:br>
            <a:r>
              <a:rPr lang="en-US" sz="2000" dirty="0" smtClean="0"/>
              <a:t>Md. Nahiyan Uddin #1405102</a:t>
            </a:r>
            <a:br>
              <a:rPr lang="en-US" sz="2000" dirty="0" smtClean="0"/>
            </a:br>
            <a:r>
              <a:rPr lang="en-US" sz="2000" dirty="0" smtClean="0"/>
              <a:t>Md. Mirajul Islam #1405119 </a:t>
            </a:r>
            <a:endParaRPr lang="en-US" sz="2000" dirty="0"/>
          </a:p>
        </p:txBody>
      </p:sp>
      <p:sp>
        <p:nvSpPr>
          <p:cNvPr id="8" name="TextBox 7"/>
          <p:cNvSpPr txBox="1"/>
          <p:nvPr/>
        </p:nvSpPr>
        <p:spPr>
          <a:xfrm>
            <a:off x="7857810" y="2964215"/>
            <a:ext cx="3310804" cy="1815882"/>
          </a:xfrm>
          <a:prstGeom prst="rect">
            <a:avLst/>
          </a:prstGeom>
          <a:noFill/>
        </p:spPr>
        <p:txBody>
          <a:bodyPr wrap="square" rtlCol="0">
            <a:spAutoFit/>
          </a:bodyPr>
          <a:lstStyle/>
          <a:p>
            <a:r>
              <a:rPr lang="en-US" sz="2400" b="1" dirty="0" smtClean="0"/>
              <a:t>Supervised by:</a:t>
            </a:r>
          </a:p>
          <a:p>
            <a:r>
              <a:rPr lang="en-US" sz="2400" b="1" dirty="0"/>
              <a:t/>
            </a:r>
            <a:br>
              <a:rPr lang="en-US" sz="2400" b="1" dirty="0"/>
            </a:br>
            <a:r>
              <a:rPr lang="en-US" sz="2000" dirty="0" smtClean="0"/>
              <a:t>Md. Shariful Islam Bhuyan</a:t>
            </a:r>
            <a:br>
              <a:rPr lang="en-US" sz="2000" dirty="0" smtClean="0"/>
            </a:br>
            <a:r>
              <a:rPr lang="en-US" sz="2000" dirty="0" smtClean="0"/>
              <a:t>Assistant Professor</a:t>
            </a:r>
            <a:br>
              <a:rPr lang="en-US" sz="2000" dirty="0" smtClean="0"/>
            </a:br>
            <a:r>
              <a:rPr lang="en-US" sz="2000" dirty="0" smtClean="0"/>
              <a:t>Dept. of CSE, BUET</a:t>
            </a:r>
            <a:endParaRPr lang="en-US" sz="2400" b="1" dirty="0" smtClean="0"/>
          </a:p>
        </p:txBody>
      </p:sp>
      <p:sp>
        <p:nvSpPr>
          <p:cNvPr id="9" name="TextBox 8"/>
          <p:cNvSpPr txBox="1"/>
          <p:nvPr/>
        </p:nvSpPr>
        <p:spPr>
          <a:xfrm>
            <a:off x="1918730" y="5848255"/>
            <a:ext cx="8354531" cy="707886"/>
          </a:xfrm>
          <a:prstGeom prst="rect">
            <a:avLst/>
          </a:prstGeom>
          <a:noFill/>
        </p:spPr>
        <p:txBody>
          <a:bodyPr wrap="none" rtlCol="0">
            <a:spAutoFit/>
          </a:bodyPr>
          <a:lstStyle/>
          <a:p>
            <a:pPr algn="ctr"/>
            <a:r>
              <a:rPr lang="en-US" sz="2000" b="1" dirty="0" smtClean="0">
                <a:latin typeface="Times New Roman" pitchFamily="18" charset="0"/>
                <a:cs typeface="Times New Roman" pitchFamily="18" charset="0"/>
              </a:rPr>
              <a:t>Department of Computer Science and Engineering, </a:t>
            </a:r>
          </a:p>
          <a:p>
            <a:pPr algn="ctr"/>
            <a:r>
              <a:rPr lang="en-US" sz="2000" b="1" dirty="0" smtClean="0">
                <a:latin typeface="Times New Roman" pitchFamily="18" charset="0"/>
                <a:cs typeface="Times New Roman" pitchFamily="18" charset="0"/>
              </a:rPr>
              <a:t>Bangladesh </a:t>
            </a:r>
            <a:r>
              <a:rPr lang="en-US" sz="2000" b="1" dirty="0">
                <a:latin typeface="Times New Roman" pitchFamily="18" charset="0"/>
                <a:cs typeface="Times New Roman" pitchFamily="18" charset="0"/>
              </a:rPr>
              <a:t>University of Engineering and </a:t>
            </a:r>
            <a:r>
              <a:rPr lang="en-US" sz="2000" b="1" dirty="0" smtClean="0">
                <a:latin typeface="Times New Roman" pitchFamily="18" charset="0"/>
                <a:cs typeface="Times New Roman" pitchFamily="18" charset="0"/>
              </a:rPr>
              <a:t>Technology, Dhaka, Bangladesh</a:t>
            </a:r>
            <a:endParaRPr lang="en-US" sz="2000" b="1" dirty="0">
              <a:latin typeface="Times New Roman" pitchFamily="18" charset="0"/>
              <a:cs typeface="Times New Roman" pitchFamily="18" charset="0"/>
            </a:endParaRPr>
          </a:p>
        </p:txBody>
      </p:sp>
      <p:cxnSp>
        <p:nvCxnSpPr>
          <p:cNvPr id="11" name="Straight Connector 10"/>
          <p:cNvCxnSpPr/>
          <p:nvPr/>
        </p:nvCxnSpPr>
        <p:spPr>
          <a:xfrm>
            <a:off x="2043661" y="1153060"/>
            <a:ext cx="8229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1586461" y="1436006"/>
            <a:ext cx="9144000" cy="6096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solidFill>
                <a:latin typeface="Times New Roman" pitchFamily="18" charset="0"/>
                <a:cs typeface="Times New Roman" pitchFamily="18" charset="0"/>
              </a:rPr>
              <a:t>CSE 472: Machine Learning Project</a:t>
            </a:r>
          </a:p>
        </p:txBody>
      </p:sp>
    </p:spTree>
    <p:extLst>
      <p:ext uri="{BB962C8B-B14F-4D97-AF65-F5344CB8AC3E}">
        <p14:creationId xmlns:p14="http://schemas.microsoft.com/office/powerpoint/2010/main" val="3383759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963613"/>
          </a:xfrm>
          <a:noFill/>
          <a:ln>
            <a:solidFill>
              <a:schemeClr val="tx1"/>
            </a:solidFill>
          </a:ln>
        </p:spPr>
        <p:txBody>
          <a:bodyPr>
            <a:normAutofit/>
          </a:bodyPr>
          <a:lstStyle/>
          <a:p>
            <a:pPr algn="ctr"/>
            <a:r>
              <a:rPr lang="en-US" sz="5400" b="1" dirty="0" smtClean="0"/>
              <a:t>Model</a:t>
            </a:r>
            <a:endParaRPr lang="en-US" sz="5400" b="1" dirty="0"/>
          </a:p>
        </p:txBody>
      </p:sp>
      <p:pic>
        <p:nvPicPr>
          <p:cNvPr id="1026" name="Picture 2" descr="https://raw.githubusercontent.com/kenshiro-o/CarND-Behavioral-Cloning-P3/master/media/nvidia_cnn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2" y="1520827"/>
            <a:ext cx="5086349" cy="49450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38961" y="3993357"/>
            <a:ext cx="2402389" cy="461665"/>
          </a:xfrm>
          <a:prstGeom prst="rect">
            <a:avLst/>
          </a:prstGeom>
          <a:noFill/>
        </p:spPr>
        <p:txBody>
          <a:bodyPr wrap="none" rtlCol="0">
            <a:spAutoFit/>
          </a:bodyPr>
          <a:lstStyle/>
          <a:p>
            <a:r>
              <a:rPr lang="en-US" sz="2400" b="1" dirty="0" smtClean="0"/>
              <a:t>VGG Architecture</a:t>
            </a:r>
            <a:endParaRPr lang="en-US" sz="2400" b="1" dirty="0"/>
          </a:p>
        </p:txBody>
      </p:sp>
    </p:spTree>
    <p:extLst>
      <p:ext uri="{BB962C8B-B14F-4D97-AF65-F5344CB8AC3E}">
        <p14:creationId xmlns:p14="http://schemas.microsoft.com/office/powerpoint/2010/main" val="3865449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a:t>Model Tweaks</a:t>
            </a:r>
          </a:p>
        </p:txBody>
      </p:sp>
      <p:sp>
        <p:nvSpPr>
          <p:cNvPr id="3" name="TextBox 2"/>
          <p:cNvSpPr txBox="1"/>
          <p:nvPr/>
        </p:nvSpPr>
        <p:spPr>
          <a:xfrm>
            <a:off x="838200" y="2100262"/>
            <a:ext cx="105156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We crop the top of the images so as to exclude the horizon (it </a:t>
            </a:r>
            <a:r>
              <a:rPr lang="en-US" sz="2400" dirty="0" smtClean="0"/>
              <a:t>doesn’t </a:t>
            </a:r>
            <a:r>
              <a:rPr lang="en-US" sz="2400" dirty="0"/>
              <a:t>play a role in </a:t>
            </a:r>
            <a:r>
              <a:rPr lang="en-US" sz="2400" i="1" dirty="0"/>
              <a:t>immediately</a:t>
            </a:r>
            <a:r>
              <a:rPr lang="en-US" sz="2400" dirty="0"/>
              <a:t> determining the steering angle</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resize the images to 66x200 as one the early layers to take advantage of the </a:t>
            </a:r>
            <a:r>
              <a:rPr lang="en-US" sz="2400" dirty="0" smtClean="0"/>
              <a:t>GPU</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apply </a:t>
            </a:r>
            <a:r>
              <a:rPr lang="en-US" sz="2400" dirty="0" smtClean="0"/>
              <a:t>Batch Normalization</a:t>
            </a:r>
            <a:r>
              <a:rPr lang="en-US" sz="2400" dirty="0"/>
              <a:t> after each activation function for faster convergence.</a:t>
            </a:r>
          </a:p>
        </p:txBody>
      </p:sp>
    </p:spTree>
    <p:extLst>
      <p:ext uri="{BB962C8B-B14F-4D97-AF65-F5344CB8AC3E}">
        <p14:creationId xmlns:p14="http://schemas.microsoft.com/office/powerpoint/2010/main" val="650284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a:t>Model </a:t>
            </a:r>
            <a:r>
              <a:rPr lang="en-US" sz="5400" b="1" dirty="0" smtClean="0"/>
              <a:t>Architecture (1)</a:t>
            </a:r>
            <a:endParaRPr lang="en-US" sz="5400" b="1" dirty="0"/>
          </a:p>
        </p:txBody>
      </p:sp>
      <p:sp>
        <p:nvSpPr>
          <p:cNvPr id="3" name="TextBox 2"/>
          <p:cNvSpPr txBox="1"/>
          <p:nvPr/>
        </p:nvSpPr>
        <p:spPr>
          <a:xfrm>
            <a:off x="838200" y="1885949"/>
            <a:ext cx="105156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Input image is 160x320 (height x width format</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Image is </a:t>
            </a:r>
            <a:r>
              <a:rPr lang="en-US" sz="2400" b="1" dirty="0"/>
              <a:t>vertically cropped</a:t>
            </a:r>
            <a:r>
              <a:rPr lang="en-US" sz="2400" dirty="0"/>
              <a:t> at the top, by removing half of the height (80 pixels), resulting in an image of </a:t>
            </a:r>
            <a:r>
              <a:rPr lang="en-US" sz="2400" dirty="0" smtClean="0"/>
              <a:t>80x320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Cropped image is normalized, to make sure the mean of our pixel </a:t>
            </a:r>
            <a:r>
              <a:rPr lang="en-US" sz="2400" dirty="0" smtClean="0"/>
              <a:t/>
            </a:r>
            <a:br>
              <a:rPr lang="en-US" sz="2400" dirty="0" smtClean="0"/>
            </a:br>
            <a:r>
              <a:rPr lang="en-US" sz="2400" dirty="0" smtClean="0"/>
              <a:t>distribution </a:t>
            </a:r>
            <a:r>
              <a:rPr lang="en-US" sz="2400" dirty="0"/>
              <a:t>is </a:t>
            </a:r>
            <a:r>
              <a:rPr lang="en-US" sz="2400" dirty="0" smtClean="0"/>
              <a:t>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Cropped image is </a:t>
            </a:r>
            <a:r>
              <a:rPr lang="en-US" sz="2400" i="1" dirty="0"/>
              <a:t>resized</a:t>
            </a:r>
            <a:r>
              <a:rPr lang="en-US" sz="2400" dirty="0"/>
              <a:t> to </a:t>
            </a:r>
            <a:r>
              <a:rPr lang="en-US" sz="2400" dirty="0" smtClean="0"/>
              <a:t>66x200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apply a series of 3 of 5x5 convolutional layers, using a stride of 2x2. </a:t>
            </a:r>
          </a:p>
        </p:txBody>
      </p:sp>
    </p:spTree>
    <p:extLst>
      <p:ext uri="{BB962C8B-B14F-4D97-AF65-F5344CB8AC3E}">
        <p14:creationId xmlns:p14="http://schemas.microsoft.com/office/powerpoint/2010/main" val="3899342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a:t>Model </a:t>
            </a:r>
            <a:r>
              <a:rPr lang="en-US" sz="5400" b="1" dirty="0" smtClean="0"/>
              <a:t>Architecture (2)</a:t>
            </a:r>
            <a:endParaRPr lang="en-US" sz="5400" b="1" dirty="0"/>
          </a:p>
        </p:txBody>
      </p:sp>
      <p:sp>
        <p:nvSpPr>
          <p:cNvPr id="3" name="TextBox 2"/>
          <p:cNvSpPr txBox="1"/>
          <p:nvPr/>
        </p:nvSpPr>
        <p:spPr>
          <a:xfrm>
            <a:off x="838200" y="1885949"/>
            <a:ext cx="1051560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We apply a 2 consecutive 3x3 convolutional layers, with a depth of </a:t>
            </a:r>
            <a:r>
              <a:rPr lang="en-US" sz="2400" dirty="0" smtClean="0"/>
              <a:t>64</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flatten the input at this stage and enter the fully connected </a:t>
            </a:r>
            <a:r>
              <a:rPr lang="en-US" sz="2400" dirty="0" smtClean="0"/>
              <a:t>phase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apply a series of fully connected layers, of gradually decreasing sizes: 1164, 200, 50 and </a:t>
            </a:r>
            <a:r>
              <a:rPr lang="en-US" sz="2400" dirty="0" smtClean="0"/>
              <a:t>10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output layer is obviously of size 1, since we predict only one variable, the steering wheel </a:t>
            </a:r>
            <a:r>
              <a:rPr lang="en-US" sz="2400" dirty="0" smtClean="0"/>
              <a:t>angle</a:t>
            </a:r>
            <a:endParaRPr lang="en-US" sz="2400" dirty="0"/>
          </a:p>
        </p:txBody>
      </p:sp>
    </p:spTree>
    <p:extLst>
      <p:ext uri="{BB962C8B-B14F-4D97-AF65-F5344CB8AC3E}">
        <p14:creationId xmlns:p14="http://schemas.microsoft.com/office/powerpoint/2010/main" val="1878742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a:t>Activations And Regularization</a:t>
            </a:r>
          </a:p>
        </p:txBody>
      </p:sp>
      <p:sp>
        <p:nvSpPr>
          <p:cNvPr id="3" name="TextBox 2"/>
          <p:cNvSpPr txBox="1"/>
          <p:nvPr/>
        </p:nvSpPr>
        <p:spPr>
          <a:xfrm>
            <a:off x="838200" y="2457449"/>
            <a:ext cx="105156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activation function used across all layers, bar the last one, is </a:t>
            </a:r>
            <a:r>
              <a:rPr lang="en-US" sz="2400" b="1" dirty="0"/>
              <a:t>ReLU</a:t>
            </a:r>
            <a:r>
              <a:rPr lang="en-US" sz="2400" dirty="0"/>
              <a:t>.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We </a:t>
            </a:r>
            <a:r>
              <a:rPr lang="en-US" sz="2400" dirty="0"/>
              <a:t>tried </a:t>
            </a:r>
            <a:r>
              <a:rPr lang="en-US" sz="2400" b="1" dirty="0"/>
              <a:t>ELU</a:t>
            </a:r>
            <a:r>
              <a:rPr lang="en-US" sz="2400" dirty="0"/>
              <a:t> as well but got better results with ReLU + BatchNormalization.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We </a:t>
            </a:r>
            <a:r>
              <a:rPr lang="en-US" sz="2400" dirty="0"/>
              <a:t>use the </a:t>
            </a:r>
            <a:r>
              <a:rPr lang="en-US" sz="2400" b="1" dirty="0"/>
              <a:t>Mean Squared Error</a:t>
            </a:r>
            <a:r>
              <a:rPr lang="en-US" sz="2400" dirty="0"/>
              <a:t> activation for the output layer since this is a regression problem, not a classification one</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321179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smtClean="0"/>
              <a:t>Training &amp; Results</a:t>
            </a:r>
            <a:endParaRPr lang="en-US" sz="5400" b="1" dirty="0"/>
          </a:p>
        </p:txBody>
      </p:sp>
      <p:sp>
        <p:nvSpPr>
          <p:cNvPr id="3" name="TextBox 2"/>
          <p:cNvSpPr txBox="1"/>
          <p:nvPr/>
        </p:nvSpPr>
        <p:spPr>
          <a:xfrm>
            <a:off x="838200" y="2214562"/>
            <a:ext cx="105156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We trained the model using </a:t>
            </a:r>
            <a:r>
              <a:rPr lang="en-US" sz="2400" b="1" i="1" dirty="0"/>
              <a:t>Adam</a:t>
            </a:r>
            <a:r>
              <a:rPr lang="en-US" sz="2400" dirty="0"/>
              <a:t> as the optimizer and a learning rate of 0.001. After much, tweaking of parameters, and experimentation of multiple models, we ended up with one that is able power our virtual car to drive autonomously on both tracks</a:t>
            </a:r>
            <a:r>
              <a:rPr lang="en-US" sz="2400" dirty="0" smtClean="0"/>
              <a:t>.</a:t>
            </a:r>
            <a:endParaRPr lang="en-US" sz="2400" dirty="0"/>
          </a:p>
        </p:txBody>
      </p:sp>
    </p:spTree>
    <p:extLst>
      <p:ext uri="{BB962C8B-B14F-4D97-AF65-F5344CB8AC3E}">
        <p14:creationId xmlns:p14="http://schemas.microsoft.com/office/powerpoint/2010/main" val="3019116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smtClean="0"/>
              <a:t>Conclusion</a:t>
            </a:r>
            <a:endParaRPr lang="en-US" sz="5400" b="1" dirty="0"/>
          </a:p>
        </p:txBody>
      </p:sp>
      <p:sp>
        <p:nvSpPr>
          <p:cNvPr id="3" name="TextBox 2"/>
          <p:cNvSpPr txBox="1"/>
          <p:nvPr/>
        </p:nvSpPr>
        <p:spPr>
          <a:xfrm>
            <a:off x="838200" y="1757362"/>
            <a:ext cx="10515600" cy="4154984"/>
          </a:xfrm>
          <a:prstGeom prst="rect">
            <a:avLst/>
          </a:prstGeom>
          <a:noFill/>
        </p:spPr>
        <p:txBody>
          <a:bodyPr wrap="square" rtlCol="0">
            <a:spAutoFit/>
          </a:bodyPr>
          <a:lstStyle/>
          <a:p>
            <a:r>
              <a:rPr lang="en-US" sz="2400" dirty="0" smtClean="0"/>
              <a:t>While </a:t>
            </a:r>
            <a:r>
              <a:rPr lang="en-US" sz="2400" dirty="0"/>
              <a:t>we have obtained encouraging results, we would like in the future to explore the following:</a:t>
            </a:r>
          </a:p>
          <a:p>
            <a:endParaRPr lang="en-US" sz="2400" dirty="0"/>
          </a:p>
          <a:p>
            <a:endParaRPr lang="en-US" sz="2400" dirty="0"/>
          </a:p>
          <a:p>
            <a:pPr marL="342900" indent="-342900">
              <a:buFont typeface="Arial" panose="020B0604020202020204" pitchFamily="34" charset="0"/>
              <a:buChar char="•"/>
            </a:pPr>
            <a:r>
              <a:rPr lang="en-US" sz="2400" dirty="0" smtClean="0"/>
              <a:t>Take </a:t>
            </a:r>
            <a:r>
              <a:rPr lang="en-US" sz="2400" dirty="0"/>
              <a:t>into account speed and throttle in the model</a:t>
            </a:r>
          </a:p>
          <a:p>
            <a:pPr marL="342900" indent="-342900">
              <a:buFont typeface="Arial" panose="020B0604020202020204" pitchFamily="34" charset="0"/>
              <a:buChar char="•"/>
            </a:pPr>
            <a:r>
              <a:rPr lang="en-US" sz="2400" dirty="0"/>
              <a:t>Get the car to drive faster than 15-20MPH</a:t>
            </a:r>
          </a:p>
          <a:p>
            <a:pPr marL="342900" indent="-342900">
              <a:buFont typeface="Arial" panose="020B0604020202020204" pitchFamily="34" charset="0"/>
              <a:buChar char="•"/>
            </a:pPr>
            <a:r>
              <a:rPr lang="en-US" sz="2400" dirty="0"/>
              <a:t>Experiment with models based VGG</a:t>
            </a:r>
            <a:r>
              <a:rPr lang="en-US" sz="2400" dirty="0" smtClean="0"/>
              <a:t>/ ResNets/ Inception </a:t>
            </a:r>
            <a:r>
              <a:rPr lang="en-US" sz="2400" dirty="0"/>
              <a:t>via transfer learning</a:t>
            </a:r>
          </a:p>
          <a:p>
            <a:pPr marL="342900" indent="-342900">
              <a:buFont typeface="Arial" panose="020B0604020202020204" pitchFamily="34" charset="0"/>
              <a:buChar char="•"/>
            </a:pPr>
            <a:r>
              <a:rPr lang="en-US" sz="2400" dirty="0"/>
              <a:t>Use Recurrent Neural Networks like in this paper from people using the Udacity dataset</a:t>
            </a:r>
          </a:p>
          <a:p>
            <a:pPr marL="342900" indent="-342900">
              <a:buFont typeface="Arial" panose="020B0604020202020204" pitchFamily="34" charset="0"/>
              <a:buChar char="•"/>
            </a:pPr>
            <a:r>
              <a:rPr lang="en-US" sz="2400" dirty="0"/>
              <a:t>Experiment with Reinforcement </a:t>
            </a:r>
            <a:r>
              <a:rPr lang="en-US" sz="2400" dirty="0" smtClean="0"/>
              <a:t>Learning</a:t>
            </a:r>
            <a:r>
              <a:rPr lang="en-US" sz="2400" dirty="0"/>
              <a:t/>
            </a:r>
            <a:br>
              <a:rPr lang="en-US" sz="2400" dirty="0"/>
            </a:br>
            <a:endParaRPr lang="en-US" sz="2400" dirty="0"/>
          </a:p>
        </p:txBody>
      </p:sp>
    </p:spTree>
    <p:extLst>
      <p:ext uri="{BB962C8B-B14F-4D97-AF65-F5344CB8AC3E}">
        <p14:creationId xmlns:p14="http://schemas.microsoft.com/office/powerpoint/2010/main" val="3086080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smtClean="0"/>
              <a:t>Acknowledgements</a:t>
            </a:r>
            <a:endParaRPr lang="en-US" sz="5400" b="1" dirty="0"/>
          </a:p>
        </p:txBody>
      </p:sp>
      <p:sp>
        <p:nvSpPr>
          <p:cNvPr id="3" name="TextBox 2"/>
          <p:cNvSpPr txBox="1"/>
          <p:nvPr/>
        </p:nvSpPr>
        <p:spPr>
          <a:xfrm>
            <a:off x="838200" y="2128837"/>
            <a:ext cx="10515600" cy="3785652"/>
          </a:xfrm>
          <a:prstGeom prst="rect">
            <a:avLst/>
          </a:prstGeom>
          <a:noFill/>
        </p:spPr>
        <p:txBody>
          <a:bodyPr wrap="square" rtlCol="0">
            <a:spAutoFit/>
          </a:bodyPr>
          <a:lstStyle/>
          <a:p>
            <a:r>
              <a:rPr lang="en-US" sz="2400" dirty="0" smtClean="0"/>
              <a:t>We would </a:t>
            </a:r>
            <a:r>
              <a:rPr lang="en-US" sz="2400" dirty="0"/>
              <a:t>like to thank </a:t>
            </a:r>
            <a:r>
              <a:rPr lang="en-US" sz="2400" dirty="0" smtClean="0"/>
              <a:t>to:</a:t>
            </a:r>
            <a:br>
              <a:rPr lang="en-US" sz="2400" dirty="0" smtClean="0"/>
            </a:br>
            <a:r>
              <a:rPr lang="en-US" sz="2400" dirty="0" smtClean="0"/>
              <a:t/>
            </a:r>
            <a:br>
              <a:rPr lang="en-US" sz="2400" dirty="0" smtClean="0"/>
            </a:br>
            <a:endParaRPr lang="en-US" sz="2400" dirty="0" smtClean="0"/>
          </a:p>
          <a:p>
            <a:pPr marL="342900" indent="-342900">
              <a:buFont typeface="Arial" panose="020B0604020202020204" pitchFamily="34" charset="0"/>
              <a:buChar char="•"/>
            </a:pPr>
            <a:r>
              <a:rPr lang="en-US" sz="2400" dirty="0" smtClean="0"/>
              <a:t>Eddie Forson</a:t>
            </a:r>
          </a:p>
          <a:p>
            <a:pPr marL="342900" indent="-342900">
              <a:buFont typeface="Arial" panose="020B0604020202020204" pitchFamily="34" charset="0"/>
              <a:buChar char="•"/>
            </a:pPr>
            <a:r>
              <a:rPr lang="en-US" sz="2400" dirty="0" smtClean="0"/>
              <a:t>Dominique Luna</a:t>
            </a:r>
          </a:p>
          <a:p>
            <a:pPr marL="342900" indent="-342900">
              <a:buFont typeface="Arial" panose="020B0604020202020204" pitchFamily="34" charset="0"/>
              <a:buChar char="•"/>
            </a:pPr>
            <a:r>
              <a:rPr lang="en-US" sz="2400" dirty="0" smtClean="0"/>
              <a:t>Andrew</a:t>
            </a:r>
          </a:p>
          <a:p>
            <a:pPr marL="342900" indent="-342900">
              <a:buFont typeface="Arial" panose="020B0604020202020204" pitchFamily="34" charset="0"/>
              <a:buChar char="•"/>
            </a:pPr>
            <a:r>
              <a:rPr lang="en-US" sz="2400" dirty="0" smtClean="0"/>
              <a:t>Aron Brown</a:t>
            </a:r>
            <a:br>
              <a:rPr lang="en-US" sz="2400" dirty="0" smtClean="0"/>
            </a:br>
            <a:r>
              <a:rPr lang="en-US" sz="2400" dirty="0" smtClean="0"/>
              <a:t>Stephen Welch</a:t>
            </a:r>
          </a:p>
          <a:p>
            <a:pPr marL="342900" indent="-342900">
              <a:buFont typeface="Arial" panose="020B0604020202020204" pitchFamily="34" charset="0"/>
              <a:buChar char="•"/>
            </a:pPr>
            <a:r>
              <a:rPr lang="en-US" sz="2400" dirty="0" smtClean="0"/>
              <a:t>David Silver</a:t>
            </a:r>
          </a:p>
          <a:p>
            <a:pPr marL="342900" indent="-342900">
              <a:buFont typeface="Arial" panose="020B0604020202020204" pitchFamily="34" charset="0"/>
              <a:buChar char="•"/>
            </a:pPr>
            <a:r>
              <a:rPr lang="en-US" sz="2400" dirty="0" smtClean="0"/>
              <a:t>Manav Kataria</a:t>
            </a:r>
            <a:endParaRPr lang="en-US" sz="2400" dirty="0"/>
          </a:p>
        </p:txBody>
      </p:sp>
    </p:spTree>
    <p:extLst>
      <p:ext uri="{BB962C8B-B14F-4D97-AF65-F5344CB8AC3E}">
        <p14:creationId xmlns:p14="http://schemas.microsoft.com/office/powerpoint/2010/main" val="841151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2522538"/>
            <a:ext cx="10515600" cy="1325563"/>
          </a:xfrm>
        </p:spPr>
        <p:txBody>
          <a:bodyPr>
            <a:normAutofit/>
          </a:bodyPr>
          <a:lstStyle/>
          <a:p>
            <a:r>
              <a:rPr lang="en-US" sz="6000" b="1" dirty="0" smtClean="0"/>
              <a:t>				Thank You</a:t>
            </a:r>
            <a:endParaRPr lang="en-US" sz="6000" b="1" dirty="0"/>
          </a:p>
        </p:txBody>
      </p:sp>
    </p:spTree>
    <p:extLst>
      <p:ext uri="{BB962C8B-B14F-4D97-AF65-F5344CB8AC3E}">
        <p14:creationId xmlns:p14="http://schemas.microsoft.com/office/powerpoint/2010/main" val="3248756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smtClean="0"/>
              <a:t>Problem</a:t>
            </a:r>
            <a:endParaRPr lang="en-US" sz="5400" b="1" dirty="0"/>
          </a:p>
        </p:txBody>
      </p:sp>
      <p:sp>
        <p:nvSpPr>
          <p:cNvPr id="5" name="TextBox 4"/>
          <p:cNvSpPr txBox="1"/>
          <p:nvPr/>
        </p:nvSpPr>
        <p:spPr>
          <a:xfrm>
            <a:off x="838200" y="2143126"/>
            <a:ext cx="10515600" cy="1569660"/>
          </a:xfrm>
          <a:prstGeom prst="rect">
            <a:avLst/>
          </a:prstGeom>
          <a:noFill/>
        </p:spPr>
        <p:txBody>
          <a:bodyPr wrap="square" rtlCol="0">
            <a:spAutoFit/>
          </a:bodyPr>
          <a:lstStyle/>
          <a:p>
            <a:pPr marL="571500" indent="-571500">
              <a:buFont typeface="Wingdings" panose="05000000000000000000" pitchFamily="2" charset="2"/>
              <a:buChar char="§"/>
            </a:pPr>
            <a:r>
              <a:rPr lang="en-US" sz="3200" dirty="0"/>
              <a:t> </a:t>
            </a:r>
            <a:r>
              <a:rPr lang="en-US" sz="3200" dirty="0" smtClean="0"/>
              <a:t>How </a:t>
            </a:r>
            <a:r>
              <a:rPr lang="en-US" sz="3200" dirty="0"/>
              <a:t>we can get train a deep learning model to predict steering wheel angles and help a virtual vehicle drive itself in a simulator. </a:t>
            </a:r>
            <a:r>
              <a:rPr lang="en-US" sz="3200" dirty="0" smtClean="0"/>
              <a:t> </a:t>
            </a:r>
            <a:endParaRPr lang="en-US" sz="3200" dirty="0" smtClean="0"/>
          </a:p>
        </p:txBody>
      </p:sp>
    </p:spTree>
    <p:extLst>
      <p:ext uri="{BB962C8B-B14F-4D97-AF65-F5344CB8AC3E}">
        <p14:creationId xmlns:p14="http://schemas.microsoft.com/office/powerpoint/2010/main" val="3723382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4800" b="1" dirty="0" smtClean="0"/>
              <a:t>Model Assistance</a:t>
            </a:r>
            <a:endParaRPr lang="en-US" sz="4800" b="1" dirty="0"/>
          </a:p>
        </p:txBody>
      </p:sp>
      <p:sp>
        <p:nvSpPr>
          <p:cNvPr id="5" name="TextBox 4"/>
          <p:cNvSpPr txBox="1"/>
          <p:nvPr/>
        </p:nvSpPr>
        <p:spPr>
          <a:xfrm>
            <a:off x="838200" y="2043114"/>
            <a:ext cx="10515600" cy="1569660"/>
          </a:xfrm>
          <a:prstGeom prst="rect">
            <a:avLst/>
          </a:prstGeom>
          <a:noFill/>
        </p:spPr>
        <p:txBody>
          <a:bodyPr wrap="square" rtlCol="0">
            <a:spAutoFit/>
          </a:bodyPr>
          <a:lstStyle/>
          <a:p>
            <a:endParaRPr lang="en-US" sz="3200" dirty="0"/>
          </a:p>
          <a:p>
            <a:pPr marL="571500" indent="-571500">
              <a:buFont typeface="Wingdings" panose="05000000000000000000" pitchFamily="2" charset="2"/>
              <a:buChar char="§"/>
            </a:pPr>
            <a:r>
              <a:rPr lang="en-US" sz="3200" dirty="0" smtClean="0"/>
              <a:t>The </a:t>
            </a:r>
            <a:r>
              <a:rPr lang="en-US" sz="3200" dirty="0"/>
              <a:t>model is created using Keras, relying on Tensorflow as the backend. </a:t>
            </a:r>
            <a:endParaRPr lang="en-US" sz="3200" dirty="0" smtClean="0"/>
          </a:p>
        </p:txBody>
      </p:sp>
    </p:spTree>
    <p:extLst>
      <p:ext uri="{BB962C8B-B14F-4D97-AF65-F5344CB8AC3E}">
        <p14:creationId xmlns:p14="http://schemas.microsoft.com/office/powerpoint/2010/main" val="1749367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8" y="122238"/>
            <a:ext cx="10515600" cy="963613"/>
          </a:xfrm>
          <a:noFill/>
          <a:ln>
            <a:solidFill>
              <a:schemeClr val="tx1"/>
            </a:solidFill>
          </a:ln>
        </p:spPr>
        <p:txBody>
          <a:bodyPr>
            <a:normAutofit/>
          </a:bodyPr>
          <a:lstStyle/>
          <a:p>
            <a:pPr algn="ctr"/>
            <a:r>
              <a:rPr lang="en-US" sz="5400" b="1" dirty="0" smtClean="0"/>
              <a:t>Project Setup</a:t>
            </a:r>
            <a:endParaRPr lang="en-US" sz="5400" b="1" dirty="0"/>
          </a:p>
        </p:txBody>
      </p:sp>
      <p:pic>
        <p:nvPicPr>
          <p:cNvPr id="3" name="Picture 2"/>
          <p:cNvPicPr>
            <a:picLocks noChangeAspect="1"/>
          </p:cNvPicPr>
          <p:nvPr/>
        </p:nvPicPr>
        <p:blipFill>
          <a:blip r:embed="rId3"/>
          <a:stretch>
            <a:fillRect/>
          </a:stretch>
        </p:blipFill>
        <p:spPr>
          <a:xfrm>
            <a:off x="852488" y="1406739"/>
            <a:ext cx="10515600" cy="5122649"/>
          </a:xfrm>
          <a:prstGeom prst="rect">
            <a:avLst/>
          </a:prstGeom>
        </p:spPr>
      </p:pic>
    </p:spTree>
    <p:extLst>
      <p:ext uri="{BB962C8B-B14F-4D97-AF65-F5344CB8AC3E}">
        <p14:creationId xmlns:p14="http://schemas.microsoft.com/office/powerpoint/2010/main" val="356876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8" y="122238"/>
            <a:ext cx="10515600" cy="963613"/>
          </a:xfrm>
          <a:noFill/>
          <a:ln>
            <a:solidFill>
              <a:schemeClr val="tx1"/>
            </a:solidFill>
          </a:ln>
        </p:spPr>
        <p:txBody>
          <a:bodyPr>
            <a:normAutofit/>
          </a:bodyPr>
          <a:lstStyle/>
          <a:p>
            <a:pPr algn="ctr"/>
            <a:r>
              <a:rPr lang="en-US" sz="5400" b="1" dirty="0" smtClean="0"/>
              <a:t>Flowchart</a:t>
            </a:r>
            <a:endParaRPr lang="en-US" sz="5400" b="1" dirty="0"/>
          </a:p>
        </p:txBody>
      </p:sp>
      <p:pic>
        <p:nvPicPr>
          <p:cNvPr id="4" name="Picture 3"/>
          <p:cNvPicPr>
            <a:picLocks noChangeAspect="1"/>
          </p:cNvPicPr>
          <p:nvPr/>
        </p:nvPicPr>
        <p:blipFill>
          <a:blip r:embed="rId3"/>
          <a:stretch>
            <a:fillRect/>
          </a:stretch>
        </p:blipFill>
        <p:spPr>
          <a:xfrm>
            <a:off x="2119966" y="2028825"/>
            <a:ext cx="9248122" cy="4143375"/>
          </a:xfrm>
          <a:prstGeom prst="rect">
            <a:avLst/>
          </a:prstGeom>
        </p:spPr>
      </p:pic>
    </p:spTree>
    <p:extLst>
      <p:ext uri="{BB962C8B-B14F-4D97-AF65-F5344CB8AC3E}">
        <p14:creationId xmlns:p14="http://schemas.microsoft.com/office/powerpoint/2010/main" val="2564525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dirty="0" smtClean="0"/>
              <a:t>Datasets</a:t>
            </a:r>
            <a:endParaRPr lang="en-US" sz="5400" b="1" dirty="0"/>
          </a:p>
        </p:txBody>
      </p:sp>
      <p:sp>
        <p:nvSpPr>
          <p:cNvPr id="3" name="TextBox 2"/>
          <p:cNvSpPr txBox="1"/>
          <p:nvPr/>
        </p:nvSpPr>
        <p:spPr>
          <a:xfrm>
            <a:off x="838200" y="1857375"/>
            <a:ext cx="10515600" cy="3416320"/>
          </a:xfrm>
          <a:prstGeom prst="rect">
            <a:avLst/>
          </a:prstGeom>
          <a:noFill/>
        </p:spPr>
        <p:txBody>
          <a:bodyPr wrap="square" rtlCol="0">
            <a:spAutoFit/>
          </a:bodyPr>
          <a:lstStyle/>
          <a:p>
            <a:endParaRPr lang="en-US" sz="2400" dirty="0" smtClean="0"/>
          </a:p>
          <a:p>
            <a:pPr marL="342900" indent="-342900">
              <a:buFont typeface="Wingdings" panose="05000000000000000000" pitchFamily="2" charset="2"/>
              <a:buChar char="§"/>
            </a:pPr>
            <a:r>
              <a:rPr lang="en-US" sz="2400" dirty="0" smtClean="0"/>
              <a:t>Udacity's </a:t>
            </a:r>
            <a:r>
              <a:rPr lang="en-US" sz="2400" dirty="0"/>
              <a:t>dataset on track </a:t>
            </a:r>
            <a:r>
              <a:rPr lang="en-US" sz="2400" dirty="0" smtClean="0"/>
              <a:t>1</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Our manually created dataset on track 1</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Another </a:t>
            </a:r>
            <a:r>
              <a:rPr lang="en-US" sz="2400" dirty="0"/>
              <a:t>manually created dataset on track </a:t>
            </a:r>
            <a:r>
              <a:rPr lang="en-US" sz="2400" dirty="0" smtClean="0"/>
              <a:t>1 where </a:t>
            </a:r>
            <a:r>
              <a:rPr lang="en-US" sz="2400" dirty="0"/>
              <a:t>we drive close to the bounds and </a:t>
            </a:r>
            <a:r>
              <a:rPr lang="en-US" sz="2400" i="1" dirty="0"/>
              <a:t>recover</a:t>
            </a:r>
            <a:r>
              <a:rPr lang="en-US" sz="2400" dirty="0"/>
              <a:t> to teach the model how to avoid </a:t>
            </a:r>
            <a:r>
              <a:rPr lang="en-US" sz="2400" dirty="0" smtClean="0"/>
              <a:t>going out </a:t>
            </a:r>
            <a:r>
              <a:rPr lang="en-US" sz="2400" dirty="0"/>
              <a:t>of </a:t>
            </a:r>
            <a:r>
              <a:rPr lang="en-US" sz="2400" dirty="0" smtClean="0"/>
              <a:t>bounds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 manually created dataset on track 2</a:t>
            </a:r>
          </a:p>
        </p:txBody>
      </p:sp>
    </p:spTree>
    <p:extLst>
      <p:ext uri="{BB962C8B-B14F-4D97-AF65-F5344CB8AC3E}">
        <p14:creationId xmlns:p14="http://schemas.microsoft.com/office/powerpoint/2010/main" val="2708653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963613"/>
          </a:xfrm>
          <a:noFill/>
          <a:ln>
            <a:solidFill>
              <a:schemeClr val="tx1"/>
            </a:solidFill>
          </a:ln>
        </p:spPr>
        <p:txBody>
          <a:bodyPr>
            <a:normAutofit/>
          </a:bodyPr>
          <a:lstStyle/>
          <a:p>
            <a:pPr algn="ctr"/>
            <a:r>
              <a:rPr lang="en-US" sz="4800" b="1" dirty="0" smtClean="0"/>
              <a:t>Dataset Exploration</a:t>
            </a:r>
            <a:endParaRPr lang="en-US" sz="4800" b="1" dirty="0"/>
          </a:p>
        </p:txBody>
      </p:sp>
      <p:pic>
        <p:nvPicPr>
          <p:cNvPr id="1026" name="Picture 2" descr="https://raw.githubusercontent.com/kenshiro-o/CarND-Behavioral-Cloning-P3/master/media/steering_wheel_angle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56" y="1899287"/>
            <a:ext cx="10072688" cy="368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64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963613"/>
          </a:xfrm>
          <a:noFill/>
          <a:ln>
            <a:solidFill>
              <a:schemeClr val="tx1"/>
            </a:solidFill>
          </a:ln>
        </p:spPr>
        <p:txBody>
          <a:bodyPr>
            <a:normAutofit/>
          </a:bodyPr>
          <a:lstStyle/>
          <a:p>
            <a:pPr algn="ctr"/>
            <a:r>
              <a:rPr lang="en-US" sz="4800" b="1" dirty="0" smtClean="0"/>
              <a:t>Dataset Split</a:t>
            </a:r>
            <a:endParaRPr lang="en-US" sz="4800" b="1" dirty="0"/>
          </a:p>
        </p:txBody>
      </p:sp>
      <p:sp>
        <p:nvSpPr>
          <p:cNvPr id="3" name="TextBox 2"/>
          <p:cNvSpPr txBox="1"/>
          <p:nvPr/>
        </p:nvSpPr>
        <p:spPr>
          <a:xfrm>
            <a:off x="838200" y="1607695"/>
            <a:ext cx="10515600" cy="3416320"/>
          </a:xfrm>
          <a:prstGeom prst="rect">
            <a:avLst/>
          </a:prstGeom>
          <a:noFill/>
        </p:spPr>
        <p:txBody>
          <a:bodyPr wrap="square" rtlCol="0">
            <a:spAutoFit/>
          </a:bodyPr>
          <a:lstStyle/>
          <a:p>
            <a:r>
              <a:rPr lang="en-US" sz="2400" dirty="0" smtClean="0"/>
              <a:t>We created </a:t>
            </a:r>
            <a:r>
              <a:rPr lang="en-US" sz="2400" dirty="0"/>
              <a:t>an </a:t>
            </a:r>
            <a:r>
              <a:rPr lang="en-US" sz="2400" i="1" dirty="0"/>
              <a:t>ensemble</a:t>
            </a:r>
            <a:r>
              <a:rPr lang="en-US" sz="2400" dirty="0"/>
              <a:t> training dataset composed </a:t>
            </a:r>
            <a:r>
              <a:rPr lang="en-US" sz="2400" dirty="0" smtClean="0"/>
              <a:t>of:</a:t>
            </a:r>
          </a:p>
          <a:p>
            <a:endParaRPr lang="en-US" sz="2400" dirty="0"/>
          </a:p>
          <a:p>
            <a:pPr marL="342900" indent="-342900">
              <a:buFont typeface="Arial" panose="020B0604020202020204" pitchFamily="34" charset="0"/>
              <a:buChar char="•"/>
            </a:pPr>
            <a:r>
              <a:rPr lang="en-US" sz="2400" dirty="0" smtClean="0"/>
              <a:t>Udacity dataset</a:t>
            </a:r>
          </a:p>
          <a:p>
            <a:pPr marL="342900" indent="-342900">
              <a:buFont typeface="Arial" panose="020B0604020202020204" pitchFamily="34" charset="0"/>
              <a:buChar char="•"/>
            </a:pPr>
            <a:r>
              <a:rPr lang="en-US" sz="2400" i="1" dirty="0" smtClean="0"/>
              <a:t>Recovery</a:t>
            </a:r>
            <a:r>
              <a:rPr lang="en-US" sz="2400" dirty="0"/>
              <a:t> </a:t>
            </a:r>
            <a:r>
              <a:rPr lang="en-US" sz="2400" dirty="0" smtClean="0"/>
              <a:t>dataset</a:t>
            </a:r>
          </a:p>
          <a:p>
            <a:pPr marL="342900" indent="-342900">
              <a:buFont typeface="Arial" panose="020B0604020202020204" pitchFamily="34" charset="0"/>
              <a:buChar char="•"/>
            </a:pPr>
            <a:r>
              <a:rPr lang="en-US" sz="2400" dirty="0" smtClean="0"/>
              <a:t>dataset </a:t>
            </a:r>
            <a:r>
              <a:rPr lang="en-US" sz="2400" dirty="0"/>
              <a:t>from track 2. </a:t>
            </a:r>
            <a:endParaRPr lang="en-US" sz="2400" dirty="0" smtClean="0"/>
          </a:p>
          <a:p>
            <a:endParaRPr lang="en-US" sz="2400" dirty="0"/>
          </a:p>
          <a:p>
            <a:r>
              <a:rPr lang="en-US" sz="2400" dirty="0" smtClean="0"/>
              <a:t>We </a:t>
            </a:r>
            <a:r>
              <a:rPr lang="en-US" sz="2400" dirty="0"/>
              <a:t>decided to use the </a:t>
            </a:r>
            <a:r>
              <a:rPr lang="en-US" sz="2400" i="1" dirty="0"/>
              <a:t>Standard</a:t>
            </a:r>
            <a:r>
              <a:rPr lang="en-US" sz="2400" dirty="0"/>
              <a:t> dataset from track 1 as the validation set.</a:t>
            </a:r>
          </a:p>
          <a:p>
            <a:r>
              <a:rPr lang="en-US" sz="2400" dirty="0"/>
              <a:t/>
            </a:r>
            <a:br>
              <a:rPr lang="en-US" sz="2400" dirty="0"/>
            </a:br>
            <a:endParaRPr lang="en-US" sz="2400" dirty="0"/>
          </a:p>
        </p:txBody>
      </p:sp>
      <p:pic>
        <p:nvPicPr>
          <p:cNvPr id="4" name="Picture 3"/>
          <p:cNvPicPr>
            <a:picLocks noChangeAspect="1"/>
          </p:cNvPicPr>
          <p:nvPr/>
        </p:nvPicPr>
        <p:blipFill>
          <a:blip r:embed="rId3"/>
          <a:stretch>
            <a:fillRect/>
          </a:stretch>
        </p:blipFill>
        <p:spPr>
          <a:xfrm>
            <a:off x="3153202" y="4747368"/>
            <a:ext cx="5885595" cy="1164359"/>
          </a:xfrm>
          <a:prstGeom prst="rect">
            <a:avLst/>
          </a:prstGeom>
        </p:spPr>
      </p:pic>
    </p:spTree>
    <p:extLst>
      <p:ext uri="{BB962C8B-B14F-4D97-AF65-F5344CB8AC3E}">
        <p14:creationId xmlns:p14="http://schemas.microsoft.com/office/powerpoint/2010/main" val="171078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a:noFill/>
          <a:ln>
            <a:solidFill>
              <a:schemeClr val="tx1"/>
            </a:solidFill>
          </a:ln>
        </p:spPr>
        <p:txBody>
          <a:bodyPr>
            <a:normAutofit/>
          </a:bodyPr>
          <a:lstStyle/>
          <a:p>
            <a:pPr algn="ctr"/>
            <a:r>
              <a:rPr lang="en-US" sz="5400" b="1" smtClean="0"/>
              <a:t>Data Augmentation</a:t>
            </a:r>
            <a:endParaRPr lang="en-US" sz="5400" b="1" dirty="0"/>
          </a:p>
        </p:txBody>
      </p:sp>
      <p:sp>
        <p:nvSpPr>
          <p:cNvPr id="3" name="TextBox 2"/>
          <p:cNvSpPr txBox="1"/>
          <p:nvPr/>
        </p:nvSpPr>
        <p:spPr>
          <a:xfrm>
            <a:off x="838200" y="2066509"/>
            <a:ext cx="10515600"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dirty="0"/>
              <a:t>Camera And Steering Wheel Angle Calibration</a:t>
            </a:r>
          </a:p>
          <a:p>
            <a:endParaRPr lang="en-US" sz="2400" dirty="0" smtClean="0"/>
          </a:p>
          <a:p>
            <a:pPr marL="342900" indent="-342900">
              <a:buFont typeface="Wingdings" panose="05000000000000000000" pitchFamily="2" charset="2"/>
              <a:buChar char="§"/>
            </a:pPr>
            <a:r>
              <a:rPr lang="en-US" sz="2400" dirty="0"/>
              <a:t>Image Horizontal Flip</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a:t>Darken Image</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a:t>Random </a:t>
            </a:r>
            <a:r>
              <a:rPr lang="en-US" sz="2400" dirty="0" smtClean="0"/>
              <a:t>Shadow</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Shift Image </a:t>
            </a:r>
            <a:r>
              <a:rPr lang="en-US" sz="2400" dirty="0" smtClean="0"/>
              <a:t>Left/Right/Up/Down</a:t>
            </a:r>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3980636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369</Words>
  <Application>Microsoft Office PowerPoint</Application>
  <PresentationFormat>Widescreen</PresentationFormat>
  <Paragraphs>116</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Problem</vt:lpstr>
      <vt:lpstr>Model Assistance</vt:lpstr>
      <vt:lpstr>Project Setup</vt:lpstr>
      <vt:lpstr>Flowchart</vt:lpstr>
      <vt:lpstr>Datasets</vt:lpstr>
      <vt:lpstr>Dataset Exploration</vt:lpstr>
      <vt:lpstr>Dataset Split</vt:lpstr>
      <vt:lpstr>Data Augmentation</vt:lpstr>
      <vt:lpstr>Model</vt:lpstr>
      <vt:lpstr>Model Tweaks</vt:lpstr>
      <vt:lpstr>Model Architecture (1)</vt:lpstr>
      <vt:lpstr>Model Architecture (2)</vt:lpstr>
      <vt:lpstr>Activations And Regularization</vt:lpstr>
      <vt:lpstr>Training &amp; Results</vt:lpstr>
      <vt:lpstr>Conclusion</vt:lpstr>
      <vt:lpstr>Acknowledgements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400</dc:title>
  <dc:creator>Mirajul Islam</dc:creator>
  <cp:lastModifiedBy>Mirajul Islam</cp:lastModifiedBy>
  <cp:revision>368</cp:revision>
  <dcterms:created xsi:type="dcterms:W3CDTF">2018-11-26T07:16:10Z</dcterms:created>
  <dcterms:modified xsi:type="dcterms:W3CDTF">2019-02-11T08:15:07Z</dcterms:modified>
</cp:coreProperties>
</file>