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58" r:id="rId8"/>
    <p:sldId id="262" r:id="rId9"/>
    <p:sldId id="263" r:id="rId10"/>
    <p:sldId id="259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12/19/23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000" dirty="0"/>
              <a:t>By Data Science Team </a:t>
            </a:r>
          </a:p>
        </p:txBody>
      </p:sp>
      <p:pic>
        <p:nvPicPr>
          <p:cNvPr id="2056" name="Picture 8" descr="Big Sky Resorts at the Best Price | cozycozy">
            <a:extLst>
              <a:ext uri="{FF2B5EF4-FFF2-40B4-BE49-F238E27FC236}">
                <a16:creationId xmlns:a16="http://schemas.microsoft.com/office/drawing/2014/main" id="{11C24E89-DDDF-360A-6DE7-E7FBBCEA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2"/>
          <a:stretch/>
        </p:blipFill>
        <p:spPr bwMode="auto">
          <a:xfrm>
            <a:off x="250164" y="267419"/>
            <a:ext cx="11702515" cy="35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349" y="800431"/>
            <a:ext cx="5787887" cy="1008491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CB76D-5648-B2BE-AA22-0E1F949E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4" y="2305878"/>
            <a:ext cx="7782339" cy="1759226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How can Big Mountain Resort select a better value for their ticket price by Nov 1, 2024, while also considering changes that will cut costs without undermining ticket price by 10% or supporting an even higher ticket price? </a:t>
            </a:r>
          </a:p>
        </p:txBody>
      </p:sp>
      <p:pic>
        <p:nvPicPr>
          <p:cNvPr id="1028" name="Picture 4" descr="Ski Photos, Download The BEST Free Ski Stock Photos &amp; HD Images">
            <a:extLst>
              <a:ext uri="{FF2B5EF4-FFF2-40B4-BE49-F238E27FC236}">
                <a16:creationId xmlns:a16="http://schemas.microsoft.com/office/drawing/2014/main" id="{9243704F-0D3E-AFF3-B5E6-86D730184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r="14305"/>
          <a:stretch/>
        </p:blipFill>
        <p:spPr bwMode="auto">
          <a:xfrm>
            <a:off x="8189843" y="223830"/>
            <a:ext cx="3790143" cy="64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63E-A135-758A-984A-9F837E2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331304"/>
            <a:ext cx="11668540" cy="72224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Criteria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4F9B-C7A1-216F-C72D-DA0AC436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924339"/>
            <a:ext cx="11191461" cy="1192696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The criteria that will deem this project successful is to select a better value for their ticket price by Nov 1, 2024, while also considering changes that will either cut costs without undermining the ticket price by 10% or support an even higher ticket price.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E2071-A446-8595-696E-DD0CD7D0F511}"/>
              </a:ext>
            </a:extLst>
          </p:cNvPr>
          <p:cNvSpPr txBox="1">
            <a:spLocks/>
          </p:cNvSpPr>
          <p:nvPr/>
        </p:nvSpPr>
        <p:spPr>
          <a:xfrm>
            <a:off x="258417" y="2014330"/>
            <a:ext cx="11668540" cy="72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Scope of solution space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634851-D02A-32A0-300F-3DBED9C70375}"/>
              </a:ext>
            </a:extLst>
          </p:cNvPr>
          <p:cNvSpPr txBox="1">
            <a:spLocks/>
          </p:cNvSpPr>
          <p:nvPr/>
        </p:nvSpPr>
        <p:spPr>
          <a:xfrm>
            <a:off x="397564" y="2710070"/>
            <a:ext cx="11191461" cy="83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1800" b="0" i="0" u="none" strike="noStrike" dirty="0">
                <a:effectLst/>
              </a:rPr>
              <a:t>T</a:t>
            </a:r>
            <a:r>
              <a:rPr lang="en-US" b="0" i="0" u="none" strike="noStrike" dirty="0">
                <a:effectLst/>
              </a:rPr>
              <a:t>he Data Science Team's specific focus is to implement a more data-driven business strategy to select a better value for the ticket price while considering changes that will cut costs.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FE31A-0EDD-5451-0725-20E2E1A7C1CA}"/>
              </a:ext>
            </a:extLst>
          </p:cNvPr>
          <p:cNvSpPr txBox="1">
            <a:spLocks/>
          </p:cNvSpPr>
          <p:nvPr/>
        </p:nvSpPr>
        <p:spPr>
          <a:xfrm>
            <a:off x="159024" y="3541644"/>
            <a:ext cx="11668540" cy="72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Constraints within solution space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228E6-F475-9804-0DC9-251811D2F9FB}"/>
              </a:ext>
            </a:extLst>
          </p:cNvPr>
          <p:cNvSpPr txBox="1">
            <a:spLocks/>
          </p:cNvSpPr>
          <p:nvPr/>
        </p:nvSpPr>
        <p:spPr>
          <a:xfrm>
            <a:off x="397564" y="4393097"/>
            <a:ext cx="11191461" cy="178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b="0" i="0" u="none" strike="noStrike" dirty="0">
                <a:effectLst/>
              </a:rPr>
              <a:t>These were some of the constraints that may have prevented this business initiative from succeeding</a:t>
            </a:r>
          </a:p>
          <a:p>
            <a:pPr algn="ctr"/>
            <a:r>
              <a:rPr lang="en-US" b="0" i="0" u="none" strike="noStrike" dirty="0">
                <a:effectLst/>
              </a:rPr>
              <a:t>Additional chair increases in their operating costs by $1,540,000 this season.</a:t>
            </a:r>
          </a:p>
          <a:p>
            <a:pPr algn="ctr"/>
            <a:r>
              <a:rPr lang="en-US" dirty="0"/>
              <a:t>G</a:t>
            </a:r>
            <a:r>
              <a:rPr lang="en-US" b="0" i="0" u="none" strike="noStrike" dirty="0">
                <a:effectLst/>
              </a:rPr>
              <a:t>etting specific user-level access granted to an SQL database or an S3 bucket.</a:t>
            </a:r>
          </a:p>
        </p:txBody>
      </p:sp>
    </p:spTree>
    <p:extLst>
      <p:ext uri="{BB962C8B-B14F-4D97-AF65-F5344CB8AC3E}">
        <p14:creationId xmlns:p14="http://schemas.microsoft.com/office/powerpoint/2010/main" val="32840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6" y="301487"/>
            <a:ext cx="11652637" cy="1356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 and 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92FB-5AE2-59C5-8EAF-D289635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06" y="1570382"/>
            <a:ext cx="11546620" cy="4144618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Considering the listed factors, it seems reasonable to suggest increasing the ticket price to $97.96, given the current price of $81, indicating room for an increase.</a:t>
            </a:r>
          </a:p>
          <a:p>
            <a:pPr marL="45720" indent="0">
              <a:buNone/>
            </a:pPr>
            <a:endParaRPr lang="en-US" sz="800" b="0" i="0" u="none" strike="noStrike" dirty="0">
              <a:effectLst/>
              <a:latin typeface="-apple-system"/>
            </a:endParaRPr>
          </a:p>
          <a:p>
            <a:pPr lvl="1"/>
            <a:r>
              <a:rPr lang="en-US" b="0" i="0" u="none" strike="noStrike" dirty="0">
                <a:effectLst/>
                <a:latin typeface="-apple-system"/>
              </a:rPr>
              <a:t>The substantial difference between our resort's actual price and the predicted price implies that Big Mountain Resort might be undercharging. </a:t>
            </a:r>
          </a:p>
          <a:p>
            <a:pPr lvl="1"/>
            <a:r>
              <a:rPr lang="en-US" b="0" i="0" u="none" strike="noStrike" dirty="0">
                <a:effectLst/>
                <a:latin typeface="-apple-system"/>
              </a:rPr>
              <a:t>Conversely, adding a run, increasing the vertical drop by 150 feet, and installing an additional chair lift would raise the ticket price by $2.22. </a:t>
            </a:r>
          </a:p>
          <a:p>
            <a:pPr lvl="1"/>
            <a:r>
              <a:rPr lang="en-US" b="0" i="0" u="none" strike="noStrike" dirty="0">
                <a:effectLst/>
                <a:latin typeface="-apple-system"/>
              </a:rPr>
              <a:t>Over the season, this price increase would amount to $3,888,889. Interestingly, adding 2 acres of snow making shows no discernible impact. </a:t>
            </a:r>
          </a:p>
          <a:p>
            <a:pPr lvl="1"/>
            <a:r>
              <a:rPr lang="en-US" b="0" i="0" u="none" strike="noStrike" dirty="0">
                <a:effectLst/>
                <a:latin typeface="-apple-system"/>
              </a:rPr>
              <a:t>Also, the finding suggests that closing one run has no impact, but closing 2 and 3 consecutively reduces support for ticket price and revenue. If Big Mountain were to close down 3 runs, it might be as effective as closing down 4 or 5, with no further loss in ticket price. </a:t>
            </a:r>
          </a:p>
          <a:p>
            <a:pPr lvl="1"/>
            <a:r>
              <a:rPr lang="en-US" b="0" i="0" u="none" strike="noStrike" dirty="0">
                <a:effectLst/>
                <a:latin typeface="-apple-system"/>
              </a:rPr>
              <a:t>However, increasing closures to 6 or more results in a significant drop.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FD37-9508-5702-22EE-CF2DDC34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22" y="514710"/>
            <a:ext cx="11611155" cy="1356360"/>
          </a:xfrm>
        </p:spPr>
        <p:txBody>
          <a:bodyPr/>
          <a:lstStyle/>
          <a:p>
            <a:pPr algn="ctr"/>
            <a:r>
              <a:rPr lang="en-US" b="0" i="0" u="none" strike="noStrike" dirty="0">
                <a:effectLst/>
                <a:latin typeface="-apple-system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90B-D975-F2C1-335E-DBB5CD1B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12" y="1871070"/>
            <a:ext cx="10834776" cy="40371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Principal Components Analysis (PCA) was also performed, and the step involved identifying correlations, with a specific focus on the target feature.</a:t>
            </a:r>
          </a:p>
          <a:p>
            <a:pPr lvl="1"/>
            <a:r>
              <a:rPr lang="en-US" sz="2200" b="0" i="0" u="none" strike="noStrike" dirty="0">
                <a:effectLst/>
              </a:rPr>
              <a:t>Concerning numerical and categorical features, a robust positive correlation was observed between '</a:t>
            </a:r>
            <a:r>
              <a:rPr lang="en-US" sz="2200" b="0" i="0" u="none" strike="noStrike" dirty="0" err="1">
                <a:effectLst/>
              </a:rPr>
              <a:t>vertical_drop</a:t>
            </a:r>
            <a:r>
              <a:rPr lang="en-US" sz="2200" b="0" i="0" u="none" strike="noStrike" dirty="0">
                <a:effectLst/>
              </a:rPr>
              <a:t>' and ticket price. The target feature, </a:t>
            </a:r>
            <a:r>
              <a:rPr lang="en-US" sz="2200" b="0" i="0" u="none" strike="noStrike" dirty="0" err="1">
                <a:effectLst/>
              </a:rPr>
              <a:t>AdultWeekend</a:t>
            </a:r>
            <a:r>
              <a:rPr lang="en-US" sz="2200" b="0" i="0" u="none" strike="noStrike" dirty="0">
                <a:effectLst/>
              </a:rPr>
              <a:t> ticket price, showed reasonable correlations, particularly with 'Runs' and 'Snow </a:t>
            </a:r>
            <a:r>
              <a:rPr lang="en-US" sz="2200" b="0" i="0" u="none" strike="noStrike" dirty="0" err="1">
                <a:effectLst/>
              </a:rPr>
              <a:t>Making_ac</a:t>
            </a:r>
            <a:r>
              <a:rPr lang="en-US" sz="2200" b="0" i="0" u="none" strike="noStrike" dirty="0">
                <a:effectLst/>
              </a:rPr>
              <a:t>.’</a:t>
            </a:r>
          </a:p>
          <a:p>
            <a:pPr lvl="1"/>
            <a:r>
              <a:rPr lang="en-US" sz="2200" b="0" i="0" u="none" strike="noStrike" dirty="0">
                <a:effectLst/>
              </a:rPr>
              <a:t>  A key observation regarding state and prices is the absence of an obvious pattern.</a:t>
            </a:r>
          </a:p>
          <a:p>
            <a:pPr lvl="1"/>
            <a:r>
              <a:rPr lang="en-US" sz="2200" b="0" i="0" u="none" strike="noStrike" dirty="0">
                <a:effectLst/>
              </a:rPr>
              <a:t>Consequently, the decision was made to treat all states equally and work towards building a pricing model that considers all states together without treating any state as particularly special. </a:t>
            </a:r>
          </a:p>
        </p:txBody>
      </p:sp>
    </p:spTree>
    <p:extLst>
      <p:ext uri="{BB962C8B-B14F-4D97-AF65-F5344CB8AC3E}">
        <p14:creationId xmlns:p14="http://schemas.microsoft.com/office/powerpoint/2010/main" val="420093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8D9E-11C9-60DC-0D98-6EC4CA18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3" y="609600"/>
            <a:ext cx="11257472" cy="1356360"/>
          </a:xfrm>
        </p:spPr>
        <p:txBody>
          <a:bodyPr/>
          <a:lstStyle/>
          <a:p>
            <a:pPr algn="ctr"/>
            <a:r>
              <a:rPr lang="en-US" dirty="0"/>
              <a:t>Pre-processing and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25-E763-E0A7-2F8E-567041BEB66D}"/>
              </a:ext>
            </a:extLst>
          </p:cNvPr>
          <p:cNvSpPr txBox="1">
            <a:spLocks/>
          </p:cNvSpPr>
          <p:nvPr/>
        </p:nvSpPr>
        <p:spPr>
          <a:xfrm>
            <a:off x="678612" y="1871070"/>
            <a:ext cx="10834776" cy="4037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dirty="0">
                <a:effectLst/>
              </a:rPr>
              <a:t>To initiate pre-processing, we conduct a Train/Test Split, dividing the data into training and testing sets to independently assess model performance.</a:t>
            </a:r>
            <a:r>
              <a:rPr lang="en-US" dirty="0"/>
              <a:t> </a:t>
            </a:r>
          </a:p>
          <a:p>
            <a:pPr lvl="1"/>
            <a:r>
              <a:rPr lang="en-US" sz="2200" b="0" i="0" u="none" strike="noStrike" dirty="0">
                <a:effectLst/>
              </a:rPr>
              <a:t> We use Metrics to evaluate the agreement between different sets of values. </a:t>
            </a:r>
          </a:p>
          <a:p>
            <a:pPr lvl="2"/>
            <a:r>
              <a:rPr lang="en-US" sz="2200" b="0" i="0" u="none" strike="noStrike" dirty="0">
                <a:effectLst/>
              </a:rPr>
              <a:t>One such metric is the coefficient of determination (R-squared), indicating the proportion of variance in the dependent variable (ticket price) predicted by our model. </a:t>
            </a:r>
          </a:p>
          <a:p>
            <a:pPr lvl="2"/>
            <a:r>
              <a:rPr lang="en-US" sz="2200" b="0" i="0" u="none" strike="noStrike" dirty="0">
                <a:effectLst/>
              </a:rPr>
              <a:t>An R-squared of 1 signifies a perfect prediction while using the average value results in an R-squared of 0 on the training set. </a:t>
            </a:r>
          </a:p>
          <a:p>
            <a:pPr lvl="2"/>
            <a:r>
              <a:rPr lang="en-US" sz="2200" b="0" i="0" u="none" strike="noStrike" dirty="0">
                <a:effectLst/>
              </a:rPr>
              <a:t>Generally, performance on the test set is expected to be slightly worse than on the training set.</a:t>
            </a:r>
          </a:p>
          <a:p>
            <a:pPr lvl="1"/>
            <a:endParaRPr lang="en-US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7397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50" y="557841"/>
            <a:ext cx="11605950" cy="13563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Results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7ED3-9C74-5AB3-13B2-BD4766C9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441131"/>
            <a:ext cx="9872871" cy="26139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model we used to come up for the final result was </a:t>
            </a:r>
            <a:r>
              <a:rPr lang="en-US" b="0" i="0" u="none" strike="noStrike" dirty="0">
                <a:effectLst/>
                <a:latin typeface="-apple-system"/>
              </a:rPr>
              <a:t>the </a:t>
            </a:r>
            <a:r>
              <a:rPr lang="en-US" b="1" i="0" u="none" strike="noStrike" dirty="0">
                <a:effectLst/>
                <a:latin typeface="-apple-system"/>
              </a:rPr>
              <a:t>Random Forest Model</a:t>
            </a:r>
            <a:r>
              <a:rPr lang="en-US" b="0" i="0" u="none" strike="noStrike" dirty="0">
                <a:effectLst/>
                <a:latin typeface="-apple-system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-apple-system"/>
              </a:rPr>
              <a:t>A</a:t>
            </a:r>
            <a:r>
              <a:rPr lang="en-US" b="0" i="0" u="none" strike="noStrike" dirty="0">
                <a:effectLst/>
                <a:latin typeface="-apple-system"/>
              </a:rPr>
              <a:t> robust choice in many cases, we emphasize the need to assess performance through cross-validation rather than repeatedly checking on the test split.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effectLst/>
                <a:latin typeface="-apple-system"/>
              </a:rPr>
              <a:t>The top four dominant features identified by the Random Forest Model are </a:t>
            </a:r>
            <a:r>
              <a:rPr lang="en-US" b="0" i="0" u="none" strike="noStrike" dirty="0" err="1">
                <a:effectLst/>
                <a:latin typeface="-apple-system"/>
              </a:rPr>
              <a:t>fastQuads</a:t>
            </a:r>
            <a:r>
              <a:rPr lang="en-US" b="0" i="0" u="none" strike="noStrike" dirty="0">
                <a:effectLst/>
                <a:latin typeface="-apple-system"/>
              </a:rPr>
              <a:t>, Runs, Snow </a:t>
            </a:r>
            <a:r>
              <a:rPr lang="en-US" b="0" i="0" u="none" strike="noStrike" dirty="0" err="1">
                <a:effectLst/>
                <a:latin typeface="-apple-system"/>
              </a:rPr>
              <a:t>Making_ac</a:t>
            </a:r>
            <a:r>
              <a:rPr lang="en-US" b="0" i="0" u="none" strike="noStrike" dirty="0">
                <a:effectLst/>
                <a:latin typeface="-apple-system"/>
              </a:rPr>
              <a:t>, and </a:t>
            </a:r>
            <a:r>
              <a:rPr lang="en-US" b="0" i="0" u="none" strike="noStrike" dirty="0" err="1">
                <a:effectLst/>
                <a:latin typeface="-apple-system"/>
              </a:rPr>
              <a:t>vertical_drop</a:t>
            </a:r>
            <a:r>
              <a:rPr lang="en-US" b="0" i="0" u="none" strike="noStrike" dirty="0">
                <a:effectLst/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884C-9A88-05B9-6E3B-8D93D8DD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71" y="411193"/>
            <a:ext cx="11619782" cy="813758"/>
          </a:xfrm>
        </p:spPr>
        <p:txBody>
          <a:bodyPr/>
          <a:lstStyle/>
          <a:p>
            <a:pPr algn="ctr"/>
            <a:r>
              <a:rPr lang="en-US" dirty="0"/>
              <a:t>Summary and conclusion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8BACD49-C9D8-D3DD-5C08-C3F612AD70CE}"/>
              </a:ext>
            </a:extLst>
          </p:cNvPr>
          <p:cNvSpPr txBox="1">
            <a:spLocks/>
          </p:cNvSpPr>
          <p:nvPr/>
        </p:nvSpPr>
        <p:spPr>
          <a:xfrm>
            <a:off x="409066" y="1207625"/>
            <a:ext cx="11107198" cy="504652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Pricing Recommendation: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Consider increasing ticket price to $97.96.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Current price: $81, indicating room for an increase.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Model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Substantial difference between actual and predicted price suggests potential undercharging.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Adding a run, increasing vertical drop, and installing an additional chair lift could raise ticket price by $2.22.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Over the season, this amounts to $3,888,889.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Adding 2 acres of snow making shows no discernible impact.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Operational Insights: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Closing one run has no impact.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Closing 2 or 3 consecutively reduces support for ticket price and revenue.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Closing 3 runs might be as effective as closing 4 or 5, with no further loss in ticket price.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Increasing closures to 6 or more results in a significant drop.</a:t>
            </a:r>
          </a:p>
        </p:txBody>
      </p:sp>
    </p:spTree>
    <p:extLst>
      <p:ext uri="{BB962C8B-B14F-4D97-AF65-F5344CB8AC3E}">
        <p14:creationId xmlns:p14="http://schemas.microsoft.com/office/powerpoint/2010/main" val="376931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849" y="2516037"/>
            <a:ext cx="5038844" cy="13563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157</TotalTime>
  <Words>818</Words>
  <Application>Microsoft Macintosh PowerPoint</Application>
  <PresentationFormat>Widescreen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Corbel</vt:lpstr>
      <vt:lpstr>Basis</vt:lpstr>
      <vt:lpstr>Big Mountain Resort</vt:lpstr>
      <vt:lpstr>Problem identification</vt:lpstr>
      <vt:lpstr>Criteria for success</vt:lpstr>
      <vt:lpstr>Recommendation and key findings</vt:lpstr>
      <vt:lpstr>Exploratory Data Analysis</vt:lpstr>
      <vt:lpstr>Pre-processing and Training Data</vt:lpstr>
      <vt:lpstr>Modeling Results </vt:lpstr>
      <vt:lpstr>Summary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Nahom Tilahun</dc:creator>
  <cp:lastModifiedBy>Nahom Tilahun</cp:lastModifiedBy>
  <cp:revision>1</cp:revision>
  <dcterms:created xsi:type="dcterms:W3CDTF">2023-12-19T18:51:00Z</dcterms:created>
  <dcterms:modified xsi:type="dcterms:W3CDTF">2023-12-19T21:28:32Z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