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31"/>
  </p:notesMasterIdLst>
  <p:handoutMasterIdLst>
    <p:handoutMasterId r:id="rId32"/>
  </p:handoutMasterIdLst>
  <p:sldIdLst>
    <p:sldId id="256" r:id="rId5"/>
    <p:sldId id="257" r:id="rId6"/>
    <p:sldId id="261"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4" r:id="rId24"/>
    <p:sldId id="277" r:id="rId25"/>
    <p:sldId id="278" r:id="rId26"/>
    <p:sldId id="279" r:id="rId27"/>
    <p:sldId id="295" r:id="rId28"/>
    <p:sldId id="296"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22ECF-398F-4E5E-8020-47313B356C6B}" v="6" dt="2024-05-24T18:20:20.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om Abera" userId="353caa7d06450a03" providerId="LiveId" clId="{00422ECF-398F-4E5E-8020-47313B356C6B}"/>
    <pc:docChg chg="undo redo custSel addSld delSld modSld">
      <pc:chgData name="Nahom Abera" userId="353caa7d06450a03" providerId="LiveId" clId="{00422ECF-398F-4E5E-8020-47313B356C6B}" dt="2024-05-24T18:20:50.389" v="206" actId="20577"/>
      <pc:docMkLst>
        <pc:docMk/>
      </pc:docMkLst>
      <pc:sldChg chg="modSp new mod">
        <pc:chgData name="Nahom Abera" userId="353caa7d06450a03" providerId="LiveId" clId="{00422ECF-398F-4E5E-8020-47313B356C6B}" dt="2024-05-24T18:19:44.490" v="189" actId="2710"/>
        <pc:sldMkLst>
          <pc:docMk/>
          <pc:sldMk cId="583747380" sldId="295"/>
        </pc:sldMkLst>
        <pc:spChg chg="mod">
          <ac:chgData name="Nahom Abera" userId="353caa7d06450a03" providerId="LiveId" clId="{00422ECF-398F-4E5E-8020-47313B356C6B}" dt="2024-05-24T18:13:30.683" v="3"/>
          <ac:spMkLst>
            <pc:docMk/>
            <pc:sldMk cId="583747380" sldId="295"/>
            <ac:spMk id="2" creationId="{F9911312-25EE-414B-95AC-18C99391C4B1}"/>
          </ac:spMkLst>
        </pc:spChg>
        <pc:spChg chg="mod">
          <ac:chgData name="Nahom Abera" userId="353caa7d06450a03" providerId="LiveId" clId="{00422ECF-398F-4E5E-8020-47313B356C6B}" dt="2024-05-24T18:19:44.490" v="189" actId="2710"/>
          <ac:spMkLst>
            <pc:docMk/>
            <pc:sldMk cId="583747380" sldId="295"/>
            <ac:spMk id="3" creationId="{7F497F6B-5204-B0AC-E328-00A6610182C8}"/>
          </ac:spMkLst>
        </pc:spChg>
      </pc:sldChg>
      <pc:sldChg chg="new del">
        <pc:chgData name="Nahom Abera" userId="353caa7d06450a03" providerId="LiveId" clId="{00422ECF-398F-4E5E-8020-47313B356C6B}" dt="2024-05-24T18:13:19.484" v="1" actId="680"/>
        <pc:sldMkLst>
          <pc:docMk/>
          <pc:sldMk cId="3396618373" sldId="295"/>
        </pc:sldMkLst>
      </pc:sldChg>
      <pc:sldChg chg="modSp new mod">
        <pc:chgData name="Nahom Abera" userId="353caa7d06450a03" providerId="LiveId" clId="{00422ECF-398F-4E5E-8020-47313B356C6B}" dt="2024-05-24T18:20:50.389" v="206" actId="20577"/>
        <pc:sldMkLst>
          <pc:docMk/>
          <pc:sldMk cId="2523613708" sldId="296"/>
        </pc:sldMkLst>
        <pc:spChg chg="mod">
          <ac:chgData name="Nahom Abera" userId="353caa7d06450a03" providerId="LiveId" clId="{00422ECF-398F-4E5E-8020-47313B356C6B}" dt="2024-05-24T18:16:14.737" v="87" actId="20577"/>
          <ac:spMkLst>
            <pc:docMk/>
            <pc:sldMk cId="2523613708" sldId="296"/>
            <ac:spMk id="2" creationId="{4CB2DB55-41F8-76F5-9ED9-CF24AC849C7D}"/>
          </ac:spMkLst>
        </pc:spChg>
        <pc:spChg chg="mod">
          <ac:chgData name="Nahom Abera" userId="353caa7d06450a03" providerId="LiveId" clId="{00422ECF-398F-4E5E-8020-47313B356C6B}" dt="2024-05-24T18:20:50.389" v="206" actId="20577"/>
          <ac:spMkLst>
            <pc:docMk/>
            <pc:sldMk cId="2523613708" sldId="296"/>
            <ac:spMk id="3" creationId="{54F9B663-EE0E-FEAB-582B-E4038362D46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5/24/2024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5/24/2024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409359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86266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26</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mailto:aashok@gsu.edu" TargetMode="External"/><Relationship Id="rId5" Type="http://schemas.openxmlformats.org/officeDocument/2006/relationships/hyperlink" Target="mailto:nabera1@student.gsu.edu"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109/INISTA.2018.8466276"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22214/ijraset.2019.3192" TargetMode="External"/><Relationship Id="rId2" Type="http://schemas.openxmlformats.org/officeDocument/2006/relationships/hyperlink" Target="https://doi.org/10.1109/SPC.2018.8704146" TargetMode="External"/><Relationship Id="rId1" Type="http://schemas.openxmlformats.org/officeDocument/2006/relationships/slideLayout" Target="../slideLayouts/slideLayout2.xml"/><Relationship Id="rId6" Type="http://schemas.openxmlformats.org/officeDocument/2006/relationships/hyperlink" Target="https://doi.org/10.1109/WVC.2019.8876924" TargetMode="External"/><Relationship Id="rId5" Type="http://schemas.openxmlformats.org/officeDocument/2006/relationships/hyperlink" Target="https://doi.org/10.1109/CVPR.2016.91" TargetMode="External"/><Relationship Id="rId4" Type="http://schemas.openxmlformats.org/officeDocument/2006/relationships/hyperlink" Target="https://doi.org/10.1088/1742-6596/1500/1/012103"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t>Georgia State University</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Undergraduate Honors Thesis Research </a:t>
            </a:r>
          </a:p>
          <a:p>
            <a:pPr algn="ctr"/>
            <a:r>
              <a:rPr lang="en-US" dirty="0"/>
              <a:t>Literature Review</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43B1-9BEF-C140-3E05-704A21B3DCB7}"/>
              </a:ext>
            </a:extLst>
          </p:cNvPr>
          <p:cNvSpPr>
            <a:spLocks noGrp="1"/>
          </p:cNvSpPr>
          <p:nvPr>
            <p:ph type="title"/>
          </p:nvPr>
        </p:nvSpPr>
        <p:spPr/>
        <p:txBody>
          <a:bodyPr/>
          <a:lstStyle/>
          <a:p>
            <a:r>
              <a:rPr lang="en-US" dirty="0"/>
              <a:t>Literature Review - Hybrid Control Architecture</a:t>
            </a:r>
          </a:p>
        </p:txBody>
      </p:sp>
      <p:sp>
        <p:nvSpPr>
          <p:cNvPr id="3" name="Content Placeholder 2">
            <a:extLst>
              <a:ext uri="{FF2B5EF4-FFF2-40B4-BE49-F238E27FC236}">
                <a16:creationId xmlns:a16="http://schemas.microsoft.com/office/drawing/2014/main" id="{727C3054-A036-950C-2253-E2FCBFCE43E5}"/>
              </a:ext>
            </a:extLst>
          </p:cNvPr>
          <p:cNvSpPr>
            <a:spLocks noGrp="1"/>
          </p:cNvSpPr>
          <p:nvPr>
            <p:ph idx="1"/>
          </p:nvPr>
        </p:nvSpPr>
        <p:spPr/>
        <p:txBody>
          <a:bodyPr>
            <a:normAutofit fontScale="62500" lnSpcReduction="20000"/>
          </a:bodyPr>
          <a:lstStyle/>
          <a:p>
            <a:r>
              <a:rPr lang="en-US" dirty="0"/>
              <a:t>A hybrid position/force control architecture improves the accuracy and flexibility of 5DOF manipulators in waste management. </a:t>
            </a:r>
          </a:p>
          <a:p>
            <a:r>
              <a:rPr lang="en-US" dirty="0"/>
              <a:t>In a recent article, Gal et al. (2021) proposed a position and force control system that changes its mode of operation depending on the state machine decision algorithm. </a:t>
            </a:r>
          </a:p>
          <a:p>
            <a:r>
              <a:rPr lang="en-US" dirty="0"/>
              <a:t>This way, the manipulator can switch between the control strategies and perform different tasks required in the handling of wastes effectively.</a:t>
            </a:r>
          </a:p>
          <a:p>
            <a:r>
              <a:rPr lang="en-US" dirty="0"/>
              <a:t> This characteristic is very important to ensure that the system is capable of dealing with various types of waste materials that may have different size and shape. </a:t>
            </a:r>
          </a:p>
          <a:p>
            <a:r>
              <a:rPr lang="en-US" dirty="0"/>
              <a:t>The state machine approach helps the robotic arm to decide on the type of waste and the environmental conditions for a better handling of waste. </a:t>
            </a:r>
          </a:p>
          <a:p>
            <a:r>
              <a:rPr lang="en-US" dirty="0"/>
              <a:t>This approach offers a flexible solution which may be easily modified to accommodate different waste types. This a highly desirable quality to increase the efficiency of waste collection robots.</a:t>
            </a:r>
          </a:p>
        </p:txBody>
      </p:sp>
    </p:spTree>
    <p:extLst>
      <p:ext uri="{BB962C8B-B14F-4D97-AF65-F5344CB8AC3E}">
        <p14:creationId xmlns:p14="http://schemas.microsoft.com/office/powerpoint/2010/main" val="139285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9CC2-AA23-5132-6715-1BA9E038EF05}"/>
              </a:ext>
            </a:extLst>
          </p:cNvPr>
          <p:cNvSpPr>
            <a:spLocks noGrp="1"/>
          </p:cNvSpPr>
          <p:nvPr>
            <p:ph type="title"/>
          </p:nvPr>
        </p:nvSpPr>
        <p:spPr/>
        <p:txBody>
          <a:bodyPr/>
          <a:lstStyle/>
          <a:p>
            <a:r>
              <a:rPr lang="en-US" dirty="0"/>
              <a:t>Literature Review - Smart Bins</a:t>
            </a:r>
          </a:p>
        </p:txBody>
      </p:sp>
      <p:sp>
        <p:nvSpPr>
          <p:cNvPr id="3" name="Content Placeholder 2">
            <a:extLst>
              <a:ext uri="{FF2B5EF4-FFF2-40B4-BE49-F238E27FC236}">
                <a16:creationId xmlns:a16="http://schemas.microsoft.com/office/drawing/2014/main" id="{50A43DB6-FB34-5432-DDFA-F68A6B37462C}"/>
              </a:ext>
            </a:extLst>
          </p:cNvPr>
          <p:cNvSpPr>
            <a:spLocks noGrp="1"/>
          </p:cNvSpPr>
          <p:nvPr>
            <p:ph idx="1"/>
          </p:nvPr>
        </p:nvSpPr>
        <p:spPr/>
        <p:txBody>
          <a:bodyPr>
            <a:normAutofit fontScale="77500" lnSpcReduction="20000"/>
          </a:bodyPr>
          <a:lstStyle/>
          <a:p>
            <a:r>
              <a:rPr lang="en-US" dirty="0"/>
              <a:t>Smart bins or intelligent trash sorting bins are another essential part of smart waste management systems. </a:t>
            </a:r>
          </a:p>
          <a:p>
            <a:r>
              <a:rPr lang="en-US" dirty="0"/>
              <a:t>An automated sorting recycle bin proposed by Hassan et al. (2018) is a recycle bin that is capable of sorting wastes by using sensors and mechanical sorting system. </a:t>
            </a:r>
          </a:p>
          <a:p>
            <a:r>
              <a:rPr lang="en-US" dirty="0"/>
              <a:t>The system was accurate in identifying plastic waste however there is room for optimization in case of paper and aluminum. </a:t>
            </a:r>
          </a:p>
          <a:p>
            <a:r>
              <a:rPr lang="en-US" dirty="0"/>
              <a:t>It may be more effective to use more sensors or adjust the detection angles in order to increase the level of accuracy of sorting. </a:t>
            </a:r>
          </a:p>
          <a:p>
            <a:r>
              <a:rPr lang="en-US" dirty="0"/>
              <a:t>The segregation and channeling of waste to the right compartments by this automated sorting bin greatly minimizes human interference in sorting wastes.</a:t>
            </a:r>
          </a:p>
        </p:txBody>
      </p:sp>
    </p:spTree>
    <p:extLst>
      <p:ext uri="{BB962C8B-B14F-4D97-AF65-F5344CB8AC3E}">
        <p14:creationId xmlns:p14="http://schemas.microsoft.com/office/powerpoint/2010/main" val="3670449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3F95-F4A5-E32F-05F1-097015659C79}"/>
              </a:ext>
            </a:extLst>
          </p:cNvPr>
          <p:cNvSpPr>
            <a:spLocks noGrp="1"/>
          </p:cNvSpPr>
          <p:nvPr>
            <p:ph type="title"/>
          </p:nvPr>
        </p:nvSpPr>
        <p:spPr/>
        <p:txBody>
          <a:bodyPr/>
          <a:lstStyle/>
          <a:p>
            <a:r>
              <a:rPr lang="en-US" dirty="0"/>
              <a:t>Literature Review - Deep Learning</a:t>
            </a:r>
          </a:p>
        </p:txBody>
      </p:sp>
      <p:sp>
        <p:nvSpPr>
          <p:cNvPr id="3" name="Content Placeholder 2">
            <a:extLst>
              <a:ext uri="{FF2B5EF4-FFF2-40B4-BE49-F238E27FC236}">
                <a16:creationId xmlns:a16="http://schemas.microsoft.com/office/drawing/2014/main" id="{E242860A-0340-BB1F-69DA-6FA3C1122FE9}"/>
              </a:ext>
            </a:extLst>
          </p:cNvPr>
          <p:cNvSpPr>
            <a:spLocks noGrp="1"/>
          </p:cNvSpPr>
          <p:nvPr>
            <p:ph idx="1"/>
          </p:nvPr>
        </p:nvSpPr>
        <p:spPr/>
        <p:txBody>
          <a:bodyPr>
            <a:normAutofit fontScale="92500"/>
          </a:bodyPr>
          <a:lstStyle/>
          <a:p>
            <a:r>
              <a:rPr lang="en-US" dirty="0"/>
              <a:t>Waste classification is one of the procedures used in sorting wastes, and </a:t>
            </a:r>
            <a:r>
              <a:rPr lang="en-US" dirty="0" err="1"/>
              <a:t>Bircanoglu</a:t>
            </a:r>
            <a:r>
              <a:rPr lang="en-US" dirty="0"/>
              <a:t> et al. (2018) developed </a:t>
            </a:r>
            <a:r>
              <a:rPr lang="en-US" dirty="0" err="1"/>
              <a:t>RecycleNet</a:t>
            </a:r>
            <a:r>
              <a:rPr lang="en-US" dirty="0"/>
              <a:t>, a deep neural network for waste classification. </a:t>
            </a:r>
          </a:p>
          <a:p>
            <a:r>
              <a:rPr lang="en-US" dirty="0"/>
              <a:t>Inception-</a:t>
            </a:r>
            <a:r>
              <a:rPr lang="en-US" dirty="0" err="1"/>
              <a:t>ResNet</a:t>
            </a:r>
            <a:r>
              <a:rPr lang="en-US" dirty="0"/>
              <a:t> and </a:t>
            </a:r>
            <a:r>
              <a:rPr lang="en-US" dirty="0" err="1"/>
              <a:t>DenseNet</a:t>
            </a:r>
            <a:r>
              <a:rPr lang="en-US" dirty="0"/>
              <a:t> proved to be accurate in classifying wastes and in distinguishing between shape changing materials such as compressed plastic bottles. </a:t>
            </a:r>
          </a:p>
          <a:p>
            <a:r>
              <a:rPr lang="en-US" dirty="0"/>
              <a:t>The fact that </a:t>
            </a:r>
            <a:r>
              <a:rPr lang="en-US" dirty="0" err="1"/>
              <a:t>RecycleNet’s</a:t>
            </a:r>
            <a:r>
              <a:rPr lang="en-US" dirty="0"/>
              <a:t> network can work with various types of waste and maintain high levels of classification accuracy when tested in complex situations proves that deep learning approaches are well suited for real-world waste sorting tasks.</a:t>
            </a:r>
          </a:p>
        </p:txBody>
      </p:sp>
    </p:spTree>
    <p:extLst>
      <p:ext uri="{BB962C8B-B14F-4D97-AF65-F5344CB8AC3E}">
        <p14:creationId xmlns:p14="http://schemas.microsoft.com/office/powerpoint/2010/main" val="272025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A7B5-AB73-990E-9E96-22D5703FDA6F}"/>
              </a:ext>
            </a:extLst>
          </p:cNvPr>
          <p:cNvSpPr>
            <a:spLocks noGrp="1"/>
          </p:cNvSpPr>
          <p:nvPr>
            <p:ph type="title"/>
          </p:nvPr>
        </p:nvSpPr>
        <p:spPr/>
        <p:txBody>
          <a:bodyPr/>
          <a:lstStyle/>
          <a:p>
            <a:r>
              <a:rPr lang="en-US" dirty="0"/>
              <a:t>Literature Review - Automation of Waste Sorting</a:t>
            </a:r>
          </a:p>
        </p:txBody>
      </p:sp>
      <p:sp>
        <p:nvSpPr>
          <p:cNvPr id="3" name="Content Placeholder 2">
            <a:extLst>
              <a:ext uri="{FF2B5EF4-FFF2-40B4-BE49-F238E27FC236}">
                <a16:creationId xmlns:a16="http://schemas.microsoft.com/office/drawing/2014/main" id="{F734EA36-802F-0973-B000-4C88279480C3}"/>
              </a:ext>
            </a:extLst>
          </p:cNvPr>
          <p:cNvSpPr>
            <a:spLocks noGrp="1"/>
          </p:cNvSpPr>
          <p:nvPr>
            <p:ph idx="1"/>
          </p:nvPr>
        </p:nvSpPr>
        <p:spPr/>
        <p:txBody>
          <a:bodyPr>
            <a:normAutofit fontScale="77500" lnSpcReduction="20000"/>
          </a:bodyPr>
          <a:lstStyle/>
          <a:p>
            <a:r>
              <a:rPr lang="en-US" dirty="0"/>
              <a:t>Likewise, Davis and </a:t>
            </a:r>
            <a:r>
              <a:rPr lang="en-US" dirty="0" err="1"/>
              <a:t>Lebrija</a:t>
            </a:r>
            <a:r>
              <a:rPr lang="en-US" dirty="0"/>
              <a:t> claimed that the increasing complexity of the business environment necessitates a shift to a new management model. </a:t>
            </a:r>
          </a:p>
          <a:p>
            <a:r>
              <a:rPr lang="en-US" dirty="0"/>
              <a:t>They developed Trash.py, a system that eliminates user decisions in waste sorting by automatically classifying and directing the waste to appropriate bins. </a:t>
            </a:r>
          </a:p>
          <a:p>
            <a:r>
              <a:rPr lang="en-US" dirty="0"/>
              <a:t>This system employs image classification to distinguish between recyclable and landfill waste. </a:t>
            </a:r>
          </a:p>
          <a:p>
            <a:r>
              <a:rPr lang="en-US" dirty="0"/>
              <a:t>In this way, the proposed system eliminates the need for user involvement and helps in making sure that waste is sorted appropriately and correctly and thus minimizing contamination of recyclable material and improving the efficiency of the waste management systems. </a:t>
            </a:r>
          </a:p>
          <a:p>
            <a:r>
              <a:rPr lang="en-US" dirty="0"/>
              <a:t>According to Davis and </a:t>
            </a:r>
            <a:r>
              <a:rPr lang="en-US" dirty="0" err="1"/>
              <a:t>Lebrija</a:t>
            </a:r>
            <a:r>
              <a:rPr lang="en-US" dirty="0"/>
              <a:t>, this system greatly improved waste management processes in the University of Michigan.</a:t>
            </a:r>
          </a:p>
          <a:p>
            <a:endParaRPr lang="en-US" dirty="0"/>
          </a:p>
          <a:p>
            <a:endParaRPr lang="en-US" dirty="0"/>
          </a:p>
        </p:txBody>
      </p:sp>
    </p:spTree>
    <p:extLst>
      <p:ext uri="{BB962C8B-B14F-4D97-AF65-F5344CB8AC3E}">
        <p14:creationId xmlns:p14="http://schemas.microsoft.com/office/powerpoint/2010/main" val="4148362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46BA-3477-A0A0-2DCB-9319C772EDC3}"/>
              </a:ext>
            </a:extLst>
          </p:cNvPr>
          <p:cNvSpPr>
            <a:spLocks noGrp="1"/>
          </p:cNvSpPr>
          <p:nvPr>
            <p:ph type="title"/>
          </p:nvPr>
        </p:nvSpPr>
        <p:spPr/>
        <p:txBody>
          <a:bodyPr/>
          <a:lstStyle/>
          <a:p>
            <a:r>
              <a:rPr lang="en-US" dirty="0"/>
              <a:t>Literature Review - Summary</a:t>
            </a:r>
          </a:p>
        </p:txBody>
      </p:sp>
      <p:sp>
        <p:nvSpPr>
          <p:cNvPr id="3" name="Content Placeholder 2">
            <a:extLst>
              <a:ext uri="{FF2B5EF4-FFF2-40B4-BE49-F238E27FC236}">
                <a16:creationId xmlns:a16="http://schemas.microsoft.com/office/drawing/2014/main" id="{B1F0CF7B-F3D9-A067-7CFB-6E32924FEC8D}"/>
              </a:ext>
            </a:extLst>
          </p:cNvPr>
          <p:cNvSpPr>
            <a:spLocks noGrp="1"/>
          </p:cNvSpPr>
          <p:nvPr>
            <p:ph idx="1"/>
          </p:nvPr>
        </p:nvSpPr>
        <p:spPr/>
        <p:txBody>
          <a:bodyPr>
            <a:normAutofit fontScale="92500" lnSpcReduction="20000"/>
          </a:bodyPr>
          <a:lstStyle/>
          <a:p>
            <a:r>
              <a:rPr lang="en-US" dirty="0"/>
              <a:t>Self-driving robot cars, robotic arms, and smart bins are the robotic elements that form a complete waste management system. </a:t>
            </a:r>
          </a:p>
          <a:p>
            <a:r>
              <a:rPr lang="en-US" dirty="0"/>
              <a:t>All of these components play their part in the overall functionality of the system where autonomous navigation, waste handling, and sorting are optimized to enhance waste management. </a:t>
            </a:r>
          </a:p>
          <a:p>
            <a:r>
              <a:rPr lang="en-US" dirty="0"/>
              <a:t>These modern technologies facilitate efficient waste management with minimal human interference, thus improving the performance of the overall system. </a:t>
            </a:r>
          </a:p>
          <a:p>
            <a:r>
              <a:rPr lang="en-US" dirty="0"/>
              <a:t>The overall functioning of these components guarantees that the whole process of waste collection and sorting is efficient.</a:t>
            </a:r>
          </a:p>
        </p:txBody>
      </p:sp>
    </p:spTree>
    <p:extLst>
      <p:ext uri="{BB962C8B-B14F-4D97-AF65-F5344CB8AC3E}">
        <p14:creationId xmlns:p14="http://schemas.microsoft.com/office/powerpoint/2010/main" val="110219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B672-F9C8-CCB7-7B13-EB05FD05D4D7}"/>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335EBE59-EE82-703C-A7AD-A38527D6A8D1}"/>
              </a:ext>
            </a:extLst>
          </p:cNvPr>
          <p:cNvSpPr>
            <a:spLocks noGrp="1"/>
          </p:cNvSpPr>
          <p:nvPr>
            <p:ph idx="1"/>
          </p:nvPr>
        </p:nvSpPr>
        <p:spPr/>
        <p:txBody>
          <a:bodyPr>
            <a:normAutofit fontScale="70000" lnSpcReduction="20000"/>
          </a:bodyPr>
          <a:lstStyle/>
          <a:p>
            <a:r>
              <a:rPr lang="en-US" dirty="0"/>
              <a:t>The search for articles was conducted through two main academic databases. These are Google Scholar and IEEE Xplore. </a:t>
            </a:r>
          </a:p>
          <a:p>
            <a:r>
              <a:rPr lang="en-US" dirty="0"/>
              <a:t>These databases were selected for the fact that they contain a large number of articles and technical publications of peer-reviewed materials related to the topic of robotic waste management. </a:t>
            </a:r>
          </a:p>
          <a:p>
            <a:r>
              <a:rPr lang="en-US" dirty="0"/>
              <a:t>To increase the relevance of the search results, I used specific keywords and search terms. The main keywords included "waste management robotics," "robotic arm mechanisms," "autonomous robot navigation," "intelligent trash bin," "computer vision in robotics," and "deep learning for waste sorting." </a:t>
            </a:r>
          </a:p>
          <a:p>
            <a:r>
              <a:rPr lang="en-US" dirty="0"/>
              <a:t>These terms were chosen in order to cover the entire field of interest of the research and include all the aspects of the smart waste management system.</a:t>
            </a:r>
          </a:p>
        </p:txBody>
      </p:sp>
    </p:spTree>
    <p:extLst>
      <p:ext uri="{BB962C8B-B14F-4D97-AF65-F5344CB8AC3E}">
        <p14:creationId xmlns:p14="http://schemas.microsoft.com/office/powerpoint/2010/main" val="398725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E78B-4288-8E82-7DFA-76ABFD1B8AAB}"/>
              </a:ext>
            </a:extLst>
          </p:cNvPr>
          <p:cNvSpPr>
            <a:spLocks noGrp="1"/>
          </p:cNvSpPr>
          <p:nvPr>
            <p:ph type="title"/>
          </p:nvPr>
        </p:nvSpPr>
        <p:spPr/>
        <p:txBody>
          <a:bodyPr/>
          <a:lstStyle/>
          <a:p>
            <a:r>
              <a:rPr lang="en-US" dirty="0"/>
              <a:t>METHOD - CONT</a:t>
            </a:r>
          </a:p>
        </p:txBody>
      </p:sp>
      <p:sp>
        <p:nvSpPr>
          <p:cNvPr id="3" name="Content Placeholder 2">
            <a:extLst>
              <a:ext uri="{FF2B5EF4-FFF2-40B4-BE49-F238E27FC236}">
                <a16:creationId xmlns:a16="http://schemas.microsoft.com/office/drawing/2014/main" id="{387069C7-CC3A-874E-53FA-2963F3474C62}"/>
              </a:ext>
            </a:extLst>
          </p:cNvPr>
          <p:cNvSpPr>
            <a:spLocks noGrp="1"/>
          </p:cNvSpPr>
          <p:nvPr>
            <p:ph idx="1"/>
          </p:nvPr>
        </p:nvSpPr>
        <p:spPr/>
        <p:txBody>
          <a:bodyPr>
            <a:normAutofit fontScale="85000" lnSpcReduction="20000"/>
          </a:bodyPr>
          <a:lstStyle/>
          <a:p>
            <a:r>
              <a:rPr lang="en-US" dirty="0"/>
              <a:t>The research papers included in this literature review had to meet the following criteria: the papers had to focus on the development and deployment of robotic systems in waste management and the papers had to have been published within the last 10 years to capture the latest developments in the field. </a:t>
            </a:r>
          </a:p>
          <a:p>
            <a:r>
              <a:rPr lang="en-US" dirty="0"/>
              <a:t>After identifying the papers that met the above criteria, extracting information to obtain basic information about each study followed. </a:t>
            </a:r>
            <a:br>
              <a:rPr lang="en-US" dirty="0"/>
            </a:br>
            <a:r>
              <a:rPr lang="en-US" dirty="0"/>
              <a:t>The following are the study objectives, methodologies, findings, and applications. </a:t>
            </a:r>
          </a:p>
          <a:p>
            <a:r>
              <a:rPr lang="en-US" dirty="0"/>
              <a:t>More specifically, the specific approaches and tools applied in the research, including algorithms, hardware, and software, as well as the main findings and recommendations made by the researchers</a:t>
            </a:r>
          </a:p>
        </p:txBody>
      </p:sp>
    </p:spTree>
    <p:extLst>
      <p:ext uri="{BB962C8B-B14F-4D97-AF65-F5344CB8AC3E}">
        <p14:creationId xmlns:p14="http://schemas.microsoft.com/office/powerpoint/2010/main" val="253785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D5D0-B68B-353B-5EE7-2949349D7ED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304FF5B4-667E-9CB3-2ABE-21C89CEE8D39}"/>
              </a:ext>
            </a:extLst>
          </p:cNvPr>
          <p:cNvSpPr>
            <a:spLocks noGrp="1"/>
          </p:cNvSpPr>
          <p:nvPr>
            <p:ph idx="1"/>
          </p:nvPr>
        </p:nvSpPr>
        <p:spPr/>
        <p:txBody>
          <a:bodyPr/>
          <a:lstStyle/>
          <a:p>
            <a:r>
              <a:rPr lang="en-US" dirty="0"/>
              <a:t>The research papers </a:t>
            </a:r>
            <a:r>
              <a:rPr lang="en-US" dirty="0" err="1"/>
              <a:t>analysed</a:t>
            </a:r>
            <a:r>
              <a:rPr lang="en-US" dirty="0"/>
              <a:t> offer several important findings regarding the development and application of smart waste management systems. </a:t>
            </a:r>
          </a:p>
          <a:p>
            <a:r>
              <a:rPr lang="en-US" dirty="0"/>
              <a:t>The incorporation of computer vision, deep learning, and robotic algorithms is useful in improving the efficiency and effectiveness of waste management practices. </a:t>
            </a:r>
          </a:p>
        </p:txBody>
      </p:sp>
    </p:spTree>
    <p:extLst>
      <p:ext uri="{BB962C8B-B14F-4D97-AF65-F5344CB8AC3E}">
        <p14:creationId xmlns:p14="http://schemas.microsoft.com/office/powerpoint/2010/main" val="83829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C59C-4EA8-707A-5A59-A54544D40BBF}"/>
              </a:ext>
            </a:extLst>
          </p:cNvPr>
          <p:cNvSpPr>
            <a:spLocks noGrp="1"/>
          </p:cNvSpPr>
          <p:nvPr>
            <p:ph type="title"/>
          </p:nvPr>
        </p:nvSpPr>
        <p:spPr/>
        <p:txBody>
          <a:bodyPr/>
          <a:lstStyle/>
          <a:p>
            <a:r>
              <a:rPr lang="en-US" dirty="0"/>
              <a:t>RESULTS- High accuracy in real-time object detection</a:t>
            </a:r>
          </a:p>
        </p:txBody>
      </p:sp>
      <p:sp>
        <p:nvSpPr>
          <p:cNvPr id="3" name="Content Placeholder 2">
            <a:extLst>
              <a:ext uri="{FF2B5EF4-FFF2-40B4-BE49-F238E27FC236}">
                <a16:creationId xmlns:a16="http://schemas.microsoft.com/office/drawing/2014/main" id="{DD7DDD7A-0F2D-6AC5-B084-451CBAF9434C}"/>
              </a:ext>
            </a:extLst>
          </p:cNvPr>
          <p:cNvSpPr>
            <a:spLocks noGrp="1"/>
          </p:cNvSpPr>
          <p:nvPr>
            <p:ph idx="1"/>
          </p:nvPr>
        </p:nvSpPr>
        <p:spPr/>
        <p:txBody>
          <a:bodyPr>
            <a:normAutofit fontScale="92500" lnSpcReduction="20000"/>
          </a:bodyPr>
          <a:lstStyle/>
          <a:p>
            <a:r>
              <a:rPr lang="en-US" dirty="0"/>
              <a:t>One of the issues identified is the high accuracy of real time object detection and tracking. </a:t>
            </a:r>
          </a:p>
          <a:p>
            <a:r>
              <a:rPr lang="en-US" dirty="0"/>
              <a:t>Chandan et al. (2018) have shown that the use of YOLO-based algorithms with GMM models attain a 99% success rate of classification. </a:t>
            </a:r>
          </a:p>
          <a:p>
            <a:r>
              <a:rPr lang="en-US" dirty="0"/>
              <a:t>The improvements of the detection and tracking algorithms such as </a:t>
            </a:r>
            <a:r>
              <a:rPr lang="en-US" dirty="0" err="1"/>
              <a:t>MobileNets</a:t>
            </a:r>
            <a:r>
              <a:rPr lang="en-US" dirty="0"/>
              <a:t> and SSD algorithms improved the capabilities of the system while at the same time making it faster and more accurate. </a:t>
            </a:r>
          </a:p>
          <a:p>
            <a:r>
              <a:rPr lang="en-US" dirty="0"/>
              <a:t>This high accuracy enables the autonomous robot cars to maneuver through complex environments and adjust to numerous waste management situations</a:t>
            </a:r>
          </a:p>
        </p:txBody>
      </p:sp>
    </p:spTree>
    <p:extLst>
      <p:ext uri="{BB962C8B-B14F-4D97-AF65-F5344CB8AC3E}">
        <p14:creationId xmlns:p14="http://schemas.microsoft.com/office/powerpoint/2010/main" val="500070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9A57-5456-D533-417D-85D2EC169B78}"/>
              </a:ext>
            </a:extLst>
          </p:cNvPr>
          <p:cNvSpPr>
            <a:spLocks noGrp="1"/>
          </p:cNvSpPr>
          <p:nvPr>
            <p:ph type="title"/>
          </p:nvPr>
        </p:nvSpPr>
        <p:spPr/>
        <p:txBody>
          <a:bodyPr/>
          <a:lstStyle/>
          <a:p>
            <a:r>
              <a:rPr lang="en-US" dirty="0"/>
              <a:t>RESULTS- Improved performance of robotic arms</a:t>
            </a:r>
          </a:p>
        </p:txBody>
      </p:sp>
      <p:sp>
        <p:nvSpPr>
          <p:cNvPr id="3" name="Content Placeholder 2">
            <a:extLst>
              <a:ext uri="{FF2B5EF4-FFF2-40B4-BE49-F238E27FC236}">
                <a16:creationId xmlns:a16="http://schemas.microsoft.com/office/drawing/2014/main" id="{E7ADC92B-B12D-32E8-B8AD-107E1124A9C6}"/>
              </a:ext>
            </a:extLst>
          </p:cNvPr>
          <p:cNvSpPr>
            <a:spLocks noGrp="1"/>
          </p:cNvSpPr>
          <p:nvPr>
            <p:ph idx="1"/>
          </p:nvPr>
        </p:nvSpPr>
        <p:spPr/>
        <p:txBody>
          <a:bodyPr>
            <a:normAutofit fontScale="92500"/>
          </a:bodyPr>
          <a:lstStyle/>
          <a:p>
            <a:r>
              <a:rPr lang="en-US" dirty="0"/>
              <a:t>The improvement of robotic arms with suction also demonstrated a better performance for dealing with various kinds of wastes. </a:t>
            </a:r>
          </a:p>
          <a:p>
            <a:r>
              <a:rPr lang="en-US" dirty="0" err="1"/>
              <a:t>Ishwarya</a:t>
            </a:r>
            <a:r>
              <a:rPr lang="en-US" dirty="0"/>
              <a:t> (2019) also discussed the application of six axes robotic arms using Raspberry Pi 3 Model B+ whereby such a robot can identify, pick, and place waste without human interference. </a:t>
            </a:r>
          </a:p>
          <a:p>
            <a:r>
              <a:rPr lang="en-US" dirty="0"/>
              <a:t>These arms showed that it is capable of lifting weights up to 5. 2 kg, to execute sophisticated functions involving the handling of waste with the needed precision and speed. </a:t>
            </a:r>
          </a:p>
        </p:txBody>
      </p:sp>
    </p:spTree>
    <p:extLst>
      <p:ext uri="{BB962C8B-B14F-4D97-AF65-F5344CB8AC3E}">
        <p14:creationId xmlns:p14="http://schemas.microsoft.com/office/powerpoint/2010/main" val="66446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5" name="Title 2">
            <a:extLst>
              <a:ext uri="{FF2B5EF4-FFF2-40B4-BE49-F238E27FC236}">
                <a16:creationId xmlns:a16="http://schemas.microsoft.com/office/drawing/2014/main" id="{4EDC354C-3F42-7116-DD51-B779C73AEB93}"/>
              </a:ext>
            </a:extLst>
          </p:cNvPr>
          <p:cNvSpPr>
            <a:spLocks noGrp="1"/>
          </p:cNvSpPr>
          <p:nvPr>
            <p:ph idx="1"/>
          </p:nvPr>
        </p:nvSpPr>
        <p:spPr>
          <a:xfrm>
            <a:off x="2228850" y="912812"/>
            <a:ext cx="9458324" cy="5199063"/>
          </a:xfrm>
        </p:spPr>
        <p:txBody>
          <a:bodyPr>
            <a:normAutofit/>
          </a:bodyPr>
          <a:lstStyle/>
          <a:p>
            <a:pPr marL="0" indent="0">
              <a:buNone/>
            </a:pPr>
            <a:r>
              <a:rPr lang="en-US" sz="2800" kern="100" dirty="0">
                <a:effectLst/>
                <a:latin typeface="Garamond" panose="02020404030301010803" pitchFamily="18" charset="0"/>
                <a:ea typeface="Aptos" panose="020B0004020202020204" pitchFamily="34" charset="0"/>
                <a:cs typeface="Times New Roman" panose="02020603050405020304" pitchFamily="18" charset="0"/>
              </a:rPr>
              <a:t>Title: </a:t>
            </a:r>
            <a:r>
              <a:rPr lang="en-US" sz="2800" b="1" kern="100" dirty="0">
                <a:effectLst/>
                <a:latin typeface="Garamond" panose="02020404030301010803" pitchFamily="18" charset="0"/>
                <a:ea typeface="Aptos" panose="020B0004020202020204" pitchFamily="34" charset="0"/>
                <a:cs typeface="Times New Roman" panose="02020603050405020304" pitchFamily="18" charset="0"/>
              </a:rPr>
              <a:t>Development of Waste Collection Mobile Robot Equipped with Robotic Arm and Trash Sorting Bin using Robotic Algorithms, Computer Vision, and Deep Learning.</a:t>
            </a:r>
            <a:br>
              <a:rPr lang="en-US" sz="2800" b="1" kern="100" dirty="0">
                <a:effectLst/>
                <a:latin typeface="Garamond" panose="02020404030301010803" pitchFamily="18" charset="0"/>
                <a:ea typeface="Aptos" panose="020B0004020202020204" pitchFamily="34" charset="0"/>
                <a:cs typeface="Times New Roman" panose="02020603050405020304" pitchFamily="18" charset="0"/>
              </a:rPr>
            </a:b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kern="100" dirty="0">
                <a:effectLst/>
                <a:latin typeface="Garamond" panose="02020404030301010803" pitchFamily="18" charset="0"/>
                <a:ea typeface="Aptos" panose="020B0004020202020204" pitchFamily="34" charset="0"/>
                <a:cs typeface="Times New Roman" panose="02020603050405020304" pitchFamily="18" charset="0"/>
              </a:rPr>
              <a:t>Student: </a:t>
            </a:r>
            <a:r>
              <a:rPr lang="en-US" sz="2800" b="1" kern="100" dirty="0">
                <a:effectLst/>
                <a:latin typeface="Garamond" panose="02020404030301010803" pitchFamily="18" charset="0"/>
                <a:ea typeface="Aptos" panose="020B0004020202020204" pitchFamily="34" charset="0"/>
                <a:cs typeface="Times New Roman" panose="02020603050405020304" pitchFamily="18" charset="0"/>
              </a:rPr>
              <a:t>Nahom Abera (</a:t>
            </a:r>
            <a:r>
              <a:rPr lang="en-US" sz="2800" b="1" u="sng" kern="100" dirty="0">
                <a:solidFill>
                  <a:srgbClr val="467886"/>
                </a:solidFill>
                <a:effectLst/>
                <a:latin typeface="Garamond" panose="02020404030301010803" pitchFamily="18" charset="0"/>
                <a:ea typeface="Aptos" panose="020B0004020202020204" pitchFamily="34" charset="0"/>
                <a:cs typeface="Times New Roman" panose="02020603050405020304" pitchFamily="18" charset="0"/>
                <a:hlinkClick r:id="rId5"/>
              </a:rPr>
              <a:t>nabera1@student.gsu.edu</a:t>
            </a:r>
            <a:r>
              <a:rPr lang="en-US" sz="2800" b="1" kern="100" dirty="0">
                <a:effectLst/>
                <a:latin typeface="Garamond" panose="02020404030301010803" pitchFamily="18" charset="0"/>
                <a:ea typeface="Aptos" panose="020B0004020202020204" pitchFamily="34" charset="0"/>
                <a:cs typeface="Times New Roman" panose="02020603050405020304" pitchFamily="18" charset="0"/>
              </a:rPr>
              <a:t>)</a:t>
            </a: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br>
              <a:rPr lang="en-US" sz="2800" kern="100" dirty="0">
                <a:effectLst/>
                <a:latin typeface="Aptos" panose="020B0004020202020204" pitchFamily="34" charset="0"/>
                <a:ea typeface="Aptos" panose="020B0004020202020204" pitchFamily="34" charset="0"/>
                <a:cs typeface="Times New Roman" panose="02020603050405020304" pitchFamily="18" charset="0"/>
              </a:rPr>
            </a:br>
            <a:r>
              <a:rPr lang="en-US" sz="2800" dirty="0">
                <a:effectLst/>
                <a:latin typeface="Garamond" panose="02020404030301010803" pitchFamily="18" charset="0"/>
                <a:ea typeface="Aptos" panose="020B0004020202020204" pitchFamily="34" charset="0"/>
                <a:cs typeface="Times New Roman" panose="02020603050405020304" pitchFamily="18" charset="0"/>
              </a:rPr>
              <a:t>Supervisor: </a:t>
            </a:r>
            <a:r>
              <a:rPr lang="en-US" sz="2800" b="1" dirty="0">
                <a:effectLst/>
                <a:latin typeface="Garamond" panose="02020404030301010803" pitchFamily="18" charset="0"/>
                <a:ea typeface="Aptos" panose="020B0004020202020204" pitchFamily="34" charset="0"/>
                <a:cs typeface="Times New Roman" panose="02020603050405020304" pitchFamily="18" charset="0"/>
              </a:rPr>
              <a:t>Dr. Ashwin Ashok (</a:t>
            </a:r>
            <a:r>
              <a:rPr lang="en-US" sz="2800" b="1" dirty="0">
                <a:effectLst/>
                <a:latin typeface="Garamond" panose="02020404030301010803" pitchFamily="18" charset="0"/>
                <a:ea typeface="Aptos" panose="020B0004020202020204" pitchFamily="34" charset="0"/>
                <a:cs typeface="Times New Roman" panose="02020603050405020304" pitchFamily="18" charset="0"/>
                <a:hlinkClick r:id="rId6"/>
              </a:rPr>
              <a:t>aashok@gsu.edu</a:t>
            </a:r>
            <a:r>
              <a:rPr lang="en-US" sz="2800" b="1" dirty="0">
                <a:effectLst/>
                <a:latin typeface="Garamond" panose="02020404030301010803" pitchFamily="18" charset="0"/>
                <a:ea typeface="Aptos" panose="020B0004020202020204" pitchFamily="34" charset="0"/>
                <a:cs typeface="Times New Roman" panose="02020603050405020304" pitchFamily="18" charset="0"/>
              </a:rPr>
              <a:t>) </a:t>
            </a:r>
            <a:br>
              <a:rPr lang="en-US" sz="2800" dirty="0">
                <a:latin typeface="Garamond" panose="02020404030301010803" pitchFamily="18" charset="0"/>
                <a:ea typeface="Aptos" panose="020B0004020202020204" pitchFamily="34" charset="0"/>
                <a:cs typeface="Times New Roman" panose="02020603050405020304" pitchFamily="18" charset="0"/>
              </a:rPr>
            </a:br>
            <a:br>
              <a:rPr lang="en-US" sz="2800" dirty="0">
                <a:effectLst/>
                <a:latin typeface="Garamond" panose="02020404030301010803" pitchFamily="18" charset="0"/>
                <a:ea typeface="Aptos" panose="020B0004020202020204" pitchFamily="34" charset="0"/>
                <a:cs typeface="Times New Roman" panose="02020603050405020304" pitchFamily="18" charset="0"/>
              </a:rPr>
            </a:br>
            <a:endParaRPr lang="en-US" sz="2800" dirty="0"/>
          </a:p>
        </p:txBody>
      </p:sp>
    </p:spTree>
    <p:extLst>
      <p:ext uri="{BB962C8B-B14F-4D97-AF65-F5344CB8AC3E}">
        <p14:creationId xmlns:p14="http://schemas.microsoft.com/office/powerpoint/2010/main" val="30266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8246-D12E-2B29-A1FD-23365E35CCB5}"/>
              </a:ext>
            </a:extLst>
          </p:cNvPr>
          <p:cNvSpPr>
            <a:spLocks noGrp="1"/>
          </p:cNvSpPr>
          <p:nvPr>
            <p:ph type="title"/>
          </p:nvPr>
        </p:nvSpPr>
        <p:spPr/>
        <p:txBody>
          <a:bodyPr/>
          <a:lstStyle/>
          <a:p>
            <a:r>
              <a:rPr lang="en-US" dirty="0"/>
              <a:t>RESULTS- Effective autonomous mobile robots</a:t>
            </a:r>
          </a:p>
        </p:txBody>
      </p:sp>
      <p:sp>
        <p:nvSpPr>
          <p:cNvPr id="3" name="Content Placeholder 2">
            <a:extLst>
              <a:ext uri="{FF2B5EF4-FFF2-40B4-BE49-F238E27FC236}">
                <a16:creationId xmlns:a16="http://schemas.microsoft.com/office/drawing/2014/main" id="{9A0F9367-EB3E-A90F-6C5E-D586F0AC34EF}"/>
              </a:ext>
            </a:extLst>
          </p:cNvPr>
          <p:cNvSpPr>
            <a:spLocks noGrp="1"/>
          </p:cNvSpPr>
          <p:nvPr>
            <p:ph idx="1"/>
          </p:nvPr>
        </p:nvSpPr>
        <p:spPr/>
        <p:txBody>
          <a:bodyPr/>
          <a:lstStyle/>
          <a:p>
            <a:r>
              <a:rPr lang="en-US" dirty="0" err="1"/>
              <a:t>Prasetyo</a:t>
            </a:r>
            <a:r>
              <a:rPr lang="en-US" dirty="0"/>
              <a:t> et al. (2020) described the Garbage Collector Robot (</a:t>
            </a:r>
            <a:r>
              <a:rPr lang="en-US" dirty="0" err="1"/>
              <a:t>Gacobot</a:t>
            </a:r>
            <a:r>
              <a:rPr lang="en-US" dirty="0"/>
              <a:t>) that moves and picks waste independently through the aid of ultrasonic sensors and the Fuzzy </a:t>
            </a:r>
            <a:r>
              <a:rPr lang="en-US" dirty="0" err="1"/>
              <a:t>Kohonen</a:t>
            </a:r>
            <a:r>
              <a:rPr lang="en-US" dirty="0"/>
              <a:t> Network (FKN) algorithm. </a:t>
            </a:r>
          </a:p>
          <a:p>
            <a:r>
              <a:rPr lang="en-US" dirty="0"/>
              <a:t>The </a:t>
            </a:r>
            <a:r>
              <a:rPr lang="en-US" dirty="0" err="1"/>
              <a:t>Gacobot</a:t>
            </a:r>
            <a:r>
              <a:rPr lang="en-US" dirty="0"/>
              <a:t> proved capable of moving and distributing waste in exposed areas, proving the capabilities of increased sensor incorporation and control algorithms in the improvement of waste collection.</a:t>
            </a:r>
          </a:p>
          <a:p>
            <a:endParaRPr lang="en-US" dirty="0"/>
          </a:p>
        </p:txBody>
      </p:sp>
    </p:spTree>
    <p:extLst>
      <p:ext uri="{BB962C8B-B14F-4D97-AF65-F5344CB8AC3E}">
        <p14:creationId xmlns:p14="http://schemas.microsoft.com/office/powerpoint/2010/main" val="39704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0962-54A0-4C52-2736-2F082A96A5A4}"/>
              </a:ext>
            </a:extLst>
          </p:cNvPr>
          <p:cNvSpPr>
            <a:spLocks noGrp="1"/>
          </p:cNvSpPr>
          <p:nvPr>
            <p:ph type="title"/>
          </p:nvPr>
        </p:nvSpPr>
        <p:spPr/>
        <p:txBody>
          <a:bodyPr/>
          <a:lstStyle/>
          <a:p>
            <a:r>
              <a:rPr lang="en-US" dirty="0"/>
              <a:t>RESULTS – IMPROVED sorting efficiency with deep learning</a:t>
            </a:r>
          </a:p>
        </p:txBody>
      </p:sp>
      <p:sp>
        <p:nvSpPr>
          <p:cNvPr id="3" name="Content Placeholder 2">
            <a:extLst>
              <a:ext uri="{FF2B5EF4-FFF2-40B4-BE49-F238E27FC236}">
                <a16:creationId xmlns:a16="http://schemas.microsoft.com/office/drawing/2014/main" id="{7DA999D7-4616-449B-421C-189F4EC3B849}"/>
              </a:ext>
            </a:extLst>
          </p:cNvPr>
          <p:cNvSpPr>
            <a:spLocks noGrp="1"/>
          </p:cNvSpPr>
          <p:nvPr>
            <p:ph idx="1"/>
          </p:nvPr>
        </p:nvSpPr>
        <p:spPr/>
        <p:txBody>
          <a:bodyPr>
            <a:normAutofit fontScale="70000" lnSpcReduction="20000"/>
          </a:bodyPr>
          <a:lstStyle/>
          <a:p>
            <a:r>
              <a:rPr lang="en-US" dirty="0"/>
              <a:t>Neural network-based intelligent trash bins for waste classification have increased sorting efficiency by a great degree. </a:t>
            </a:r>
          </a:p>
          <a:p>
            <a:r>
              <a:rPr lang="en-US" dirty="0"/>
              <a:t>Consequently, Hassan et al. (2018) presented the automated sorting recycle bins based on Arduino microcontroller. </a:t>
            </a:r>
          </a:p>
          <a:p>
            <a:r>
              <a:rPr lang="en-US" dirty="0"/>
              <a:t>They proved high sensitivity in recognizing the plastic waste, whereas there was a need for improvement in differentiating paper and aluminum wastes. </a:t>
            </a:r>
          </a:p>
          <a:p>
            <a:r>
              <a:rPr lang="en-US" dirty="0"/>
              <a:t>Thus, increasing the number of sensors and improving the detection angles could increase the efficiency of sorting processes. </a:t>
            </a:r>
          </a:p>
          <a:p>
            <a:r>
              <a:rPr lang="en-US" dirty="0"/>
              <a:t>To address the challenges of shape-shifting materials like compressed plastic bottles, </a:t>
            </a:r>
            <a:r>
              <a:rPr lang="en-US" dirty="0" err="1"/>
              <a:t>Bircanoglu</a:t>
            </a:r>
            <a:r>
              <a:rPr lang="en-US" dirty="0"/>
              <a:t> et al. (2018) proposed the </a:t>
            </a:r>
            <a:r>
              <a:rPr lang="en-US" dirty="0" err="1"/>
              <a:t>RecycleNet</a:t>
            </a:r>
            <a:r>
              <a:rPr lang="en-US" dirty="0"/>
              <a:t> system that uses deep neural networks such as Inception-</a:t>
            </a:r>
            <a:r>
              <a:rPr lang="en-US" dirty="0" err="1"/>
              <a:t>ResNet</a:t>
            </a:r>
            <a:r>
              <a:rPr lang="en-US" dirty="0"/>
              <a:t> and </a:t>
            </a:r>
            <a:r>
              <a:rPr lang="en-US" dirty="0" err="1"/>
              <a:t>DenseNet</a:t>
            </a:r>
            <a:r>
              <a:rPr lang="en-US" dirty="0"/>
              <a:t> to accurately classify wastes. </a:t>
            </a:r>
          </a:p>
          <a:p>
            <a:pPr marL="0" indent="0">
              <a:buNone/>
            </a:pPr>
            <a:endParaRPr lang="en-US" dirty="0"/>
          </a:p>
        </p:txBody>
      </p:sp>
    </p:spTree>
    <p:extLst>
      <p:ext uri="{BB962C8B-B14F-4D97-AF65-F5344CB8AC3E}">
        <p14:creationId xmlns:p14="http://schemas.microsoft.com/office/powerpoint/2010/main" val="298166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7394-0D31-9E55-84C4-449C3D23843D}"/>
              </a:ext>
            </a:extLst>
          </p:cNvPr>
          <p:cNvSpPr>
            <a:spLocks noGrp="1"/>
          </p:cNvSpPr>
          <p:nvPr>
            <p:ph type="title"/>
          </p:nvPr>
        </p:nvSpPr>
        <p:spPr/>
        <p:txBody>
          <a:bodyPr/>
          <a:lstStyle/>
          <a:p>
            <a:r>
              <a:rPr lang="en-US" dirty="0"/>
              <a:t>Results – Conclusion </a:t>
            </a:r>
          </a:p>
        </p:txBody>
      </p:sp>
      <p:sp>
        <p:nvSpPr>
          <p:cNvPr id="3" name="Content Placeholder 2">
            <a:extLst>
              <a:ext uri="{FF2B5EF4-FFF2-40B4-BE49-F238E27FC236}">
                <a16:creationId xmlns:a16="http://schemas.microsoft.com/office/drawing/2014/main" id="{3ADBA977-E860-7F35-1E3A-7D78530570DA}"/>
              </a:ext>
            </a:extLst>
          </p:cNvPr>
          <p:cNvSpPr>
            <a:spLocks noGrp="1"/>
          </p:cNvSpPr>
          <p:nvPr>
            <p:ph idx="1"/>
          </p:nvPr>
        </p:nvSpPr>
        <p:spPr/>
        <p:txBody>
          <a:bodyPr>
            <a:normAutofit fontScale="70000" lnSpcReduction="20000"/>
          </a:bodyPr>
          <a:lstStyle/>
          <a:p>
            <a:r>
              <a:rPr lang="en-US" dirty="0"/>
              <a:t>The combination of these technologies in a single waste management system has clearly shown that these technologies offer immense potential for improving efficiency of the system. </a:t>
            </a:r>
          </a:p>
          <a:p>
            <a:r>
              <a:rPr lang="en-US" dirty="0"/>
              <a:t>Every part of the system, from self-driving to precise waste management and identification of the type of waste, has a special role in the process. </a:t>
            </a:r>
          </a:p>
          <a:p>
            <a:r>
              <a:rPr lang="en-US" dirty="0"/>
              <a:t>The results of the simulation and the experiments conducted on these components have demonstrated encouraging findings, which suggest that end-to-end robotic systems can improve waste management processes. </a:t>
            </a:r>
          </a:p>
          <a:p>
            <a:r>
              <a:rPr lang="en-US" dirty="0"/>
              <a:t>The application of these technologies in different environments proves that they are efficient, and this shows that as the technology advances and more of these systems are incorporated in waste management strategies, then progressive solutions to waste management will be achieved in the future. </a:t>
            </a:r>
          </a:p>
        </p:txBody>
      </p:sp>
    </p:spTree>
    <p:extLst>
      <p:ext uri="{BB962C8B-B14F-4D97-AF65-F5344CB8AC3E}">
        <p14:creationId xmlns:p14="http://schemas.microsoft.com/office/powerpoint/2010/main" val="309753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7150-11A0-790F-657B-3777D9D12F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27FF2F-69E3-BB83-83DB-C7EF19025F2D}"/>
              </a:ext>
            </a:extLst>
          </p:cNvPr>
          <p:cNvSpPr>
            <a:spLocks noGrp="1"/>
          </p:cNvSpPr>
          <p:nvPr>
            <p:ph idx="1"/>
          </p:nvPr>
        </p:nvSpPr>
        <p:spPr/>
        <p:txBody>
          <a:bodyPr>
            <a:normAutofit/>
          </a:bodyPr>
          <a:lstStyle/>
          <a:p>
            <a:r>
              <a:rPr lang="en-US" dirty="0"/>
              <a:t>It is clear that robotic algorithms, computer vision, and deep learning technologies present a potential way to transform the existing waste management systems. </a:t>
            </a:r>
          </a:p>
          <a:p>
            <a:r>
              <a:rPr lang="en-US" dirty="0"/>
              <a:t>In my research, I seek to incorporate these techniques and algorithms in a mobile waste collection robot with robotic arm and an intelligent sorting bin to overcome the limitations in the current waste collection systems. </a:t>
            </a:r>
          </a:p>
        </p:txBody>
      </p:sp>
    </p:spTree>
    <p:extLst>
      <p:ext uri="{BB962C8B-B14F-4D97-AF65-F5344CB8AC3E}">
        <p14:creationId xmlns:p14="http://schemas.microsoft.com/office/powerpoint/2010/main" val="350298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1312-25EE-414B-95AC-18C99391C4B1}"/>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7F497F6B-5204-B0AC-E328-00A6610182C8}"/>
              </a:ext>
            </a:extLst>
          </p:cNvPr>
          <p:cNvSpPr>
            <a:spLocks noGrp="1"/>
          </p:cNvSpPr>
          <p:nvPr>
            <p:ph idx="1"/>
          </p:nvPr>
        </p:nvSpPr>
        <p:spPr>
          <a:xfrm>
            <a:off x="1141413" y="1587260"/>
            <a:ext cx="10262708" cy="5029200"/>
          </a:xfrm>
        </p:spPr>
        <p:txBody>
          <a:bodyPr>
            <a:noAutofit/>
          </a:bodyPr>
          <a:lstStyle/>
          <a:p>
            <a:pPr>
              <a:lnSpc>
                <a:spcPct val="100000"/>
              </a:lnSpc>
            </a:pPr>
            <a:r>
              <a:rPr lang="en-US" sz="1400" dirty="0" err="1"/>
              <a:t>Aschenbrenner</a:t>
            </a:r>
            <a:r>
              <a:rPr lang="en-US" sz="1400" dirty="0"/>
              <a:t>, Doris, Cecilia </a:t>
            </a:r>
            <a:r>
              <a:rPr lang="en-US" sz="1400" dirty="0" err="1"/>
              <a:t>Colloseus</a:t>
            </a:r>
            <a:r>
              <a:rPr lang="en-US" sz="1400" dirty="0"/>
              <a:t>, Rana Khoury, and Nicole </a:t>
            </a:r>
            <a:r>
              <a:rPr lang="en-US" sz="1400" dirty="0" err="1"/>
              <a:t>Fangerow</a:t>
            </a:r>
            <a:r>
              <a:rPr lang="en-US" sz="1400" dirty="0"/>
              <a:t>. “Robot-Assisted Automated Sorting Techniques for Plastic Recycling.” Procedia CIRP 120 (2023): 1232–37. https://doi.org/10.1016/j.procir.2023.09.154. 2. </a:t>
            </a:r>
          </a:p>
          <a:p>
            <a:pPr>
              <a:lnSpc>
                <a:spcPct val="100000"/>
              </a:lnSpc>
            </a:pPr>
            <a:r>
              <a:rPr lang="en-US" sz="1400" dirty="0" err="1"/>
              <a:t>Bircanoglu</a:t>
            </a:r>
            <a:r>
              <a:rPr lang="en-US" sz="1400" dirty="0"/>
              <a:t>, Cenk, </a:t>
            </a:r>
            <a:r>
              <a:rPr lang="en-US" sz="1400" dirty="0" err="1"/>
              <a:t>Meltem</a:t>
            </a:r>
            <a:r>
              <a:rPr lang="en-US" sz="1400" dirty="0"/>
              <a:t> </a:t>
            </a:r>
            <a:r>
              <a:rPr lang="en-US" sz="1400" dirty="0" err="1"/>
              <a:t>Atay</a:t>
            </a:r>
            <a:r>
              <a:rPr lang="en-US" sz="1400" dirty="0"/>
              <a:t>, </a:t>
            </a:r>
            <a:r>
              <a:rPr lang="en-US" sz="1400" dirty="0" err="1"/>
              <a:t>Fuat</a:t>
            </a:r>
            <a:r>
              <a:rPr lang="en-US" sz="1400" dirty="0"/>
              <a:t> </a:t>
            </a:r>
            <a:r>
              <a:rPr lang="en-US" sz="1400" dirty="0" err="1"/>
              <a:t>Beser</a:t>
            </a:r>
            <a:r>
              <a:rPr lang="en-US" sz="1400" dirty="0"/>
              <a:t>, </a:t>
            </a:r>
            <a:r>
              <a:rPr lang="en-US" sz="1400" dirty="0" err="1"/>
              <a:t>Ozgun</a:t>
            </a:r>
            <a:r>
              <a:rPr lang="en-US" sz="1400" dirty="0"/>
              <a:t> </a:t>
            </a:r>
            <a:r>
              <a:rPr lang="en-US" sz="1400" dirty="0" err="1"/>
              <a:t>Genc</a:t>
            </a:r>
            <a:r>
              <a:rPr lang="en-US" sz="1400" dirty="0"/>
              <a:t>, and Merve </a:t>
            </a:r>
            <a:r>
              <a:rPr lang="en-US" sz="1400" dirty="0" err="1"/>
              <a:t>Ayyuce</a:t>
            </a:r>
            <a:r>
              <a:rPr lang="en-US" sz="1400" dirty="0"/>
              <a:t> </a:t>
            </a:r>
            <a:r>
              <a:rPr lang="en-US" sz="1400" dirty="0" err="1"/>
              <a:t>Kizrak</a:t>
            </a:r>
            <a:r>
              <a:rPr lang="en-US" sz="1400" dirty="0"/>
              <a:t>. “</a:t>
            </a:r>
            <a:r>
              <a:rPr lang="en-US" sz="1400" dirty="0" err="1"/>
              <a:t>RecycleNet</a:t>
            </a:r>
            <a:r>
              <a:rPr lang="en-US" sz="1400" dirty="0"/>
              <a:t>: Intelligent Waste Sorting Using Deep Neural Networks.” In 2018 Innovations in Intelligent Systems and Applications (INISTA), 1–7. Thessaloniki: IEEE, 2018. </a:t>
            </a:r>
            <a:r>
              <a:rPr lang="en-US" sz="1400" dirty="0">
                <a:hlinkClick r:id="rId2"/>
              </a:rPr>
              <a:t>https://doi.org/10.1109/INISTA.2018.8466276</a:t>
            </a:r>
            <a:r>
              <a:rPr lang="en-US" sz="1400" dirty="0"/>
              <a:t>.</a:t>
            </a:r>
          </a:p>
          <a:p>
            <a:pPr>
              <a:lnSpc>
                <a:spcPct val="100000"/>
              </a:lnSpc>
            </a:pPr>
            <a:r>
              <a:rPr lang="en-US" sz="1400" dirty="0"/>
              <a:t>Chandan, G, Ayush Jain, Harsh Jain, and Mohana. “Real Time Object Detection and Tracking Using Deep Learning and OpenCV.” In 2018 International Conference on Inventive Research in Computing Applications (ICIRCA), 1305–8. Coimbatore: IEEE, 2018. https://doi.org/10.1109/ICIRCA.2018.8597266. </a:t>
            </a:r>
          </a:p>
          <a:p>
            <a:pPr>
              <a:lnSpc>
                <a:spcPct val="100000"/>
              </a:lnSpc>
            </a:pPr>
            <a:r>
              <a:rPr lang="en-US" sz="1400" dirty="0"/>
              <a:t>Chang, </a:t>
            </a:r>
            <a:r>
              <a:rPr lang="en-US" sz="1400" dirty="0" err="1"/>
              <a:t>Zhoulin</a:t>
            </a:r>
            <a:r>
              <a:rPr lang="en-US" sz="1400" dirty="0"/>
              <a:t>, </a:t>
            </a:r>
            <a:r>
              <a:rPr lang="en-US" sz="1400" dirty="0" err="1"/>
              <a:t>Linzhao</a:t>
            </a:r>
            <a:r>
              <a:rPr lang="en-US" sz="1400" dirty="0"/>
              <a:t> Hao, </a:t>
            </a:r>
            <a:r>
              <a:rPr lang="en-US" sz="1400" dirty="0" err="1"/>
              <a:t>Hanhong</a:t>
            </a:r>
            <a:r>
              <a:rPr lang="en-US" sz="1400" dirty="0"/>
              <a:t> Tan, and Wenjing Li. “Design of Mobile Garbage Collection Robot Based on Visual Recognition.” In 2020 IEEE 3rd International Conference on Automation, Electronics and Electrical Engineering (AUTEEE), 448–51. Shenyang, China: IEEE, 2020. https://doi.org/10.1109/AUTEEE50969.2020.9315545. </a:t>
            </a:r>
          </a:p>
          <a:p>
            <a:pPr>
              <a:lnSpc>
                <a:spcPct val="100000"/>
              </a:lnSpc>
            </a:pPr>
            <a:r>
              <a:rPr lang="en-US" sz="1400" dirty="0"/>
              <a:t>Davis, Ethan, and Marcela </a:t>
            </a:r>
            <a:r>
              <a:rPr lang="en-US" sz="1400" dirty="0" err="1"/>
              <a:t>Lebrija</a:t>
            </a:r>
            <a:r>
              <a:rPr lang="en-US" sz="1400" dirty="0"/>
              <a:t>. “TRASH.PY - A SMART SYSTEM ENSURING PROPER WASTE SORTING AND ELIMINATING USER DECISIONS,” n.d. </a:t>
            </a:r>
          </a:p>
          <a:p>
            <a:pPr>
              <a:lnSpc>
                <a:spcPct val="100000"/>
              </a:lnSpc>
            </a:pPr>
            <a:r>
              <a:rPr lang="en-US" sz="1400" dirty="0"/>
              <a:t>Gal, </a:t>
            </a:r>
            <a:r>
              <a:rPr lang="en-US" sz="1400" dirty="0" err="1"/>
              <a:t>Ionel</a:t>
            </a:r>
            <a:r>
              <a:rPr lang="en-US" sz="1400" dirty="0"/>
              <a:t>-Alexandru, Alexandra-</a:t>
            </a:r>
            <a:r>
              <a:rPr lang="en-US" sz="1400" dirty="0" err="1"/>
              <a:t>Cătălina</a:t>
            </a:r>
            <a:r>
              <a:rPr lang="en-US" sz="1400" dirty="0"/>
              <a:t> </a:t>
            </a:r>
            <a:r>
              <a:rPr lang="en-US" sz="1400" dirty="0" err="1"/>
              <a:t>Ciocîrlan</a:t>
            </a:r>
            <a:r>
              <a:rPr lang="en-US" sz="1400" dirty="0"/>
              <a:t>, and Mihai </a:t>
            </a:r>
            <a:r>
              <a:rPr lang="en-US" sz="1400" dirty="0" err="1"/>
              <a:t>Mărgăritescu</a:t>
            </a:r>
            <a:r>
              <a:rPr lang="en-US" sz="1400" dirty="0"/>
              <a:t>. “State </a:t>
            </a:r>
            <a:r>
              <a:rPr lang="en-US" sz="1400" dirty="0" err="1"/>
              <a:t>MachineBased</a:t>
            </a:r>
            <a:r>
              <a:rPr lang="en-US" sz="1400" dirty="0"/>
              <a:t> Hybrid Position/Force Control Architecture for a Waste Management Mobile Robot with 5DOF Manipulator.” Applied Sciences 11, no. 9 (May 6, 2021): 4222. https://doi.org/10.3390/app11094222. </a:t>
            </a:r>
          </a:p>
          <a:p>
            <a:pPr>
              <a:lnSpc>
                <a:spcPct val="100000"/>
              </a:lnSpc>
            </a:pPr>
            <a:r>
              <a:rPr lang="en-US" sz="1400" dirty="0" err="1"/>
              <a:t>Guennouni</a:t>
            </a:r>
            <a:r>
              <a:rPr lang="en-US" sz="1400" dirty="0"/>
              <a:t>, </a:t>
            </a:r>
            <a:r>
              <a:rPr lang="en-US" sz="1400" dirty="0" err="1"/>
              <a:t>Souhail</a:t>
            </a:r>
            <a:r>
              <a:rPr lang="en-US" sz="1400" dirty="0"/>
              <a:t>, Ali </a:t>
            </a:r>
            <a:r>
              <a:rPr lang="en-US" sz="1400" dirty="0" err="1"/>
              <a:t>Ahaitouf</a:t>
            </a:r>
            <a:r>
              <a:rPr lang="en-US" sz="1400" dirty="0"/>
              <a:t>, and Anass Mansouri. “Multiple Object Detection Using OpenCV on an Embedded Platform.” In 2014 Third IEEE International Colloquium in Information Science and Technology (CIST), 374–77. </a:t>
            </a:r>
            <a:r>
              <a:rPr lang="en-US" sz="1400" dirty="0" err="1"/>
              <a:t>Tetouan</a:t>
            </a:r>
            <a:r>
              <a:rPr lang="en-US" sz="1400" dirty="0"/>
              <a:t>, Morocco: IEEE, 2014. https://doi.org/10.1109/CIST.2014.7016649. </a:t>
            </a:r>
          </a:p>
        </p:txBody>
      </p:sp>
    </p:spTree>
    <p:extLst>
      <p:ext uri="{BB962C8B-B14F-4D97-AF65-F5344CB8AC3E}">
        <p14:creationId xmlns:p14="http://schemas.microsoft.com/office/powerpoint/2010/main" val="583747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DB55-41F8-76F5-9ED9-CF24AC849C7D}"/>
              </a:ext>
            </a:extLst>
          </p:cNvPr>
          <p:cNvSpPr>
            <a:spLocks noGrp="1"/>
          </p:cNvSpPr>
          <p:nvPr>
            <p:ph type="title"/>
          </p:nvPr>
        </p:nvSpPr>
        <p:spPr/>
        <p:txBody>
          <a:bodyPr/>
          <a:lstStyle/>
          <a:p>
            <a:r>
              <a:rPr lang="en-US" dirty="0"/>
              <a:t>BIBILIPGRAPH - CONT</a:t>
            </a:r>
          </a:p>
        </p:txBody>
      </p:sp>
      <p:sp>
        <p:nvSpPr>
          <p:cNvPr id="3" name="Content Placeholder 2">
            <a:extLst>
              <a:ext uri="{FF2B5EF4-FFF2-40B4-BE49-F238E27FC236}">
                <a16:creationId xmlns:a16="http://schemas.microsoft.com/office/drawing/2014/main" id="{54F9B663-EE0E-FEAB-582B-E4038362D469}"/>
              </a:ext>
            </a:extLst>
          </p:cNvPr>
          <p:cNvSpPr>
            <a:spLocks noGrp="1"/>
          </p:cNvSpPr>
          <p:nvPr>
            <p:ph idx="1"/>
          </p:nvPr>
        </p:nvSpPr>
        <p:spPr>
          <a:xfrm>
            <a:off x="1078302" y="1682151"/>
            <a:ext cx="9969109" cy="4109050"/>
          </a:xfrm>
        </p:spPr>
        <p:txBody>
          <a:bodyPr>
            <a:normAutofit fontScale="77500" lnSpcReduction="20000"/>
          </a:bodyPr>
          <a:lstStyle/>
          <a:p>
            <a:pPr>
              <a:lnSpc>
                <a:spcPct val="107000"/>
              </a:lnSpc>
              <a:spcBef>
                <a:spcPts val="0"/>
              </a:spcBef>
            </a:pPr>
            <a:r>
              <a:rPr lang="en-US" sz="1800" dirty="0">
                <a:latin typeface="+mj-lt"/>
              </a:rPr>
              <a:t>Hassan, </a:t>
            </a:r>
            <a:r>
              <a:rPr lang="en-US" sz="1800" dirty="0" err="1">
                <a:latin typeface="+mj-lt"/>
              </a:rPr>
              <a:t>Harnani</a:t>
            </a:r>
            <a:r>
              <a:rPr lang="en-US" sz="1800" dirty="0">
                <a:latin typeface="+mj-lt"/>
              </a:rPr>
              <a:t>, </a:t>
            </a:r>
            <a:r>
              <a:rPr lang="en-US" sz="1800" dirty="0" err="1">
                <a:latin typeface="+mj-lt"/>
              </a:rPr>
              <a:t>Fadzliana</a:t>
            </a:r>
            <a:r>
              <a:rPr lang="en-US" sz="1800" dirty="0">
                <a:latin typeface="+mj-lt"/>
              </a:rPr>
              <a:t> Saad, and Muhammad </a:t>
            </a:r>
            <a:r>
              <a:rPr lang="en-US" sz="1800" dirty="0" err="1">
                <a:latin typeface="+mj-lt"/>
              </a:rPr>
              <a:t>Suhaimi</a:t>
            </a:r>
            <a:r>
              <a:rPr lang="en-US" sz="1800" dirty="0">
                <a:latin typeface="+mj-lt"/>
              </a:rPr>
              <a:t> Mohd </a:t>
            </a:r>
            <a:r>
              <a:rPr lang="en-US" sz="1800" dirty="0" err="1">
                <a:latin typeface="+mj-lt"/>
              </a:rPr>
              <a:t>Raklan</a:t>
            </a:r>
            <a:r>
              <a:rPr lang="en-US" sz="1800" dirty="0">
                <a:latin typeface="+mj-lt"/>
              </a:rPr>
              <a:t>. “A Low-Cost Automated Sorting Recycle Bin Powered by Arduino Microcontroller.” In 2018 IEEE Conference on Systems, Process and Control (ICSPC), 182–86. Melaka, Malaysia: IEEE, 2018. </a:t>
            </a:r>
            <a:r>
              <a:rPr lang="en-US" sz="1800" dirty="0">
                <a:latin typeface="+mj-lt"/>
                <a:hlinkClick r:id="rId2"/>
              </a:rPr>
              <a:t>https://doi.org/10.1109/SPC.2018.8704146</a:t>
            </a:r>
            <a:endParaRPr lang="en-US" sz="1800" dirty="0">
              <a:latin typeface="+mj-lt"/>
            </a:endParaRPr>
          </a:p>
          <a:p>
            <a:pPr>
              <a:lnSpc>
                <a:spcPct val="107000"/>
              </a:lnSpc>
              <a:spcBef>
                <a:spcPts val="0"/>
              </a:spcBef>
            </a:pPr>
            <a:endParaRPr lang="en-US" sz="1800" kern="100" dirty="0">
              <a:effectLst/>
              <a:latin typeface="+mj-lt"/>
              <a:ea typeface="Aptos" panose="020B0004020202020204" pitchFamily="34" charset="0"/>
              <a:cs typeface="Times New Roman" panose="02020603050405020304" pitchFamily="18" charset="0"/>
            </a:endParaRPr>
          </a:p>
          <a:p>
            <a:pPr>
              <a:lnSpc>
                <a:spcPct val="107000"/>
              </a:lnSpc>
              <a:spcBef>
                <a:spcPts val="0"/>
              </a:spcBef>
            </a:pPr>
            <a:r>
              <a:rPr lang="en-US" sz="1800" kern="100" dirty="0" err="1">
                <a:effectLst/>
                <a:latin typeface="+mj-lt"/>
                <a:ea typeface="Aptos" panose="020B0004020202020204" pitchFamily="34" charset="0"/>
                <a:cs typeface="Times New Roman" panose="02020603050405020304" pitchFamily="18" charset="0"/>
              </a:rPr>
              <a:t>Ishwarya</a:t>
            </a:r>
            <a:r>
              <a:rPr lang="en-US" sz="1800" kern="100" dirty="0">
                <a:effectLst/>
                <a:latin typeface="+mj-lt"/>
                <a:ea typeface="Aptos" panose="020B0004020202020204" pitchFamily="34" charset="0"/>
                <a:cs typeface="Times New Roman" panose="02020603050405020304" pitchFamily="18" charset="0"/>
              </a:rPr>
              <a:t>, V. “Development of Robotic Arm with Suction and Grinding Mechanism for Sewage Cleaning.” International Journal for Research in Applied Science and Engineering Technology 7, no. 3 (March 31, 2019): 1083–88. </a:t>
            </a:r>
            <a:r>
              <a:rPr lang="en-US" sz="1800" u="sng" kern="100" dirty="0">
                <a:solidFill>
                  <a:srgbClr val="467886"/>
                </a:solidFill>
                <a:effectLst/>
                <a:latin typeface="+mj-lt"/>
                <a:ea typeface="Aptos" panose="020B0004020202020204" pitchFamily="34" charset="0"/>
                <a:cs typeface="Times New Roman" panose="02020603050405020304" pitchFamily="18" charset="0"/>
                <a:hlinkClick r:id="rId3"/>
              </a:rPr>
              <a:t>https://doi.org/10.22214/ijraset.2019.3192</a:t>
            </a:r>
            <a:r>
              <a:rPr lang="en-US" sz="1800" kern="100" dirty="0">
                <a:effectLst/>
                <a:latin typeface="+mj-lt"/>
                <a:ea typeface="Aptos" panose="020B0004020202020204" pitchFamily="34" charset="0"/>
                <a:cs typeface="Times New Roman" panose="02020603050405020304" pitchFamily="18" charset="0"/>
              </a:rPr>
              <a:t>.</a:t>
            </a:r>
          </a:p>
          <a:p>
            <a:pPr>
              <a:lnSpc>
                <a:spcPct val="107000"/>
              </a:lnSpc>
              <a:spcBef>
                <a:spcPts val="0"/>
              </a:spcBef>
            </a:pPr>
            <a:endParaRPr lang="en-US" sz="1800" kern="100" dirty="0">
              <a:effectLst/>
              <a:latin typeface="+mj-lt"/>
              <a:ea typeface="Aptos" panose="020B0004020202020204" pitchFamily="34" charset="0"/>
              <a:cs typeface="Times New Roman" panose="02020603050405020304" pitchFamily="18" charset="0"/>
            </a:endParaRPr>
          </a:p>
          <a:p>
            <a:pPr>
              <a:lnSpc>
                <a:spcPct val="107000"/>
              </a:lnSpc>
              <a:spcBef>
                <a:spcPts val="0"/>
              </a:spcBef>
            </a:pPr>
            <a:r>
              <a:rPr lang="en-US" sz="1800" kern="100" dirty="0" err="1">
                <a:effectLst/>
                <a:latin typeface="+mj-lt"/>
                <a:ea typeface="Aptos" panose="020B0004020202020204" pitchFamily="34" charset="0"/>
                <a:cs typeface="Times New Roman" panose="02020603050405020304" pitchFamily="18" charset="0"/>
              </a:rPr>
              <a:t>Prasetyo</a:t>
            </a:r>
            <a:r>
              <a:rPr lang="en-US" sz="1800" kern="100" dirty="0">
                <a:effectLst/>
                <a:latin typeface="+mj-lt"/>
                <a:ea typeface="Aptos" panose="020B0004020202020204" pitchFamily="34" charset="0"/>
                <a:cs typeface="Times New Roman" panose="02020603050405020304" pitchFamily="18" charset="0"/>
              </a:rPr>
              <a:t>, Aditya P. P., </a:t>
            </a:r>
            <a:r>
              <a:rPr lang="en-US" sz="1800" kern="100" dirty="0" err="1">
                <a:effectLst/>
                <a:latin typeface="+mj-lt"/>
                <a:ea typeface="Aptos" panose="020B0004020202020204" pitchFamily="34" charset="0"/>
                <a:cs typeface="Times New Roman" panose="02020603050405020304" pitchFamily="18" charset="0"/>
              </a:rPr>
              <a:t>Rendyansyah</a:t>
            </a:r>
            <a:r>
              <a:rPr lang="en-US" sz="1800" kern="100" dirty="0">
                <a:effectLst/>
                <a:latin typeface="+mj-lt"/>
                <a:ea typeface="Aptos" panose="020B0004020202020204" pitchFamily="34" charset="0"/>
                <a:cs typeface="Times New Roman" panose="02020603050405020304" pitchFamily="18" charset="0"/>
              </a:rPr>
              <a:t>, Sri </a:t>
            </a:r>
            <a:r>
              <a:rPr lang="en-US" sz="1800" kern="100" dirty="0" err="1">
                <a:effectLst/>
                <a:latin typeface="+mj-lt"/>
                <a:ea typeface="Aptos" panose="020B0004020202020204" pitchFamily="34" charset="0"/>
                <a:cs typeface="Times New Roman" panose="02020603050405020304" pitchFamily="18" charset="0"/>
              </a:rPr>
              <a:t>Desy</a:t>
            </a:r>
            <a:r>
              <a:rPr lang="en-US" sz="1800" kern="100" dirty="0">
                <a:effectLst/>
                <a:latin typeface="+mj-lt"/>
                <a:ea typeface="Aptos" panose="020B0004020202020204" pitchFamily="34" charset="0"/>
                <a:cs typeface="Times New Roman" panose="02020603050405020304" pitchFamily="18" charset="0"/>
              </a:rPr>
              <a:t> </a:t>
            </a:r>
            <a:r>
              <a:rPr lang="en-US" sz="1800" kern="100" dirty="0" err="1">
                <a:effectLst/>
                <a:latin typeface="+mj-lt"/>
                <a:ea typeface="Aptos" panose="020B0004020202020204" pitchFamily="34" charset="0"/>
                <a:cs typeface="Times New Roman" panose="02020603050405020304" pitchFamily="18" charset="0"/>
              </a:rPr>
              <a:t>Siswanti</a:t>
            </a:r>
            <a:r>
              <a:rPr lang="en-US" sz="1800" kern="100" dirty="0">
                <a:effectLst/>
                <a:latin typeface="+mj-lt"/>
                <a:ea typeface="Aptos" panose="020B0004020202020204" pitchFamily="34" charset="0"/>
                <a:cs typeface="Times New Roman" panose="02020603050405020304" pitchFamily="18" charset="0"/>
              </a:rPr>
              <a:t>, Siti </a:t>
            </a:r>
            <a:r>
              <a:rPr lang="en-US" sz="1800" kern="100" dirty="0" err="1">
                <a:effectLst/>
                <a:latin typeface="+mj-lt"/>
                <a:ea typeface="Aptos" panose="020B0004020202020204" pitchFamily="34" charset="0"/>
                <a:cs typeface="Times New Roman" panose="02020603050405020304" pitchFamily="18" charset="0"/>
              </a:rPr>
              <a:t>Nurmaini</a:t>
            </a:r>
            <a:r>
              <a:rPr lang="en-US" sz="1800" kern="100" dirty="0">
                <a:effectLst/>
                <a:latin typeface="+mj-lt"/>
                <a:ea typeface="Aptos" panose="020B0004020202020204" pitchFamily="34" charset="0"/>
                <a:cs typeface="Times New Roman" panose="02020603050405020304" pitchFamily="18" charset="0"/>
              </a:rPr>
              <a:t>, and </a:t>
            </a:r>
            <a:r>
              <a:rPr lang="en-US" sz="1800" kern="100" dirty="0" err="1">
                <a:effectLst/>
                <a:latin typeface="+mj-lt"/>
                <a:ea typeface="Aptos" panose="020B0004020202020204" pitchFamily="34" charset="0"/>
                <a:cs typeface="Times New Roman" panose="02020603050405020304" pitchFamily="18" charset="0"/>
              </a:rPr>
              <a:t>Abdurahman</a:t>
            </a:r>
            <a:r>
              <a:rPr lang="en-US" sz="1800" kern="100" dirty="0">
                <a:effectLst/>
                <a:latin typeface="+mj-lt"/>
                <a:ea typeface="Aptos" panose="020B0004020202020204" pitchFamily="34" charset="0"/>
                <a:cs typeface="Times New Roman" panose="02020603050405020304" pitchFamily="18" charset="0"/>
              </a:rPr>
              <a:t>. “Garbage Collector Robot (</a:t>
            </a:r>
            <a:r>
              <a:rPr lang="en-US" sz="1800" kern="100" dirty="0" err="1">
                <a:effectLst/>
                <a:latin typeface="+mj-lt"/>
                <a:ea typeface="Aptos" panose="020B0004020202020204" pitchFamily="34" charset="0"/>
                <a:cs typeface="Times New Roman" panose="02020603050405020304" pitchFamily="18" charset="0"/>
              </a:rPr>
              <a:t>Gacobot</a:t>
            </a:r>
            <a:r>
              <a:rPr lang="en-US" sz="1800" kern="100" dirty="0">
                <a:effectLst/>
                <a:latin typeface="+mj-lt"/>
                <a:ea typeface="Aptos" panose="020B0004020202020204" pitchFamily="34" charset="0"/>
                <a:cs typeface="Times New Roman" panose="02020603050405020304" pitchFamily="18" charset="0"/>
              </a:rPr>
              <a:t>) Design For Dry Waste Distribution.” Journal of Physics: Conference Series 1500, no. 1 (April 1, 2020): 012103. </a:t>
            </a:r>
            <a:r>
              <a:rPr lang="en-US" sz="1800" u="sng" kern="100" dirty="0">
                <a:solidFill>
                  <a:srgbClr val="467886"/>
                </a:solidFill>
                <a:effectLst/>
                <a:latin typeface="+mj-lt"/>
                <a:ea typeface="Aptos" panose="020B0004020202020204" pitchFamily="34" charset="0"/>
                <a:cs typeface="Times New Roman" panose="02020603050405020304" pitchFamily="18" charset="0"/>
                <a:hlinkClick r:id="rId4"/>
              </a:rPr>
              <a:t>https://doi.org/10.1088/1742-6596/1500/1/012103</a:t>
            </a:r>
            <a:r>
              <a:rPr lang="en-US" sz="1800" kern="100" dirty="0">
                <a:effectLst/>
                <a:latin typeface="+mj-lt"/>
                <a:ea typeface="Aptos" panose="020B0004020202020204" pitchFamily="34" charset="0"/>
                <a:cs typeface="Times New Roman" panose="02020603050405020304" pitchFamily="18" charset="0"/>
              </a:rPr>
              <a:t>.</a:t>
            </a:r>
          </a:p>
          <a:p>
            <a:pPr>
              <a:lnSpc>
                <a:spcPct val="107000"/>
              </a:lnSpc>
              <a:spcBef>
                <a:spcPts val="0"/>
              </a:spcBef>
            </a:pPr>
            <a:endParaRPr lang="en-US" sz="1800" kern="100" dirty="0">
              <a:effectLst/>
              <a:latin typeface="+mj-lt"/>
              <a:ea typeface="Aptos" panose="020B0004020202020204" pitchFamily="34" charset="0"/>
              <a:cs typeface="Times New Roman" panose="02020603050405020304" pitchFamily="18" charset="0"/>
            </a:endParaRPr>
          </a:p>
          <a:p>
            <a:pPr>
              <a:lnSpc>
                <a:spcPct val="107000"/>
              </a:lnSpc>
              <a:spcBef>
                <a:spcPts val="0"/>
              </a:spcBef>
            </a:pPr>
            <a:r>
              <a:rPr lang="en-US" sz="1800" kern="100" dirty="0">
                <a:effectLst/>
                <a:latin typeface="+mj-lt"/>
                <a:ea typeface="Aptos" panose="020B0004020202020204" pitchFamily="34" charset="0"/>
                <a:cs typeface="Times New Roman" panose="02020603050405020304" pitchFamily="18" charset="0"/>
              </a:rPr>
              <a:t>Redmon, Joseph, Santosh </a:t>
            </a:r>
            <a:r>
              <a:rPr lang="en-US" sz="1800" kern="100" dirty="0" err="1">
                <a:effectLst/>
                <a:latin typeface="+mj-lt"/>
                <a:ea typeface="Aptos" panose="020B0004020202020204" pitchFamily="34" charset="0"/>
                <a:cs typeface="Times New Roman" panose="02020603050405020304" pitchFamily="18" charset="0"/>
              </a:rPr>
              <a:t>Divvala</a:t>
            </a:r>
            <a:r>
              <a:rPr lang="en-US" sz="1800" kern="100" dirty="0">
                <a:effectLst/>
                <a:latin typeface="+mj-lt"/>
                <a:ea typeface="Aptos" panose="020B0004020202020204" pitchFamily="34" charset="0"/>
                <a:cs typeface="Times New Roman" panose="02020603050405020304" pitchFamily="18" charset="0"/>
              </a:rPr>
              <a:t>, Ross </a:t>
            </a:r>
            <a:r>
              <a:rPr lang="en-US" sz="1800" kern="100" dirty="0" err="1">
                <a:effectLst/>
                <a:latin typeface="+mj-lt"/>
                <a:ea typeface="Aptos" panose="020B0004020202020204" pitchFamily="34" charset="0"/>
                <a:cs typeface="Times New Roman" panose="02020603050405020304" pitchFamily="18" charset="0"/>
              </a:rPr>
              <a:t>Girshick</a:t>
            </a:r>
            <a:r>
              <a:rPr lang="en-US" sz="1800" kern="100" dirty="0">
                <a:effectLst/>
                <a:latin typeface="+mj-lt"/>
                <a:ea typeface="Aptos" panose="020B0004020202020204" pitchFamily="34" charset="0"/>
                <a:cs typeface="Times New Roman" panose="02020603050405020304" pitchFamily="18" charset="0"/>
              </a:rPr>
              <a:t>, and Ali Farhadi. “You Only Look Once: Unified, Real-Time Object Detection.” In 2016 IEEE Conference on Computer Vision and Pattern Recognition (CVPR), 779–88. Las Vegas, NV, USA: IEEE, 2016. </a:t>
            </a:r>
            <a:r>
              <a:rPr lang="en-US" sz="1800" u="sng" kern="100" dirty="0">
                <a:solidFill>
                  <a:srgbClr val="467886"/>
                </a:solidFill>
                <a:effectLst/>
                <a:latin typeface="+mj-lt"/>
                <a:ea typeface="Aptos" panose="020B0004020202020204" pitchFamily="34" charset="0"/>
                <a:cs typeface="Times New Roman" panose="02020603050405020304" pitchFamily="18" charset="0"/>
                <a:hlinkClick r:id="rId5"/>
              </a:rPr>
              <a:t>https://doi.org/10.1109/CVPR.2016.91</a:t>
            </a:r>
            <a:r>
              <a:rPr lang="en-US" sz="1800" kern="100" dirty="0">
                <a:effectLst/>
                <a:latin typeface="+mj-lt"/>
                <a:ea typeface="Aptos" panose="020B0004020202020204" pitchFamily="34" charset="0"/>
                <a:cs typeface="Times New Roman" panose="02020603050405020304" pitchFamily="18" charset="0"/>
              </a:rPr>
              <a:t>.</a:t>
            </a:r>
          </a:p>
          <a:p>
            <a:pPr>
              <a:lnSpc>
                <a:spcPct val="107000"/>
              </a:lnSpc>
              <a:spcBef>
                <a:spcPts val="0"/>
              </a:spcBef>
            </a:pPr>
            <a:endParaRPr lang="en-US" sz="1800" kern="100" dirty="0">
              <a:effectLst/>
              <a:latin typeface="+mj-lt"/>
              <a:ea typeface="Aptos" panose="020B0004020202020204" pitchFamily="34" charset="0"/>
              <a:cs typeface="Times New Roman" panose="02020603050405020304" pitchFamily="18" charset="0"/>
            </a:endParaRPr>
          </a:p>
          <a:p>
            <a:pPr>
              <a:lnSpc>
                <a:spcPct val="107000"/>
              </a:lnSpc>
              <a:spcBef>
                <a:spcPts val="0"/>
              </a:spcBef>
            </a:pPr>
            <a:r>
              <a:rPr lang="en-US" sz="1800" kern="100" dirty="0">
                <a:effectLst/>
                <a:latin typeface="+mj-lt"/>
                <a:ea typeface="Aptos" panose="020B0004020202020204" pitchFamily="34" charset="0"/>
                <a:cs typeface="Times New Roman" panose="02020603050405020304" pitchFamily="18" charset="0"/>
              </a:rPr>
              <a:t>Shaik, Dr </a:t>
            </a:r>
            <a:r>
              <a:rPr lang="en-US" sz="1800" kern="100" dirty="0" err="1">
                <a:effectLst/>
                <a:latin typeface="+mj-lt"/>
                <a:ea typeface="Aptos" panose="020B0004020202020204" pitchFamily="34" charset="0"/>
                <a:cs typeface="Times New Roman" panose="02020603050405020304" pitchFamily="18" charset="0"/>
              </a:rPr>
              <a:t>Bazani</a:t>
            </a:r>
            <a:r>
              <a:rPr lang="en-US" sz="1800" kern="100" dirty="0">
                <a:effectLst/>
                <a:latin typeface="+mj-lt"/>
                <a:ea typeface="Aptos" panose="020B0004020202020204" pitchFamily="34" charset="0"/>
                <a:cs typeface="Times New Roman" panose="02020603050405020304" pitchFamily="18" charset="0"/>
              </a:rPr>
              <a:t>, K Tej </a:t>
            </a:r>
            <a:r>
              <a:rPr lang="en-US" sz="1800" kern="100" dirty="0" err="1">
                <a:effectLst/>
                <a:latin typeface="+mj-lt"/>
                <a:ea typeface="Aptos" panose="020B0004020202020204" pitchFamily="34" charset="0"/>
                <a:cs typeface="Times New Roman" panose="02020603050405020304" pitchFamily="18" charset="0"/>
              </a:rPr>
              <a:t>Dheer</a:t>
            </a:r>
            <a:r>
              <a:rPr lang="en-US" sz="1800" kern="100" dirty="0">
                <a:effectLst/>
                <a:latin typeface="+mj-lt"/>
                <a:ea typeface="Aptos" panose="020B0004020202020204" pitchFamily="34" charset="0"/>
                <a:cs typeface="Times New Roman" panose="02020603050405020304" pitchFamily="18" charset="0"/>
              </a:rPr>
              <a:t>, and Dr V </a:t>
            </a:r>
            <a:r>
              <a:rPr lang="en-US" sz="1800" kern="100" dirty="0" err="1">
                <a:effectLst/>
                <a:latin typeface="+mj-lt"/>
                <a:ea typeface="Aptos" panose="020B0004020202020204" pitchFamily="34" charset="0"/>
                <a:cs typeface="Times New Roman" panose="02020603050405020304" pitchFamily="18" charset="0"/>
              </a:rPr>
              <a:t>Srinivasar</a:t>
            </a:r>
            <a:r>
              <a:rPr lang="en-US" sz="1800" kern="100" dirty="0">
                <a:effectLst/>
                <a:latin typeface="+mj-lt"/>
                <a:ea typeface="Aptos" panose="020B0004020202020204" pitchFamily="34" charset="0"/>
                <a:cs typeface="Times New Roman" panose="02020603050405020304" pitchFamily="18" charset="0"/>
              </a:rPr>
              <a:t> Rao. “DESIGN AND DEVELOPMENT OF GARBAGE COLLECTING ROBOT,” n.d.</a:t>
            </a:r>
          </a:p>
          <a:p>
            <a:pPr>
              <a:lnSpc>
                <a:spcPct val="107000"/>
              </a:lnSpc>
              <a:spcBef>
                <a:spcPts val="0"/>
              </a:spcBef>
            </a:pPr>
            <a:endParaRPr lang="en-US" sz="1800" kern="100" dirty="0">
              <a:effectLst/>
              <a:latin typeface="+mj-lt"/>
              <a:ea typeface="Aptos" panose="020B0004020202020204" pitchFamily="34" charset="0"/>
              <a:cs typeface="Times New Roman" panose="02020603050405020304" pitchFamily="18" charset="0"/>
            </a:endParaRPr>
          </a:p>
          <a:p>
            <a:pPr>
              <a:lnSpc>
                <a:spcPct val="107000"/>
              </a:lnSpc>
              <a:spcBef>
                <a:spcPts val="0"/>
              </a:spcBef>
            </a:pPr>
            <a:r>
              <a:rPr lang="en-US" sz="1800" kern="100" dirty="0">
                <a:effectLst/>
                <a:latin typeface="+mj-lt"/>
                <a:ea typeface="Aptos" panose="020B0004020202020204" pitchFamily="34" charset="0"/>
                <a:cs typeface="Times New Roman" panose="02020603050405020304" pitchFamily="18" charset="0"/>
              </a:rPr>
              <a:t>Sousa, Joao, Ana </a:t>
            </a:r>
            <a:r>
              <a:rPr lang="en-US" sz="1800" kern="100" dirty="0" err="1">
                <a:effectLst/>
                <a:latin typeface="+mj-lt"/>
                <a:ea typeface="Aptos" panose="020B0004020202020204" pitchFamily="34" charset="0"/>
                <a:cs typeface="Times New Roman" panose="02020603050405020304" pitchFamily="18" charset="0"/>
              </a:rPr>
              <a:t>Rebelo</a:t>
            </a:r>
            <a:r>
              <a:rPr lang="en-US" sz="1800" kern="100" dirty="0">
                <a:effectLst/>
                <a:latin typeface="+mj-lt"/>
                <a:ea typeface="Aptos" panose="020B0004020202020204" pitchFamily="34" charset="0"/>
                <a:cs typeface="Times New Roman" panose="02020603050405020304" pitchFamily="18" charset="0"/>
              </a:rPr>
              <a:t>, and Jaime S. Cardoso. “Automation of Waste Sorting with Deep Learning.” In 2019 XV Workshop de </a:t>
            </a:r>
            <a:r>
              <a:rPr lang="en-US" sz="1800" kern="100" dirty="0" err="1">
                <a:effectLst/>
                <a:latin typeface="+mj-lt"/>
                <a:ea typeface="Aptos" panose="020B0004020202020204" pitchFamily="34" charset="0"/>
                <a:cs typeface="Times New Roman" panose="02020603050405020304" pitchFamily="18" charset="0"/>
              </a:rPr>
              <a:t>Visão</a:t>
            </a:r>
            <a:r>
              <a:rPr lang="en-US" sz="1800" kern="100" dirty="0">
                <a:effectLst/>
                <a:latin typeface="+mj-lt"/>
                <a:ea typeface="Aptos" panose="020B0004020202020204" pitchFamily="34" charset="0"/>
                <a:cs typeface="Times New Roman" panose="02020603050405020304" pitchFamily="18" charset="0"/>
              </a:rPr>
              <a:t> </a:t>
            </a:r>
            <a:r>
              <a:rPr lang="en-US" sz="1800" kern="100" dirty="0" err="1">
                <a:effectLst/>
                <a:latin typeface="+mj-lt"/>
                <a:ea typeface="Aptos" panose="020B0004020202020204" pitchFamily="34" charset="0"/>
                <a:cs typeface="Times New Roman" panose="02020603050405020304" pitchFamily="18" charset="0"/>
              </a:rPr>
              <a:t>Computacional</a:t>
            </a:r>
            <a:r>
              <a:rPr lang="en-US" sz="1800" kern="100" dirty="0">
                <a:effectLst/>
                <a:latin typeface="+mj-lt"/>
                <a:ea typeface="Aptos" panose="020B0004020202020204" pitchFamily="34" charset="0"/>
                <a:cs typeface="Times New Roman" panose="02020603050405020304" pitchFamily="18" charset="0"/>
              </a:rPr>
              <a:t> (WVC), 43–48. São Bernardo do Campo, Brazil: IEEE, 2019. </a:t>
            </a:r>
            <a:r>
              <a:rPr lang="en-US" sz="1800" u="sng" kern="100" dirty="0">
                <a:solidFill>
                  <a:srgbClr val="467886"/>
                </a:solidFill>
                <a:effectLst/>
                <a:latin typeface="+mj-lt"/>
                <a:ea typeface="Aptos" panose="020B0004020202020204" pitchFamily="34" charset="0"/>
                <a:cs typeface="Times New Roman" panose="02020603050405020304" pitchFamily="18" charset="0"/>
                <a:hlinkClick r:id="rId6"/>
              </a:rPr>
              <a:t>https://doi.org/10.1109/WVC.2019.8876924</a:t>
            </a:r>
            <a:r>
              <a:rPr lang="en-US" sz="1800" kern="100" dirty="0">
                <a:effectLst/>
                <a:latin typeface="+mj-lt"/>
                <a:ea typeface="Aptos" panose="020B000402020202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52361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a:xfrm>
            <a:off x="888521" y="698740"/>
            <a:ext cx="9635706" cy="5184475"/>
          </a:xfrm>
        </p:spPr>
        <p:txBody>
          <a:bodyPr anchor="ctr"/>
          <a:lstStyle/>
          <a:p>
            <a:pPr algn="ctr"/>
            <a:r>
              <a:rPr lang="en-US" dirty="0"/>
              <a:t>  Thanks!	</a:t>
            </a:r>
          </a:p>
        </p:txBody>
      </p:sp>
    </p:spTree>
    <p:extLst>
      <p:ext uri="{BB962C8B-B14F-4D97-AF65-F5344CB8AC3E}">
        <p14:creationId xmlns:p14="http://schemas.microsoft.com/office/powerpoint/2010/main" val="390654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pic>
        <p:nvPicPr>
          <p:cNvPr id="93"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mt="30000"/>
            <a:extLst>
              <a:ext uri="{28A0092B-C50C-407E-A947-70E740481C1C}">
                <a14:useLocalDpi xmlns:a14="http://schemas.microsoft.com/office/drawing/2010/main"/>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95" name="Group 94">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96"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7"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08"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3"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853330" y="1254035"/>
            <a:ext cx="2926190" cy="4002222"/>
          </a:xfrm>
        </p:spPr>
        <p:txBody>
          <a:bodyPr>
            <a:normAutofit/>
          </a:bodyPr>
          <a:lstStyle/>
          <a:p>
            <a:r>
              <a:rPr lang="en-US" sz="3300" dirty="0">
                <a:solidFill>
                  <a:srgbClr val="FFFFFF"/>
                </a:solidFill>
              </a:rPr>
              <a:t>Abstract</a:t>
            </a:r>
          </a:p>
        </p:txBody>
      </p:sp>
      <p:sp useBgFill="1">
        <p:nvSpPr>
          <p:cNvPr id="124"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0"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3"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4"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5"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6"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5">
            <a:extLst>
              <a:ext uri="{FF2B5EF4-FFF2-40B4-BE49-F238E27FC236}">
                <a16:creationId xmlns:a16="http://schemas.microsoft.com/office/drawing/2014/main" id="{F8C67AB5-3E2F-9D5F-FE8F-C9FB85EA61C9}"/>
              </a:ext>
            </a:extLst>
          </p:cNvPr>
          <p:cNvSpPr>
            <a:spLocks noGrp="1"/>
          </p:cNvSpPr>
          <p:nvPr>
            <p:ph idx="1"/>
          </p:nvPr>
        </p:nvSpPr>
        <p:spPr>
          <a:xfrm>
            <a:off x="4164709" y="912813"/>
            <a:ext cx="6882701" cy="4638676"/>
          </a:xfrm>
        </p:spPr>
        <p:txBody>
          <a:bodyPr>
            <a:normAutofit fontScale="92500"/>
          </a:bodyPr>
          <a:lstStyle/>
          <a:p>
            <a:r>
              <a:rPr lang="en-US" sz="1800" kern="100" dirty="0">
                <a:effectLst/>
                <a:latin typeface="Garamond" panose="02020404030301010803" pitchFamily="18" charset="0"/>
                <a:ea typeface="Aptos" panose="020B0004020202020204" pitchFamily="34" charset="0"/>
                <a:cs typeface="Times New Roman" panose="02020603050405020304" pitchFamily="18" charset="0"/>
              </a:rPr>
              <a:t>Lack of proper handling and disposal of wastes is becoming a major problem in the world today, especially in highly populated areas like colleges, hospitals, working places, malls and transport stations. </a:t>
            </a:r>
          </a:p>
          <a:p>
            <a:r>
              <a:rPr lang="en-US" sz="1800" kern="100" dirty="0">
                <a:effectLst/>
                <a:latin typeface="Garamond" panose="02020404030301010803" pitchFamily="18" charset="0"/>
                <a:ea typeface="Aptos" panose="020B0004020202020204" pitchFamily="34" charset="0"/>
                <a:cs typeface="Times New Roman" panose="02020603050405020304" pitchFamily="18" charset="0"/>
              </a:rPr>
              <a:t>In this literature review, we will focus on the design and development of a smart waste management system which is made up of a robotic arm mechanism, an autonomous robot car, and an intelligent waste sorting trash bin. </a:t>
            </a:r>
          </a:p>
          <a:p>
            <a:r>
              <a:rPr lang="en-US" sz="1800" kern="100" dirty="0">
                <a:effectLst/>
                <a:latin typeface="Garamond" panose="02020404030301010803" pitchFamily="18" charset="0"/>
                <a:ea typeface="Aptos" panose="020B0004020202020204" pitchFamily="34" charset="0"/>
                <a:cs typeface="Times New Roman" panose="02020603050405020304" pitchFamily="18" charset="0"/>
              </a:rPr>
              <a:t>The system will seek to improve the efficiency of waste management through the use of robotic algorithms, computer vision and deep learning. </a:t>
            </a:r>
          </a:p>
          <a:p>
            <a:r>
              <a:rPr lang="en-US" sz="1800" kern="100" dirty="0">
                <a:effectLst/>
                <a:latin typeface="Garamond" panose="02020404030301010803" pitchFamily="18" charset="0"/>
                <a:ea typeface="Aptos" panose="020B0004020202020204" pitchFamily="34" charset="0"/>
                <a:cs typeface="Times New Roman" panose="02020603050405020304" pitchFamily="18" charset="0"/>
              </a:rPr>
              <a:t>In this review we will cover the findings from the various research projects that have contributed to the development of each of the component and show the possibility of integrated robotic solution to improve waste collection, sorting and recycling process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9566394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F439-6F4E-4BCD-9A8D-B3943844CA21}"/>
              </a:ext>
            </a:extLst>
          </p:cNvPr>
          <p:cNvSpPr>
            <a:spLocks noGrp="1"/>
          </p:cNvSpPr>
          <p:nvPr>
            <p:ph type="title"/>
          </p:nvPr>
        </p:nvSpPr>
        <p:spPr>
          <a:xfrm>
            <a:off x="1141413" y="618518"/>
            <a:ext cx="9905998" cy="1478570"/>
          </a:xfrm>
        </p:spPr>
        <p:txBody>
          <a:bodyPr>
            <a:normAutofit/>
          </a:bodyPr>
          <a:lstStyle/>
          <a:p>
            <a:r>
              <a:rPr lang="en-US" i="0" dirty="0">
                <a:effectLst/>
              </a:rPr>
              <a:t>Literature Review</a:t>
            </a:r>
            <a:endParaRPr lang="en-US" dirty="0"/>
          </a:p>
        </p:txBody>
      </p:sp>
      <p:sp>
        <p:nvSpPr>
          <p:cNvPr id="4" name="Content Placeholder 3">
            <a:extLst>
              <a:ext uri="{FF2B5EF4-FFF2-40B4-BE49-F238E27FC236}">
                <a16:creationId xmlns:a16="http://schemas.microsoft.com/office/drawing/2014/main" id="{CEF9217B-3920-EFFB-5322-393118BCFE72}"/>
              </a:ext>
            </a:extLst>
          </p:cNvPr>
          <p:cNvSpPr>
            <a:spLocks noGrp="1"/>
          </p:cNvSpPr>
          <p:nvPr>
            <p:ph idx="1"/>
          </p:nvPr>
        </p:nvSpPr>
        <p:spPr/>
        <p:txBody>
          <a:bodyPr>
            <a:normAutofit fontScale="92500"/>
          </a:bodyPr>
          <a:lstStyle/>
          <a:p>
            <a:r>
              <a:rPr lang="en-US" b="0" i="0" dirty="0">
                <a:effectLst/>
                <a:latin typeface="ui-sans-serif"/>
              </a:rPr>
              <a:t>Waste management is an important factor in densely populated areas because the level of waste production is high. </a:t>
            </a:r>
          </a:p>
          <a:p>
            <a:r>
              <a:rPr lang="en-US" b="0" i="0" dirty="0">
                <a:effectLst/>
                <a:latin typeface="ui-sans-serif"/>
              </a:rPr>
              <a:t>The conventional ways of waste collection involve a lot of manual handling and are not efficient, hence, the improper waste sorting and enhanced pollution. </a:t>
            </a:r>
          </a:p>
          <a:p>
            <a:r>
              <a:rPr lang="en-US" b="0" i="0" dirty="0">
                <a:effectLst/>
                <a:latin typeface="ui-sans-serif"/>
              </a:rPr>
              <a:t>Future improvements in robotics and artificial intelligence provide the potential for these solutions in building smart waste management systems.</a:t>
            </a:r>
            <a:br>
              <a:rPr lang="en-US" dirty="0"/>
            </a:br>
            <a:endParaRPr lang="en-US" dirty="0"/>
          </a:p>
        </p:txBody>
      </p:sp>
    </p:spTree>
    <p:extLst>
      <p:ext uri="{BB962C8B-B14F-4D97-AF65-F5344CB8AC3E}">
        <p14:creationId xmlns:p14="http://schemas.microsoft.com/office/powerpoint/2010/main" val="4084789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465E-3D78-1EA7-EB65-90CD42FD6BB1}"/>
              </a:ext>
            </a:extLst>
          </p:cNvPr>
          <p:cNvSpPr>
            <a:spLocks noGrp="1"/>
          </p:cNvSpPr>
          <p:nvPr>
            <p:ph type="title"/>
          </p:nvPr>
        </p:nvSpPr>
        <p:spPr/>
        <p:txBody>
          <a:bodyPr/>
          <a:lstStyle/>
          <a:p>
            <a:r>
              <a:rPr lang="en-US" dirty="0"/>
              <a:t>Literature Review - Autonomous Robot Car</a:t>
            </a:r>
          </a:p>
        </p:txBody>
      </p:sp>
      <p:sp>
        <p:nvSpPr>
          <p:cNvPr id="3" name="Content Placeholder 2">
            <a:extLst>
              <a:ext uri="{FF2B5EF4-FFF2-40B4-BE49-F238E27FC236}">
                <a16:creationId xmlns:a16="http://schemas.microsoft.com/office/drawing/2014/main" id="{952DA749-88F7-C487-AF53-693CBDEFFBA5}"/>
              </a:ext>
            </a:extLst>
          </p:cNvPr>
          <p:cNvSpPr>
            <a:spLocks noGrp="1"/>
          </p:cNvSpPr>
          <p:nvPr>
            <p:ph idx="1"/>
          </p:nvPr>
        </p:nvSpPr>
        <p:spPr/>
        <p:txBody>
          <a:bodyPr>
            <a:normAutofit fontScale="70000" lnSpcReduction="20000"/>
          </a:bodyPr>
          <a:lstStyle/>
          <a:p>
            <a:r>
              <a:rPr lang="en-US" dirty="0"/>
              <a:t>One of the key factors of design for an autonomous robot car for waste collection is the application of visual recognition and machine learning. </a:t>
            </a:r>
          </a:p>
          <a:p>
            <a:r>
              <a:rPr lang="en-US" dirty="0" err="1"/>
              <a:t>Zhoulin</a:t>
            </a:r>
            <a:r>
              <a:rPr lang="en-US" dirty="0"/>
              <a:t> Chang et al. (2020) provide details of a mobile garbage collection robot that implements the MobileNetv3-SSD algorithms and is able to move around, recognize garbage, and perform target detection and classification.</a:t>
            </a:r>
          </a:p>
          <a:p>
            <a:r>
              <a:rPr lang="en-US" dirty="0"/>
              <a:t> This robot integrates machine vision technology with intelligent control to achieve a higher level of automation in waste collection, which can greatly improve efficiency in waste collection.</a:t>
            </a:r>
          </a:p>
          <a:p>
            <a:r>
              <a:rPr lang="en-US" dirty="0"/>
              <a:t> It moves within environments, recognizes waste using advanced visual recognition algorithms, and accomplishes target identification and categorization. </a:t>
            </a:r>
          </a:p>
          <a:p>
            <a:r>
              <a:rPr lang="en-US" dirty="0"/>
              <a:t>These kinds of robots are self-sufficient and can work without interruption. This is quite efficient in large places or areas that experience fast accumulation of waste.</a:t>
            </a:r>
          </a:p>
        </p:txBody>
      </p:sp>
    </p:spTree>
    <p:extLst>
      <p:ext uri="{BB962C8B-B14F-4D97-AF65-F5344CB8AC3E}">
        <p14:creationId xmlns:p14="http://schemas.microsoft.com/office/powerpoint/2010/main" val="62789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164D-BD93-24B5-4A2E-810F81A32B08}"/>
              </a:ext>
            </a:extLst>
          </p:cNvPr>
          <p:cNvSpPr>
            <a:spLocks noGrp="1"/>
          </p:cNvSpPr>
          <p:nvPr>
            <p:ph type="title"/>
          </p:nvPr>
        </p:nvSpPr>
        <p:spPr/>
        <p:txBody>
          <a:bodyPr/>
          <a:lstStyle/>
          <a:p>
            <a:r>
              <a:rPr lang="en-US" dirty="0"/>
              <a:t>Literature Review- Real-time Object Detection</a:t>
            </a:r>
          </a:p>
        </p:txBody>
      </p:sp>
      <p:sp>
        <p:nvSpPr>
          <p:cNvPr id="3" name="Content Placeholder 2">
            <a:extLst>
              <a:ext uri="{FF2B5EF4-FFF2-40B4-BE49-F238E27FC236}">
                <a16:creationId xmlns:a16="http://schemas.microsoft.com/office/drawing/2014/main" id="{7E1A29C2-BF6F-C564-3F34-FE951E6970CA}"/>
              </a:ext>
            </a:extLst>
          </p:cNvPr>
          <p:cNvSpPr>
            <a:spLocks noGrp="1"/>
          </p:cNvSpPr>
          <p:nvPr>
            <p:ph idx="1"/>
          </p:nvPr>
        </p:nvSpPr>
        <p:spPr/>
        <p:txBody>
          <a:bodyPr>
            <a:normAutofit fontScale="85000" lnSpcReduction="20000"/>
          </a:bodyPr>
          <a:lstStyle/>
          <a:p>
            <a:r>
              <a:rPr lang="en-US" dirty="0"/>
              <a:t>Real-time object detection and tracking are important in path planning and waste picking. </a:t>
            </a:r>
          </a:p>
          <a:p>
            <a:r>
              <a:rPr lang="en-US" dirty="0"/>
              <a:t>Chandan et al. (2018) discussed the use of YOLO-based algorithms along with GMM models. These methods presented a very high accuracy in feature extraction and classification. </a:t>
            </a:r>
          </a:p>
          <a:p>
            <a:r>
              <a:rPr lang="en-US" dirty="0"/>
              <a:t>These methods allow the autonomous robot car to localize and recognize the waste and track it so that the robot can deal with different waste management situations. </a:t>
            </a:r>
          </a:p>
          <a:p>
            <a:r>
              <a:rPr lang="en-US" dirty="0" err="1"/>
              <a:t>MobileNets</a:t>
            </a:r>
            <a:r>
              <a:rPr lang="en-US" dirty="0"/>
              <a:t> and SSD algorithms were used for detection and tracking which was fast and mostly accurate. </a:t>
            </a:r>
          </a:p>
          <a:p>
            <a:r>
              <a:rPr lang="en-US" dirty="0"/>
              <a:t>These methods improve the efficiency of the robot in recognizing and grasping many waste objects at the same time to facilitate proper collection of waste.</a:t>
            </a:r>
          </a:p>
          <a:p>
            <a:endParaRPr lang="en-US" dirty="0"/>
          </a:p>
          <a:p>
            <a:endParaRPr lang="en-US" dirty="0"/>
          </a:p>
        </p:txBody>
      </p:sp>
    </p:spTree>
    <p:extLst>
      <p:ext uri="{BB962C8B-B14F-4D97-AF65-F5344CB8AC3E}">
        <p14:creationId xmlns:p14="http://schemas.microsoft.com/office/powerpoint/2010/main" val="68368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6967-34FC-661F-7178-0C084B7EFFA1}"/>
              </a:ext>
            </a:extLst>
          </p:cNvPr>
          <p:cNvSpPr>
            <a:spLocks noGrp="1"/>
          </p:cNvSpPr>
          <p:nvPr>
            <p:ph type="title"/>
          </p:nvPr>
        </p:nvSpPr>
        <p:spPr/>
        <p:txBody>
          <a:bodyPr/>
          <a:lstStyle/>
          <a:p>
            <a:r>
              <a:rPr lang="en-US" dirty="0"/>
              <a:t>Literature Review- Object Detection on Embedded Platforms</a:t>
            </a:r>
          </a:p>
        </p:txBody>
      </p:sp>
      <p:sp>
        <p:nvSpPr>
          <p:cNvPr id="3" name="Content Placeholder 2">
            <a:extLst>
              <a:ext uri="{FF2B5EF4-FFF2-40B4-BE49-F238E27FC236}">
                <a16:creationId xmlns:a16="http://schemas.microsoft.com/office/drawing/2014/main" id="{F1FC2C47-6746-58F7-8CA6-71A93E7B3BD2}"/>
              </a:ext>
            </a:extLst>
          </p:cNvPr>
          <p:cNvSpPr>
            <a:spLocks noGrp="1"/>
          </p:cNvSpPr>
          <p:nvPr>
            <p:ph idx="1"/>
          </p:nvPr>
        </p:nvSpPr>
        <p:spPr/>
        <p:txBody>
          <a:bodyPr>
            <a:normAutofit fontScale="85000" lnSpcReduction="10000"/>
          </a:bodyPr>
          <a:lstStyle/>
          <a:p>
            <a:r>
              <a:rPr lang="en-US" dirty="0"/>
              <a:t>When applying object detection on embedded platforms, more focus is made on the achievement of near-real-time detection. </a:t>
            </a:r>
          </a:p>
          <a:p>
            <a:r>
              <a:rPr lang="en-US" dirty="0" err="1"/>
              <a:t>Guennouni</a:t>
            </a:r>
            <a:r>
              <a:rPr lang="en-US" dirty="0"/>
              <a:t> et al., (2014) explained the application of cascade classifiers founded on </a:t>
            </a:r>
            <a:r>
              <a:rPr lang="en-US" dirty="0" err="1"/>
              <a:t>Haar</a:t>
            </a:r>
            <a:r>
              <a:rPr lang="en-US" dirty="0"/>
              <a:t>-like features, integral images, and </a:t>
            </a:r>
            <a:r>
              <a:rPr lang="en-US" dirty="0" err="1"/>
              <a:t>Adaboost</a:t>
            </a:r>
            <a:r>
              <a:rPr lang="en-US" dirty="0"/>
              <a:t> learning algorithms that improve the detection speed and accuracy. </a:t>
            </a:r>
          </a:p>
          <a:p>
            <a:r>
              <a:rPr lang="en-US" dirty="0"/>
              <a:t>Such systems can be used in several surveillance applications, in our case waste management, to detect and identify several objects. </a:t>
            </a:r>
          </a:p>
          <a:p>
            <a:r>
              <a:rPr lang="en-US" dirty="0"/>
              <a:t>Real-time object detection at high frame rates is essential for the embedded systems present in autonomous waste collection robots to operate efficiently in complex environments.</a:t>
            </a:r>
          </a:p>
          <a:p>
            <a:endParaRPr lang="en-US" dirty="0"/>
          </a:p>
          <a:p>
            <a:endParaRPr lang="en-US" dirty="0"/>
          </a:p>
        </p:txBody>
      </p:sp>
    </p:spTree>
    <p:extLst>
      <p:ext uri="{BB962C8B-B14F-4D97-AF65-F5344CB8AC3E}">
        <p14:creationId xmlns:p14="http://schemas.microsoft.com/office/powerpoint/2010/main" val="122470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D574-11B5-D668-D85F-BA9DA5607354}"/>
              </a:ext>
            </a:extLst>
          </p:cNvPr>
          <p:cNvSpPr>
            <a:spLocks noGrp="1"/>
          </p:cNvSpPr>
          <p:nvPr>
            <p:ph type="title"/>
          </p:nvPr>
        </p:nvSpPr>
        <p:spPr/>
        <p:txBody>
          <a:bodyPr/>
          <a:lstStyle/>
          <a:p>
            <a:r>
              <a:rPr lang="en-US" dirty="0"/>
              <a:t>Literature Review - Robotic Arms</a:t>
            </a:r>
          </a:p>
        </p:txBody>
      </p:sp>
      <p:sp>
        <p:nvSpPr>
          <p:cNvPr id="3" name="Content Placeholder 2">
            <a:extLst>
              <a:ext uri="{FF2B5EF4-FFF2-40B4-BE49-F238E27FC236}">
                <a16:creationId xmlns:a16="http://schemas.microsoft.com/office/drawing/2014/main" id="{830198EE-3D29-1862-DA7C-CE6656F022DB}"/>
              </a:ext>
            </a:extLst>
          </p:cNvPr>
          <p:cNvSpPr>
            <a:spLocks noGrp="1"/>
          </p:cNvSpPr>
          <p:nvPr>
            <p:ph idx="1"/>
          </p:nvPr>
        </p:nvSpPr>
        <p:spPr/>
        <p:txBody>
          <a:bodyPr>
            <a:normAutofit fontScale="85000" lnSpcReduction="20000"/>
          </a:bodyPr>
          <a:lstStyle/>
          <a:p>
            <a:r>
              <a:rPr lang="en-US" dirty="0"/>
              <a:t>Development of robotic arms incorporates advanced control algorithms and the integration of sensors into the robotic arms.</a:t>
            </a:r>
          </a:p>
          <a:p>
            <a:r>
              <a:rPr lang="en-US" dirty="0"/>
              <a:t> </a:t>
            </a:r>
            <a:r>
              <a:rPr lang="en-US" dirty="0" err="1"/>
              <a:t>Ishwarya</a:t>
            </a:r>
            <a:r>
              <a:rPr lang="en-US" dirty="0"/>
              <a:t> (2019) describes a robotic arm that is used in cleaning sewages which has both suction and grinding functions. </a:t>
            </a:r>
          </a:p>
          <a:p>
            <a:r>
              <a:rPr lang="en-US" dirty="0"/>
              <a:t>This system is implemented on a Raspberry Pi 3 Model B+ and is equipped with a six-axis robotic arm to identify, grind, pick up, and dispose the waste. </a:t>
            </a:r>
          </a:p>
          <a:p>
            <a:r>
              <a:rPr lang="en-US" dirty="0"/>
              <a:t>The arm can carry waste up to 5. 2kg. </a:t>
            </a:r>
          </a:p>
          <a:p>
            <a:r>
              <a:rPr lang="en-US" dirty="0"/>
              <a:t>The incorporation of these sophisticated systems enables the robotic arm to handle the waste with much lower ease and higher accuracy.</a:t>
            </a:r>
          </a:p>
        </p:txBody>
      </p:sp>
    </p:spTree>
    <p:extLst>
      <p:ext uri="{BB962C8B-B14F-4D97-AF65-F5344CB8AC3E}">
        <p14:creationId xmlns:p14="http://schemas.microsoft.com/office/powerpoint/2010/main" val="423831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2193-FF00-5CEE-1480-001D6E325DB9}"/>
              </a:ext>
            </a:extLst>
          </p:cNvPr>
          <p:cNvSpPr>
            <a:spLocks noGrp="1"/>
          </p:cNvSpPr>
          <p:nvPr>
            <p:ph type="title"/>
          </p:nvPr>
        </p:nvSpPr>
        <p:spPr/>
        <p:txBody>
          <a:bodyPr/>
          <a:lstStyle/>
          <a:p>
            <a:r>
              <a:rPr lang="en-US" dirty="0"/>
              <a:t> Literature Review - Autonomous Mobile Robots</a:t>
            </a:r>
          </a:p>
        </p:txBody>
      </p:sp>
      <p:sp>
        <p:nvSpPr>
          <p:cNvPr id="3" name="Content Placeholder 2">
            <a:extLst>
              <a:ext uri="{FF2B5EF4-FFF2-40B4-BE49-F238E27FC236}">
                <a16:creationId xmlns:a16="http://schemas.microsoft.com/office/drawing/2014/main" id="{5FE68970-2C18-5B21-8369-D61EA977630B}"/>
              </a:ext>
            </a:extLst>
          </p:cNvPr>
          <p:cNvSpPr>
            <a:spLocks noGrp="1"/>
          </p:cNvSpPr>
          <p:nvPr>
            <p:ph idx="1"/>
          </p:nvPr>
        </p:nvSpPr>
        <p:spPr/>
        <p:txBody>
          <a:bodyPr>
            <a:normAutofit fontScale="70000" lnSpcReduction="20000"/>
          </a:bodyPr>
          <a:lstStyle/>
          <a:p>
            <a:r>
              <a:rPr lang="en-US" dirty="0"/>
              <a:t>Another example is Garbage Collector Robot (</a:t>
            </a:r>
            <a:r>
              <a:rPr lang="en-US" dirty="0" err="1"/>
              <a:t>Gacobot</a:t>
            </a:r>
            <a:r>
              <a:rPr lang="en-US" dirty="0"/>
              <a:t>) developed by </a:t>
            </a:r>
            <a:r>
              <a:rPr lang="en-US" dirty="0" err="1"/>
              <a:t>Prasetyo</a:t>
            </a:r>
            <a:r>
              <a:rPr lang="en-US" dirty="0"/>
              <a:t> et al. (2020) that incorporates an autonomous mobile robot that is provided with ultrasonic sensors and manipulator systems.</a:t>
            </a:r>
          </a:p>
          <a:p>
            <a:r>
              <a:rPr lang="en-US" dirty="0"/>
              <a:t> The robot has the capability of identifying environmental patterns and the decision making is done by Fuzzy </a:t>
            </a:r>
            <a:r>
              <a:rPr lang="en-US" dirty="0" err="1"/>
              <a:t>Kohonen</a:t>
            </a:r>
            <a:r>
              <a:rPr lang="en-US" dirty="0"/>
              <a:t> Network (FKN) algorithm. </a:t>
            </a:r>
          </a:p>
          <a:p>
            <a:r>
              <a:rPr lang="en-US" dirty="0"/>
              <a:t>It effectively transports and dispenses waste within an open space.</a:t>
            </a:r>
          </a:p>
          <a:p>
            <a:r>
              <a:rPr lang="en-US" dirty="0"/>
              <a:t>The capabilities of the </a:t>
            </a:r>
            <a:r>
              <a:rPr lang="en-US" dirty="0" err="1"/>
              <a:t>Gacobot</a:t>
            </a:r>
            <a:r>
              <a:rPr lang="en-US" dirty="0"/>
              <a:t> robot to autonomously perform the tasks of navigating and handling waste in different environments is evidence of the possibility of achieving better waste management with the application of advanced sensors and control algorithms.</a:t>
            </a:r>
          </a:p>
          <a:p>
            <a:r>
              <a:rPr lang="en-US" dirty="0"/>
              <a:t> The use of such systems can greatly decrease the danger posed to human employees working in disposal and recycling of hazardous waste.</a:t>
            </a:r>
          </a:p>
        </p:txBody>
      </p:sp>
    </p:spTree>
    <p:extLst>
      <p:ext uri="{BB962C8B-B14F-4D97-AF65-F5344CB8AC3E}">
        <p14:creationId xmlns:p14="http://schemas.microsoft.com/office/powerpoint/2010/main" val="3395422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65</TotalTime>
  <Words>3126</Words>
  <Application>Microsoft Office PowerPoint</Application>
  <PresentationFormat>Widescreen</PresentationFormat>
  <Paragraphs>134</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Calibri</vt:lpstr>
      <vt:lpstr>Garamond</vt:lpstr>
      <vt:lpstr>Tw Cen MT</vt:lpstr>
      <vt:lpstr>ui-sans-serif</vt:lpstr>
      <vt:lpstr>Circuit</vt:lpstr>
      <vt:lpstr>Georgia State University</vt:lpstr>
      <vt:lpstr>PowerPoint Presentation</vt:lpstr>
      <vt:lpstr>Abstract</vt:lpstr>
      <vt:lpstr>Literature Review</vt:lpstr>
      <vt:lpstr>Literature Review - Autonomous Robot Car</vt:lpstr>
      <vt:lpstr>Literature Review- Real-time Object Detection</vt:lpstr>
      <vt:lpstr>Literature Review- Object Detection on Embedded Platforms</vt:lpstr>
      <vt:lpstr>Literature Review - Robotic Arms</vt:lpstr>
      <vt:lpstr> Literature Review - Autonomous Mobile Robots</vt:lpstr>
      <vt:lpstr>Literature Review - Hybrid Control Architecture</vt:lpstr>
      <vt:lpstr>Literature Review - Smart Bins</vt:lpstr>
      <vt:lpstr>Literature Review - Deep Learning</vt:lpstr>
      <vt:lpstr>Literature Review - Automation of Waste Sorting</vt:lpstr>
      <vt:lpstr>Literature Review - Summary</vt:lpstr>
      <vt:lpstr>METHOD</vt:lpstr>
      <vt:lpstr>METHOD - CONT</vt:lpstr>
      <vt:lpstr>RESULTS</vt:lpstr>
      <vt:lpstr>RESULTS- High accuracy in real-time object detection</vt:lpstr>
      <vt:lpstr>RESULTS- Improved performance of robotic arms</vt:lpstr>
      <vt:lpstr>RESULTS- Effective autonomous mobile robots</vt:lpstr>
      <vt:lpstr>RESULTS – IMPROVED sorting efficiency with deep learning</vt:lpstr>
      <vt:lpstr>Results – Conclusion </vt:lpstr>
      <vt:lpstr>CONCLUSION</vt:lpstr>
      <vt:lpstr>Bibliography</vt:lpstr>
      <vt:lpstr>BIBILIPGRAPH - CONT</vt:lpstr>
      <vt:lpstr>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Georgia State University</dc:title>
  <dc:creator>Nahom Abera</dc:creator>
  <cp:lastModifiedBy>Nahom Abera</cp:lastModifiedBy>
  <cp:revision>1</cp:revision>
  <dcterms:created xsi:type="dcterms:W3CDTF">2024-05-24T17:13:55Z</dcterms:created>
  <dcterms:modified xsi:type="dcterms:W3CDTF">2024-05-24T18:21:01Z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