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62" r:id="rId4"/>
    <p:sldId id="265" r:id="rId5"/>
    <p:sldId id="266" r:id="rId6"/>
    <p:sldId id="273" r:id="rId7"/>
    <p:sldId id="274" r:id="rId8"/>
    <p:sldId id="263" r:id="rId9"/>
    <p:sldId id="275" r:id="rId10"/>
    <p:sldId id="269" r:id="rId11"/>
    <p:sldId id="268" r:id="rId12"/>
    <p:sldId id="267" r:id="rId13"/>
    <p:sldId id="271" r:id="rId14"/>
    <p:sldId id="276" r:id="rId15"/>
    <p:sldId id="27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20430-DCB1-4C8B-9FA3-7888EE6F00B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24C37-5D25-4057-8C65-015A74FC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4C37-5D25-4057-8C65-015A74FC181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5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5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9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8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9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7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90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.xml"/><Relationship Id="rId7" Type="http://schemas.openxmlformats.org/officeDocument/2006/relationships/image" Target="../media/image2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A02A-E869-AE53-62E8-B0CFE6BA3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78A88-BC39-F1BC-8730-1A8CD3218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8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91995" y="4304872"/>
            <a:ext cx="615990" cy="470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55732" y="4985536"/>
            <a:ext cx="1785688" cy="85915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br>
                  <a:rPr lang="en-IN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2"/>
                <a:stretch>
                  <a:fillRect l="-542" b="-798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91995" y="197832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55732" y="2536653"/>
            <a:ext cx="3657795" cy="11023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latin typeface="+mj-lt"/>
                  </a:rPr>
                  <a:t> etc. etc.</a:t>
                </a:r>
              </a:p>
            </p:txBody>
          </p:sp>
        </mc:Choice>
        <mc:Fallback xmlns="">
          <p:sp>
            <p:nvSpPr>
              <p:cNvPr id="6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105" b="-7641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9246818" y="2760253"/>
            <a:ext cx="1808175" cy="5531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477290" y="3358392"/>
            <a:ext cx="5132508" cy="9464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38078" y="6003925"/>
            <a:ext cx="469683" cy="2190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I want to find an unknown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</a:t>
                </a:r>
                <a:r>
                  <a:rPr lang="en-US" dirty="0">
                    <a:latin typeface="+mj-lt"/>
                  </a:rPr>
                  <a:t>gives me the </a:t>
                </a:r>
                <a:r>
                  <a:rPr lang="en-US" i="1" dirty="0">
                    <a:latin typeface="+mj-lt"/>
                  </a:rPr>
                  <a:t>best</a:t>
                </a:r>
                <a:r>
                  <a:rPr lang="en-US" dirty="0">
                    <a:latin typeface="+mj-lt"/>
                  </a:rPr>
                  <a:t> value according to this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Oh! btw, not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would do!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must satisfy these conditions</a:t>
                </a:r>
              </a:p>
              <a:p>
                <a:r>
                  <a:rPr lang="en-US" dirty="0">
                    <a:latin typeface="+mj-lt"/>
                  </a:rPr>
                  <a:t>All I am saying is, of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satisfy my conditions, find me the one that gives the best value according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blipFill>
                <a:blip r:embed="rId4"/>
                <a:stretch>
                  <a:fillRect l="-322" t="-2207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MUST SPEAK TO MS M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210300" y="1143997"/>
            <a:ext cx="5643382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speak to a human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96244" y="3868157"/>
            <a:ext cx="3144298" cy="2253252"/>
            <a:chOff x="2696244" y="3868157"/>
            <a:chExt cx="3144298" cy="22532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 flipH="1">
            <a:off x="2678764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38078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07761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4657115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For your specified constraints, the optimal (least)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and it is achieved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blipFill>
                <a:blip r:embed="rId5"/>
                <a:stretch>
                  <a:fillRect t="-6989" r="-1418" b="-145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597560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3       6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2630362" y="1473894"/>
            <a:ext cx="1494938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4481637" y="1642889"/>
            <a:ext cx="1610030" cy="587062"/>
          </a:xfrm>
          <a:prstGeom prst="wedgeRectCallout">
            <a:avLst>
              <a:gd name="adj1" fmla="val -90819"/>
              <a:gd name="adj2" fmla="val 11499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12" y="143734"/>
            <a:ext cx="1720892" cy="1720892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5445389" y="65896"/>
            <a:ext cx="5043470" cy="1514337"/>
          </a:xfrm>
          <a:prstGeom prst="wedgeRectCallout">
            <a:avLst>
              <a:gd name="adj1" fmla="val 67703"/>
              <a:gd name="adj2" fmla="val 3431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Constraints are usually specified using math equations. The set of points that satisfy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all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the constraints is called the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feasible set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of the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ular Callout 47"/>
              <p:cNvSpPr/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Feasible set is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ular Callout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blipFill>
                <a:blip r:embed="rId7"/>
                <a:stretch>
                  <a:fillRect t="-62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blipFill>
                <a:blip r:embed="rId8"/>
                <a:stretch>
                  <a:fillRect l="-8442" t="-20567" b="-36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ular Callout 49"/>
          <p:cNvSpPr/>
          <p:nvPr/>
        </p:nvSpPr>
        <p:spPr>
          <a:xfrm>
            <a:off x="3022217" y="4144163"/>
            <a:ext cx="1650570" cy="752513"/>
          </a:xfrm>
          <a:prstGeom prst="wedgeRectCallout">
            <a:avLst>
              <a:gd name="adj1" fmla="val -84079"/>
              <a:gd name="adj2" fmla="val 8619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Feasible set is empty!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6126241" y="2521959"/>
            <a:ext cx="4081568" cy="1100586"/>
          </a:xfrm>
          <a:prstGeom prst="wedgeRectCallout">
            <a:avLst>
              <a:gd name="adj1" fmla="val -75333"/>
              <a:gd name="adj2" fmla="val 4314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You optimization problem has no solution since no point satisfies all your constraints </a:t>
            </a:r>
            <a:r>
              <a:rPr lang="en-IN" sz="24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19CA3A-7DE6-A667-D6EF-AC211FF66857}"/>
              </a:ext>
            </a:extLst>
          </p:cNvPr>
          <p:cNvGrpSpPr>
            <a:grpSpLocks noChangeAspect="1"/>
          </p:cNvGrpSpPr>
          <p:nvPr/>
        </p:nvGrpSpPr>
        <p:grpSpPr>
          <a:xfrm>
            <a:off x="4401419" y="2604651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B3B544-3079-E6F5-930B-507D567AC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4A253B-250A-1CED-2AFE-E29C962B59AC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0721B29-0A30-395C-82C6-2AAC5804B4B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0A99FDB-5640-290B-AA0D-EB6E50B5CFB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8" grpId="0" uiExpand="1" build="p" animBg="1"/>
      <p:bldP spid="38" grpId="0" animBg="1"/>
      <p:bldP spid="39" grpId="0" animBg="1"/>
      <p:bldP spid="6" grpId="0" uiExpand="1" build="p" animBg="1"/>
      <p:bldP spid="42" grpId="0" animBg="1"/>
      <p:bldP spid="43" grpId="0" animBg="1"/>
      <p:bldP spid="25" grpId="0" animBg="1"/>
      <p:bldP spid="25" grpId="1" animBg="1"/>
      <p:bldP spid="7" grpId="0" build="p" animBg="1"/>
      <p:bldP spid="10" grpId="0" build="p"/>
      <p:bldP spid="11" grpId="0" build="p"/>
      <p:bldP spid="21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40" grpId="0"/>
      <p:bldP spid="44" grpId="0" animBg="1"/>
      <p:bldP spid="45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to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Assume there do exist params that perfectly classify all train data</a:t>
                </a:r>
              </a:p>
              <a:p>
                <a:r>
                  <a:rPr lang="en-IN" dirty="0"/>
                  <a:t>Consider one such params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which classifies train data perfectly</a:t>
                </a:r>
              </a:p>
              <a:p>
                <a:r>
                  <a:rPr lang="en-IN" dirty="0"/>
                  <a:t>Now,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Thus, geometric margin is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since model has perfect classification!</a:t>
                </a:r>
              </a:p>
              <a:p>
                <a:r>
                  <a:rPr lang="en-IN" dirty="0"/>
                  <a:t>We will use this useful fact to greatly simplify the optimization problem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5070277"/>
            <a:ext cx="1787723" cy="17877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45322" y="5394358"/>
            <a:ext cx="5663533" cy="1412557"/>
            <a:chOff x="4726111" y="5106895"/>
            <a:chExt cx="5663533" cy="1412557"/>
          </a:xfrm>
          <a:solidFill>
            <a:schemeClr val="tx1"/>
          </a:solidFill>
        </p:grpSpPr>
        <p:sp>
          <p:nvSpPr>
            <p:cNvPr id="6" name="Rectangular Callout 5"/>
            <p:cNvSpPr/>
            <p:nvPr/>
          </p:nvSpPr>
          <p:spPr>
            <a:xfrm>
              <a:off x="4726111" y="5106895"/>
              <a:ext cx="5663533" cy="1412557"/>
            </a:xfrm>
            <a:prstGeom prst="wedgeRectCallout">
              <a:avLst>
                <a:gd name="adj1" fmla="val 65615"/>
                <a:gd name="adj2" fmla="val 8018"/>
              </a:avLst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What if train data is </a:t>
              </a:r>
              <a:r>
                <a:rPr lang="en-IN" sz="2400" i="1" dirty="0">
                  <a:solidFill>
                    <a:schemeClr val="bg1"/>
                  </a:solidFill>
                  <a:latin typeface="+mj-lt"/>
                </a:rPr>
                <a:t>non-linearly</a:t>
              </a:r>
              <a:br>
                <a:rPr lang="en-IN" sz="2400" i="1" dirty="0">
                  <a:solidFill>
                    <a:schemeClr val="bg1"/>
                  </a:solidFill>
                  <a:latin typeface="+mj-lt"/>
                </a:rPr>
              </a:br>
              <a:r>
                <a:rPr lang="en-IN" sz="2400" i="1" dirty="0">
                  <a:solidFill>
                    <a:schemeClr val="bg1"/>
                  </a:solidFill>
                  <a:latin typeface="+mj-lt"/>
                </a:rPr>
                <a:t>separable</a:t>
              </a: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N" sz="2400" dirty="0" err="1">
                  <a:solidFill>
                    <a:schemeClr val="bg1"/>
                  </a:solidFill>
                  <a:latin typeface="+mj-lt"/>
                </a:rPr>
                <a:t>i.e</a:t>
              </a: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 no linear classifier can</a:t>
              </a:r>
              <a:br>
                <a:rPr lang="en-IN" sz="2400" dirty="0">
                  <a:solidFill>
                    <a:schemeClr val="bg1"/>
                  </a:solidFill>
                  <a:latin typeface="+mj-lt"/>
                </a:rPr>
              </a:b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perfectly classify it? For example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110376" y="5259594"/>
              <a:ext cx="311085" cy="3110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910416" y="5259594"/>
              <a:ext cx="311085" cy="3110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910415" y="6040372"/>
              <a:ext cx="311085" cy="3110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110376" y="6040372"/>
              <a:ext cx="311085" cy="3110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2001253" y="5570261"/>
            <a:ext cx="2598483" cy="1100586"/>
          </a:xfrm>
          <a:prstGeom prst="wedgeRectCallout">
            <a:avLst>
              <a:gd name="adj1" fmla="val -86023"/>
              <a:gd name="adj2" fmla="val 5407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We will remove this assumption later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47B76-EADD-BFAD-9A1B-E2C07BC7E674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8DF662-E58C-D64F-323A-B6544288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C0EA06-F6CE-5757-581D-95A7E80E5EC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84452B0-9935-4CA3-2015-A441B91052B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B9FBCF-5D9F-B0D1-8CA0-0C80D6F35F4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2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7845" y="5959011"/>
            <a:ext cx="7849457" cy="5445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74076" y="5229546"/>
            <a:ext cx="1397286" cy="523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 the data point that comes closest to the hyperplane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Recall that all this discussion holds only for a perfect classifier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and consider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𝐰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Note this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(as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Thus, instead of searching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easier to search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3"/>
                <a:stretch>
                  <a:fillRect l="-578" t="-254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99977" y="5111108"/>
            <a:ext cx="2819399" cy="863935"/>
            <a:chOff x="4719320" y="5166360"/>
            <a:chExt cx="2819399" cy="792650"/>
          </a:xfrm>
        </p:grpSpPr>
        <p:sp>
          <p:nvSpPr>
            <p:cNvPr id="12" name="Rectangle 11"/>
            <p:cNvSpPr/>
            <p:nvPr/>
          </p:nvSpPr>
          <p:spPr>
            <a:xfrm>
              <a:off x="4719320" y="5166360"/>
              <a:ext cx="2819399" cy="7748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0897" y="5293202"/>
              <a:ext cx="976046" cy="4520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̃"/>
                                    <m:ctrlP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3200" b="1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3200" b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blipFill>
                <a:blip r:embed="rId5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uiExpand="1" build="p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C-SVM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For </a:t>
                </a:r>
                <a:r>
                  <a:rPr lang="en-IN" i="1" dirty="0"/>
                  <a:t>linearly separable</a:t>
                </a:r>
                <a:r>
                  <a:rPr lang="en-IN" dirty="0"/>
                  <a:t> cases where we suspect a perfect classifier exists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i="1" dirty="0"/>
              </a:p>
              <a:p>
                <a:r>
                  <a:rPr lang="en-IN" dirty="0"/>
                  <a:t>If a linear classifier cannot perfectly classify data, then find model using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b="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terms are called </a:t>
                </a:r>
                <a:r>
                  <a:rPr lang="en-US" sz="2400" i="1" dirty="0">
                    <a:solidFill>
                      <a:schemeClr val="bg1"/>
                    </a:solidFill>
                    <a:latin typeface="+mj-lt"/>
                  </a:rPr>
                  <a:t>slack variables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They allow some data points to come close to the hyperplane or be misclassified altogether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blipFill>
                <a:blip r:embed="rId3"/>
                <a:stretch>
                  <a:fillRect r="-1517" b="-41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85" y="0"/>
            <a:ext cx="1864034" cy="1864034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937091" y="230917"/>
            <a:ext cx="6554912" cy="936110"/>
          </a:xfrm>
          <a:prstGeom prst="wedgeRectCallout">
            <a:avLst>
              <a:gd name="adj1" fmla="val 60564"/>
              <a:gd name="adj2" fmla="val 5351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What prevents me from misusing the slack variables to learn a model that misclassifies every data point?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27" y="194187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term prevents you from doing so. If we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 be a large value (it is a hyper-parameter), then it will penalize solutions that misuse slack too much</a:t>
                </a: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blipFill>
                <a:blip r:embed="rId6"/>
                <a:stretch>
                  <a:fillRect l="-923" t="-27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Having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prevents us from misusing slack to artificially inflate the margin </a:t>
                </a: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blipFill>
                <a:blip r:embed="rId7"/>
                <a:stretch>
                  <a:fillRect t="-4400" r="-11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9356298" y="5198446"/>
            <a:ext cx="2745321" cy="841201"/>
          </a:xfrm>
          <a:prstGeom prst="wedgeRectCallout">
            <a:avLst>
              <a:gd name="adj1" fmla="val -78932"/>
              <a:gd name="adj2" fmla="val 503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Recall English phrase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“cut me some slack”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853203-0EE4-758D-3817-BBE135B37DC2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F57516-53A5-C561-EB80-80279A9C1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FC5B0B-D69E-35D8-2693-0B5861354D0B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B6437B5-905E-0D6D-9BF7-2490A69E5F2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2E863DF-6BF0-DF8A-87BA-82BEDF534DD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57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C-SVM to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can further simplify the previous optimization problem</a:t>
                </a:r>
              </a:p>
              <a:p>
                <a:r>
                  <a:rPr lang="en-IN" dirty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basically allows us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 (even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Thus, the amount of slack we want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However, recall that we must also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Another way of saying that if you already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, then you don’t need any slack i.e. you should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in this case</a:t>
                </a:r>
              </a:p>
              <a:p>
                <a:r>
                  <a:rPr lang="en-IN" dirty="0"/>
                  <a:t>Thus, we need only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The above is nothing but the popular hinge loss function!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6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Captures how well as a classifier classified a data point</a:t>
                </a:r>
              </a:p>
              <a:p>
                <a:r>
                  <a:rPr lang="en-IN" dirty="0"/>
                  <a:t>Suppose on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a model gives prediction score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(for a linear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We obviously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correct classification but we also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/>
                  <a:t> for large margin – hinge loss function captures both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Note that hinge loss not only penalizes misclassification</a:t>
                </a:r>
                <a:br>
                  <a:rPr lang="en-IN" dirty="0"/>
                </a:br>
                <a:r>
                  <a:rPr lang="en-IN" dirty="0"/>
                  <a:t>but also correct classification if the data point gets</a:t>
                </a:r>
                <a:br>
                  <a:rPr lang="en-IN" dirty="0"/>
                </a:br>
                <a:r>
                  <a:rPr lang="en-IN" dirty="0"/>
                  <a:t>too close to the hyperplane!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78" t="-2759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2791" y="4105232"/>
            <a:ext cx="3140621" cy="1802875"/>
            <a:chOff x="2454442" y="1188485"/>
            <a:chExt cx="5022209" cy="288300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30" name="Freeform 29"/>
          <p:cNvSpPr/>
          <p:nvPr/>
        </p:nvSpPr>
        <p:spPr>
          <a:xfrm flipH="1">
            <a:off x="9251857" y="416115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045993"/>
            <a:ext cx="505352" cy="1987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043609"/>
            <a:ext cx="129852" cy="208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7" y="3583275"/>
            <a:ext cx="8405803" cy="11557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043610"/>
            <a:ext cx="100590" cy="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Form of C-SVM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310F-DB4D-9146-BB17-AF244059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  <a:endParaRPr lang="en-IN" dirty="0"/>
          </a:p>
        </p:txBody>
      </p:sp>
      <p:pic>
        <p:nvPicPr>
          <p:cNvPr id="3" name="Content Placeholder 4" descr="Processor outline">
            <a:extLst>
              <a:ext uri="{FF2B5EF4-FFF2-40B4-BE49-F238E27FC236}">
                <a16:creationId xmlns:a16="http://schemas.microsoft.com/office/drawing/2014/main" id="{DA18A9C2-57BD-0015-FD4F-45983760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18" y="1966969"/>
            <a:ext cx="2924062" cy="2924062"/>
          </a:xfrm>
          <a:prstGeom prst="rect">
            <a:avLst/>
          </a:prstGeom>
        </p:spPr>
      </p:pic>
      <p:pic>
        <p:nvPicPr>
          <p:cNvPr id="5" name="Content Placeholder 4" descr="Processor outline">
            <a:extLst>
              <a:ext uri="{FF2B5EF4-FFF2-40B4-BE49-F238E27FC236}">
                <a16:creationId xmlns:a16="http://schemas.microsoft.com/office/drawing/2014/main" id="{1508E978-F3D6-3538-B001-25E64BA7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720" y="1966969"/>
            <a:ext cx="2924062" cy="29240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35E91-F3E5-D5A7-4E82-E3AC54966EAF}"/>
              </a:ext>
            </a:extLst>
          </p:cNvPr>
          <p:cNvGrpSpPr/>
          <p:nvPr/>
        </p:nvGrpSpPr>
        <p:grpSpPr>
          <a:xfrm>
            <a:off x="3215736" y="3581401"/>
            <a:ext cx="2880264" cy="2008460"/>
            <a:chOff x="3215736" y="3581401"/>
            <a:chExt cx="2880264" cy="2008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A82D2-E94C-1145-DC74-13382909A2CC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1FEF16-A871-4FB3-D7E4-8D1E478C4E79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9108B-BAC4-6797-74B3-02CB93CF8B08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BC8755-DBAA-8D02-247B-89257ED0B489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2710D-827F-D522-797E-8B3713D63F39}"/>
              </a:ext>
            </a:extLst>
          </p:cNvPr>
          <p:cNvGrpSpPr/>
          <p:nvPr/>
        </p:nvGrpSpPr>
        <p:grpSpPr>
          <a:xfrm>
            <a:off x="9194078" y="3581401"/>
            <a:ext cx="2880264" cy="2008460"/>
            <a:chOff x="3215736" y="3581401"/>
            <a:chExt cx="2880264" cy="2008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83D14D-5D73-F26D-B012-A608F371130B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FF58E-7639-7F32-DB7D-96B2B9648E90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FFDF1-7B2E-2EFC-7612-24ED474C137E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D2D-5C91-B5CD-7318-FE8C97DDD9F6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26C943-5647-52AF-D822-35CE888B3B77}"/>
              </a:ext>
            </a:extLst>
          </p:cNvPr>
          <p:cNvGrpSpPr/>
          <p:nvPr/>
        </p:nvGrpSpPr>
        <p:grpSpPr>
          <a:xfrm>
            <a:off x="4448715" y="4313509"/>
            <a:ext cx="1453416" cy="1164744"/>
            <a:chOff x="4448715" y="4313509"/>
            <a:chExt cx="1453416" cy="116474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10B2788-C573-3DAB-A3D5-209A7056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633977"/>
              <a:ext cx="1453415" cy="596767"/>
            </a:xfrm>
            <a:prstGeom prst="bentConnector3">
              <a:avLst>
                <a:gd name="adj1" fmla="val 77671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F48B61-E36C-9EAB-0ADA-3416FA25C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522132"/>
              <a:ext cx="1453415" cy="465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399C793-CE00-7CEC-CB95-4BCE308FF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313509"/>
              <a:ext cx="1453415" cy="465914"/>
            </a:xfrm>
            <a:prstGeom prst="bentConnector3">
              <a:avLst>
                <a:gd name="adj1" fmla="val 1533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FAABB68-A029-7930-B862-C437BFBF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5" y="5012339"/>
              <a:ext cx="1453415" cy="465914"/>
            </a:xfrm>
            <a:prstGeom prst="bentConnector3">
              <a:avLst>
                <a:gd name="adj1" fmla="val 9339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502827-DCEF-0B75-D373-263EA8141DEE}"/>
              </a:ext>
            </a:extLst>
          </p:cNvPr>
          <p:cNvGrpSpPr/>
          <p:nvPr/>
        </p:nvGrpSpPr>
        <p:grpSpPr>
          <a:xfrm>
            <a:off x="10427058" y="4313509"/>
            <a:ext cx="1453416" cy="1164744"/>
            <a:chOff x="10427058" y="4313509"/>
            <a:chExt cx="1453416" cy="1164744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E9E5E-9425-E81C-A37A-82A8E0D49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803716"/>
              <a:ext cx="1453414" cy="427028"/>
            </a:xfrm>
            <a:prstGeom prst="bentConnector3">
              <a:avLst>
                <a:gd name="adj1" fmla="val 6980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2CAB289-5FEE-3F05-EB57-452867ED3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522132"/>
              <a:ext cx="1453415" cy="465914"/>
            </a:xfrm>
            <a:prstGeom prst="bentConnector3">
              <a:avLst>
                <a:gd name="adj1" fmla="val 21247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8886EE7-B6A9-51AD-B441-BCB222D5C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313509"/>
              <a:ext cx="1453415" cy="465914"/>
            </a:xfrm>
            <a:prstGeom prst="bentConnector3">
              <a:avLst>
                <a:gd name="adj1" fmla="val 4635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BC89D83-3AF8-135D-6EB5-7F681604E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8" y="5012339"/>
              <a:ext cx="1453415" cy="465914"/>
            </a:xfrm>
            <a:prstGeom prst="bentConnector3">
              <a:avLst>
                <a:gd name="adj1" fmla="val 8247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249131-D510-6BA1-5E27-3EF37F0825FA}"/>
              </a:ext>
            </a:extLst>
          </p:cNvPr>
          <p:cNvCxnSpPr/>
          <p:nvPr/>
        </p:nvCxnSpPr>
        <p:spPr>
          <a:xfrm>
            <a:off x="938182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B3EC-04E2-BBAF-2F2E-270574C395EF}"/>
              </a:ext>
            </a:extLst>
          </p:cNvPr>
          <p:cNvCxnSpPr/>
          <p:nvPr/>
        </p:nvCxnSpPr>
        <p:spPr>
          <a:xfrm>
            <a:off x="4206315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9E7D0-2236-88D2-50D3-6A3DE7F4447E}"/>
              </a:ext>
            </a:extLst>
          </p:cNvPr>
          <p:cNvCxnSpPr/>
          <p:nvPr/>
        </p:nvCxnSpPr>
        <p:spPr>
          <a:xfrm>
            <a:off x="6940840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914673-DF4E-E1A9-647E-5BB8987D4692}"/>
              </a:ext>
            </a:extLst>
          </p:cNvPr>
          <p:cNvCxnSpPr/>
          <p:nvPr/>
        </p:nvCxnSpPr>
        <p:spPr>
          <a:xfrm>
            <a:off x="10199348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B73111-3C35-2C1A-6626-267AA0E67D23}"/>
              </a:ext>
            </a:extLst>
          </p:cNvPr>
          <p:cNvSpPr txBox="1"/>
          <p:nvPr/>
        </p:nvSpPr>
        <p:spPr>
          <a:xfrm>
            <a:off x="1685976" y="1203158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0.50ms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0EE13-DF0B-8697-664D-272D288BA471}"/>
              </a:ext>
            </a:extLst>
          </p:cNvPr>
          <p:cNvSpPr txBox="1"/>
          <p:nvPr/>
        </p:nvSpPr>
        <p:spPr>
          <a:xfrm>
            <a:off x="7661478" y="1184382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0.55ms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6027-F5BB-1212-A8D9-7A66CE9926B7}"/>
              </a:ext>
            </a:extLst>
          </p:cNvPr>
          <p:cNvGrpSpPr>
            <a:grpSpLocks noChangeAspect="1"/>
          </p:cNvGrpSpPr>
          <p:nvPr/>
        </p:nvGrpSpPr>
        <p:grpSpPr>
          <a:xfrm>
            <a:off x="4176512" y="1140400"/>
            <a:ext cx="1143000" cy="1143000"/>
            <a:chOff x="7020470" y="457533"/>
            <a:chExt cx="4572000" cy="4572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191560-BCE5-4A77-29BA-A30EE57B2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56CC0BB-E35A-BB1B-D901-22D6050B0477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6F6A21-F8D7-0746-0E9E-DC7761512C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43B903-8630-995A-6934-49669F3913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6222B6D-176E-D5DA-D671-25C52F17C1AD}"/>
              </a:ext>
            </a:extLst>
          </p:cNvPr>
          <p:cNvSpPr/>
          <p:nvPr/>
        </p:nvSpPr>
        <p:spPr>
          <a:xfrm>
            <a:off x="5398216" y="1236234"/>
            <a:ext cx="2671515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tiny differences are difficult to predict or clone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A94FE868-A2BF-604F-56CF-3B36CF8EA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4805443"/>
            <a:ext cx="1371600" cy="1371600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8DAD09C-0CB4-D8B3-BD6E-45A3D9C24279}"/>
              </a:ext>
            </a:extLst>
          </p:cNvPr>
          <p:cNvSpPr/>
          <p:nvPr/>
        </p:nvSpPr>
        <p:spPr>
          <a:xfrm>
            <a:off x="7638527" y="4812745"/>
            <a:ext cx="21805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these could act as the fingerprints for the devices!</a:t>
            </a:r>
          </a:p>
        </p:txBody>
      </p:sp>
    </p:spTree>
    <p:extLst>
      <p:ext uri="{BB962C8B-B14F-4D97-AF65-F5344CB8AC3E}">
        <p14:creationId xmlns:p14="http://schemas.microsoft.com/office/powerpoint/2010/main" val="33853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6F87E8-504B-35B0-E425-FDC6494E93AD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3998507"/>
              <a:ext cx="1263681" cy="95918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1118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419" y="3998507"/>
              <a:ext cx="1325609" cy="93378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1B9C9-140D-3F92-75FB-B337C3A5441E}"/>
              </a:ext>
            </a:extLst>
          </p:cNvPr>
          <p:cNvGrpSpPr/>
          <p:nvPr/>
        </p:nvGrpSpPr>
        <p:grpSpPr>
          <a:xfrm>
            <a:off x="1337132" y="3998507"/>
            <a:ext cx="9007371" cy="951188"/>
            <a:chOff x="1337132" y="3998507"/>
            <a:chExt cx="9007371" cy="951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4941" cy="940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4930772"/>
              <a:ext cx="1278408" cy="622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267225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B6CE17-B4B0-365F-8E20-10FA4FB15A66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4932289"/>
              <a:ext cx="1322515" cy="2539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>
              <a:off x="8292419" y="4932289"/>
              <a:ext cx="1263681" cy="1740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4938938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93848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205254-024A-D410-F353-BDBBEC295CCC}"/>
              </a:ext>
            </a:extLst>
          </p:cNvPr>
          <p:cNvGrpSpPr/>
          <p:nvPr/>
        </p:nvGrpSpPr>
        <p:grpSpPr>
          <a:xfrm>
            <a:off x="1337132" y="3998507"/>
            <a:ext cx="9007371" cy="944964"/>
            <a:chOff x="1337132" y="3998507"/>
            <a:chExt cx="9007371" cy="9449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95" y="4009690"/>
              <a:ext cx="1268249" cy="92924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368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3291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0096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0110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105774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249307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BC90E6-9906-A923-13CA-96D3BBB6AFB1}"/>
              </a:ext>
            </a:extLst>
          </p:cNvPr>
          <p:cNvGrpSpPr/>
          <p:nvPr/>
        </p:nvGrpSpPr>
        <p:grpSpPr>
          <a:xfrm>
            <a:off x="8865040" y="2046898"/>
            <a:ext cx="3091055" cy="3095011"/>
            <a:chOff x="9016729" y="2085499"/>
            <a:chExt cx="3091055" cy="309501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B2E1B-2D79-97E3-FE00-32CC07592833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703B01-8DE8-1219-B147-3B9E72405AEA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28B03D-C741-66E9-129A-A3CADDAD1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6729" y="4245234"/>
              <a:ext cx="935276" cy="935276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AE96C78E-3F21-E1D2-6594-CD2B17867304}"/>
              </a:ext>
            </a:extLst>
          </p:cNvPr>
          <p:cNvSpPr/>
          <p:nvPr/>
        </p:nvSpPr>
        <p:spPr>
          <a:xfrm rot="2700000">
            <a:off x="8669757" y="3065928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1CCCE0-9E7D-0EDC-52BC-072C73BCD0DD}"/>
              </a:ext>
            </a:extLst>
          </p:cNvPr>
          <p:cNvCxnSpPr/>
          <p:nvPr/>
        </p:nvCxnSpPr>
        <p:spPr>
          <a:xfrm flipV="1">
            <a:off x="10252379" y="2864403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D270204-7057-E999-AFAB-A38892D0A4D9}"/>
              </a:ext>
            </a:extLst>
          </p:cNvPr>
          <p:cNvSpPr/>
          <p:nvPr/>
        </p:nvSpPr>
        <p:spPr>
          <a:xfrm>
            <a:off x="10062517" y="4390398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C0CB16-B927-EEE7-5F46-9A24E05AC814}"/>
              </a:ext>
            </a:extLst>
          </p:cNvPr>
          <p:cNvSpPr/>
          <p:nvPr/>
        </p:nvSpPr>
        <p:spPr>
          <a:xfrm>
            <a:off x="10736191" y="3660862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861F52-4922-655E-C48E-CC79A1B4693B}"/>
              </a:ext>
            </a:extLst>
          </p:cNvPr>
          <p:cNvCxnSpPr>
            <a:stCxn id="16" idx="7"/>
            <a:endCxn id="19" idx="3"/>
          </p:cNvCxnSpPr>
          <p:nvPr/>
        </p:nvCxnSpPr>
        <p:spPr>
          <a:xfrm flipV="1">
            <a:off x="10246678" y="3845023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82B11D3F-297B-4CAD-4F3B-AC4A40908899}"/>
              </a:ext>
            </a:extLst>
          </p:cNvPr>
          <p:cNvSpPr/>
          <p:nvPr/>
        </p:nvSpPr>
        <p:spPr>
          <a:xfrm rot="13500000">
            <a:off x="10311009" y="3684125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/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4" grpId="1" animBg="1"/>
      <p:bldP spid="14" grpId="2" animBg="1"/>
      <p:bldP spid="16" grpId="0" animBg="1"/>
      <p:bldP spid="16" grpId="1" animBg="1"/>
      <p:bldP spid="19" grpId="0" animBg="1"/>
      <p:bldP spid="19" grpId="1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“best” Linear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67973"/>
            <a:ext cx="1787723" cy="1787723"/>
          </a:xfrm>
          <a:prstGeom prst="rect">
            <a:avLst/>
          </a:prstGeom>
        </p:spPr>
      </p:pic>
      <p:sp>
        <p:nvSpPr>
          <p:cNvPr id="93" name="Rectangular Callout 92"/>
          <p:cNvSpPr/>
          <p:nvPr/>
        </p:nvSpPr>
        <p:spPr>
          <a:xfrm>
            <a:off x="7240359" y="104591"/>
            <a:ext cx="3149286" cy="1412557"/>
          </a:xfrm>
          <a:prstGeom prst="wedgeRectCallout">
            <a:avLst>
              <a:gd name="adj1" fmla="val 78132"/>
              <a:gd name="adj2" fmla="val 27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It seems infinitely many classifiers perfectly classify the data. Which one should I choose?</a:t>
            </a:r>
          </a:p>
        </p:txBody>
      </p:sp>
      <p:sp>
        <p:nvSpPr>
          <p:cNvPr id="104" name="Rectangular Callout 103"/>
          <p:cNvSpPr/>
          <p:nvPr/>
        </p:nvSpPr>
        <p:spPr>
          <a:xfrm>
            <a:off x="1688941" y="5531585"/>
            <a:ext cx="4500309" cy="1100586"/>
          </a:xfrm>
          <a:prstGeom prst="wedgeRectCallout">
            <a:avLst>
              <a:gd name="adj1" fmla="val -64124"/>
              <a:gd name="adj2" fmla="val -4835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It is better to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not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select a model whose decision boundary passes very close to a training data point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87" y="3690144"/>
            <a:ext cx="1770364" cy="1770364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ular Callout 115"/>
          <p:cNvSpPr/>
          <p:nvPr/>
        </p:nvSpPr>
        <p:spPr>
          <a:xfrm>
            <a:off x="1505648" y="3854858"/>
            <a:ext cx="6911640" cy="1100586"/>
          </a:xfrm>
          <a:prstGeom prst="wedgeRectCallout">
            <a:avLst>
              <a:gd name="adj1" fmla="val -60327"/>
              <a:gd name="adj2" fmla="val 3540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Indeed! Such models would be very brittle and might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misclassify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test data (i.e. predict the wrong class), even those test data which look very similar to train data  </a:t>
            </a:r>
          </a:p>
        </p:txBody>
      </p: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8" grpId="1" animBg="1"/>
      <p:bldP spid="93" grpId="0" animBg="1"/>
      <p:bldP spid="104" grpId="0" animBg="1"/>
      <p:bldP spid="116" grpId="0" animBg="1"/>
      <p:bldP spid="1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3353" y="5439480"/>
            <a:ext cx="11600329" cy="64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Margin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Fact</a:t>
                </a:r>
                <a:r>
                  <a:rPr lang="en-IN" dirty="0"/>
                  <a:t>: distance of origin from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b="1" dirty="0"/>
                  <a:t>Fact</a:t>
                </a:r>
                <a:r>
                  <a:rPr lang="en-IN" dirty="0"/>
                  <a:t>: distance of 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IN" dirty="0"/>
                  <a:t> from this hyperplane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Given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for a binary </a:t>
                </a:r>
                <a:r>
                  <a:rPr lang="en-IN" dirty="0" err="1"/>
                  <a:t>classfn</a:t>
                </a:r>
                <a:r>
                  <a:rPr lang="en-IN" dirty="0"/>
                  <a:t> problem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we want two things from a classifier</a:t>
                </a:r>
              </a:p>
              <a:p>
                <a:r>
                  <a:rPr lang="en-IN" b="1" dirty="0"/>
                  <a:t>Demand 1</a:t>
                </a:r>
                <a:r>
                  <a:rPr lang="en-IN" dirty="0"/>
                  <a:t>: classify every point correctly – how to ask this politely?</a:t>
                </a:r>
              </a:p>
              <a:p>
                <a:pPr lvl="2"/>
                <a:r>
                  <a:rPr lang="en-IN" dirty="0"/>
                  <a:t>One way: demand that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Easier way: demand that 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Demand 2</a:t>
                </a:r>
                <a:r>
                  <a:rPr lang="en-IN" dirty="0"/>
                  <a:t>: not let any data point come close to the boundary</a:t>
                </a:r>
              </a:p>
              <a:p>
                <a:pPr lvl="2"/>
                <a:r>
                  <a:rPr lang="en-IN" dirty="0"/>
                  <a:t>Demand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be as large as possible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79532" y="3647326"/>
            <a:ext cx="4058293" cy="7808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178655" y="4428162"/>
            <a:ext cx="7859197" cy="636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Just a fancy way of saying</a:t>
                </a:r>
              </a:p>
              <a:p>
                <a:pPr algn="ctr"/>
                <a:r>
                  <a:rPr lang="en-IN" i="1" dirty="0"/>
                  <a:t>Please find me a linear classifier that perfectly</a:t>
                </a:r>
                <a:br>
                  <a:rPr lang="en-IN" i="1" dirty="0"/>
                </a:br>
                <a:r>
                  <a:rPr lang="en-IN" i="1" dirty="0"/>
                  <a:t>classifies the train data while keeping data points</a:t>
                </a:r>
                <a:br>
                  <a:rPr lang="en-IN" i="1" dirty="0"/>
                </a:br>
                <a:r>
                  <a:rPr lang="en-IN" i="1" dirty="0"/>
                  <a:t>as far away from the hyperplane as possible</a:t>
                </a:r>
              </a:p>
              <a:p>
                <a:r>
                  <a:rPr lang="en-IN" dirty="0"/>
                  <a:t>The mathematical way of writing this request is the following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  <a:blipFill>
                <a:blip r:embed="rId2"/>
                <a:stretch>
                  <a:fillRect l="-578" t="-2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5927" y="1111623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037852" y="1305024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021282" y="5706329"/>
            <a:ext cx="408156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This is known as an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optimization problem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with an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objective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and lots of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constraints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265919" y="3584357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51421" y="3636378"/>
            <a:ext cx="2459622" cy="587062"/>
          </a:xfrm>
          <a:prstGeom prst="wedgeRectCallout">
            <a:avLst>
              <a:gd name="adj1" fmla="val 66800"/>
              <a:gd name="adj2" fmla="val 10624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5063448"/>
            <a:ext cx="1794551" cy="1794551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6234030" y="5699395"/>
            <a:ext cx="3825101" cy="1114453"/>
          </a:xfrm>
          <a:prstGeom prst="wedgeRectCallout">
            <a:avLst>
              <a:gd name="adj1" fmla="val 78584"/>
              <a:gd name="adj2" fmla="val 2265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looks so complicated, how will I ever find a solution to this optimization problem?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093507"/>
            <a:ext cx="1720892" cy="172089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7281548" y="1198710"/>
            <a:ext cx="2851242" cy="936110"/>
          </a:xfrm>
          <a:prstGeom prst="wedgeRectCallout">
            <a:avLst>
              <a:gd name="adj1" fmla="val 84414"/>
              <a:gd name="adj2" fmla="val 5680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Let us simplify this optimization problem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E624F-E5BF-9447-95BB-711EC1007105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F65928-29D5-1004-440D-785D1229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9BECD1-DBFE-70E8-6B0D-B624784F516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5C32C5F-4FD2-335E-48DE-743B10D8F64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358CE4C-32E0-0965-884B-89BC64A7898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9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 uiExpand="1" build="p"/>
      <p:bldP spid="5" grpId="0"/>
      <p:bldP spid="6" grpId="0"/>
      <p:bldP spid="14" grpId="0" animBg="1"/>
      <p:bldP spid="17" grpId="0" animBg="1"/>
      <p:bldP spid="18" grpId="0" animBg="1"/>
      <p:bldP spid="21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8972"/>
  <p:tag name="ORIGINALWIDTH" val="959.2826"/>
  <p:tag name="LATEXADDIN" val="\documentclass{article}&#10;\usepackage{amsmath,amssymb}&#10;\usepackage{olo}&#10;\pagestyle{empty}&#10;\begin{document}&#10;&#10;\[&#10;\ell_\text{hinge}(s, y) = [1 - s \cdot y]_+ = \begin{cases}&#10;0 &amp; \text{ if } s \cdot y \geq 1 \\&#10;1 - s \cdot y &amp; \text{ if } s\cdot y &lt; 1&#10;\end{cases}&#10;\]&#10;&#10;\end{document}"/>
  <p:tag name="IGUANATEXSIZE" val="2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1696</TotalTime>
  <Words>1402</Words>
  <Application>Microsoft Office PowerPoint</Application>
  <PresentationFormat>Widescreen</PresentationFormat>
  <Paragraphs>159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</vt:lpstr>
      <vt:lpstr>Courier New</vt:lpstr>
      <vt:lpstr>Nexa Book</vt:lpstr>
      <vt:lpstr>Wingdings</vt:lpstr>
      <vt:lpstr>MLC-gold</vt:lpstr>
      <vt:lpstr>Learning a Linear Classifier</vt:lpstr>
      <vt:lpstr>Authentication by Secret Questions</vt:lpstr>
      <vt:lpstr>Physically Unclonable Functions</vt:lpstr>
      <vt:lpstr>Arbiter PUFs</vt:lpstr>
      <vt:lpstr>Arbiter PUFs</vt:lpstr>
      <vt:lpstr>Linear Models</vt:lpstr>
      <vt:lpstr>The “best” Linear Classifier</vt:lpstr>
      <vt:lpstr>Large Margin Classifiers</vt:lpstr>
      <vt:lpstr>Support Vector Machines</vt:lpstr>
      <vt:lpstr>Constrained Optimization 101</vt:lpstr>
      <vt:lpstr>Back to SVMs</vt:lpstr>
      <vt:lpstr>Support Vector Machines</vt:lpstr>
      <vt:lpstr>The C-SVM Technique</vt:lpstr>
      <vt:lpstr>From C-SVM to Loss Functions</vt:lpstr>
      <vt:lpstr>Hinge Loss</vt:lpstr>
      <vt:lpstr>Final Form of C-SVM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Linear Classifier</dc:title>
  <dc:creator>Purushottam Kar</dc:creator>
  <cp:lastModifiedBy>Purushottam Kar</cp:lastModifiedBy>
  <cp:revision>23</cp:revision>
  <dcterms:created xsi:type="dcterms:W3CDTF">2022-08-11T04:12:58Z</dcterms:created>
  <dcterms:modified xsi:type="dcterms:W3CDTF">2023-01-20T14:12:06Z</dcterms:modified>
</cp:coreProperties>
</file>