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4" r:id="rId3"/>
    <p:sldId id="277" r:id="rId4"/>
    <p:sldId id="287" r:id="rId5"/>
    <p:sldId id="288" r:id="rId6"/>
    <p:sldId id="276" r:id="rId7"/>
    <p:sldId id="258" r:id="rId8"/>
    <p:sldId id="289" r:id="rId9"/>
    <p:sldId id="290" r:id="rId10"/>
    <p:sldId id="291" r:id="rId11"/>
    <p:sldId id="259" r:id="rId12"/>
    <p:sldId id="260" r:id="rId13"/>
    <p:sldId id="27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8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chemeClr val="accent5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 i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873BC180-3B82-4B88-82A2-0B19B59F6D7E}" type="datetimeFigureOut">
              <a:rPr lang="en-IN" smtClean="0"/>
              <a:t>03-02-2023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  <a:alpha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A435B2F8-3BDA-40FD-AF25-13504522FB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9030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92BA360-9028-CAFD-7CC9-7324784D2F72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rgbClr val="181818"/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873BC180-3B82-4B88-82A2-0B19B59F6D7E}" type="datetimeFigureOut">
              <a:rPr lang="en-IN" smtClean="0"/>
              <a:t>03-02-2023</a:t>
            </a:fld>
            <a:endParaRPr lang="en-IN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A435B2F8-3BDA-40FD-AF25-13504522FB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28241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554426D-A57D-2872-1A9B-D0880F57D575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BC180-3B82-4B88-82A2-0B19B59F6D7E}" type="datetimeFigureOut">
              <a:rPr lang="en-IN" smtClean="0"/>
              <a:t>03-02-2023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5B2F8-3BDA-40FD-AF25-13504522FB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85851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067CA42-BE57-73B7-7104-58F79FB47D27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7602" y="695325"/>
            <a:ext cx="2926080" cy="57171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3352" y="714375"/>
            <a:ext cx="8674249" cy="569807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BC180-3B82-4B88-82A2-0B19B59F6D7E}" type="datetimeFigureOut">
              <a:rPr lang="en-IN" smtClean="0"/>
              <a:t>03-02-2023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5B2F8-3BDA-40FD-AF25-13504522FB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8293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3008D5E-0784-C123-828D-9F77964573E8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BC180-3B82-4B88-82A2-0B19B59F6D7E}" type="datetimeFigureOut">
              <a:rPr lang="en-IN" smtClean="0"/>
              <a:t>03-02-2023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5B2F8-3BDA-40FD-AF25-13504522FB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5516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7AA87C3-328D-727B-F67B-1E92C26B11DE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466165"/>
            <a:ext cx="11250178" cy="150922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7200" b="0" baseline="0">
                <a:solidFill>
                  <a:schemeClr val="accent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3504" y="1975389"/>
            <a:ext cx="11250178" cy="4437058"/>
          </a:xfrm>
        </p:spPr>
        <p:txBody>
          <a:bodyPr anchor="t">
            <a:normAutofit/>
          </a:bodyPr>
          <a:lstStyle>
            <a:lvl1pPr marL="457200" indent="-457200">
              <a:buFont typeface="Wingdings" panose="05000000000000000000" pitchFamily="2" charset="2"/>
              <a:buChar char="q"/>
              <a:defRPr sz="32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 i="0">
                <a:solidFill>
                  <a:schemeClr val="bg1"/>
                </a:solidFill>
              </a:defRPr>
            </a:lvl2pPr>
            <a:lvl3pPr marL="1257300" marR="0" indent="-342900" algn="l" defTabSz="914400" rtl="0" eaLnBrk="1" fontAlgn="auto" latinLnBrk="0" hangingPunct="1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BC180-3B82-4B88-82A2-0B19B59F6D7E}" type="datetimeFigureOut">
              <a:rPr lang="en-IN" smtClean="0"/>
              <a:t>03-02-2023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5B2F8-3BDA-40FD-AF25-13504522FB40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253353" y="466165"/>
            <a:ext cx="259977" cy="5946282"/>
          </a:xfrm>
          <a:prstGeom prst="rect">
            <a:avLst/>
          </a:prstGeom>
          <a:solidFill>
            <a:srgbClr val="138BEA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184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F07FC2-A655-A2A7-54E6-0A7D9258F47B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3352" y="1111623"/>
            <a:ext cx="5757977" cy="530082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111624"/>
            <a:ext cx="5842352" cy="5300822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BC180-3B82-4B88-82A2-0B19B59F6D7E}" type="datetimeFigureOut">
              <a:rPr lang="en-IN" smtClean="0"/>
              <a:t>03-02-2023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5B2F8-3BDA-40FD-AF25-13504522FB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2934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F4C456E-7040-95FE-B22F-C17CC21C8A6E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3" y="1143997"/>
            <a:ext cx="5754255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8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3353" y="1866373"/>
            <a:ext cx="5754255" cy="454505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1143997"/>
            <a:ext cx="5846074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8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1898745"/>
            <a:ext cx="5846074" cy="4512677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BC180-3B82-4B88-82A2-0B19B59F6D7E}" type="datetimeFigureOut">
              <a:rPr lang="en-IN" smtClean="0"/>
              <a:t>03-02-2023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5B2F8-3BDA-40FD-AF25-13504522FB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9966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utr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4850" y="4424515"/>
            <a:ext cx="10782300" cy="894735"/>
          </a:xfrm>
        </p:spPr>
        <p:txBody>
          <a:bodyPr anchor="b">
            <a:noAutofit/>
          </a:bodyPr>
          <a:lstStyle>
            <a:lvl1pPr algn="ctr">
              <a:lnSpc>
                <a:spcPct val="80000"/>
              </a:lnSpc>
              <a:defRPr sz="5400" spc="-120" baseline="0">
                <a:solidFill>
                  <a:schemeClr val="accent5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4850" y="5319252"/>
            <a:ext cx="10782300" cy="533544"/>
          </a:xfrm>
        </p:spPr>
        <p:txBody>
          <a:bodyPr>
            <a:normAutofit/>
          </a:bodyPr>
          <a:lstStyle>
            <a:lvl1pPr marL="0" indent="0" algn="ctr">
              <a:buNone/>
              <a:defRPr sz="3200" i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873BC180-3B82-4B88-82A2-0B19B59F6D7E}" type="datetimeFigureOut">
              <a:rPr lang="en-IN" smtClean="0"/>
              <a:t>03-02-2023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  <a:alpha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A435B2F8-3BDA-40FD-AF25-13504522FB40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DE5A13E-6B39-5EB9-018F-9DA365B4DF33}"/>
              </a:ext>
            </a:extLst>
          </p:cNvPr>
          <p:cNvSpPr>
            <a:spLocks noChangeAspect="1"/>
          </p:cNvSpPr>
          <p:nvPr/>
        </p:nvSpPr>
        <p:spPr>
          <a:xfrm>
            <a:off x="5181601" y="1446182"/>
            <a:ext cx="1828799" cy="18288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accent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>
              <a:solidFill>
                <a:srgbClr val="00206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C8EEE6-8976-851D-F510-207FC6D4CF21}"/>
              </a:ext>
            </a:extLst>
          </p:cNvPr>
          <p:cNvSpPr>
            <a:spLocks noChangeAspect="1"/>
          </p:cNvSpPr>
          <p:nvPr/>
        </p:nvSpPr>
        <p:spPr>
          <a:xfrm>
            <a:off x="7785731" y="1455326"/>
            <a:ext cx="3218688" cy="181051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D848510-2F64-4D88-22C1-3FF7F2533D22}"/>
              </a:ext>
            </a:extLst>
          </p:cNvPr>
          <p:cNvSpPr>
            <a:spLocks noChangeAspect="1"/>
          </p:cNvSpPr>
          <p:nvPr/>
        </p:nvSpPr>
        <p:spPr>
          <a:xfrm>
            <a:off x="1187581" y="1455326"/>
            <a:ext cx="3218688" cy="181051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1722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26F2899-BB1A-C8A9-12B0-A07F6B33176A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BC180-3B82-4B88-82A2-0B19B59F6D7E}" type="datetimeFigureOut">
              <a:rPr lang="en-IN" smtClean="0"/>
              <a:t>03-02-2023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5B2F8-3BDA-40FD-AF25-13504522FB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6353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8D07AB90-9728-28A7-0C31-273BFC645DFA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BC180-3B82-4B88-82A2-0B19B59F6D7E}" type="datetimeFigureOut">
              <a:rPr lang="en-IN" smtClean="0"/>
              <a:t>03-02-2023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5B2F8-3BDA-40FD-AF25-13504522FB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8443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005482" y="542282"/>
            <a:ext cx="384820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761999"/>
            <a:ext cx="7366647" cy="56504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5482" y="2511813"/>
            <a:ext cx="3848200" cy="3364599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BC180-3B82-4B88-82A2-0B19B59F6D7E}" type="datetimeFigureOut">
              <a:rPr lang="en-IN" smtClean="0"/>
              <a:t>03-02-2023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A435B2F8-3BDA-40FD-AF25-13504522FB40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E906DB1-8C12-010E-62DB-3FD29C5810E0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843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3353" y="6412447"/>
            <a:ext cx="10217797" cy="370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3353" y="36191"/>
            <a:ext cx="11600329" cy="1075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4" y="1111624"/>
            <a:ext cx="11600328" cy="530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71150" y="6412447"/>
            <a:ext cx="1382532" cy="370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873BC180-3B82-4B88-82A2-0B19B59F6D7E}" type="datetimeFigureOut">
              <a:rPr lang="en-IN" smtClean="0"/>
              <a:t>03-02-2023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65919" y="42255"/>
            <a:ext cx="2926080" cy="10693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0" b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A435B2F8-3BDA-40FD-AF25-13504522FB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910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5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3200" kern="1200">
          <a:solidFill>
            <a:schemeClr val="bg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3200" kern="1200">
          <a:solidFill>
            <a:schemeClr val="bg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800" i="1" kern="1200">
          <a:solidFill>
            <a:schemeClr val="bg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bg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bg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13" Type="http://schemas.openxmlformats.org/officeDocument/2006/relationships/slideLayout" Target="../slideLayouts/slideLayout2.xml"/><Relationship Id="rId18" Type="http://schemas.openxmlformats.org/officeDocument/2006/relationships/image" Target="../media/image38.png"/><Relationship Id="rId3" Type="http://schemas.openxmlformats.org/officeDocument/2006/relationships/tags" Target="../tags/tag5.xml"/><Relationship Id="rId7" Type="http://schemas.openxmlformats.org/officeDocument/2006/relationships/tags" Target="../tags/tag9.xml"/><Relationship Id="rId12" Type="http://schemas.openxmlformats.org/officeDocument/2006/relationships/tags" Target="../tags/tag14.xml"/><Relationship Id="rId17" Type="http://schemas.openxmlformats.org/officeDocument/2006/relationships/image" Target="../media/image4.png"/><Relationship Id="rId2" Type="http://schemas.openxmlformats.org/officeDocument/2006/relationships/tags" Target="../tags/tag4.xml"/><Relationship Id="rId16" Type="http://schemas.openxmlformats.org/officeDocument/2006/relationships/image" Target="../media/image6.png"/><Relationship Id="rId20" Type="http://schemas.openxmlformats.org/officeDocument/2006/relationships/image" Target="../media/image39.png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tags" Target="../tags/tag13.xml"/><Relationship Id="rId5" Type="http://schemas.openxmlformats.org/officeDocument/2006/relationships/tags" Target="../tags/tag7.xml"/><Relationship Id="rId15" Type="http://schemas.openxmlformats.org/officeDocument/2006/relationships/image" Target="../media/image5.png"/><Relationship Id="rId10" Type="http://schemas.openxmlformats.org/officeDocument/2006/relationships/tags" Target="../tags/tag12.xml"/><Relationship Id="rId19" Type="http://schemas.openxmlformats.org/officeDocument/2006/relationships/image" Target="../media/image7.png"/><Relationship Id="rId4" Type="http://schemas.openxmlformats.org/officeDocument/2006/relationships/tags" Target="../tags/tag6.xml"/><Relationship Id="rId9" Type="http://schemas.openxmlformats.org/officeDocument/2006/relationships/tags" Target="../tags/tag11.xml"/><Relationship Id="rId1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7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5DE5E-142B-4CD3-C335-B6AFD73B3E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My first Solver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5E2E0B-701A-E886-2B9C-27BB61FFA8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Optimization for ML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0492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Coordinate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600328" cy="5854255"/>
              </a:xfrm>
            </p:spPr>
            <p:txBody>
              <a:bodyPr>
                <a:normAutofit/>
              </a:bodyPr>
              <a:lstStyle/>
              <a:p>
                <a:r>
                  <a:rPr lang="en-IN" dirty="0"/>
                  <a:t>Similar to GD except only one coordinate is changed in a single step</a:t>
                </a:r>
              </a:p>
              <a:p>
                <a:r>
                  <a:rPr lang="en-IN" dirty="0"/>
                  <a:t>E.g.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e>
                    </m:func>
                  </m:oMath>
                </a14:m>
                <a:r>
                  <a:rPr lang="en-IN" dirty="0"/>
                  <a:t> </a:t>
                </a:r>
                <a:r>
                  <a:rPr lang="en-IN" dirty="0" err="1"/>
                  <a:t>s.t.</a:t>
                </a:r>
                <a:r>
                  <a:rPr lang="en-IN" dirty="0"/>
                  <a:t>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IN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0" smtClean="0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</m:oMath>
                </a14:m>
                <a:r>
                  <a:rPr lang="en-IN" dirty="0"/>
                  <a:t> as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IN" dirty="0" err="1"/>
                  <a:t>th</a:t>
                </a:r>
                <a:r>
                  <a:rPr lang="en-IN" dirty="0"/>
                  <a:t> partial derivative</a:t>
                </a:r>
              </a:p>
              <a:p>
                <a:r>
                  <a:rPr lang="en-IN" b="1" dirty="0"/>
                  <a:t>CCD</a:t>
                </a:r>
                <a:r>
                  <a:rPr lang="en-IN" dirty="0"/>
                  <a:t>: choose coordinate cyclically</a:t>
                </a:r>
                <a:br>
                  <a:rPr lang="en-IN" dirty="0"/>
                </a:br>
                <a:r>
                  <a:rPr lang="en-IN" dirty="0"/>
                  <a:t>i.e.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,1,2,…,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endParaRPr lang="en-IN" dirty="0"/>
              </a:p>
              <a:p>
                <a:r>
                  <a:rPr lang="en-IN" b="1" dirty="0"/>
                  <a:t>SCD</a:t>
                </a:r>
                <a:r>
                  <a:rPr lang="en-IN" dirty="0"/>
                  <a:t>: 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IN" dirty="0"/>
                  <a:t> randomly</a:t>
                </a:r>
              </a:p>
              <a:p>
                <a:r>
                  <a:rPr lang="en-IN" b="1" dirty="0"/>
                  <a:t>Block CD</a:t>
                </a:r>
                <a:r>
                  <a:rPr lang="en-IN" dirty="0"/>
                  <a:t>: choose a small set of</a:t>
                </a:r>
                <a:br>
                  <a:rPr lang="en-IN" dirty="0"/>
                </a:br>
                <a:r>
                  <a:rPr lang="en-IN" dirty="0"/>
                  <a:t>coordinates at each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IN" dirty="0"/>
                  <a:t> to update</a:t>
                </a:r>
              </a:p>
              <a:p>
                <a:r>
                  <a:rPr lang="en-IN" b="1" dirty="0" err="1"/>
                  <a:t>Randperm</a:t>
                </a:r>
                <a:r>
                  <a:rPr lang="en-IN" dirty="0"/>
                  <a:t>: permute coordinates</a:t>
                </a:r>
                <a:br>
                  <a:rPr lang="en-IN" dirty="0"/>
                </a:br>
                <a:r>
                  <a:rPr lang="en-IN" dirty="0"/>
                  <a:t>randomly and choose them in</a:t>
                </a:r>
                <a:br>
                  <a:rPr lang="en-IN" dirty="0"/>
                </a:br>
                <a:r>
                  <a:rPr lang="en-IN" dirty="0"/>
                  <a:t>that order. Once the list is over, choose a new random permutation and start over (very effective)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600328" cy="5854255"/>
              </a:xfrm>
              <a:blipFill>
                <a:blip r:embed="rId2"/>
                <a:stretch>
                  <a:fillRect l="-578" t="-2497" b="-197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907527" y="2503186"/>
                <a:ext cx="6195982" cy="3220369"/>
              </a:xfrm>
              <a:prstGeom prst="rect">
                <a:avLst/>
              </a:prstGeom>
              <a:noFill/>
              <a:ln w="38100">
                <a:solidFill>
                  <a:srgbClr val="7030A0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IN" sz="3200" dirty="0">
                    <a:solidFill>
                      <a:schemeClr val="bg1"/>
                    </a:solidFill>
                    <a:latin typeface="+mj-lt"/>
                  </a:rPr>
                  <a:t>COORDINATE DESCENT</a:t>
                </a:r>
              </a:p>
              <a:p>
                <a:r>
                  <a:rPr lang="en-IN" sz="3200" dirty="0">
                    <a:solidFill>
                      <a:schemeClr val="bg1"/>
                    </a:solidFill>
                    <a:latin typeface="+mj-lt"/>
                  </a:rPr>
                  <a:t>1. For </a:t>
                </a:r>
                <a14:m>
                  <m:oMath xmlns:m="http://schemas.openxmlformats.org/officeDocument/2006/math">
                    <m:r>
                      <a:rPr lang="en-IN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=0,1,…</m:t>
                    </m:r>
                  </m:oMath>
                </a14:m>
                <a:endParaRPr lang="en-IN" sz="3200" dirty="0">
                  <a:solidFill>
                    <a:schemeClr val="bg1"/>
                  </a:solidFill>
                  <a:latin typeface="+mj-lt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sz="3200" dirty="0">
                    <a:solidFill>
                      <a:schemeClr val="bg1"/>
                    </a:solidFill>
                    <a:latin typeface="+mj-lt"/>
                  </a:rPr>
                  <a:t>Select a coordinate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IN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endParaRPr lang="en-US" sz="3200" dirty="0">
                  <a:solidFill>
                    <a:schemeClr val="bg1"/>
                  </a:solidFill>
                  <a:latin typeface="+mj-lt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IN" sz="3200" dirty="0">
                    <a:solidFill>
                      <a:schemeClr val="bg1"/>
                    </a:solidFill>
                    <a:latin typeface="+mj-lt"/>
                  </a:rPr>
                  <a:t>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32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𝐮</m:t>
                        </m:r>
                      </m:e>
                      <m:sub>
                        <m:sSub>
                          <m:sSubPr>
                            <m:ctrlPr>
                              <a:rPr lang="en-IN" sz="32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IN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  <m:sup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IN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Sup>
                      <m:sSubSupPr>
                        <m:ctrlP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32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sSub>
                          <m:sSubPr>
                            <m:ctrlPr>
                              <a:rPr lang="en-IN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IN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  <m:sup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IN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IN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2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sSub>
                          <m:sSubPr>
                            <m:ctrlPr>
                              <a:rPr lang="en-IN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IN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  <m:r>
                      <a:rPr lang="en-IN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3200" b="1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</m:oMath>
                </a14:m>
                <a:endParaRPr lang="en-US" sz="3200" dirty="0">
                  <a:solidFill>
                    <a:schemeClr val="bg1"/>
                  </a:solidFill>
                  <a:latin typeface="+mj-lt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sz="3200" dirty="0">
                    <a:solidFill>
                      <a:schemeClr val="bg1"/>
                    </a:solidFill>
                    <a:latin typeface="+mj-lt"/>
                  </a:rPr>
                  <a:t>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32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𝐮</m:t>
                        </m:r>
                      </m:e>
                      <m:sub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IN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Sup>
                      <m:sSubSupPr>
                        <m:ctrlP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32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sz="3200" dirty="0">
                    <a:solidFill>
                      <a:schemeClr val="bg1"/>
                    </a:solidFill>
                    <a:latin typeface="+mj-lt"/>
                  </a:rPr>
                  <a:t> for </a:t>
                </a:r>
                <a14:m>
                  <m:oMath xmlns:m="http://schemas.openxmlformats.org/officeDocument/2006/math">
                    <m:r>
                      <a:rPr lang="en-IN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IN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3200" dirty="0">
                  <a:solidFill>
                    <a:schemeClr val="bg1"/>
                  </a:solidFill>
                  <a:latin typeface="+mj-lt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IN" sz="3200" dirty="0">
                    <a:solidFill>
                      <a:schemeClr val="bg1"/>
                    </a:solidFill>
                    <a:latin typeface="+mj-lt"/>
                  </a:rPr>
                  <a:t>Repeat until convergence</a:t>
                </a:r>
                <a:endParaRPr lang="en-US" sz="3200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7527" y="2503186"/>
                <a:ext cx="6195982" cy="3220369"/>
              </a:xfrm>
              <a:prstGeom prst="rect">
                <a:avLst/>
              </a:prstGeom>
              <a:blipFill>
                <a:blip r:embed="rId3"/>
                <a:stretch>
                  <a:fillRect l="-2153" t="-1873" b="-5056"/>
                </a:stretch>
              </a:blipFill>
              <a:ln w="38100">
                <a:solidFill>
                  <a:srgbClr val="7030A0"/>
                </a:solidFill>
                <a:prstDash val="dash"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1107" y="251177"/>
            <a:ext cx="1720892" cy="1720892"/>
          </a:xfrm>
          <a:prstGeom prst="rect">
            <a:avLst/>
          </a:prstGeom>
        </p:spPr>
      </p:pic>
      <p:sp>
        <p:nvSpPr>
          <p:cNvPr id="7" name="Rectangular Callout 6"/>
          <p:cNvSpPr/>
          <p:nvPr/>
        </p:nvSpPr>
        <p:spPr>
          <a:xfrm>
            <a:off x="1823938" y="422556"/>
            <a:ext cx="8647169" cy="897990"/>
          </a:xfrm>
          <a:prstGeom prst="wedgeRectCallout">
            <a:avLst>
              <a:gd name="adj1" fmla="val 58485"/>
              <a:gd name="adj2" fmla="val 56160"/>
            </a:avLst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+mj-lt"/>
              </a:rPr>
              <a:t>Sometimes we are able to optimize completely along a given variable (even if constraints are there) – called coordinate minimization (CM)</a:t>
            </a:r>
            <a:endParaRPr lang="en-IN" sz="2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84893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>
          <a:xfrm>
            <a:off x="3257448" y="1973308"/>
            <a:ext cx="678149" cy="41866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Rectangle 45"/>
          <p:cNvSpPr/>
          <p:nvPr/>
        </p:nvSpPr>
        <p:spPr>
          <a:xfrm>
            <a:off x="2155624" y="2032188"/>
            <a:ext cx="781951" cy="35248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Rectangle 46"/>
          <p:cNvSpPr/>
          <p:nvPr/>
        </p:nvSpPr>
        <p:spPr>
          <a:xfrm>
            <a:off x="1375790" y="2531932"/>
            <a:ext cx="1593367" cy="35984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</p:spPr>
            <p:txBody>
              <a:bodyPr/>
              <a:lstStyle/>
              <a:p>
                <a:r>
                  <a:rPr lang="en-IN" b="1" dirty="0"/>
                  <a:t>Method 3</a:t>
                </a:r>
                <a:r>
                  <a:rPr lang="en-IN" dirty="0"/>
                  <a:t>: Creating a Dual Problem</a:t>
                </a:r>
              </a:p>
              <a:p>
                <a:pPr lvl="2"/>
                <a:r>
                  <a:rPr lang="en-IN" dirty="0"/>
                  <a:t>Suppose we wish to solve</a:t>
                </a:r>
                <a:br>
                  <a:rPr lang="en-IN" dirty="0"/>
                </a:br>
                <a:r>
                  <a:rPr lang="en-IN" dirty="0"/>
                  <a:t> 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IN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IN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𝒅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e>
                    </m:func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n-IN" b="0" dirty="0"/>
                  <a:t> </a:t>
                </a:r>
                <a:br>
                  <a:rPr lang="en-IN" b="0" dirty="0"/>
                </a:br>
                <a:r>
                  <a:rPr lang="en-IN" b="0" dirty="0" err="1"/>
                  <a:t>s.t.</a:t>
                </a:r>
                <a:r>
                  <a:rPr lang="en-IN" b="0" dirty="0"/>
                  <a:t>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endParaRPr lang="en-IN" dirty="0"/>
              </a:p>
              <a:p>
                <a:pPr lvl="2"/>
                <a:r>
                  <a:rPr lang="en-IN" b="1" dirty="0"/>
                  <a:t>Trick</a:t>
                </a:r>
                <a:r>
                  <a:rPr lang="en-IN" dirty="0"/>
                  <a:t>: sneak this constraint into the objective</a:t>
                </a:r>
              </a:p>
              <a:p>
                <a:pPr lvl="2"/>
                <a:r>
                  <a:rPr lang="en-IN" dirty="0"/>
                  <a:t>Construct a </a:t>
                </a:r>
                <a:r>
                  <a:rPr lang="en-IN" i="0" dirty="0"/>
                  <a:t>barrier </a:t>
                </a:r>
                <a:r>
                  <a:rPr lang="en-IN" dirty="0"/>
                  <a:t>(indicator) </a:t>
                </a:r>
                <a:r>
                  <a:rPr lang="en-IN" dirty="0" err="1"/>
                  <a:t>fn</a:t>
                </a:r>
                <a:r>
                  <a:rPr lang="en-IN" dirty="0"/>
                  <a:t>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n-IN" dirty="0"/>
                  <a:t> so that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br>
                  <a:rPr lang="en-IN" b="0" dirty="0"/>
                </a:br>
                <a:r>
                  <a:rPr lang="en-IN" dirty="0"/>
                  <a:t>if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r>
                  <a:rPr lang="en-IN" dirty="0"/>
                  <a:t> and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=∞</m:t>
                    </m:r>
                  </m:oMath>
                </a14:m>
                <a:r>
                  <a:rPr lang="en-IN" dirty="0"/>
                  <a:t> otherwise, and simply solve</a:t>
                </a:r>
              </a:p>
              <a:p>
                <a:pPr lvl="2"/>
                <a:r>
                  <a:rPr lang="en-IN" dirty="0"/>
                  <a:t>Easy to see that both problems have the same solution</a:t>
                </a:r>
              </a:p>
              <a:p>
                <a:pPr lvl="2"/>
                <a:r>
                  <a:rPr lang="en-IN" dirty="0"/>
                  <a:t>One very elegant way to construct such a barrier is the following</a:t>
                </a:r>
                <a:br>
                  <a:rPr lang="en-IN" dirty="0"/>
                </a:b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≥0</m:t>
                            </m:r>
                          </m:lim>
                        </m:limLow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e>
                    </m:func>
                  </m:oMath>
                </a14:m>
                <a:endParaRPr lang="en-IN" dirty="0"/>
              </a:p>
              <a:p>
                <a:r>
                  <a:rPr lang="en-IN" dirty="0"/>
                  <a:t>Thus, we want to solve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IN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IN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𝒅</m:t>
                                </m:r>
                              </m:sup>
                            </m:sSup>
                          </m:lim>
                        </m:limLow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1" i="0" smtClean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</m:d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unc>
                              <m:func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max</m:t>
                                    </m:r>
                                  </m:e>
                                  <m:lim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≥0</m:t>
                                    </m:r>
                                  </m:lim>
                                </m:limLow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fName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</m:e>
                    </m:func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  <a:blipFill>
                <a:blip r:embed="rId14"/>
                <a:stretch>
                  <a:fillRect l="-578" t="-25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Constrained Optimization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11</a:t>
            </a:fld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8185019" y="1973309"/>
            <a:ext cx="3409152" cy="1678680"/>
          </a:xfrm>
          <a:custGeom>
            <a:avLst/>
            <a:gdLst>
              <a:gd name="connsiteX0" fmla="*/ 1800519 w 2309567"/>
              <a:gd name="connsiteY0" fmla="*/ 0 h 1913641"/>
              <a:gd name="connsiteX1" fmla="*/ 0 w 2309567"/>
              <a:gd name="connsiteY1" fmla="*/ 490194 h 1913641"/>
              <a:gd name="connsiteX2" fmla="*/ 876693 w 2309567"/>
              <a:gd name="connsiteY2" fmla="*/ 1621410 h 1913641"/>
              <a:gd name="connsiteX3" fmla="*/ 1743959 w 2309567"/>
              <a:gd name="connsiteY3" fmla="*/ 1913641 h 1913641"/>
              <a:gd name="connsiteX4" fmla="*/ 2309567 w 2309567"/>
              <a:gd name="connsiteY4" fmla="*/ 480767 h 1913641"/>
              <a:gd name="connsiteX5" fmla="*/ 1800519 w 2309567"/>
              <a:gd name="connsiteY5" fmla="*/ 0 h 1913641"/>
              <a:gd name="connsiteX0" fmla="*/ 1800519 w 2309567"/>
              <a:gd name="connsiteY0" fmla="*/ 0 h 1913641"/>
              <a:gd name="connsiteX1" fmla="*/ 0 w 2309567"/>
              <a:gd name="connsiteY1" fmla="*/ 490194 h 1913641"/>
              <a:gd name="connsiteX2" fmla="*/ 220272 w 2309567"/>
              <a:gd name="connsiteY2" fmla="*/ 884739 h 1913641"/>
              <a:gd name="connsiteX3" fmla="*/ 1743959 w 2309567"/>
              <a:gd name="connsiteY3" fmla="*/ 1913641 h 1913641"/>
              <a:gd name="connsiteX4" fmla="*/ 2309567 w 2309567"/>
              <a:gd name="connsiteY4" fmla="*/ 480767 h 1913641"/>
              <a:gd name="connsiteX5" fmla="*/ 1800519 w 2309567"/>
              <a:gd name="connsiteY5" fmla="*/ 0 h 1913641"/>
              <a:gd name="connsiteX0" fmla="*/ 1800519 w 2901986"/>
              <a:gd name="connsiteY0" fmla="*/ 0 h 1506533"/>
              <a:gd name="connsiteX1" fmla="*/ 0 w 2901986"/>
              <a:gd name="connsiteY1" fmla="*/ 490194 h 1506533"/>
              <a:gd name="connsiteX2" fmla="*/ 220272 w 2901986"/>
              <a:gd name="connsiteY2" fmla="*/ 884739 h 1506533"/>
              <a:gd name="connsiteX3" fmla="*/ 2901986 w 2901986"/>
              <a:gd name="connsiteY3" fmla="*/ 1506533 h 1506533"/>
              <a:gd name="connsiteX4" fmla="*/ 2309567 w 2901986"/>
              <a:gd name="connsiteY4" fmla="*/ 480767 h 1506533"/>
              <a:gd name="connsiteX5" fmla="*/ 1800519 w 2901986"/>
              <a:gd name="connsiteY5" fmla="*/ 0 h 1506533"/>
              <a:gd name="connsiteX0" fmla="*/ 1580247 w 2681714"/>
              <a:gd name="connsiteY0" fmla="*/ 110775 h 1617308"/>
              <a:gd name="connsiteX1" fmla="*/ 733397 w 2681714"/>
              <a:gd name="connsiteY1" fmla="*/ 0 h 1617308"/>
              <a:gd name="connsiteX2" fmla="*/ 0 w 2681714"/>
              <a:gd name="connsiteY2" fmla="*/ 995514 h 1617308"/>
              <a:gd name="connsiteX3" fmla="*/ 2681714 w 2681714"/>
              <a:gd name="connsiteY3" fmla="*/ 1617308 h 1617308"/>
              <a:gd name="connsiteX4" fmla="*/ 2089295 w 2681714"/>
              <a:gd name="connsiteY4" fmla="*/ 591542 h 1617308"/>
              <a:gd name="connsiteX5" fmla="*/ 1580247 w 2681714"/>
              <a:gd name="connsiteY5" fmla="*/ 110775 h 1617308"/>
              <a:gd name="connsiteX0" fmla="*/ 1598825 w 2700292"/>
              <a:gd name="connsiteY0" fmla="*/ 113645 h 1620178"/>
              <a:gd name="connsiteX1" fmla="*/ 751975 w 2700292"/>
              <a:gd name="connsiteY1" fmla="*/ 2870 h 1620178"/>
              <a:gd name="connsiteX2" fmla="*/ 0 w 2700292"/>
              <a:gd name="connsiteY2" fmla="*/ 0 h 1620178"/>
              <a:gd name="connsiteX3" fmla="*/ 2700292 w 2700292"/>
              <a:gd name="connsiteY3" fmla="*/ 1620178 h 1620178"/>
              <a:gd name="connsiteX4" fmla="*/ 2107873 w 2700292"/>
              <a:gd name="connsiteY4" fmla="*/ 594412 h 1620178"/>
              <a:gd name="connsiteX5" fmla="*/ 1598825 w 2700292"/>
              <a:gd name="connsiteY5" fmla="*/ 113645 h 1620178"/>
              <a:gd name="connsiteX0" fmla="*/ 1598825 w 2700292"/>
              <a:gd name="connsiteY0" fmla="*/ 905605 h 2412138"/>
              <a:gd name="connsiteX1" fmla="*/ 956333 w 2700292"/>
              <a:gd name="connsiteY1" fmla="*/ 0 h 2412138"/>
              <a:gd name="connsiteX2" fmla="*/ 0 w 2700292"/>
              <a:gd name="connsiteY2" fmla="*/ 791960 h 2412138"/>
              <a:gd name="connsiteX3" fmla="*/ 2700292 w 2700292"/>
              <a:gd name="connsiteY3" fmla="*/ 2412138 h 2412138"/>
              <a:gd name="connsiteX4" fmla="*/ 2107873 w 2700292"/>
              <a:gd name="connsiteY4" fmla="*/ 1386372 h 2412138"/>
              <a:gd name="connsiteX5" fmla="*/ 1598825 w 2700292"/>
              <a:gd name="connsiteY5" fmla="*/ 905605 h 2412138"/>
              <a:gd name="connsiteX0" fmla="*/ 2162357 w 2700292"/>
              <a:gd name="connsiteY0" fmla="*/ 450032 h 2412138"/>
              <a:gd name="connsiteX1" fmla="*/ 956333 w 2700292"/>
              <a:gd name="connsiteY1" fmla="*/ 0 h 2412138"/>
              <a:gd name="connsiteX2" fmla="*/ 0 w 2700292"/>
              <a:gd name="connsiteY2" fmla="*/ 791960 h 2412138"/>
              <a:gd name="connsiteX3" fmla="*/ 2700292 w 2700292"/>
              <a:gd name="connsiteY3" fmla="*/ 2412138 h 2412138"/>
              <a:gd name="connsiteX4" fmla="*/ 2107873 w 2700292"/>
              <a:gd name="connsiteY4" fmla="*/ 1386372 h 2412138"/>
              <a:gd name="connsiteX5" fmla="*/ 2162357 w 2700292"/>
              <a:gd name="connsiteY5" fmla="*/ 450032 h 2412138"/>
              <a:gd name="connsiteX0" fmla="*/ 2162357 w 3129661"/>
              <a:gd name="connsiteY0" fmla="*/ 450032 h 2412138"/>
              <a:gd name="connsiteX1" fmla="*/ 956333 w 3129661"/>
              <a:gd name="connsiteY1" fmla="*/ 0 h 2412138"/>
              <a:gd name="connsiteX2" fmla="*/ 0 w 3129661"/>
              <a:gd name="connsiteY2" fmla="*/ 791960 h 2412138"/>
              <a:gd name="connsiteX3" fmla="*/ 2700292 w 3129661"/>
              <a:gd name="connsiteY3" fmla="*/ 2412138 h 2412138"/>
              <a:gd name="connsiteX4" fmla="*/ 3129661 w 3129661"/>
              <a:gd name="connsiteY4" fmla="*/ 1686856 h 2412138"/>
              <a:gd name="connsiteX5" fmla="*/ 2162357 w 3129661"/>
              <a:gd name="connsiteY5" fmla="*/ 450032 h 2412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29661" h="2412138">
                <a:moveTo>
                  <a:pt x="2162357" y="450032"/>
                </a:moveTo>
                <a:lnTo>
                  <a:pt x="956333" y="0"/>
                </a:lnTo>
                <a:lnTo>
                  <a:pt x="0" y="791960"/>
                </a:lnTo>
                <a:lnTo>
                  <a:pt x="2700292" y="2412138"/>
                </a:lnTo>
                <a:lnTo>
                  <a:pt x="3129661" y="1686856"/>
                </a:lnTo>
                <a:lnTo>
                  <a:pt x="2162357" y="450032"/>
                </a:lnTo>
                <a:close/>
              </a:path>
            </a:pathLst>
          </a:custGeom>
          <a:solidFill>
            <a:schemeClr val="accent4">
              <a:lumMod val="50000"/>
              <a:alpha val="25000"/>
            </a:schemeClr>
          </a:solidFill>
          <a:ln w="38100">
            <a:solidFill>
              <a:srgbClr val="2EC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8162395" y="1973309"/>
            <a:ext cx="3409152" cy="1678680"/>
          </a:xfrm>
          <a:custGeom>
            <a:avLst/>
            <a:gdLst>
              <a:gd name="connsiteX0" fmla="*/ 1800519 w 2309567"/>
              <a:gd name="connsiteY0" fmla="*/ 0 h 1913641"/>
              <a:gd name="connsiteX1" fmla="*/ 0 w 2309567"/>
              <a:gd name="connsiteY1" fmla="*/ 490194 h 1913641"/>
              <a:gd name="connsiteX2" fmla="*/ 876693 w 2309567"/>
              <a:gd name="connsiteY2" fmla="*/ 1621410 h 1913641"/>
              <a:gd name="connsiteX3" fmla="*/ 1743959 w 2309567"/>
              <a:gd name="connsiteY3" fmla="*/ 1913641 h 1913641"/>
              <a:gd name="connsiteX4" fmla="*/ 2309567 w 2309567"/>
              <a:gd name="connsiteY4" fmla="*/ 480767 h 1913641"/>
              <a:gd name="connsiteX5" fmla="*/ 1800519 w 2309567"/>
              <a:gd name="connsiteY5" fmla="*/ 0 h 1913641"/>
              <a:gd name="connsiteX0" fmla="*/ 1800519 w 2309567"/>
              <a:gd name="connsiteY0" fmla="*/ 0 h 1913641"/>
              <a:gd name="connsiteX1" fmla="*/ 0 w 2309567"/>
              <a:gd name="connsiteY1" fmla="*/ 490194 h 1913641"/>
              <a:gd name="connsiteX2" fmla="*/ 220272 w 2309567"/>
              <a:gd name="connsiteY2" fmla="*/ 884739 h 1913641"/>
              <a:gd name="connsiteX3" fmla="*/ 1743959 w 2309567"/>
              <a:gd name="connsiteY3" fmla="*/ 1913641 h 1913641"/>
              <a:gd name="connsiteX4" fmla="*/ 2309567 w 2309567"/>
              <a:gd name="connsiteY4" fmla="*/ 480767 h 1913641"/>
              <a:gd name="connsiteX5" fmla="*/ 1800519 w 2309567"/>
              <a:gd name="connsiteY5" fmla="*/ 0 h 1913641"/>
              <a:gd name="connsiteX0" fmla="*/ 1800519 w 2901986"/>
              <a:gd name="connsiteY0" fmla="*/ 0 h 1506533"/>
              <a:gd name="connsiteX1" fmla="*/ 0 w 2901986"/>
              <a:gd name="connsiteY1" fmla="*/ 490194 h 1506533"/>
              <a:gd name="connsiteX2" fmla="*/ 220272 w 2901986"/>
              <a:gd name="connsiteY2" fmla="*/ 884739 h 1506533"/>
              <a:gd name="connsiteX3" fmla="*/ 2901986 w 2901986"/>
              <a:gd name="connsiteY3" fmla="*/ 1506533 h 1506533"/>
              <a:gd name="connsiteX4" fmla="*/ 2309567 w 2901986"/>
              <a:gd name="connsiteY4" fmla="*/ 480767 h 1506533"/>
              <a:gd name="connsiteX5" fmla="*/ 1800519 w 2901986"/>
              <a:gd name="connsiteY5" fmla="*/ 0 h 1506533"/>
              <a:gd name="connsiteX0" fmla="*/ 1580247 w 2681714"/>
              <a:gd name="connsiteY0" fmla="*/ 110775 h 1617308"/>
              <a:gd name="connsiteX1" fmla="*/ 733397 w 2681714"/>
              <a:gd name="connsiteY1" fmla="*/ 0 h 1617308"/>
              <a:gd name="connsiteX2" fmla="*/ 0 w 2681714"/>
              <a:gd name="connsiteY2" fmla="*/ 995514 h 1617308"/>
              <a:gd name="connsiteX3" fmla="*/ 2681714 w 2681714"/>
              <a:gd name="connsiteY3" fmla="*/ 1617308 h 1617308"/>
              <a:gd name="connsiteX4" fmla="*/ 2089295 w 2681714"/>
              <a:gd name="connsiteY4" fmla="*/ 591542 h 1617308"/>
              <a:gd name="connsiteX5" fmla="*/ 1580247 w 2681714"/>
              <a:gd name="connsiteY5" fmla="*/ 110775 h 1617308"/>
              <a:gd name="connsiteX0" fmla="*/ 1598825 w 2700292"/>
              <a:gd name="connsiteY0" fmla="*/ 113645 h 1620178"/>
              <a:gd name="connsiteX1" fmla="*/ 751975 w 2700292"/>
              <a:gd name="connsiteY1" fmla="*/ 2870 h 1620178"/>
              <a:gd name="connsiteX2" fmla="*/ 0 w 2700292"/>
              <a:gd name="connsiteY2" fmla="*/ 0 h 1620178"/>
              <a:gd name="connsiteX3" fmla="*/ 2700292 w 2700292"/>
              <a:gd name="connsiteY3" fmla="*/ 1620178 h 1620178"/>
              <a:gd name="connsiteX4" fmla="*/ 2107873 w 2700292"/>
              <a:gd name="connsiteY4" fmla="*/ 594412 h 1620178"/>
              <a:gd name="connsiteX5" fmla="*/ 1598825 w 2700292"/>
              <a:gd name="connsiteY5" fmla="*/ 113645 h 1620178"/>
              <a:gd name="connsiteX0" fmla="*/ 1598825 w 2700292"/>
              <a:gd name="connsiteY0" fmla="*/ 905605 h 2412138"/>
              <a:gd name="connsiteX1" fmla="*/ 956333 w 2700292"/>
              <a:gd name="connsiteY1" fmla="*/ 0 h 2412138"/>
              <a:gd name="connsiteX2" fmla="*/ 0 w 2700292"/>
              <a:gd name="connsiteY2" fmla="*/ 791960 h 2412138"/>
              <a:gd name="connsiteX3" fmla="*/ 2700292 w 2700292"/>
              <a:gd name="connsiteY3" fmla="*/ 2412138 h 2412138"/>
              <a:gd name="connsiteX4" fmla="*/ 2107873 w 2700292"/>
              <a:gd name="connsiteY4" fmla="*/ 1386372 h 2412138"/>
              <a:gd name="connsiteX5" fmla="*/ 1598825 w 2700292"/>
              <a:gd name="connsiteY5" fmla="*/ 905605 h 2412138"/>
              <a:gd name="connsiteX0" fmla="*/ 2162357 w 2700292"/>
              <a:gd name="connsiteY0" fmla="*/ 450032 h 2412138"/>
              <a:gd name="connsiteX1" fmla="*/ 956333 w 2700292"/>
              <a:gd name="connsiteY1" fmla="*/ 0 h 2412138"/>
              <a:gd name="connsiteX2" fmla="*/ 0 w 2700292"/>
              <a:gd name="connsiteY2" fmla="*/ 791960 h 2412138"/>
              <a:gd name="connsiteX3" fmla="*/ 2700292 w 2700292"/>
              <a:gd name="connsiteY3" fmla="*/ 2412138 h 2412138"/>
              <a:gd name="connsiteX4" fmla="*/ 2107873 w 2700292"/>
              <a:gd name="connsiteY4" fmla="*/ 1386372 h 2412138"/>
              <a:gd name="connsiteX5" fmla="*/ 2162357 w 2700292"/>
              <a:gd name="connsiteY5" fmla="*/ 450032 h 2412138"/>
              <a:gd name="connsiteX0" fmla="*/ 2162357 w 3129661"/>
              <a:gd name="connsiteY0" fmla="*/ 450032 h 2412138"/>
              <a:gd name="connsiteX1" fmla="*/ 956333 w 3129661"/>
              <a:gd name="connsiteY1" fmla="*/ 0 h 2412138"/>
              <a:gd name="connsiteX2" fmla="*/ 0 w 3129661"/>
              <a:gd name="connsiteY2" fmla="*/ 791960 h 2412138"/>
              <a:gd name="connsiteX3" fmla="*/ 2700292 w 3129661"/>
              <a:gd name="connsiteY3" fmla="*/ 2412138 h 2412138"/>
              <a:gd name="connsiteX4" fmla="*/ 3129661 w 3129661"/>
              <a:gd name="connsiteY4" fmla="*/ 1686856 h 2412138"/>
              <a:gd name="connsiteX5" fmla="*/ 2162357 w 3129661"/>
              <a:gd name="connsiteY5" fmla="*/ 450032 h 2412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29661" h="2412138">
                <a:moveTo>
                  <a:pt x="2162357" y="450032"/>
                </a:moveTo>
                <a:lnTo>
                  <a:pt x="956333" y="0"/>
                </a:lnTo>
                <a:lnTo>
                  <a:pt x="0" y="791960"/>
                </a:lnTo>
                <a:lnTo>
                  <a:pt x="2700292" y="2412138"/>
                </a:lnTo>
                <a:lnTo>
                  <a:pt x="3129661" y="1686856"/>
                </a:lnTo>
                <a:lnTo>
                  <a:pt x="2162357" y="450032"/>
                </a:lnTo>
                <a:close/>
              </a:path>
            </a:pathLst>
          </a:custGeom>
          <a:solidFill>
            <a:srgbClr val="FF0000">
              <a:alpha val="25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9212921" y="-1365963"/>
            <a:ext cx="1308100" cy="3657600"/>
          </a:xfrm>
          <a:custGeom>
            <a:avLst/>
            <a:gdLst>
              <a:gd name="connsiteX0" fmla="*/ 0 w 1308100"/>
              <a:gd name="connsiteY0" fmla="*/ 3352800 h 3657600"/>
              <a:gd name="connsiteX1" fmla="*/ 1308100 w 1308100"/>
              <a:gd name="connsiteY1" fmla="*/ 3657600 h 3657600"/>
              <a:gd name="connsiteX2" fmla="*/ 1308100 w 1308100"/>
              <a:gd name="connsiteY2" fmla="*/ 0 h 3657600"/>
              <a:gd name="connsiteX3" fmla="*/ 19050 w 1308100"/>
              <a:gd name="connsiteY3" fmla="*/ 0 h 3657600"/>
              <a:gd name="connsiteX4" fmla="*/ 0 w 1308100"/>
              <a:gd name="connsiteY4" fmla="*/ 3352800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8100" h="3657600">
                <a:moveTo>
                  <a:pt x="0" y="3352800"/>
                </a:moveTo>
                <a:lnTo>
                  <a:pt x="1308100" y="3657600"/>
                </a:lnTo>
                <a:lnTo>
                  <a:pt x="1308100" y="0"/>
                </a:lnTo>
                <a:lnTo>
                  <a:pt x="19050" y="0"/>
                </a:lnTo>
                <a:lnTo>
                  <a:pt x="0" y="3352800"/>
                </a:lnTo>
                <a:close/>
              </a:path>
            </a:pathLst>
          </a:custGeom>
          <a:solidFill>
            <a:srgbClr val="FF0000">
              <a:alpha val="5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10521021" y="-1364318"/>
            <a:ext cx="1073150" cy="4514850"/>
          </a:xfrm>
          <a:custGeom>
            <a:avLst/>
            <a:gdLst>
              <a:gd name="connsiteX0" fmla="*/ 19050 w 1073150"/>
              <a:gd name="connsiteY0" fmla="*/ 3657600 h 4514850"/>
              <a:gd name="connsiteX1" fmla="*/ 1073150 w 1073150"/>
              <a:gd name="connsiteY1" fmla="*/ 4514850 h 4514850"/>
              <a:gd name="connsiteX2" fmla="*/ 1073150 w 1073150"/>
              <a:gd name="connsiteY2" fmla="*/ 0 h 4514850"/>
              <a:gd name="connsiteX3" fmla="*/ 0 w 1073150"/>
              <a:gd name="connsiteY3" fmla="*/ 0 h 4514850"/>
              <a:gd name="connsiteX4" fmla="*/ 19050 w 1073150"/>
              <a:gd name="connsiteY4" fmla="*/ 3657600 h 4514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3150" h="4514850">
                <a:moveTo>
                  <a:pt x="19050" y="3657600"/>
                </a:moveTo>
                <a:lnTo>
                  <a:pt x="1073150" y="4514850"/>
                </a:lnTo>
                <a:lnTo>
                  <a:pt x="1073150" y="0"/>
                </a:lnTo>
                <a:lnTo>
                  <a:pt x="0" y="0"/>
                </a:lnTo>
                <a:lnTo>
                  <a:pt x="19050" y="3657600"/>
                </a:lnTo>
                <a:close/>
              </a:path>
            </a:pathLst>
          </a:custGeom>
          <a:solidFill>
            <a:srgbClr val="FF0000">
              <a:alpha val="5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8158821" y="-1365963"/>
            <a:ext cx="1054100" cy="3917950"/>
          </a:xfrm>
          <a:custGeom>
            <a:avLst/>
            <a:gdLst>
              <a:gd name="connsiteX0" fmla="*/ 6350 w 1054100"/>
              <a:gd name="connsiteY0" fmla="*/ 3917950 h 3917950"/>
              <a:gd name="connsiteX1" fmla="*/ 1054100 w 1054100"/>
              <a:gd name="connsiteY1" fmla="*/ 3371850 h 3917950"/>
              <a:gd name="connsiteX2" fmla="*/ 1054100 w 1054100"/>
              <a:gd name="connsiteY2" fmla="*/ 0 h 3917950"/>
              <a:gd name="connsiteX3" fmla="*/ 0 w 1054100"/>
              <a:gd name="connsiteY3" fmla="*/ 6350 h 3917950"/>
              <a:gd name="connsiteX4" fmla="*/ 6350 w 1054100"/>
              <a:gd name="connsiteY4" fmla="*/ 3917950 h 3917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4100" h="3917950">
                <a:moveTo>
                  <a:pt x="6350" y="3917950"/>
                </a:moveTo>
                <a:lnTo>
                  <a:pt x="1054100" y="3371850"/>
                </a:lnTo>
                <a:lnTo>
                  <a:pt x="1054100" y="0"/>
                </a:lnTo>
                <a:lnTo>
                  <a:pt x="0" y="6350"/>
                </a:lnTo>
                <a:cubicBezTo>
                  <a:pt x="2117" y="1310217"/>
                  <a:pt x="4233" y="2614083"/>
                  <a:pt x="6350" y="3917950"/>
                </a:cubicBezTo>
                <a:close/>
              </a:path>
            </a:pathLst>
          </a:custGeom>
          <a:solidFill>
            <a:srgbClr val="FF0000">
              <a:alpha val="5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11111571" y="-1365963"/>
            <a:ext cx="482600" cy="5080000"/>
          </a:xfrm>
          <a:custGeom>
            <a:avLst/>
            <a:gdLst>
              <a:gd name="connsiteX0" fmla="*/ 8466 w 482600"/>
              <a:gd name="connsiteY0" fmla="*/ 5080000 h 5080000"/>
              <a:gd name="connsiteX1" fmla="*/ 482600 w 482600"/>
              <a:gd name="connsiteY1" fmla="*/ 4529667 h 5080000"/>
              <a:gd name="connsiteX2" fmla="*/ 482600 w 482600"/>
              <a:gd name="connsiteY2" fmla="*/ 0 h 5080000"/>
              <a:gd name="connsiteX3" fmla="*/ 0 w 482600"/>
              <a:gd name="connsiteY3" fmla="*/ 0 h 5080000"/>
              <a:gd name="connsiteX4" fmla="*/ 8466 w 482600"/>
              <a:gd name="connsiteY4" fmla="*/ 5080000 h 50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2600" h="5080000">
                <a:moveTo>
                  <a:pt x="8466" y="5080000"/>
                </a:moveTo>
                <a:lnTo>
                  <a:pt x="482600" y="4529667"/>
                </a:lnTo>
                <a:lnTo>
                  <a:pt x="482600" y="0"/>
                </a:lnTo>
                <a:lnTo>
                  <a:pt x="0" y="0"/>
                </a:lnTo>
                <a:lnTo>
                  <a:pt x="8466" y="5080000"/>
                </a:lnTo>
                <a:close/>
              </a:path>
            </a:pathLst>
          </a:custGeom>
          <a:solidFill>
            <a:srgbClr val="FF0000">
              <a:alpha val="25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stCxn id="14" idx="2"/>
          </p:cNvCxnSpPr>
          <p:nvPr/>
        </p:nvCxnSpPr>
        <p:spPr>
          <a:xfrm flipV="1">
            <a:off x="8162395" y="-1372399"/>
            <a:ext cx="13471" cy="389685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4" idx="3"/>
          </p:cNvCxnSpPr>
          <p:nvPr/>
        </p:nvCxnSpPr>
        <p:spPr>
          <a:xfrm flipH="1" flipV="1">
            <a:off x="11103049" y="-1365963"/>
            <a:ext cx="785" cy="501795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cxnSpLocks/>
            <a:stCxn id="14" idx="4"/>
            <a:endCxn id="16" idx="2"/>
          </p:cNvCxnSpPr>
          <p:nvPr/>
        </p:nvCxnSpPr>
        <p:spPr>
          <a:xfrm flipV="1">
            <a:off x="11571547" y="-1364318"/>
            <a:ext cx="22624" cy="451156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7" idx="2"/>
            <a:endCxn id="14" idx="1"/>
          </p:cNvCxnSpPr>
          <p:nvPr/>
        </p:nvCxnSpPr>
        <p:spPr>
          <a:xfrm flipH="1">
            <a:off x="9204132" y="-1365963"/>
            <a:ext cx="8789" cy="333927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5" idx="2"/>
            <a:endCxn id="14" idx="0"/>
          </p:cNvCxnSpPr>
          <p:nvPr/>
        </p:nvCxnSpPr>
        <p:spPr>
          <a:xfrm flipH="1">
            <a:off x="10517859" y="-1365963"/>
            <a:ext cx="3162" cy="365246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reeform 23"/>
          <p:cNvSpPr/>
          <p:nvPr/>
        </p:nvSpPr>
        <p:spPr>
          <a:xfrm>
            <a:off x="8128602" y="-1405105"/>
            <a:ext cx="2935705" cy="5024388"/>
          </a:xfrm>
          <a:custGeom>
            <a:avLst/>
            <a:gdLst>
              <a:gd name="connsiteX0" fmla="*/ 0 w 2935705"/>
              <a:gd name="connsiteY0" fmla="*/ 3907857 h 5024388"/>
              <a:gd name="connsiteX1" fmla="*/ 0 w 2935705"/>
              <a:gd name="connsiteY1" fmla="*/ 0 h 5024388"/>
              <a:gd name="connsiteX2" fmla="*/ 2935705 w 2935705"/>
              <a:gd name="connsiteY2" fmla="*/ 38501 h 5024388"/>
              <a:gd name="connsiteX3" fmla="*/ 2935705 w 2935705"/>
              <a:gd name="connsiteY3" fmla="*/ 5024388 h 5024388"/>
              <a:gd name="connsiteX4" fmla="*/ 0 w 2935705"/>
              <a:gd name="connsiteY4" fmla="*/ 3907857 h 5024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5705" h="5024388">
                <a:moveTo>
                  <a:pt x="0" y="3907857"/>
                </a:moveTo>
                <a:lnTo>
                  <a:pt x="0" y="0"/>
                </a:lnTo>
                <a:lnTo>
                  <a:pt x="2935705" y="38501"/>
                </a:lnTo>
                <a:lnTo>
                  <a:pt x="2935705" y="5024388"/>
                </a:lnTo>
                <a:lnTo>
                  <a:pt x="0" y="3907857"/>
                </a:lnTo>
                <a:close/>
              </a:path>
            </a:pathLst>
          </a:custGeom>
          <a:solidFill>
            <a:srgbClr val="FF0000">
              <a:alpha val="25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7492716" y="2111988"/>
            <a:ext cx="4542305" cy="1825631"/>
            <a:chOff x="7492716" y="1660121"/>
            <a:chExt cx="4542305" cy="1825631"/>
          </a:xfrm>
        </p:grpSpPr>
        <p:pic>
          <p:nvPicPr>
            <p:cNvPr id="26" name="Picture 25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92716" y="1932809"/>
              <a:ext cx="313655" cy="160028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36108" y="2473740"/>
              <a:ext cx="313655" cy="160028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07812" y="2819419"/>
              <a:ext cx="313655" cy="160028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52871" y="3325724"/>
              <a:ext cx="313655" cy="160028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21366" y="2162547"/>
              <a:ext cx="313655" cy="160028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64193" y="3188804"/>
              <a:ext cx="313655" cy="160028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6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81184" y="1864102"/>
              <a:ext cx="151493" cy="243243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6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57884" y="1660121"/>
              <a:ext cx="151493" cy="243243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6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07850" y="2186276"/>
              <a:ext cx="151493" cy="243243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16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03537" y="2021186"/>
              <a:ext cx="151493" cy="243243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16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30003" y="2491578"/>
              <a:ext cx="151493" cy="243243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16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52500" y="2606775"/>
              <a:ext cx="151493" cy="243243"/>
            </a:xfrm>
            <a:prstGeom prst="rect">
              <a:avLst/>
            </a:prstGeom>
          </p:spPr>
        </p:pic>
      </p:grpSp>
      <p:grpSp>
        <p:nvGrpSpPr>
          <p:cNvPr id="41" name="Group 40"/>
          <p:cNvGrpSpPr/>
          <p:nvPr/>
        </p:nvGrpSpPr>
        <p:grpSpPr>
          <a:xfrm>
            <a:off x="7529258" y="790200"/>
            <a:ext cx="2547217" cy="2247813"/>
            <a:chOff x="5422347" y="3765550"/>
            <a:chExt cx="1283253" cy="1132417"/>
          </a:xfrm>
          <a:solidFill>
            <a:schemeClr val="accent1">
              <a:lumMod val="50000"/>
            </a:schemeClr>
          </a:solidFill>
        </p:grpSpPr>
        <p:sp>
          <p:nvSpPr>
            <p:cNvPr id="42" name="Freeform 41"/>
            <p:cNvSpPr/>
            <p:nvPr/>
          </p:nvSpPr>
          <p:spPr>
            <a:xfrm>
              <a:off x="5427133" y="3894667"/>
              <a:ext cx="1278467" cy="1003300"/>
            </a:xfrm>
            <a:custGeom>
              <a:avLst/>
              <a:gdLst>
                <a:gd name="connsiteX0" fmla="*/ 0 w 1278467"/>
                <a:gd name="connsiteY0" fmla="*/ 4233 h 1003300"/>
                <a:gd name="connsiteX1" fmla="*/ 635000 w 1278467"/>
                <a:gd name="connsiteY1" fmla="*/ 1003300 h 1003300"/>
                <a:gd name="connsiteX2" fmla="*/ 1278467 w 1278467"/>
                <a:gd name="connsiteY2" fmla="*/ 0 h 1003300"/>
                <a:gd name="connsiteX0" fmla="*/ 0 w 1278467"/>
                <a:gd name="connsiteY0" fmla="*/ 4233 h 1003300"/>
                <a:gd name="connsiteX1" fmla="*/ 635000 w 1278467"/>
                <a:gd name="connsiteY1" fmla="*/ 1003300 h 1003300"/>
                <a:gd name="connsiteX2" fmla="*/ 1278467 w 1278467"/>
                <a:gd name="connsiteY2" fmla="*/ 0 h 1003300"/>
                <a:gd name="connsiteX0" fmla="*/ 0 w 1278467"/>
                <a:gd name="connsiteY0" fmla="*/ 4233 h 1003300"/>
                <a:gd name="connsiteX1" fmla="*/ 635000 w 1278467"/>
                <a:gd name="connsiteY1" fmla="*/ 1003300 h 1003300"/>
                <a:gd name="connsiteX2" fmla="*/ 1278467 w 1278467"/>
                <a:gd name="connsiteY2" fmla="*/ 0 h 1003300"/>
                <a:gd name="connsiteX0" fmla="*/ 0 w 1278467"/>
                <a:gd name="connsiteY0" fmla="*/ 4233 h 1003300"/>
                <a:gd name="connsiteX1" fmla="*/ 635000 w 1278467"/>
                <a:gd name="connsiteY1" fmla="*/ 1003300 h 1003300"/>
                <a:gd name="connsiteX2" fmla="*/ 1278467 w 1278467"/>
                <a:gd name="connsiteY2" fmla="*/ 0 h 100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8467" h="1003300">
                  <a:moveTo>
                    <a:pt x="0" y="4233"/>
                  </a:moveTo>
                  <a:cubicBezTo>
                    <a:pt x="88195" y="542219"/>
                    <a:pt x="421922" y="1004005"/>
                    <a:pt x="635000" y="1003300"/>
                  </a:cubicBezTo>
                  <a:cubicBezTo>
                    <a:pt x="848078" y="1002595"/>
                    <a:pt x="1143706" y="594431"/>
                    <a:pt x="1278467" y="0"/>
                  </a:cubicBezTo>
                </a:path>
              </a:pathLst>
            </a:custGeom>
            <a:grp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5422347" y="3765550"/>
              <a:ext cx="1282700" cy="259826"/>
            </a:xfrm>
            <a:prstGeom prst="ellipse">
              <a:avLst/>
            </a:prstGeom>
            <a:grp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Rectangle 44"/>
          <p:cNvSpPr/>
          <p:nvPr/>
        </p:nvSpPr>
        <p:spPr>
          <a:xfrm>
            <a:off x="2937575" y="1904682"/>
            <a:ext cx="1277607" cy="49974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537" y="5107405"/>
            <a:ext cx="1720892" cy="172089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ular Callout 49"/>
              <p:cNvSpPr/>
              <p:nvPr/>
            </p:nvSpPr>
            <p:spPr>
              <a:xfrm>
                <a:off x="3640580" y="4884807"/>
                <a:ext cx="6694242" cy="1342304"/>
              </a:xfrm>
              <a:prstGeom prst="wedgeRectCallout">
                <a:avLst>
                  <a:gd name="adj1" fmla="val 61870"/>
                  <a:gd name="adj2" fmla="val 49917"/>
                </a:avLst>
              </a:prstGeom>
              <a:solidFill>
                <a:schemeClr val="tx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3200" dirty="0">
                    <a:solidFill>
                      <a:schemeClr val="bg1"/>
                    </a:solidFill>
                    <a:latin typeface="+mj-lt"/>
                  </a:rPr>
                  <a:t>Same as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sz="32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IN" sz="3200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  <m:r>
                              <a:rPr lang="en-IN" sz="32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IN" sz="32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32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IN" sz="32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𝒅</m:t>
                                </m:r>
                              </m:sup>
                            </m:sSup>
                          </m:lim>
                        </m:limLow>
                        <m:r>
                          <a:rPr lang="en-I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IN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limLow>
                              <m:limLowPr>
                                <m:ctrlPr>
                                  <a:rPr lang="en-IN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IN" sz="32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IN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IN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≥0</m:t>
                                </m:r>
                              </m:lim>
                            </m:limLow>
                            <m:r>
                              <a:rPr lang="en-IN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IN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IN" sz="32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3200" b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</m:d>
                                <m:r>
                                  <a:rPr lang="en-IN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IN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IN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a:rPr lang="en-IN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IN" sz="32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3200" b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IN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0" name="Rectangular Callout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0580" y="4884807"/>
                <a:ext cx="6694242" cy="1342304"/>
              </a:xfrm>
              <a:prstGeom prst="wedgeRectCallout">
                <a:avLst>
                  <a:gd name="adj1" fmla="val 61870"/>
                  <a:gd name="adj2" fmla="val 49917"/>
                </a:avLst>
              </a:prstGeom>
              <a:blipFill>
                <a:blip r:embed="rId18"/>
                <a:stretch>
                  <a:fillRect l="-1781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" name="Picture 50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7654" y="2897703"/>
            <a:ext cx="1794551" cy="179455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ular Callout 51"/>
              <p:cNvSpPr/>
              <p:nvPr/>
            </p:nvSpPr>
            <p:spPr>
              <a:xfrm>
                <a:off x="6637122" y="3435423"/>
                <a:ext cx="3391203" cy="1114453"/>
              </a:xfrm>
              <a:prstGeom prst="wedgeRectCallout">
                <a:avLst>
                  <a:gd name="adj1" fmla="val 78584"/>
                  <a:gd name="adj2" fmla="val 22658"/>
                </a:avLst>
              </a:prstGeom>
              <a:solidFill>
                <a:schemeClr val="tx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Hmm … we still have a constraint here, but a very simple one i.e.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IN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IN" sz="2400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2" name="Rectangular Callout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7122" y="3435423"/>
                <a:ext cx="3391203" cy="1114453"/>
              </a:xfrm>
              <a:prstGeom prst="wedgeRectCallout">
                <a:avLst>
                  <a:gd name="adj1" fmla="val 78584"/>
                  <a:gd name="adj2" fmla="val 22658"/>
                </a:avLst>
              </a:prstGeom>
              <a:blipFill>
                <a:blip r:embed="rId20"/>
                <a:stretch>
                  <a:fillRect l="-1664" t="-6383" b="-13830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ectangle 59"/>
          <p:cNvSpPr/>
          <p:nvPr/>
        </p:nvSpPr>
        <p:spPr>
          <a:xfrm>
            <a:off x="865695" y="2531931"/>
            <a:ext cx="2183944" cy="3598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3F56F86-8A9C-EA4C-F5BF-167D60320E85}"/>
              </a:ext>
            </a:extLst>
          </p:cNvPr>
          <p:cNvGrpSpPr>
            <a:grpSpLocks noChangeAspect="1"/>
          </p:cNvGrpSpPr>
          <p:nvPr/>
        </p:nvGrpSpPr>
        <p:grpSpPr>
          <a:xfrm>
            <a:off x="24507" y="1890120"/>
            <a:ext cx="1143000" cy="1143000"/>
            <a:chOff x="7020470" y="457533"/>
            <a:chExt cx="4572000" cy="4572000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FBBD0C7F-0979-D17E-394B-1BED896C14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470" y="457533"/>
              <a:ext cx="4572000" cy="4572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01DCA0A-6D3F-A3D1-0168-C31D257F0562}"/>
                </a:ext>
              </a:extLst>
            </p:cNvPr>
            <p:cNvGrpSpPr/>
            <p:nvPr/>
          </p:nvGrpSpPr>
          <p:grpSpPr>
            <a:xfrm>
              <a:off x="8209190" y="1852901"/>
              <a:ext cx="2194560" cy="1280160"/>
              <a:chOff x="8209190" y="1852901"/>
              <a:chExt cx="2194560" cy="1280160"/>
            </a:xfrm>
          </p:grpSpPr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F1C08ED4-588B-166F-F5FF-688CA7D0A2C1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1F374A00-C5FD-5572-DA87-CD3403ACF36D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59" name="Rectangular Callout 58"/>
          <p:cNvSpPr/>
          <p:nvPr/>
        </p:nvSpPr>
        <p:spPr>
          <a:xfrm>
            <a:off x="1812134" y="1606992"/>
            <a:ext cx="3586928" cy="1100586"/>
          </a:xfrm>
          <a:prstGeom prst="wedgeRectCallout">
            <a:avLst>
              <a:gd name="adj1" fmla="val -74161"/>
              <a:gd name="adj2" fmla="val 44742"/>
            </a:avLst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+mj-lt"/>
              </a:rPr>
              <a:t>Let us see how to handle multiple constraints and equality constraints</a:t>
            </a:r>
          </a:p>
        </p:txBody>
      </p:sp>
    </p:spTree>
    <p:extLst>
      <p:ext uri="{BB962C8B-B14F-4D97-AF65-F5344CB8AC3E}">
        <p14:creationId xmlns:p14="http://schemas.microsoft.com/office/powerpoint/2010/main" val="2656901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000"/>
                            </p:stCondLst>
                            <p:childTnLst>
                              <p:par>
                                <p:cTn id="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"/>
                            </p:stCondLst>
                            <p:childTnLst>
                              <p:par>
                                <p:cTn id="1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6" grpId="0" animBg="1"/>
      <p:bldP spid="47" grpId="0" animBg="1"/>
      <p:bldP spid="3" grpId="0" uiExpand="1" build="p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4" grpId="0" animBg="1"/>
      <p:bldP spid="45" grpId="0" animBg="1"/>
      <p:bldP spid="50" grpId="0" animBg="1"/>
      <p:bldP spid="52" grpId="0" animBg="1"/>
      <p:bldP spid="60" grpId="0" animBg="1"/>
      <p:bldP spid="5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 few </a:t>
            </a:r>
            <a:r>
              <a:rPr lang="en-IN" dirty="0" err="1"/>
              <a:t>Cleanup</a:t>
            </a:r>
            <a:r>
              <a:rPr lang="en-IN" dirty="0"/>
              <a:t> Steps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b="1" dirty="0"/>
                  <a:t>Step 1</a:t>
                </a:r>
                <a:r>
                  <a:rPr lang="en-IN" dirty="0"/>
                  <a:t>: Convert your problem to a minimization problem</a:t>
                </a:r>
                <a:br>
                  <a:rPr lang="en-IN" dirty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e>
                    </m:func>
                    <m:r>
                      <a:rPr lang="en-IN" b="0" i="1" smtClean="0">
                        <a:latin typeface="Cambria Math" panose="02040503050406030204" pitchFamily="18" charset="0"/>
                      </a:rPr>
                      <m:t>→</m:t>
                    </m:r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e>
                    </m:func>
                  </m:oMath>
                </a14:m>
                <a:endParaRPr lang="en-IN" dirty="0"/>
              </a:p>
              <a:p>
                <a:r>
                  <a:rPr lang="en-IN" b="1" dirty="0"/>
                  <a:t>Step 2</a:t>
                </a:r>
                <a:r>
                  <a:rPr lang="en-IN" dirty="0"/>
                  <a:t>: Convert all inequality constraints to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IN" dirty="0"/>
                  <a:t> constraints</a:t>
                </a:r>
                <a:br>
                  <a:rPr lang="en-IN" dirty="0"/>
                </a:b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≥0→−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endParaRPr lang="en-IN" dirty="0"/>
              </a:p>
              <a:p>
                <a:r>
                  <a:rPr lang="en-IN" b="1" dirty="0"/>
                  <a:t>Step 3</a:t>
                </a:r>
                <a:r>
                  <a:rPr lang="en-IN" dirty="0"/>
                  <a:t>: Convert all equality constraints to two inequality constraints</a:t>
                </a:r>
                <a:br>
                  <a:rPr lang="en-IN" dirty="0"/>
                </a:b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=0→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≤0,−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endParaRPr lang="en-IN" dirty="0"/>
              </a:p>
              <a:p>
                <a:r>
                  <a:rPr lang="en-IN" b="1" dirty="0"/>
                  <a:t>Step 4</a:t>
                </a:r>
                <a:r>
                  <a:rPr lang="en-IN" dirty="0"/>
                  <a:t>: For each constraint we now have, introduce a new variable e.g. if we have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IN" dirty="0"/>
                  <a:t> inequality constraints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≤0,…,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r>
                  <a:rPr lang="en-IN" dirty="0"/>
                  <a:t>, introduce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IN" dirty="0"/>
                  <a:t> new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8" t="-27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29076" y="4971303"/>
            <a:ext cx="1787788" cy="1787788"/>
          </a:xfrm>
          <a:prstGeom prst="rect">
            <a:avLst/>
          </a:prstGeom>
        </p:spPr>
      </p:pic>
      <p:sp>
        <p:nvSpPr>
          <p:cNvPr id="7" name="Rectangular Callout 6"/>
          <p:cNvSpPr/>
          <p:nvPr/>
        </p:nvSpPr>
        <p:spPr>
          <a:xfrm>
            <a:off x="7191910" y="5173212"/>
            <a:ext cx="3123628" cy="1585879"/>
          </a:xfrm>
          <a:prstGeom prst="wedgeRectCallout">
            <a:avLst>
              <a:gd name="adj1" fmla="val 79185"/>
              <a:gd name="adj2" fmla="val 15653"/>
            </a:avLst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bg1"/>
                </a:solidFill>
                <a:latin typeface="+mj-lt"/>
              </a:rPr>
              <a:t>These new variables are called </a:t>
            </a:r>
            <a:r>
              <a:rPr lang="en-IN" sz="2400" i="1" dirty="0">
                <a:solidFill>
                  <a:schemeClr val="bg1"/>
                </a:solidFill>
                <a:latin typeface="+mj-lt"/>
              </a:rPr>
              <a:t>dual variables </a:t>
            </a:r>
            <a:r>
              <a:rPr lang="en-IN" sz="2400" dirty="0">
                <a:solidFill>
                  <a:schemeClr val="bg1"/>
                </a:solidFill>
                <a:latin typeface="+mj-lt"/>
              </a:rPr>
              <a:t>or sometimes even called </a:t>
            </a:r>
            <a:r>
              <a:rPr lang="en-IN" sz="2400" i="1" dirty="0">
                <a:solidFill>
                  <a:schemeClr val="bg1"/>
                </a:solidFill>
                <a:latin typeface="+mj-lt"/>
              </a:rPr>
              <a:t>Lagrange multipliers</a:t>
            </a:r>
            <a:endParaRPr lang="en-IN" sz="24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C270BA9-DD4D-E6EC-206F-9C57A46DAB41}"/>
              </a:ext>
            </a:extLst>
          </p:cNvPr>
          <p:cNvGrpSpPr>
            <a:grpSpLocks noChangeAspect="1"/>
          </p:cNvGrpSpPr>
          <p:nvPr/>
        </p:nvGrpSpPr>
        <p:grpSpPr>
          <a:xfrm>
            <a:off x="264228" y="5685981"/>
            <a:ext cx="1143000" cy="1143000"/>
            <a:chOff x="7020470" y="457533"/>
            <a:chExt cx="4572000" cy="4572000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82CCC01E-CFB0-8120-2D07-E56F699213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470" y="457533"/>
              <a:ext cx="4572000" cy="4572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A93E3BE7-D424-6BE6-B763-FC367B7CDFEF}"/>
                </a:ext>
              </a:extLst>
            </p:cNvPr>
            <p:cNvGrpSpPr/>
            <p:nvPr/>
          </p:nvGrpSpPr>
          <p:grpSpPr>
            <a:xfrm>
              <a:off x="8209190" y="1852901"/>
              <a:ext cx="2194560" cy="1280160"/>
              <a:chOff x="8209190" y="1852901"/>
              <a:chExt cx="2194560" cy="1280160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539AB1C9-34CC-77CE-B945-44796E0D5A05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FD371C1F-7868-7A6B-3114-BCDB9D336881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ular Callout 14"/>
              <p:cNvSpPr/>
              <p:nvPr/>
            </p:nvSpPr>
            <p:spPr>
              <a:xfrm>
                <a:off x="1596403" y="5401727"/>
                <a:ext cx="5469949" cy="1357364"/>
              </a:xfrm>
              <a:prstGeom prst="wedgeRectCallout">
                <a:avLst>
                  <a:gd name="adj1" fmla="val -61748"/>
                  <a:gd name="adj2" fmla="val 37368"/>
                </a:avLst>
              </a:prstGeom>
              <a:solidFill>
                <a:schemeClr val="tx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The variables of the original optimization problem, e.g. </a:t>
                </a:r>
                <a14:m>
                  <m:oMath xmlns:m="http://schemas.openxmlformats.org/officeDocument/2006/math">
                    <m:r>
                      <a:rPr lang="en-IN" sz="24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IN" sz="2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in this case, are called the </a:t>
                </a:r>
                <a:r>
                  <a:rPr lang="en-IN" sz="2400" i="1" dirty="0">
                    <a:solidFill>
                      <a:schemeClr val="bg1"/>
                    </a:solidFill>
                    <a:latin typeface="+mj-lt"/>
                  </a:rPr>
                  <a:t>primal variables</a:t>
                </a:r>
                <a:r>
                  <a:rPr lang="en-IN" sz="2400" dirty="0">
                    <a:solidFill>
                      <a:schemeClr val="bg1"/>
                    </a:solidFill>
                    <a:latin typeface="+mj-lt"/>
                  </a:rPr>
                  <a:t> by comparison</a:t>
                </a:r>
                <a:endParaRPr lang="en-IN" sz="24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5" name="Rectangular Callout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6403" y="5401727"/>
                <a:ext cx="5469949" cy="1357364"/>
              </a:xfrm>
              <a:prstGeom prst="wedgeRectCallout">
                <a:avLst>
                  <a:gd name="adj1" fmla="val -61748"/>
                  <a:gd name="adj2" fmla="val 37368"/>
                </a:avLst>
              </a:prstGeom>
              <a:blipFill>
                <a:blip r:embed="rId4"/>
                <a:stretch>
                  <a:fillRect r="-496" b="-2620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4708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254990" y="1111624"/>
                <a:ext cx="7598692" cy="4066551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𝐱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IN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𝛂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𝛂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e>
                    </m:nary>
                  </m:oMath>
                </a14:m>
                <a:r>
                  <a:rPr lang="en-IN" dirty="0"/>
                  <a:t> called the </a:t>
                </a:r>
                <a:r>
                  <a:rPr lang="en-IN" i="1" dirty="0" err="1"/>
                  <a:t>Lagrangian</a:t>
                </a:r>
                <a:r>
                  <a:rPr lang="en-IN" dirty="0"/>
                  <a:t> of the problem</a:t>
                </a:r>
              </a:p>
              <a:p>
                <a:r>
                  <a:rPr lang="en-IN" dirty="0"/>
                  <a:t>If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IN" dirty="0"/>
                  <a:t> violates even one constraint, we have</a:t>
                </a:r>
                <a:br>
                  <a:rPr lang="en-IN" dirty="0"/>
                </a:br>
                <a14:m>
                  <m:oMath xmlns:m="http://schemas.openxmlformats.org/officeDocument/2006/math">
                    <m:limLow>
                      <m:limLow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eqArr>
                          <m:eqArr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𝛂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sup>
                            </m:sSup>
                          </m:e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𝛂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</m:eqArr>
                      </m:lim>
                    </m:limLow>
                    <m:r>
                      <a:rPr lang="en-IN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𝐱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𝛂</m:t>
                            </m:r>
                          </m:e>
                        </m:d>
                      </m:e>
                    </m:d>
                    <m:r>
                      <a:rPr lang="en-IN" b="1" i="1" smtClean="0">
                        <a:latin typeface="Cambria Math" panose="02040503050406030204" pitchFamily="18" charset="0"/>
                      </a:rPr>
                      <m:t>=∞</m:t>
                    </m:r>
                  </m:oMath>
                </a14:m>
                <a:endParaRPr lang="en-IN" b="1" dirty="0"/>
              </a:p>
              <a:p>
                <a:r>
                  <a:rPr lang="en-IN" dirty="0"/>
                  <a:t>If </a:t>
                </a:r>
                <a14:m>
                  <m:oMath xmlns:m="http://schemas.openxmlformats.org/officeDocument/2006/math">
                    <m:r>
                      <a:rPr lang="en-IN" b="1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IN" dirty="0"/>
                  <a:t> satisfies every single constraint, we have</a:t>
                </a:r>
                <a:br>
                  <a:rPr lang="en-IN" dirty="0"/>
                </a:br>
                <a14:m>
                  <m:oMath xmlns:m="http://schemas.openxmlformats.org/officeDocument/2006/math">
                    <m:limLow>
                      <m:limLow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eqArr>
                          <m:eqArr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𝛂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sup>
                            </m:sSup>
                          </m:e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1">
                                    <a:latin typeface="Cambria Math" panose="02040503050406030204" pitchFamily="18" charset="0"/>
                                  </a:rPr>
                                  <m:t>𝛂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</m:eqArr>
                      </m:lim>
                    </m:limLow>
                    <m:r>
                      <a:rPr lang="en-IN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𝐱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𝛂</m:t>
                            </m:r>
                          </m:e>
                        </m:d>
                      </m:e>
                    </m:d>
                    <m:r>
                      <a:rPr lang="en-IN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54990" y="1111624"/>
                <a:ext cx="7598692" cy="4066551"/>
              </a:xfrm>
              <a:blipFill>
                <a:blip r:embed="rId2"/>
                <a:stretch>
                  <a:fillRect l="-882" t="-3298" r="-280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</a:t>
            </a:r>
            <a:r>
              <a:rPr lang="en-IN" dirty="0" err="1"/>
              <a:t>Lagrangian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66656" y="1223578"/>
            <a:ext cx="885328" cy="46312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630393" y="1781903"/>
            <a:ext cx="3284061" cy="205589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10"/>
              <p:cNvSpPr txBox="1">
                <a:spLocks/>
              </p:cNvSpPr>
              <p:nvPr/>
            </p:nvSpPr>
            <p:spPr>
              <a:xfrm>
                <a:off x="428015" y="1111623"/>
                <a:ext cx="3624596" cy="2859740"/>
              </a:xfrm>
              <a:prstGeom prst="roundRect">
                <a:avLst>
                  <a:gd name="adj" fmla="val 5610"/>
                </a:avLst>
              </a:prstGeom>
              <a:ln w="28575">
                <a:solidFill>
                  <a:schemeClr val="accent6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85000"/>
                  </a:lnSpc>
                  <a:spcBef>
                    <a:spcPts val="1300"/>
                  </a:spcBef>
                  <a:buFont typeface="Arial" pitchFamily="34" charset="0"/>
                  <a:buChar char=" "/>
                  <a:defRPr sz="32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lvl1pPr>
                <a:lvl2pPr marL="347472" indent="-3429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32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lvl2pPr>
                <a:lvl3pPr marL="548640" indent="-54864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2800" i="1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lvl3pPr>
                <a:lvl4pPr marL="822960" indent="-82296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2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lvl4pPr>
                <a:lvl5pPr marL="1097280" indent="-109728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2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lvl5pPr>
                <a:lvl6pPr marL="1200000" indent="-2286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400000" indent="-2286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600000" indent="-2286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800000" indent="-2286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IN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IN" b="1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lim>
                        </m:limLow>
                      </m:fName>
                      <m:e>
                        <m:r>
                          <a:rPr lang="en-IN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e>
                    </m:func>
                  </m:oMath>
                </a14:m>
                <a:endParaRPr lang="en-US" dirty="0">
                  <a:solidFill>
                    <a:schemeClr val="bg1"/>
                  </a:solidFill>
                  <a:latin typeface="+mj-lt"/>
                </a:endParaRPr>
              </a:p>
              <a:p>
                <a:r>
                  <a:rPr lang="en-US" dirty="0" err="1">
                    <a:solidFill>
                      <a:schemeClr val="bg1"/>
                    </a:solidFill>
                    <a:latin typeface="+mj-lt"/>
                  </a:rPr>
                  <a:t>s.t.</a:t>
                </a:r>
                <a:r>
                  <a:rPr lang="en-US" dirty="0">
                    <a:solidFill>
                      <a:schemeClr val="bg1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IN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IN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endParaRPr lang="en-US" dirty="0">
                  <a:solidFill>
                    <a:schemeClr val="bg1"/>
                  </a:solidFill>
                  <a:latin typeface="+mj-lt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  <a:latin typeface="+mj-lt"/>
                  </a:rPr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IN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IN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IN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br>
                  <a:rPr lang="en-IN" dirty="0">
                    <a:solidFill>
                      <a:schemeClr val="bg1"/>
                    </a:solidFill>
                    <a:latin typeface="+mj-lt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br>
                  <a:rPr lang="en-IN" b="0" dirty="0">
                    <a:solidFill>
                      <a:schemeClr val="bg1"/>
                    </a:solidFill>
                    <a:latin typeface="+mj-lt"/>
                  </a:rPr>
                </a:br>
                <a:r>
                  <a:rPr lang="en-IN" b="0" dirty="0">
                    <a:solidFill>
                      <a:schemeClr val="bg1"/>
                    </a:solidFill>
                    <a:latin typeface="+mj-lt"/>
                  </a:rPr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d>
                      <m:d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endParaRPr lang="en-IN" b="0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8" name="Content Placeholder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015" y="1111623"/>
                <a:ext cx="3624596" cy="2859740"/>
              </a:xfrm>
              <a:prstGeom prst="roundRect">
                <a:avLst>
                  <a:gd name="adj" fmla="val 5610"/>
                </a:avLst>
              </a:prstGeom>
              <a:blipFill>
                <a:blip r:embed="rId3"/>
                <a:stretch>
                  <a:fillRect l="-167"/>
                </a:stretch>
              </a:blipFill>
              <a:ln w="28575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28015" y="4837126"/>
                <a:ext cx="7822134" cy="1861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IN" sz="3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IN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IN" sz="36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IN" sz="3600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  <m:r>
                                <a:rPr lang="en-IN" sz="36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IN" sz="36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36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en-IN" sz="36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𝒅</m:t>
                                  </m:r>
                                </m:sup>
                              </m:sSup>
                            </m:lim>
                          </m:limLow>
                          <m:r>
                            <a:rPr lang="en-IN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IN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limLow>
                                <m:limLowPr>
                                  <m:ctrlPr>
                                    <a:rPr lang="en-IN" sz="3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IN" sz="36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eqArr>
                                    <m:eqArrPr>
                                      <m:ctrlPr>
                                        <a:rPr lang="en-IN" sz="36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IN" sz="3600" b="1" i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𝛂</m:t>
                                      </m:r>
                                      <m:r>
                                        <a:rPr lang="en-IN" sz="36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sSup>
                                        <m:sSupPr>
                                          <m:ctrlPr>
                                            <a:rPr lang="en-IN" sz="36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IN" sz="36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ℝ</m:t>
                                          </m:r>
                                        </m:e>
                                        <m:sup>
                                          <m:r>
                                            <a:rPr lang="en-IN" sz="36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sup>
                                      </m:sSup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IN" sz="36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sz="3600" b="1" i="0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𝛂</m:t>
                                          </m:r>
                                        </m:e>
                                        <m:sub>
                                          <m:r>
                                            <a:rPr lang="en-IN" sz="36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  <m:r>
                                        <a:rPr lang="en-IN" sz="36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≥0</m:t>
                                      </m:r>
                                    </m:e>
                                  </m:eqArr>
                                </m:lim>
                              </m:limLow>
                              <m:r>
                                <a:rPr lang="en-IN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IN" sz="3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3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IN" sz="3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3600" b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</m:d>
                                  <m:r>
                                    <a:rPr lang="en-IN" sz="3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nary>
                                    <m:naryPr>
                                      <m:chr m:val="∑"/>
                                      <m:limLoc m:val="subSup"/>
                                      <m:ctrlPr>
                                        <a:rPr lang="en-IN" sz="360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5"/>
                                        </m:rPr>
                                        <a:rPr lang="en-IN" sz="36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en-IN" sz="36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IN" sz="36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IN" sz="36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sz="3600" b="1" i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𝛂</m:t>
                                          </m:r>
                                        </m:e>
                                        <m:sub>
                                          <m:r>
                                            <a:rPr lang="en-IN" sz="36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  <m:r>
                                        <a:rPr lang="en-IN" sz="3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IN" sz="36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sz="36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  <m:sub>
                                          <m:r>
                                            <a:rPr lang="en-IN" sz="36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IN" sz="36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IN" sz="3600" b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𝐱</m:t>
                                          </m:r>
                                        </m:e>
                                      </m:d>
                                    </m:e>
                                  </m:nary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IN" sz="3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015" y="4837126"/>
                <a:ext cx="7822134" cy="186102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1107" y="4079989"/>
            <a:ext cx="1720892" cy="1720892"/>
          </a:xfrm>
          <a:prstGeom prst="rect">
            <a:avLst/>
          </a:prstGeom>
        </p:spPr>
      </p:pic>
      <p:sp>
        <p:nvSpPr>
          <p:cNvPr id="13" name="Rectangular Callout 12"/>
          <p:cNvSpPr/>
          <p:nvPr/>
        </p:nvSpPr>
        <p:spPr>
          <a:xfrm>
            <a:off x="6183706" y="3971363"/>
            <a:ext cx="3741260" cy="921246"/>
          </a:xfrm>
          <a:prstGeom prst="wedgeRectCallout">
            <a:avLst>
              <a:gd name="adj1" fmla="val 82523"/>
              <a:gd name="adj2" fmla="val 71519"/>
            </a:avLst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bg1"/>
                </a:solidFill>
                <a:latin typeface="+mj-lt"/>
              </a:rPr>
              <a:t>This is just a nice way of rewriting the above problem</a:t>
            </a:r>
          </a:p>
        </p:txBody>
      </p:sp>
    </p:spTree>
    <p:extLst>
      <p:ext uri="{BB962C8B-B14F-4D97-AF65-F5344CB8AC3E}">
        <p14:creationId xmlns:p14="http://schemas.microsoft.com/office/powerpoint/2010/main" val="915570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uiExpand="1" build="p" animBg="1"/>
      <p:bldP spid="10" grpId="0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“best” Linear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2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1155477" y="1111624"/>
            <a:ext cx="9796080" cy="5232364"/>
            <a:chOff x="1621570" y="1435846"/>
            <a:chExt cx="9796080" cy="5232364"/>
          </a:xfrm>
        </p:grpSpPr>
        <p:sp>
          <p:nvSpPr>
            <p:cNvPr id="10" name="Oval 9"/>
            <p:cNvSpPr/>
            <p:nvPr/>
          </p:nvSpPr>
          <p:spPr>
            <a:xfrm>
              <a:off x="1621570" y="1435846"/>
              <a:ext cx="311085" cy="31108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2227473" y="2601319"/>
              <a:ext cx="311085" cy="31108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4109556" y="3118018"/>
              <a:ext cx="311085" cy="31108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2628953" y="1856471"/>
              <a:ext cx="311085" cy="31108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7019090" y="6357125"/>
              <a:ext cx="311085" cy="31108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5506505" y="4557641"/>
              <a:ext cx="311085" cy="31108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3215398" y="3235582"/>
              <a:ext cx="311085" cy="31108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5742431" y="5390465"/>
              <a:ext cx="311085" cy="31108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10790357" y="6176065"/>
              <a:ext cx="311085" cy="311085"/>
            </a:xfrm>
            <a:prstGeom prst="ellipse">
              <a:avLst/>
            </a:prstGeom>
            <a:solidFill>
              <a:srgbClr val="2ECC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6699512" y="2336320"/>
              <a:ext cx="311085" cy="311085"/>
            </a:xfrm>
            <a:prstGeom prst="ellipse">
              <a:avLst/>
            </a:prstGeom>
            <a:solidFill>
              <a:srgbClr val="2ECC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11106565" y="5390465"/>
              <a:ext cx="311085" cy="311085"/>
            </a:xfrm>
            <a:prstGeom prst="ellipse">
              <a:avLst/>
            </a:prstGeom>
            <a:solidFill>
              <a:srgbClr val="2ECC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7412510" y="3836121"/>
              <a:ext cx="311085" cy="311085"/>
            </a:xfrm>
            <a:prstGeom prst="ellipse">
              <a:avLst/>
            </a:prstGeom>
            <a:solidFill>
              <a:srgbClr val="2ECC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10504691" y="5614722"/>
              <a:ext cx="311085" cy="311085"/>
            </a:xfrm>
            <a:prstGeom prst="ellipse">
              <a:avLst/>
            </a:prstGeom>
            <a:solidFill>
              <a:srgbClr val="2ECC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7348506" y="2640269"/>
              <a:ext cx="311085" cy="311085"/>
            </a:xfrm>
            <a:prstGeom prst="ellipse">
              <a:avLst/>
            </a:prstGeom>
            <a:solidFill>
              <a:srgbClr val="2ECC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10547792" y="4241036"/>
              <a:ext cx="311085" cy="311085"/>
            </a:xfrm>
            <a:prstGeom prst="ellipse">
              <a:avLst/>
            </a:prstGeom>
            <a:solidFill>
              <a:srgbClr val="2ECC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7900100" y="3289139"/>
              <a:ext cx="311085" cy="311085"/>
            </a:xfrm>
            <a:prstGeom prst="ellipse">
              <a:avLst/>
            </a:prstGeom>
            <a:solidFill>
              <a:srgbClr val="2ECC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3553668" y="2474895"/>
              <a:ext cx="311085" cy="31108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4282729" y="4557641"/>
              <a:ext cx="311085" cy="31108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6116611" y="4882851"/>
              <a:ext cx="311085" cy="31108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4888116" y="4034891"/>
              <a:ext cx="311085" cy="31108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4986136" y="5107202"/>
              <a:ext cx="311085" cy="31108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Oval 30"/>
            <p:cNvSpPr/>
            <p:nvPr/>
          </p:nvSpPr>
          <p:spPr>
            <a:xfrm>
              <a:off x="8606736" y="2999328"/>
              <a:ext cx="311085" cy="311085"/>
            </a:xfrm>
            <a:prstGeom prst="ellipse">
              <a:avLst/>
            </a:prstGeom>
            <a:solidFill>
              <a:srgbClr val="2ECC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8954834" y="3723805"/>
              <a:ext cx="311085" cy="311085"/>
            </a:xfrm>
            <a:prstGeom prst="ellipse">
              <a:avLst/>
            </a:prstGeom>
            <a:solidFill>
              <a:srgbClr val="2ECC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9882521" y="4396579"/>
              <a:ext cx="311085" cy="311085"/>
            </a:xfrm>
            <a:prstGeom prst="ellipse">
              <a:avLst/>
            </a:prstGeom>
            <a:solidFill>
              <a:srgbClr val="2ECC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8773297" y="5121834"/>
              <a:ext cx="311085" cy="311085"/>
            </a:xfrm>
            <a:prstGeom prst="ellipse">
              <a:avLst/>
            </a:prstGeom>
            <a:solidFill>
              <a:srgbClr val="2ECC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10193606" y="4946628"/>
              <a:ext cx="311085" cy="311085"/>
            </a:xfrm>
            <a:prstGeom prst="ellipse">
              <a:avLst/>
            </a:prstGeom>
            <a:solidFill>
              <a:srgbClr val="2ECC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8111304" y="4144272"/>
              <a:ext cx="311085" cy="311085"/>
            </a:xfrm>
            <a:prstGeom prst="ellipse">
              <a:avLst/>
            </a:prstGeom>
            <a:solidFill>
              <a:srgbClr val="2ECC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6218730" y="5953453"/>
              <a:ext cx="311085" cy="31108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9526393" y="5079380"/>
              <a:ext cx="311085" cy="311085"/>
            </a:xfrm>
            <a:prstGeom prst="ellipse">
              <a:avLst/>
            </a:prstGeom>
            <a:solidFill>
              <a:srgbClr val="2ECC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4109555" y="3836121"/>
              <a:ext cx="311085" cy="311085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Oval 39"/>
            <p:cNvSpPr/>
            <p:nvPr/>
          </p:nvSpPr>
          <p:spPr>
            <a:xfrm>
              <a:off x="9110376" y="4455357"/>
              <a:ext cx="311085" cy="311085"/>
            </a:xfrm>
            <a:prstGeom prst="ellipse">
              <a:avLst/>
            </a:prstGeom>
            <a:solidFill>
              <a:srgbClr val="2ECC7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42" name="Straight Connector 41"/>
          <p:cNvCxnSpPr/>
          <p:nvPr/>
        </p:nvCxnSpPr>
        <p:spPr>
          <a:xfrm>
            <a:off x="2890353" y="844565"/>
            <a:ext cx="6112937" cy="5732206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6222468" y="4769393"/>
            <a:ext cx="311085" cy="311085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8" name="Oval 87"/>
          <p:cNvSpPr/>
          <p:nvPr/>
        </p:nvSpPr>
        <p:spPr>
          <a:xfrm>
            <a:off x="8667977" y="5445823"/>
            <a:ext cx="311085" cy="311085"/>
          </a:xfrm>
          <a:prstGeom prst="ellipse">
            <a:avLst/>
          </a:prstGeom>
          <a:solidFill>
            <a:srgbClr val="2ECC7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9" name="Straight Connector 88"/>
          <p:cNvCxnSpPr/>
          <p:nvPr/>
        </p:nvCxnSpPr>
        <p:spPr>
          <a:xfrm>
            <a:off x="2162860" y="1029039"/>
            <a:ext cx="6112937" cy="5732206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4014570" y="1029039"/>
            <a:ext cx="6112937" cy="5732206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1539378" y="983369"/>
            <a:ext cx="9189581" cy="5539884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5961603" y="768328"/>
            <a:ext cx="1051957" cy="5992917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8539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500000">
                                      <p:cBhvr>
                                        <p:cTn id="1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2100000">
                                      <p:cBhvr>
                                        <p:cTn id="2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600000">
                                      <p:cBhvr>
                                        <p:cTn id="2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2.22222E-6 L -0.07695 -2.22222E-6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5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695 -2.22222E-6 L 0.07669 -2.22222E-6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8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669 -2.22222E-6 L -2.29167E-6 -2.22222E-6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7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8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88" grpId="0" animBg="1"/>
      <p:bldP spid="88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Final Form of C-SVM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Recall that the C-SVM optimization finds a model by solving</a:t>
                </a:r>
              </a:p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acc>
                              <m:accPr>
                                <m:chr m:val="̃"/>
                                <m:ctrlPr>
                                  <a:rPr lang="en-IN" b="1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b="1" dirty="0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</m:acc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̃"/>
                                <m:ctrlPr>
                                  <a:rPr lang="en-IN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i="1" dirty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acc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IN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 dirty="0">
                                        <a:latin typeface="Cambria Math" panose="02040503050406030204" pitchFamily="18" charset="0"/>
                                      </a:rPr>
                                      <m:t>𝜉</m:t>
                                    </m:r>
                                  </m:e>
                                  <m:sub>
                                    <m:r>
                                      <a:rPr lang="en-IN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lim>
                        </m:limLow>
                      </m:fName>
                      <m:e>
                        <m:sSubSup>
                          <m:sSub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f>
                              <m:f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d>
                              <m:dPr>
                                <m:begChr m:val="‖"/>
                                <m:endChr m:val="‖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IN" b="1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N" b="1" dirty="0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</m:acc>
                              </m:e>
                            </m:d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I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𝐶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func>
                  </m:oMath>
                </a14:m>
                <a:endParaRPr lang="en-IN" i="1" dirty="0"/>
              </a:p>
              <a:p>
                <a:pPr algn="ctr"/>
                <a:r>
                  <a:rPr lang="en-IN" dirty="0" err="1"/>
                  <a:t>s.t.</a:t>
                </a:r>
                <a:r>
                  <a:rPr lang="en-I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IN" b="1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b="1" dirty="0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</m:acc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̃"/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≥1−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/>
                  <a:t> for all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IN" dirty="0"/>
              </a:p>
              <a:p>
                <a:pPr algn="ctr"/>
                <a:r>
                  <a:rPr lang="en-IN" dirty="0"/>
                  <a:t> as well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IN" dirty="0"/>
                  <a:t> for all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IN" dirty="0"/>
              </a:p>
              <a:p>
                <a:r>
                  <a:rPr lang="en-IN" dirty="0"/>
                  <a:t>Using the previous discussion, we can rewrite the above very simply</a:t>
                </a:r>
              </a:p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acc>
                              <m:accPr>
                                <m:chr m:val="̃"/>
                                <m:ctrlPr>
                                  <a:rPr lang="en-IN" b="1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b="1" dirty="0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</m:acc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̃"/>
                                <m:ctrlPr>
                                  <a:rPr lang="en-IN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i="1" dirty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acc>
                            <m:r>
                              <a:rPr lang="en-IN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lim>
                        </m:limLow>
                      </m:fName>
                      <m:e>
                        <m:sSubSup>
                          <m:sSub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f>
                              <m:f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d>
                              <m:dPr>
                                <m:begChr m:val="‖"/>
                                <m:endChr m:val="‖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IN" b="1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N" b="1" dirty="0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</m:acc>
                              </m:e>
                            </m:d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I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𝐶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IN" b="0" i="0" smtClean="0">
                                    <a:latin typeface="Cambria Math" panose="02040503050406030204" pitchFamily="18" charset="0"/>
                                  </a:rPr>
                                  <m:t>hinge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IN" b="1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IN" b="1" dirty="0">
                                            <a:latin typeface="Cambria Math" panose="02040503050406030204" pitchFamily="18" charset="0"/>
                                          </a:rPr>
                                          <m:t>𝐰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⊤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acc>
                                  <m:accPr>
                                    <m:chr m:val="̃"/>
                                    <m:ctrlPr>
                                      <a:rPr lang="en-IN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N" i="1" dirty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acc>
                                <m:r>
                                  <a:rPr lang="en-IN" b="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IN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0" i="1" dirty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IN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e>
                            </m:d>
                          </m:e>
                        </m:nary>
                      </m:e>
                    </m:func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8" t="-27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73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 Calculus for Optimization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3" y="1111624"/>
                <a:ext cx="11938645" cy="5300823"/>
              </a:xfrm>
            </p:spPr>
            <p:txBody>
              <a:bodyPr>
                <a:normAutofit/>
              </a:bodyPr>
              <a:lstStyle/>
              <a:p>
                <a:r>
                  <a:rPr lang="en-IN" b="1" dirty="0"/>
                  <a:t>Method 1</a:t>
                </a:r>
                <a:r>
                  <a:rPr lang="en-IN" dirty="0"/>
                  <a:t>: First order optimality Condition</a:t>
                </a:r>
              </a:p>
              <a:p>
                <a:pPr lvl="2"/>
                <a:r>
                  <a:rPr lang="en-IN" dirty="0"/>
                  <a:t>Exploits the fact that gradient must vanish at a local optimum</a:t>
                </a:r>
              </a:p>
              <a:p>
                <a:pPr lvl="2"/>
                <a:r>
                  <a:rPr lang="en-IN" dirty="0"/>
                  <a:t>Also exploits the fact that for convex functions, local minima are global</a:t>
                </a:r>
              </a:p>
              <a:p>
                <a:pPr lvl="2"/>
                <a:r>
                  <a:rPr lang="en-IN" b="1" dirty="0"/>
                  <a:t>Warning</a:t>
                </a:r>
                <a:r>
                  <a:rPr lang="en-IN" dirty="0"/>
                  <a:t>: works only for simple convex functions when there are no constraints</a:t>
                </a:r>
              </a:p>
              <a:p>
                <a:r>
                  <a:rPr lang="en-IN" b="1" dirty="0"/>
                  <a:t>To Do</a:t>
                </a:r>
                <a:r>
                  <a:rPr lang="en-IN" dirty="0"/>
                  <a:t>: given a convex function that we wish to minimize, try finding all the stationary points of the function (set gradient to zero)</a:t>
                </a:r>
              </a:p>
              <a:p>
                <a:pPr lvl="2"/>
                <a:r>
                  <a:rPr lang="en-IN" dirty="0"/>
                  <a:t>If you find only one, that has to be the global minimum </a:t>
                </a:r>
                <a:r>
                  <a:rPr lang="en-IN" i="0" dirty="0">
                    <a:sym typeface="Wingdings" panose="05000000000000000000" pitchFamily="2" charset="2"/>
                  </a:rPr>
                  <a:t></a:t>
                </a:r>
              </a:p>
              <a:p>
                <a:r>
                  <a:rPr lang="en-IN" b="1" dirty="0">
                    <a:sym typeface="Wingdings" panose="05000000000000000000" pitchFamily="2" charset="2"/>
                  </a:rPr>
                  <a:t>Example</a:t>
                </a:r>
                <a:r>
                  <a:rPr lang="en-IN" dirty="0">
                    <a:sym typeface="Wingdings" panose="05000000000000000000" pitchFamily="2" charset="2"/>
                  </a:rPr>
                  <a:t>: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𝑤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𝑤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4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−2</m:t>
                    </m:r>
                    <m:r>
                      <a:rPr lang="en-IN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𝑤</m:t>
                    </m:r>
                  </m:oMath>
                </a14:m>
                <a:endParaRPr lang="en-IN" i="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=4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−2=0</m:t>
                    </m:r>
                  </m:oMath>
                </a14:m>
                <a:r>
                  <a:rPr lang="en-IN" i="0" dirty="0"/>
                  <a:t> only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g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0.5</m:t>
                        </m:r>
                      </m:e>
                    </m:rad>
                  </m:oMath>
                </a14:m>
                <a:endParaRPr lang="en-IN" i="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=12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IN" i="0" dirty="0"/>
                  <a:t> i.e.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IN" i="0" dirty="0"/>
                  <a:t> is </a:t>
                </a:r>
                <a:r>
                  <a:rPr lang="en-IN" i="0" dirty="0" err="1"/>
                  <a:t>cvx</a:t>
                </a:r>
                <a:r>
                  <a:rPr lang="en-IN" i="0" dirty="0"/>
                  <a:t> i.e.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IN" i="0" dirty="0"/>
                  <a:t> is global min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3" y="1111624"/>
                <a:ext cx="11938645" cy="5300823"/>
              </a:xfrm>
              <a:blipFill>
                <a:blip r:embed="rId2"/>
                <a:stretch>
                  <a:fillRect l="-562" t="-2759" r="-20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4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9857736" y="3722885"/>
            <a:ext cx="1995946" cy="2913890"/>
            <a:chOff x="2264049" y="1188485"/>
            <a:chExt cx="5943255" cy="8676580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4525310" y="1188485"/>
              <a:ext cx="0" cy="8676580"/>
            </a:xfrm>
            <a:prstGeom prst="line">
              <a:avLst/>
            </a:prstGeom>
            <a:noFill/>
            <a:ln w="3810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</p:cxnSp>
        <p:cxnSp>
          <p:nvCxnSpPr>
            <p:cNvPr id="11" name="Straight Connector 10"/>
            <p:cNvCxnSpPr/>
            <p:nvPr/>
          </p:nvCxnSpPr>
          <p:spPr>
            <a:xfrm>
              <a:off x="2264049" y="7326124"/>
              <a:ext cx="5943255" cy="0"/>
            </a:xfrm>
            <a:prstGeom prst="line">
              <a:avLst/>
            </a:prstGeom>
            <a:noFill/>
            <a:ln w="3810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</p:cxnSp>
      </p:grpSp>
      <p:sp>
        <p:nvSpPr>
          <p:cNvPr id="12" name="Freeform 11"/>
          <p:cNvSpPr/>
          <p:nvPr/>
        </p:nvSpPr>
        <p:spPr>
          <a:xfrm>
            <a:off x="10044548" y="3930015"/>
            <a:ext cx="1700250" cy="2738205"/>
          </a:xfrm>
          <a:custGeom>
            <a:avLst/>
            <a:gdLst>
              <a:gd name="connsiteX0" fmla="*/ 0 w 3165988"/>
              <a:gd name="connsiteY0" fmla="*/ 39329 h 4855272"/>
              <a:gd name="connsiteX1" fmla="*/ 816078 w 3165988"/>
              <a:gd name="connsiteY1" fmla="*/ 2762864 h 4855272"/>
              <a:gd name="connsiteX2" fmla="*/ 1769807 w 3165988"/>
              <a:gd name="connsiteY2" fmla="*/ 4660490 h 4855272"/>
              <a:gd name="connsiteX3" fmla="*/ 2615381 w 3165988"/>
              <a:gd name="connsiteY3" fmla="*/ 4483509 h 4855272"/>
              <a:gd name="connsiteX4" fmla="*/ 2998839 w 3165988"/>
              <a:gd name="connsiteY4" fmla="*/ 1917290 h 4855272"/>
              <a:gd name="connsiteX5" fmla="*/ 3165988 w 3165988"/>
              <a:gd name="connsiteY5" fmla="*/ 0 h 4855272"/>
              <a:gd name="connsiteX0" fmla="*/ 0 w 3165988"/>
              <a:gd name="connsiteY0" fmla="*/ 39329 h 4855272"/>
              <a:gd name="connsiteX1" fmla="*/ 816078 w 3165988"/>
              <a:gd name="connsiteY1" fmla="*/ 2762864 h 4855272"/>
              <a:gd name="connsiteX2" fmla="*/ 1769807 w 3165988"/>
              <a:gd name="connsiteY2" fmla="*/ 4660490 h 4855272"/>
              <a:gd name="connsiteX3" fmla="*/ 2615381 w 3165988"/>
              <a:gd name="connsiteY3" fmla="*/ 4483509 h 4855272"/>
              <a:gd name="connsiteX4" fmla="*/ 2998839 w 3165988"/>
              <a:gd name="connsiteY4" fmla="*/ 1917290 h 4855272"/>
              <a:gd name="connsiteX5" fmla="*/ 3165988 w 3165988"/>
              <a:gd name="connsiteY5" fmla="*/ 0 h 4855272"/>
              <a:gd name="connsiteX0" fmla="*/ 0 w 3165988"/>
              <a:gd name="connsiteY0" fmla="*/ 39329 h 4855272"/>
              <a:gd name="connsiteX1" fmla="*/ 816078 w 3165988"/>
              <a:gd name="connsiteY1" fmla="*/ 2762864 h 4855272"/>
              <a:gd name="connsiteX2" fmla="*/ 1769807 w 3165988"/>
              <a:gd name="connsiteY2" fmla="*/ 4660490 h 4855272"/>
              <a:gd name="connsiteX3" fmla="*/ 2615381 w 3165988"/>
              <a:gd name="connsiteY3" fmla="*/ 4483509 h 4855272"/>
              <a:gd name="connsiteX4" fmla="*/ 2998839 w 3165988"/>
              <a:gd name="connsiteY4" fmla="*/ 1917290 h 4855272"/>
              <a:gd name="connsiteX5" fmla="*/ 3165988 w 3165988"/>
              <a:gd name="connsiteY5" fmla="*/ 0 h 4855272"/>
              <a:gd name="connsiteX0" fmla="*/ 0 w 3165988"/>
              <a:gd name="connsiteY0" fmla="*/ 39329 h 4855272"/>
              <a:gd name="connsiteX1" fmla="*/ 816078 w 3165988"/>
              <a:gd name="connsiteY1" fmla="*/ 2762864 h 4855272"/>
              <a:gd name="connsiteX2" fmla="*/ 1769807 w 3165988"/>
              <a:gd name="connsiteY2" fmla="*/ 4660490 h 4855272"/>
              <a:gd name="connsiteX3" fmla="*/ 2615381 w 3165988"/>
              <a:gd name="connsiteY3" fmla="*/ 4483509 h 4855272"/>
              <a:gd name="connsiteX4" fmla="*/ 2998839 w 3165988"/>
              <a:gd name="connsiteY4" fmla="*/ 1917290 h 4855272"/>
              <a:gd name="connsiteX5" fmla="*/ 3165988 w 3165988"/>
              <a:gd name="connsiteY5" fmla="*/ 0 h 4855272"/>
              <a:gd name="connsiteX0" fmla="*/ 0 w 3165988"/>
              <a:gd name="connsiteY0" fmla="*/ 39329 h 4855272"/>
              <a:gd name="connsiteX1" fmla="*/ 816078 w 3165988"/>
              <a:gd name="connsiteY1" fmla="*/ 2762864 h 4855272"/>
              <a:gd name="connsiteX2" fmla="*/ 1769807 w 3165988"/>
              <a:gd name="connsiteY2" fmla="*/ 4660490 h 4855272"/>
              <a:gd name="connsiteX3" fmla="*/ 2615381 w 3165988"/>
              <a:gd name="connsiteY3" fmla="*/ 4483509 h 4855272"/>
              <a:gd name="connsiteX4" fmla="*/ 2998839 w 3165988"/>
              <a:gd name="connsiteY4" fmla="*/ 1917290 h 4855272"/>
              <a:gd name="connsiteX5" fmla="*/ 3165988 w 3165988"/>
              <a:gd name="connsiteY5" fmla="*/ 0 h 4855272"/>
              <a:gd name="connsiteX0" fmla="*/ 0 w 3165988"/>
              <a:gd name="connsiteY0" fmla="*/ 39329 h 5074332"/>
              <a:gd name="connsiteX1" fmla="*/ 816078 w 3165988"/>
              <a:gd name="connsiteY1" fmla="*/ 2762864 h 5074332"/>
              <a:gd name="connsiteX2" fmla="*/ 1769807 w 3165988"/>
              <a:gd name="connsiteY2" fmla="*/ 4660490 h 5074332"/>
              <a:gd name="connsiteX3" fmla="*/ 2615381 w 3165988"/>
              <a:gd name="connsiteY3" fmla="*/ 4483509 h 5074332"/>
              <a:gd name="connsiteX4" fmla="*/ 2998839 w 3165988"/>
              <a:gd name="connsiteY4" fmla="*/ 1917290 h 5074332"/>
              <a:gd name="connsiteX5" fmla="*/ 3165988 w 3165988"/>
              <a:gd name="connsiteY5" fmla="*/ 0 h 5074332"/>
              <a:gd name="connsiteX0" fmla="*/ 0 w 3165988"/>
              <a:gd name="connsiteY0" fmla="*/ 39329 h 5074332"/>
              <a:gd name="connsiteX1" fmla="*/ 816078 w 3165988"/>
              <a:gd name="connsiteY1" fmla="*/ 2762864 h 5074332"/>
              <a:gd name="connsiteX2" fmla="*/ 1769807 w 3165988"/>
              <a:gd name="connsiteY2" fmla="*/ 4660490 h 5074332"/>
              <a:gd name="connsiteX3" fmla="*/ 2615381 w 3165988"/>
              <a:gd name="connsiteY3" fmla="*/ 4483509 h 5074332"/>
              <a:gd name="connsiteX4" fmla="*/ 2998839 w 3165988"/>
              <a:gd name="connsiteY4" fmla="*/ 1917290 h 5074332"/>
              <a:gd name="connsiteX5" fmla="*/ 3165988 w 3165988"/>
              <a:gd name="connsiteY5" fmla="*/ 0 h 5074332"/>
              <a:gd name="connsiteX0" fmla="*/ 0 w 3165988"/>
              <a:gd name="connsiteY0" fmla="*/ 39329 h 5093781"/>
              <a:gd name="connsiteX1" fmla="*/ 816078 w 3165988"/>
              <a:gd name="connsiteY1" fmla="*/ 2762864 h 5093781"/>
              <a:gd name="connsiteX2" fmla="*/ 1769807 w 3165988"/>
              <a:gd name="connsiteY2" fmla="*/ 4660490 h 5093781"/>
              <a:gd name="connsiteX3" fmla="*/ 2615381 w 3165988"/>
              <a:gd name="connsiteY3" fmla="*/ 4483509 h 5093781"/>
              <a:gd name="connsiteX4" fmla="*/ 2998839 w 3165988"/>
              <a:gd name="connsiteY4" fmla="*/ 1917290 h 5093781"/>
              <a:gd name="connsiteX5" fmla="*/ 3165988 w 3165988"/>
              <a:gd name="connsiteY5" fmla="*/ 0 h 5093781"/>
              <a:gd name="connsiteX0" fmla="*/ 0 w 3165988"/>
              <a:gd name="connsiteY0" fmla="*/ 39329 h 5067932"/>
              <a:gd name="connsiteX1" fmla="*/ 816078 w 3165988"/>
              <a:gd name="connsiteY1" fmla="*/ 2762864 h 5067932"/>
              <a:gd name="connsiteX2" fmla="*/ 1769807 w 3165988"/>
              <a:gd name="connsiteY2" fmla="*/ 4660490 h 5067932"/>
              <a:gd name="connsiteX3" fmla="*/ 2615381 w 3165988"/>
              <a:gd name="connsiteY3" fmla="*/ 4483509 h 5067932"/>
              <a:gd name="connsiteX4" fmla="*/ 2998839 w 3165988"/>
              <a:gd name="connsiteY4" fmla="*/ 1917290 h 5067932"/>
              <a:gd name="connsiteX5" fmla="*/ 3165988 w 3165988"/>
              <a:gd name="connsiteY5" fmla="*/ 0 h 5067932"/>
              <a:gd name="connsiteX0" fmla="*/ 0 w 3165988"/>
              <a:gd name="connsiteY0" fmla="*/ 39329 h 4979016"/>
              <a:gd name="connsiteX1" fmla="*/ 816078 w 3165988"/>
              <a:gd name="connsiteY1" fmla="*/ 2762864 h 4979016"/>
              <a:gd name="connsiteX2" fmla="*/ 1871407 w 3165988"/>
              <a:gd name="connsiteY2" fmla="*/ 4533490 h 4979016"/>
              <a:gd name="connsiteX3" fmla="*/ 2615381 w 3165988"/>
              <a:gd name="connsiteY3" fmla="*/ 4483509 h 4979016"/>
              <a:gd name="connsiteX4" fmla="*/ 2998839 w 3165988"/>
              <a:gd name="connsiteY4" fmla="*/ 1917290 h 4979016"/>
              <a:gd name="connsiteX5" fmla="*/ 3165988 w 3165988"/>
              <a:gd name="connsiteY5" fmla="*/ 0 h 4979016"/>
              <a:gd name="connsiteX0" fmla="*/ 0 w 3165988"/>
              <a:gd name="connsiteY0" fmla="*/ 39329 h 5049685"/>
              <a:gd name="connsiteX1" fmla="*/ 816078 w 3165988"/>
              <a:gd name="connsiteY1" fmla="*/ 2762864 h 5049685"/>
              <a:gd name="connsiteX2" fmla="*/ 1820607 w 3165988"/>
              <a:gd name="connsiteY2" fmla="*/ 4635090 h 5049685"/>
              <a:gd name="connsiteX3" fmla="*/ 2615381 w 3165988"/>
              <a:gd name="connsiteY3" fmla="*/ 4483509 h 5049685"/>
              <a:gd name="connsiteX4" fmla="*/ 2998839 w 3165988"/>
              <a:gd name="connsiteY4" fmla="*/ 1917290 h 5049685"/>
              <a:gd name="connsiteX5" fmla="*/ 3165988 w 3165988"/>
              <a:gd name="connsiteY5" fmla="*/ 0 h 5049685"/>
              <a:gd name="connsiteX0" fmla="*/ 0 w 3165988"/>
              <a:gd name="connsiteY0" fmla="*/ 39329 h 5061825"/>
              <a:gd name="connsiteX1" fmla="*/ 816078 w 3165988"/>
              <a:gd name="connsiteY1" fmla="*/ 2762864 h 5061825"/>
              <a:gd name="connsiteX2" fmla="*/ 1812140 w 3165988"/>
              <a:gd name="connsiteY2" fmla="*/ 4652023 h 5061825"/>
              <a:gd name="connsiteX3" fmla="*/ 2615381 w 3165988"/>
              <a:gd name="connsiteY3" fmla="*/ 4483509 h 5061825"/>
              <a:gd name="connsiteX4" fmla="*/ 2998839 w 3165988"/>
              <a:gd name="connsiteY4" fmla="*/ 1917290 h 5061825"/>
              <a:gd name="connsiteX5" fmla="*/ 3165988 w 3165988"/>
              <a:gd name="connsiteY5" fmla="*/ 0 h 5061825"/>
              <a:gd name="connsiteX0" fmla="*/ 0 w 3165988"/>
              <a:gd name="connsiteY0" fmla="*/ 39329 h 5111332"/>
              <a:gd name="connsiteX1" fmla="*/ 816078 w 3165988"/>
              <a:gd name="connsiteY1" fmla="*/ 2762864 h 5111332"/>
              <a:gd name="connsiteX2" fmla="*/ 1769807 w 3165988"/>
              <a:gd name="connsiteY2" fmla="*/ 4719757 h 5111332"/>
              <a:gd name="connsiteX3" fmla="*/ 2615381 w 3165988"/>
              <a:gd name="connsiteY3" fmla="*/ 4483509 h 5111332"/>
              <a:gd name="connsiteX4" fmla="*/ 2998839 w 3165988"/>
              <a:gd name="connsiteY4" fmla="*/ 1917290 h 5111332"/>
              <a:gd name="connsiteX5" fmla="*/ 3165988 w 3165988"/>
              <a:gd name="connsiteY5" fmla="*/ 0 h 5111332"/>
              <a:gd name="connsiteX0" fmla="*/ 0 w 3165988"/>
              <a:gd name="connsiteY0" fmla="*/ 39329 h 5111332"/>
              <a:gd name="connsiteX1" fmla="*/ 816078 w 3165988"/>
              <a:gd name="connsiteY1" fmla="*/ 2762864 h 5111332"/>
              <a:gd name="connsiteX2" fmla="*/ 1769807 w 3165988"/>
              <a:gd name="connsiteY2" fmla="*/ 4719757 h 5111332"/>
              <a:gd name="connsiteX3" fmla="*/ 2615381 w 3165988"/>
              <a:gd name="connsiteY3" fmla="*/ 4483509 h 5111332"/>
              <a:gd name="connsiteX4" fmla="*/ 2998839 w 3165988"/>
              <a:gd name="connsiteY4" fmla="*/ 1917290 h 5111332"/>
              <a:gd name="connsiteX5" fmla="*/ 3165988 w 3165988"/>
              <a:gd name="connsiteY5" fmla="*/ 0 h 5111332"/>
              <a:gd name="connsiteX0" fmla="*/ 0 w 3165988"/>
              <a:gd name="connsiteY0" fmla="*/ 39329 h 5114888"/>
              <a:gd name="connsiteX1" fmla="*/ 816078 w 3165988"/>
              <a:gd name="connsiteY1" fmla="*/ 2762864 h 5114888"/>
              <a:gd name="connsiteX2" fmla="*/ 1769807 w 3165988"/>
              <a:gd name="connsiteY2" fmla="*/ 4719757 h 5114888"/>
              <a:gd name="connsiteX3" fmla="*/ 2615381 w 3165988"/>
              <a:gd name="connsiteY3" fmla="*/ 4483509 h 5114888"/>
              <a:gd name="connsiteX4" fmla="*/ 2998839 w 3165988"/>
              <a:gd name="connsiteY4" fmla="*/ 1917290 h 5114888"/>
              <a:gd name="connsiteX5" fmla="*/ 3165988 w 3165988"/>
              <a:gd name="connsiteY5" fmla="*/ 0 h 5114888"/>
              <a:gd name="connsiteX0" fmla="*/ 0 w 3165988"/>
              <a:gd name="connsiteY0" fmla="*/ 39329 h 5202002"/>
              <a:gd name="connsiteX1" fmla="*/ 816078 w 3165988"/>
              <a:gd name="connsiteY1" fmla="*/ 2762864 h 5202002"/>
              <a:gd name="connsiteX2" fmla="*/ 1769807 w 3165988"/>
              <a:gd name="connsiteY2" fmla="*/ 4719757 h 5202002"/>
              <a:gd name="connsiteX3" fmla="*/ 2615381 w 3165988"/>
              <a:gd name="connsiteY3" fmla="*/ 4483509 h 5202002"/>
              <a:gd name="connsiteX4" fmla="*/ 3165988 w 3165988"/>
              <a:gd name="connsiteY4" fmla="*/ 0 h 5202002"/>
              <a:gd name="connsiteX0" fmla="*/ 0 w 3165988"/>
              <a:gd name="connsiteY0" fmla="*/ 39329 h 5202002"/>
              <a:gd name="connsiteX1" fmla="*/ 816078 w 3165988"/>
              <a:gd name="connsiteY1" fmla="*/ 2762864 h 5202002"/>
              <a:gd name="connsiteX2" fmla="*/ 1769807 w 3165988"/>
              <a:gd name="connsiteY2" fmla="*/ 4719757 h 5202002"/>
              <a:gd name="connsiteX3" fmla="*/ 2615381 w 3165988"/>
              <a:gd name="connsiteY3" fmla="*/ 4483509 h 5202002"/>
              <a:gd name="connsiteX4" fmla="*/ 3165988 w 3165988"/>
              <a:gd name="connsiteY4" fmla="*/ 0 h 5202002"/>
              <a:gd name="connsiteX0" fmla="*/ 0 w 3165988"/>
              <a:gd name="connsiteY0" fmla="*/ 39329 h 5100294"/>
              <a:gd name="connsiteX1" fmla="*/ 816078 w 3165988"/>
              <a:gd name="connsiteY1" fmla="*/ 2762864 h 5100294"/>
              <a:gd name="connsiteX2" fmla="*/ 1769807 w 3165988"/>
              <a:gd name="connsiteY2" fmla="*/ 4719757 h 5100294"/>
              <a:gd name="connsiteX3" fmla="*/ 2615381 w 3165988"/>
              <a:gd name="connsiteY3" fmla="*/ 4483509 h 5100294"/>
              <a:gd name="connsiteX4" fmla="*/ 3165988 w 3165988"/>
              <a:gd name="connsiteY4" fmla="*/ 0 h 5100294"/>
              <a:gd name="connsiteX0" fmla="*/ 0 w 3165988"/>
              <a:gd name="connsiteY0" fmla="*/ 39329 h 5174351"/>
              <a:gd name="connsiteX1" fmla="*/ 816078 w 3165988"/>
              <a:gd name="connsiteY1" fmla="*/ 2762864 h 5174351"/>
              <a:gd name="connsiteX2" fmla="*/ 1803673 w 3165988"/>
              <a:gd name="connsiteY2" fmla="*/ 4677424 h 5174351"/>
              <a:gd name="connsiteX3" fmla="*/ 2615381 w 3165988"/>
              <a:gd name="connsiteY3" fmla="*/ 4483509 h 5174351"/>
              <a:gd name="connsiteX4" fmla="*/ 3165988 w 3165988"/>
              <a:gd name="connsiteY4" fmla="*/ 0 h 5174351"/>
              <a:gd name="connsiteX0" fmla="*/ 0 w 3165988"/>
              <a:gd name="connsiteY0" fmla="*/ 39329 h 5081456"/>
              <a:gd name="connsiteX1" fmla="*/ 816078 w 3165988"/>
              <a:gd name="connsiteY1" fmla="*/ 2762864 h 5081456"/>
              <a:gd name="connsiteX2" fmla="*/ 1803673 w 3165988"/>
              <a:gd name="connsiteY2" fmla="*/ 4677424 h 5081456"/>
              <a:gd name="connsiteX3" fmla="*/ 2615381 w 3165988"/>
              <a:gd name="connsiteY3" fmla="*/ 4483509 h 5081456"/>
              <a:gd name="connsiteX4" fmla="*/ 3165988 w 3165988"/>
              <a:gd name="connsiteY4" fmla="*/ 0 h 5081456"/>
              <a:gd name="connsiteX0" fmla="*/ 0 w 3165988"/>
              <a:gd name="connsiteY0" fmla="*/ 39329 h 5091747"/>
              <a:gd name="connsiteX1" fmla="*/ 816078 w 3165988"/>
              <a:gd name="connsiteY1" fmla="*/ 2762864 h 5091747"/>
              <a:gd name="connsiteX2" fmla="*/ 1786739 w 3165988"/>
              <a:gd name="connsiteY2" fmla="*/ 4694357 h 5091747"/>
              <a:gd name="connsiteX3" fmla="*/ 2615381 w 3165988"/>
              <a:gd name="connsiteY3" fmla="*/ 4483509 h 5091747"/>
              <a:gd name="connsiteX4" fmla="*/ 3165988 w 3165988"/>
              <a:gd name="connsiteY4" fmla="*/ 0 h 5091747"/>
              <a:gd name="connsiteX0" fmla="*/ 0 w 3165988"/>
              <a:gd name="connsiteY0" fmla="*/ 39329 h 5098734"/>
              <a:gd name="connsiteX1" fmla="*/ 816078 w 3165988"/>
              <a:gd name="connsiteY1" fmla="*/ 2762864 h 5098734"/>
              <a:gd name="connsiteX2" fmla="*/ 1786739 w 3165988"/>
              <a:gd name="connsiteY2" fmla="*/ 4694357 h 5098734"/>
              <a:gd name="connsiteX3" fmla="*/ 2615381 w 3165988"/>
              <a:gd name="connsiteY3" fmla="*/ 4483509 h 5098734"/>
              <a:gd name="connsiteX4" fmla="*/ 3165988 w 3165988"/>
              <a:gd name="connsiteY4" fmla="*/ 0 h 5098734"/>
              <a:gd name="connsiteX0" fmla="*/ 0 w 3165988"/>
              <a:gd name="connsiteY0" fmla="*/ 39329 h 5098734"/>
              <a:gd name="connsiteX1" fmla="*/ 816078 w 3165988"/>
              <a:gd name="connsiteY1" fmla="*/ 2762864 h 5098734"/>
              <a:gd name="connsiteX2" fmla="*/ 1786739 w 3165988"/>
              <a:gd name="connsiteY2" fmla="*/ 4694357 h 5098734"/>
              <a:gd name="connsiteX3" fmla="*/ 2615381 w 3165988"/>
              <a:gd name="connsiteY3" fmla="*/ 4483509 h 5098734"/>
              <a:gd name="connsiteX4" fmla="*/ 3165988 w 3165988"/>
              <a:gd name="connsiteY4" fmla="*/ 0 h 5098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65988" h="5098734">
                <a:moveTo>
                  <a:pt x="0" y="39329"/>
                </a:moveTo>
                <a:cubicBezTo>
                  <a:pt x="235155" y="1278467"/>
                  <a:pt x="477648" y="1997186"/>
                  <a:pt x="816078" y="2762864"/>
                </a:cubicBezTo>
                <a:cubicBezTo>
                  <a:pt x="1152037" y="3522953"/>
                  <a:pt x="1425570" y="4098220"/>
                  <a:pt x="1786739" y="4694357"/>
                </a:cubicBezTo>
                <a:cubicBezTo>
                  <a:pt x="2131478" y="5263374"/>
                  <a:pt x="2385506" y="5265902"/>
                  <a:pt x="2615381" y="4483509"/>
                </a:cubicBezTo>
                <a:cubicBezTo>
                  <a:pt x="2845256" y="3701116"/>
                  <a:pt x="3110544" y="1103397"/>
                  <a:pt x="3165988" y="0"/>
                </a:cubicBez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4034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Use Calculus for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Method 2</a:t>
            </a:r>
            <a:r>
              <a:rPr lang="en-IN" dirty="0"/>
              <a:t>: Perform (sub)gradient descent</a:t>
            </a:r>
          </a:p>
          <a:p>
            <a:r>
              <a:rPr lang="en-IN" dirty="0"/>
              <a:t>Recall that direction opposite to gradient offers </a:t>
            </a:r>
            <a:r>
              <a:rPr lang="en-IN" i="1" dirty="0"/>
              <a:t>steepest descent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98990" y="2295732"/>
                <a:ext cx="7288821" cy="4091761"/>
              </a:xfrm>
              <a:prstGeom prst="rect">
                <a:avLst/>
              </a:prstGeom>
              <a:noFill/>
              <a:ln w="38100">
                <a:solidFill>
                  <a:srgbClr val="7030A0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IN" sz="3200" dirty="0">
                    <a:solidFill>
                      <a:schemeClr val="bg1"/>
                    </a:solidFill>
                    <a:latin typeface="+mj-lt"/>
                  </a:rPr>
                  <a:t>(SUB)GRADIENT DESCENT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IN" sz="3200" b="1" dirty="0">
                    <a:solidFill>
                      <a:schemeClr val="bg1"/>
                    </a:solidFill>
                    <a:latin typeface="+mj-lt"/>
                  </a:rPr>
                  <a:t>Given</a:t>
                </a:r>
                <a:r>
                  <a:rPr lang="en-IN" sz="3200" dirty="0">
                    <a:solidFill>
                      <a:schemeClr val="bg1"/>
                    </a:solidFill>
                    <a:latin typeface="+mj-lt"/>
                  </a:rPr>
                  <a:t>: obj. </a:t>
                </a:r>
                <a:r>
                  <a:rPr lang="en-IN" sz="3200" dirty="0" err="1">
                    <a:solidFill>
                      <a:schemeClr val="bg1"/>
                    </a:solidFill>
                    <a:latin typeface="+mj-lt"/>
                  </a:rPr>
                  <a:t>func</a:t>
                </a:r>
                <a:r>
                  <a:rPr lang="en-IN" sz="3200" dirty="0">
                    <a:solidFill>
                      <a:schemeClr val="bg1"/>
                    </a:solidFill>
                    <a:latin typeface="+mj-lt"/>
                  </a:rPr>
                  <a:t>. </a:t>
                </a:r>
                <a14:m>
                  <m:oMath xmlns:m="http://schemas.openxmlformats.org/officeDocument/2006/math">
                    <m:r>
                      <a:rPr lang="en-IN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IN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IN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IN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IN" sz="3200" dirty="0">
                    <a:solidFill>
                      <a:schemeClr val="bg1"/>
                    </a:solidFill>
                    <a:latin typeface="+mj-lt"/>
                  </a:rPr>
                  <a:t> to minimize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IN" sz="3200" dirty="0">
                    <a:solidFill>
                      <a:schemeClr val="bg1"/>
                    </a:solidFill>
                    <a:latin typeface="+mj-lt"/>
                  </a:rPr>
                  <a:t>Initialize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IN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sz="3200" b="1" dirty="0">
                  <a:solidFill>
                    <a:schemeClr val="bg1"/>
                  </a:solidFill>
                  <a:latin typeface="+mj-lt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3200" dirty="0">
                    <a:solidFill>
                      <a:schemeClr val="bg1"/>
                    </a:solidFill>
                    <a:latin typeface="+mj-lt"/>
                  </a:rPr>
                  <a:t>For </a:t>
                </a:r>
                <a14:m>
                  <m:oMath xmlns:m="http://schemas.openxmlformats.org/officeDocument/2006/math">
                    <m:r>
                      <a:rPr lang="en-IN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=0, 1, …</m:t>
                    </m:r>
                  </m:oMath>
                </a14:m>
                <a:endParaRPr lang="en-US" sz="3200" dirty="0">
                  <a:solidFill>
                    <a:schemeClr val="bg1"/>
                  </a:solidFill>
                  <a:latin typeface="+mj-lt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sz="3200" dirty="0">
                    <a:solidFill>
                      <a:schemeClr val="bg1"/>
                    </a:solidFill>
                    <a:latin typeface="+mj-lt"/>
                  </a:rPr>
                  <a:t>Obtain a (sub)gradient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𝐠</m:t>
                        </m:r>
                      </m:e>
                      <m:sup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IN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N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3200" b="1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IN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</m:oMath>
                </a14:m>
                <a:endParaRPr lang="en-US" sz="3200" dirty="0">
                  <a:solidFill>
                    <a:schemeClr val="bg1"/>
                  </a:solidFill>
                  <a:latin typeface="+mj-lt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sz="3200" dirty="0">
                    <a:solidFill>
                      <a:schemeClr val="bg1"/>
                    </a:solidFill>
                    <a:latin typeface="+mj-lt"/>
                  </a:rPr>
                  <a:t>Choose a step length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3200" dirty="0">
                  <a:solidFill>
                    <a:schemeClr val="bg1"/>
                  </a:solidFill>
                  <a:latin typeface="+mj-lt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IN" sz="3200" dirty="0">
                    <a:solidFill>
                      <a:schemeClr val="bg1"/>
                    </a:solidFill>
                    <a:latin typeface="+mj-lt"/>
                  </a:rPr>
                  <a:t>Update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IN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IN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IN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𝐠</m:t>
                        </m:r>
                      </m:e>
                      <m:sup>
                        <m:r>
                          <a:rPr lang="en-I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sz="3200" dirty="0">
                  <a:solidFill>
                    <a:schemeClr val="bg1"/>
                  </a:solidFill>
                  <a:latin typeface="+mj-lt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IN" sz="3200" dirty="0">
                    <a:solidFill>
                      <a:schemeClr val="bg1"/>
                    </a:solidFill>
                    <a:latin typeface="+mj-lt"/>
                  </a:rPr>
                  <a:t>Repeat until convergence</a:t>
                </a:r>
                <a:endParaRPr lang="en-US" sz="3200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990" y="2295732"/>
                <a:ext cx="7288821" cy="4091761"/>
              </a:xfrm>
              <a:prstGeom prst="rect">
                <a:avLst/>
              </a:prstGeom>
              <a:blipFill>
                <a:blip r:embed="rId2"/>
                <a:stretch>
                  <a:fillRect l="-1997" t="-1477" r="-1082" b="-2659"/>
                </a:stretch>
              </a:blipFill>
              <a:ln w="38100">
                <a:solidFill>
                  <a:srgbClr val="7030A0"/>
                </a:solidFill>
                <a:prstDash val="dash"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7787811" y="2295732"/>
                <a:ext cx="4404189" cy="409176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85000"/>
                  </a:lnSpc>
                  <a:spcBef>
                    <a:spcPts val="1300"/>
                  </a:spcBef>
                  <a:buFont typeface="Arial" pitchFamily="34" charset="0"/>
                  <a:buChar char=" "/>
                  <a:defRPr sz="32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lvl1pPr>
                <a:lvl2pPr marL="347472" indent="-3429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32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lvl2pPr>
                <a:lvl3pPr marL="548640" indent="-54864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2800" i="1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lvl3pPr>
                <a:lvl4pPr marL="822960" indent="-82296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2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lvl4pPr>
                <a:lvl5pPr marL="1097280" indent="-109728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2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lvl5pPr>
                <a:lvl6pPr marL="1200000" indent="-2286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400000" indent="-2286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600000" indent="-2286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800000" indent="-2286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IN" dirty="0">
                    <a:solidFill>
                      <a:schemeClr val="bg1"/>
                    </a:solidFill>
                  </a:rPr>
                  <a:t>How to initialize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?</a:t>
                </a:r>
              </a:p>
              <a:p>
                <a:r>
                  <a:rPr lang="en-IN" dirty="0">
                    <a:solidFill>
                      <a:schemeClr val="bg1"/>
                    </a:solidFill>
                  </a:rPr>
                  <a:t>How to 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IN" dirty="0">
                  <a:solidFill>
                    <a:schemeClr val="bg1"/>
                  </a:solidFill>
                </a:endParaRPr>
              </a:p>
              <a:p>
                <a:pPr lvl="2"/>
                <a:r>
                  <a:rPr lang="en-IN" dirty="0">
                    <a:solidFill>
                      <a:schemeClr val="bg1"/>
                    </a:solidFill>
                  </a:rPr>
                  <a:t>Often called “step length” or “learning rate”</a:t>
                </a:r>
              </a:p>
              <a:p>
                <a:r>
                  <a:rPr lang="en-IN" dirty="0">
                    <a:solidFill>
                      <a:schemeClr val="bg1"/>
                    </a:solidFill>
                  </a:rPr>
                  <a:t>What is convergence?</a:t>
                </a:r>
              </a:p>
              <a:p>
                <a:r>
                  <a:rPr lang="en-IN" dirty="0">
                    <a:solidFill>
                      <a:schemeClr val="bg1"/>
                    </a:solidFill>
                  </a:rPr>
                  <a:t>How to decide if we have converged?</a:t>
                </a:r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7811" y="2295732"/>
                <a:ext cx="4404189" cy="4091761"/>
              </a:xfrm>
              <a:prstGeom prst="rect">
                <a:avLst/>
              </a:prstGeom>
              <a:blipFill>
                <a:blip r:embed="rId3"/>
                <a:stretch>
                  <a:fillRect l="-1524" t="-3577" r="-51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9145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Gradient Descent (GD)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6</a:t>
            </a:fld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370505" y="1913547"/>
            <a:ext cx="5286555" cy="3212293"/>
            <a:chOff x="1169683" y="1061324"/>
            <a:chExt cx="5286555" cy="3212293"/>
          </a:xfrm>
        </p:grpSpPr>
        <p:cxnSp>
          <p:nvCxnSpPr>
            <p:cNvPr id="34" name="Straight Connector 33"/>
            <p:cNvCxnSpPr/>
            <p:nvPr/>
          </p:nvCxnSpPr>
          <p:spPr>
            <a:xfrm flipH="1">
              <a:off x="1169683" y="3788833"/>
              <a:ext cx="5286555" cy="0"/>
            </a:xfrm>
            <a:prstGeom prst="line">
              <a:avLst/>
            </a:prstGeom>
            <a:noFill/>
            <a:ln w="28575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</p:cxnSp>
        <p:cxnSp>
          <p:nvCxnSpPr>
            <p:cNvPr id="35" name="Straight Connector 34"/>
            <p:cNvCxnSpPr/>
            <p:nvPr/>
          </p:nvCxnSpPr>
          <p:spPr>
            <a:xfrm>
              <a:off x="1660212" y="1061324"/>
              <a:ext cx="0" cy="3212293"/>
            </a:xfrm>
            <a:prstGeom prst="line">
              <a:avLst/>
            </a:prstGeom>
            <a:noFill/>
            <a:ln w="28575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</p:cxnSp>
      </p:grpSp>
      <p:grpSp>
        <p:nvGrpSpPr>
          <p:cNvPr id="36" name="Group 35"/>
          <p:cNvGrpSpPr/>
          <p:nvPr/>
        </p:nvGrpSpPr>
        <p:grpSpPr>
          <a:xfrm>
            <a:off x="498138" y="1858298"/>
            <a:ext cx="5188807" cy="2422186"/>
            <a:chOff x="498138" y="1006075"/>
            <a:chExt cx="5188807" cy="2422186"/>
          </a:xfrm>
        </p:grpSpPr>
        <p:sp>
          <p:nvSpPr>
            <p:cNvPr id="37" name="Freeform 36"/>
            <p:cNvSpPr/>
            <p:nvPr/>
          </p:nvSpPr>
          <p:spPr>
            <a:xfrm>
              <a:off x="498138" y="1080703"/>
              <a:ext cx="1848118" cy="1697888"/>
            </a:xfrm>
            <a:custGeom>
              <a:avLst/>
              <a:gdLst>
                <a:gd name="connsiteX0" fmla="*/ 0 w 3282696"/>
                <a:gd name="connsiteY0" fmla="*/ 0 h 1438824"/>
                <a:gd name="connsiteX1" fmla="*/ 1453896 w 3282696"/>
                <a:gd name="connsiteY1" fmla="*/ 1335024 h 1438824"/>
                <a:gd name="connsiteX2" fmla="*/ 2706624 w 3282696"/>
                <a:gd name="connsiteY2" fmla="*/ 1225296 h 1438824"/>
                <a:gd name="connsiteX3" fmla="*/ 3282696 w 3282696"/>
                <a:gd name="connsiteY3" fmla="*/ 228600 h 1438824"/>
                <a:gd name="connsiteX4" fmla="*/ 3282696 w 3282696"/>
                <a:gd name="connsiteY4" fmla="*/ 228600 h 1438824"/>
                <a:gd name="connsiteX0" fmla="*/ 0 w 3282696"/>
                <a:gd name="connsiteY0" fmla="*/ 0 h 1410060"/>
                <a:gd name="connsiteX1" fmla="*/ 1453896 w 3282696"/>
                <a:gd name="connsiteY1" fmla="*/ 1335024 h 1410060"/>
                <a:gd name="connsiteX2" fmla="*/ 2615184 w 3282696"/>
                <a:gd name="connsiteY2" fmla="*/ 1133856 h 1410060"/>
                <a:gd name="connsiteX3" fmla="*/ 3282696 w 3282696"/>
                <a:gd name="connsiteY3" fmla="*/ 228600 h 1410060"/>
                <a:gd name="connsiteX4" fmla="*/ 3282696 w 3282696"/>
                <a:gd name="connsiteY4" fmla="*/ 228600 h 1410060"/>
                <a:gd name="connsiteX0" fmla="*/ 0 w 3282696"/>
                <a:gd name="connsiteY0" fmla="*/ 0 h 1405369"/>
                <a:gd name="connsiteX1" fmla="*/ 1453896 w 3282696"/>
                <a:gd name="connsiteY1" fmla="*/ 1335024 h 1405369"/>
                <a:gd name="connsiteX2" fmla="*/ 2578608 w 3282696"/>
                <a:gd name="connsiteY2" fmla="*/ 1115568 h 1405369"/>
                <a:gd name="connsiteX3" fmla="*/ 3282696 w 3282696"/>
                <a:gd name="connsiteY3" fmla="*/ 228600 h 1405369"/>
                <a:gd name="connsiteX4" fmla="*/ 3282696 w 3282696"/>
                <a:gd name="connsiteY4" fmla="*/ 228600 h 1405369"/>
                <a:gd name="connsiteX0" fmla="*/ 0 w 3282696"/>
                <a:gd name="connsiteY0" fmla="*/ 0 h 1336127"/>
                <a:gd name="connsiteX1" fmla="*/ 1453896 w 3282696"/>
                <a:gd name="connsiteY1" fmla="*/ 1335024 h 1336127"/>
                <a:gd name="connsiteX2" fmla="*/ 3282696 w 3282696"/>
                <a:gd name="connsiteY2" fmla="*/ 228600 h 1336127"/>
                <a:gd name="connsiteX3" fmla="*/ 3282696 w 3282696"/>
                <a:gd name="connsiteY3" fmla="*/ 228600 h 1336127"/>
                <a:gd name="connsiteX0" fmla="*/ 0 w 3282696"/>
                <a:gd name="connsiteY0" fmla="*/ 0 h 1350644"/>
                <a:gd name="connsiteX1" fmla="*/ 1453896 w 3282696"/>
                <a:gd name="connsiteY1" fmla="*/ 1335024 h 1350644"/>
                <a:gd name="connsiteX2" fmla="*/ 3282696 w 3282696"/>
                <a:gd name="connsiteY2" fmla="*/ 228600 h 1350644"/>
                <a:gd name="connsiteX3" fmla="*/ 3282696 w 3282696"/>
                <a:gd name="connsiteY3" fmla="*/ 228600 h 1350644"/>
                <a:gd name="connsiteX0" fmla="*/ 0 w 3282696"/>
                <a:gd name="connsiteY0" fmla="*/ 0 h 228600"/>
                <a:gd name="connsiteX1" fmla="*/ 3282696 w 3282696"/>
                <a:gd name="connsiteY1" fmla="*/ 228600 h 228600"/>
                <a:gd name="connsiteX2" fmla="*/ 3282696 w 3282696"/>
                <a:gd name="connsiteY2" fmla="*/ 228600 h 228600"/>
                <a:gd name="connsiteX0" fmla="*/ 0 w 3282696"/>
                <a:gd name="connsiteY0" fmla="*/ 0 h 1381283"/>
                <a:gd name="connsiteX1" fmla="*/ 3282696 w 3282696"/>
                <a:gd name="connsiteY1" fmla="*/ 228600 h 1381283"/>
                <a:gd name="connsiteX2" fmla="*/ 3282696 w 3282696"/>
                <a:gd name="connsiteY2" fmla="*/ 228600 h 1381283"/>
                <a:gd name="connsiteX0" fmla="*/ 0 w 3282696"/>
                <a:gd name="connsiteY0" fmla="*/ 0 h 1533999"/>
                <a:gd name="connsiteX1" fmla="*/ 3282696 w 3282696"/>
                <a:gd name="connsiteY1" fmla="*/ 228600 h 1533999"/>
                <a:gd name="connsiteX2" fmla="*/ 3282696 w 3282696"/>
                <a:gd name="connsiteY2" fmla="*/ 228600 h 1533999"/>
                <a:gd name="connsiteX0" fmla="*/ 0 w 3282696"/>
                <a:gd name="connsiteY0" fmla="*/ 0 h 1515917"/>
                <a:gd name="connsiteX1" fmla="*/ 3282696 w 3282696"/>
                <a:gd name="connsiteY1" fmla="*/ 228600 h 1515917"/>
                <a:gd name="connsiteX2" fmla="*/ 3282696 w 3282696"/>
                <a:gd name="connsiteY2" fmla="*/ 228600 h 1515917"/>
                <a:gd name="connsiteX0" fmla="*/ 0 w 3282696"/>
                <a:gd name="connsiteY0" fmla="*/ 0 h 1277154"/>
                <a:gd name="connsiteX1" fmla="*/ 3282696 w 3282696"/>
                <a:gd name="connsiteY1" fmla="*/ 228600 h 1277154"/>
                <a:gd name="connsiteX2" fmla="*/ 3282696 w 3282696"/>
                <a:gd name="connsiteY2" fmla="*/ 228600 h 1277154"/>
                <a:gd name="connsiteX0" fmla="*/ 0 w 3282696"/>
                <a:gd name="connsiteY0" fmla="*/ 0 h 1336478"/>
                <a:gd name="connsiteX1" fmla="*/ 3282696 w 3282696"/>
                <a:gd name="connsiteY1" fmla="*/ 228600 h 1336478"/>
                <a:gd name="connsiteX2" fmla="*/ 3282696 w 3282696"/>
                <a:gd name="connsiteY2" fmla="*/ 228600 h 1336478"/>
                <a:gd name="connsiteX0" fmla="*/ 0 w 3282696"/>
                <a:gd name="connsiteY0" fmla="*/ 0 h 1244783"/>
                <a:gd name="connsiteX1" fmla="*/ 3282696 w 3282696"/>
                <a:gd name="connsiteY1" fmla="*/ 228600 h 1244783"/>
                <a:gd name="connsiteX2" fmla="*/ 3282696 w 3282696"/>
                <a:gd name="connsiteY2" fmla="*/ 228600 h 1244783"/>
                <a:gd name="connsiteX0" fmla="*/ 0 w 4292346"/>
                <a:gd name="connsiteY0" fmla="*/ 177800 h 1166980"/>
                <a:gd name="connsiteX1" fmla="*/ 4292346 w 4292346"/>
                <a:gd name="connsiteY1" fmla="*/ 0 h 1166980"/>
                <a:gd name="connsiteX2" fmla="*/ 4292346 w 4292346"/>
                <a:gd name="connsiteY2" fmla="*/ 0 h 1166980"/>
                <a:gd name="connsiteX0" fmla="*/ 0 w 4292346"/>
                <a:gd name="connsiteY0" fmla="*/ 177800 h 1166980"/>
                <a:gd name="connsiteX1" fmla="*/ 4292346 w 4292346"/>
                <a:gd name="connsiteY1" fmla="*/ 0 h 1166980"/>
                <a:gd name="connsiteX2" fmla="*/ 2603246 w 4292346"/>
                <a:gd name="connsiteY2" fmla="*/ 169334 h 1166980"/>
                <a:gd name="connsiteX0" fmla="*/ 0 w 2603246"/>
                <a:gd name="connsiteY0" fmla="*/ 8466 h 8466"/>
                <a:gd name="connsiteX1" fmla="*/ 2603246 w 2603246"/>
                <a:gd name="connsiteY1" fmla="*/ 0 h 8466"/>
                <a:gd name="connsiteX0" fmla="*/ 0 w 10000"/>
                <a:gd name="connsiteY0" fmla="*/ 10000 h 665613"/>
                <a:gd name="connsiteX1" fmla="*/ 10000 w 10000"/>
                <a:gd name="connsiteY1" fmla="*/ 0 h 665613"/>
                <a:gd name="connsiteX0" fmla="*/ 0 w 10000"/>
                <a:gd name="connsiteY0" fmla="*/ 10000 h 1072446"/>
                <a:gd name="connsiteX1" fmla="*/ 10000 w 10000"/>
                <a:gd name="connsiteY1" fmla="*/ 0 h 1072446"/>
                <a:gd name="connsiteX0" fmla="*/ 0 w 11073"/>
                <a:gd name="connsiteY0" fmla="*/ 0 h 1070216"/>
                <a:gd name="connsiteX1" fmla="*/ 11073 w 11073"/>
                <a:gd name="connsiteY1" fmla="*/ 5001 h 1070216"/>
                <a:gd name="connsiteX0" fmla="*/ 0 w 9870"/>
                <a:gd name="connsiteY0" fmla="*/ 0 h 1078046"/>
                <a:gd name="connsiteX1" fmla="*/ 9870 w 9870"/>
                <a:gd name="connsiteY1" fmla="*/ 20002 h 1078046"/>
                <a:gd name="connsiteX0" fmla="*/ 0 w 10000"/>
                <a:gd name="connsiteY0" fmla="*/ 0 h 11683"/>
                <a:gd name="connsiteX1" fmla="*/ 10000 w 10000"/>
                <a:gd name="connsiteY1" fmla="*/ 186 h 11683"/>
                <a:gd name="connsiteX0" fmla="*/ 0 w 10000"/>
                <a:gd name="connsiteY0" fmla="*/ 0 h 11956"/>
                <a:gd name="connsiteX1" fmla="*/ 10000 w 10000"/>
                <a:gd name="connsiteY1" fmla="*/ 186 h 11956"/>
                <a:gd name="connsiteX0" fmla="*/ 0 w 10000"/>
                <a:gd name="connsiteY0" fmla="*/ 0 h 13365"/>
                <a:gd name="connsiteX1" fmla="*/ 10000 w 10000"/>
                <a:gd name="connsiteY1" fmla="*/ 186 h 13365"/>
                <a:gd name="connsiteX0" fmla="*/ 0 w 10000"/>
                <a:gd name="connsiteY0" fmla="*/ 0 h 21227"/>
                <a:gd name="connsiteX1" fmla="*/ 10000 w 10000"/>
                <a:gd name="connsiteY1" fmla="*/ 186 h 21227"/>
                <a:gd name="connsiteX0" fmla="*/ 0 w 10000"/>
                <a:gd name="connsiteY0" fmla="*/ 0 h 20290"/>
                <a:gd name="connsiteX1" fmla="*/ 10000 w 10000"/>
                <a:gd name="connsiteY1" fmla="*/ 186 h 20290"/>
                <a:gd name="connsiteX0" fmla="*/ 0 w 10000"/>
                <a:gd name="connsiteY0" fmla="*/ 0 h 11459"/>
                <a:gd name="connsiteX1" fmla="*/ 10000 w 10000"/>
                <a:gd name="connsiteY1" fmla="*/ 186 h 11459"/>
                <a:gd name="connsiteX0" fmla="*/ 0 w 10000"/>
                <a:gd name="connsiteY0" fmla="*/ 0 h 10825"/>
                <a:gd name="connsiteX1" fmla="*/ 10000 w 10000"/>
                <a:gd name="connsiteY1" fmla="*/ 186 h 10825"/>
                <a:gd name="connsiteX0" fmla="*/ 0 w 10000"/>
                <a:gd name="connsiteY0" fmla="*/ 0 h 10825"/>
                <a:gd name="connsiteX1" fmla="*/ 10000 w 10000"/>
                <a:gd name="connsiteY1" fmla="*/ 186 h 10825"/>
                <a:gd name="connsiteX0" fmla="*/ 0 w 10000"/>
                <a:gd name="connsiteY0" fmla="*/ 0 h 10582"/>
                <a:gd name="connsiteX1" fmla="*/ 10000 w 10000"/>
                <a:gd name="connsiteY1" fmla="*/ 186 h 10582"/>
                <a:gd name="connsiteX0" fmla="*/ 0 w 10000"/>
                <a:gd name="connsiteY0" fmla="*/ 0 h 10617"/>
                <a:gd name="connsiteX1" fmla="*/ 10000 w 10000"/>
                <a:gd name="connsiteY1" fmla="*/ 186 h 10617"/>
                <a:gd name="connsiteX0" fmla="*/ 0 w 10000"/>
                <a:gd name="connsiteY0" fmla="*/ 0 h 14019"/>
                <a:gd name="connsiteX1" fmla="*/ 10000 w 10000"/>
                <a:gd name="connsiteY1" fmla="*/ 186 h 14019"/>
                <a:gd name="connsiteX0" fmla="*/ 0 w 10000"/>
                <a:gd name="connsiteY0" fmla="*/ 0 h 14141"/>
                <a:gd name="connsiteX1" fmla="*/ 10000 w 10000"/>
                <a:gd name="connsiteY1" fmla="*/ 186 h 14141"/>
                <a:gd name="connsiteX0" fmla="*/ 0 w 10000"/>
                <a:gd name="connsiteY0" fmla="*/ 0 h 14448"/>
                <a:gd name="connsiteX1" fmla="*/ 10000 w 10000"/>
                <a:gd name="connsiteY1" fmla="*/ 186 h 14448"/>
                <a:gd name="connsiteX0" fmla="*/ 0 w 7899"/>
                <a:gd name="connsiteY0" fmla="*/ 0 h 14489"/>
                <a:gd name="connsiteX1" fmla="*/ 7899 w 7899"/>
                <a:gd name="connsiteY1" fmla="*/ 256 h 14489"/>
                <a:gd name="connsiteX0" fmla="*/ 0 w 10000"/>
                <a:gd name="connsiteY0" fmla="*/ 0 h 10129"/>
                <a:gd name="connsiteX1" fmla="*/ 10000 w 10000"/>
                <a:gd name="connsiteY1" fmla="*/ 177 h 10129"/>
                <a:gd name="connsiteX0" fmla="*/ 0 w 8342"/>
                <a:gd name="connsiteY0" fmla="*/ 0 h 10183"/>
                <a:gd name="connsiteX1" fmla="*/ 8342 w 8342"/>
                <a:gd name="connsiteY1" fmla="*/ 273 h 10183"/>
                <a:gd name="connsiteX0" fmla="*/ 0 w 10000"/>
                <a:gd name="connsiteY0" fmla="*/ 0 h 8301"/>
                <a:gd name="connsiteX1" fmla="*/ 10000 w 10000"/>
                <a:gd name="connsiteY1" fmla="*/ 268 h 8301"/>
                <a:gd name="connsiteX0" fmla="*/ 0 w 10000"/>
                <a:gd name="connsiteY0" fmla="*/ 0 h 9882"/>
                <a:gd name="connsiteX1" fmla="*/ 10000 w 10000"/>
                <a:gd name="connsiteY1" fmla="*/ 323 h 9882"/>
                <a:gd name="connsiteX0" fmla="*/ 0 w 10000"/>
                <a:gd name="connsiteY0" fmla="*/ 0 h 10033"/>
                <a:gd name="connsiteX1" fmla="*/ 10000 w 10000"/>
                <a:gd name="connsiteY1" fmla="*/ 327 h 10033"/>
                <a:gd name="connsiteX0" fmla="*/ 0 w 10000"/>
                <a:gd name="connsiteY0" fmla="*/ 0 h 10044"/>
                <a:gd name="connsiteX1" fmla="*/ 10000 w 10000"/>
                <a:gd name="connsiteY1" fmla="*/ 327 h 10044"/>
                <a:gd name="connsiteX0" fmla="*/ 0 w 10038"/>
                <a:gd name="connsiteY0" fmla="*/ 0 h 9941"/>
                <a:gd name="connsiteX1" fmla="*/ 10038 w 10038"/>
                <a:gd name="connsiteY1" fmla="*/ 126 h 9941"/>
                <a:gd name="connsiteX0" fmla="*/ 0 w 10000"/>
                <a:gd name="connsiteY0" fmla="*/ 0 h 9942"/>
                <a:gd name="connsiteX1" fmla="*/ 10000 w 10000"/>
                <a:gd name="connsiteY1" fmla="*/ 11 h 9942"/>
                <a:gd name="connsiteX0" fmla="*/ 0 w 10000"/>
                <a:gd name="connsiteY0" fmla="*/ 0 h 10087"/>
                <a:gd name="connsiteX1" fmla="*/ 10000 w 10000"/>
                <a:gd name="connsiteY1" fmla="*/ 11 h 10087"/>
                <a:gd name="connsiteX0" fmla="*/ 0 w 10000"/>
                <a:gd name="connsiteY0" fmla="*/ 0 h 10076"/>
                <a:gd name="connsiteX1" fmla="*/ 10000 w 10000"/>
                <a:gd name="connsiteY1" fmla="*/ 11 h 10076"/>
                <a:gd name="connsiteX0" fmla="*/ 0 w 10000"/>
                <a:gd name="connsiteY0" fmla="*/ 0 h 10087"/>
                <a:gd name="connsiteX1" fmla="*/ 10000 w 10000"/>
                <a:gd name="connsiteY1" fmla="*/ 11 h 10087"/>
                <a:gd name="connsiteX0" fmla="*/ 0 w 10000"/>
                <a:gd name="connsiteY0" fmla="*/ 0 h 9370"/>
                <a:gd name="connsiteX1" fmla="*/ 10000 w 10000"/>
                <a:gd name="connsiteY1" fmla="*/ 11 h 9370"/>
                <a:gd name="connsiteX0" fmla="*/ 0 w 10000"/>
                <a:gd name="connsiteY0" fmla="*/ 0 h 9194"/>
                <a:gd name="connsiteX1" fmla="*/ 10000 w 10000"/>
                <a:gd name="connsiteY1" fmla="*/ 12 h 9194"/>
                <a:gd name="connsiteX0" fmla="*/ 0 w 10000"/>
                <a:gd name="connsiteY0" fmla="*/ 0 h 10038"/>
                <a:gd name="connsiteX1" fmla="*/ 10000 w 10000"/>
                <a:gd name="connsiteY1" fmla="*/ 13 h 10038"/>
                <a:gd name="connsiteX0" fmla="*/ 0 w 10000"/>
                <a:gd name="connsiteY0" fmla="*/ 0 h 10025"/>
                <a:gd name="connsiteX1" fmla="*/ 10000 w 10000"/>
                <a:gd name="connsiteY1" fmla="*/ 13 h 10025"/>
                <a:gd name="connsiteX0" fmla="*/ 0 w 10000"/>
                <a:gd name="connsiteY0" fmla="*/ 0 h 10005"/>
                <a:gd name="connsiteX1" fmla="*/ 10000 w 10000"/>
                <a:gd name="connsiteY1" fmla="*/ 13 h 10005"/>
                <a:gd name="connsiteX0" fmla="*/ 0 w 10000"/>
                <a:gd name="connsiteY0" fmla="*/ 0 h 9944"/>
                <a:gd name="connsiteX1" fmla="*/ 10000 w 10000"/>
                <a:gd name="connsiteY1" fmla="*/ 13 h 9944"/>
                <a:gd name="connsiteX0" fmla="*/ 0 w 11354"/>
                <a:gd name="connsiteY0" fmla="*/ 0 h 14289"/>
                <a:gd name="connsiteX1" fmla="*/ 11354 w 11354"/>
                <a:gd name="connsiteY1" fmla="*/ 7216 h 14289"/>
                <a:gd name="connsiteX0" fmla="*/ 0 w 11354"/>
                <a:gd name="connsiteY0" fmla="*/ 0 h 8694"/>
                <a:gd name="connsiteX1" fmla="*/ 11354 w 11354"/>
                <a:gd name="connsiteY1" fmla="*/ 7216 h 8694"/>
                <a:gd name="connsiteX0" fmla="*/ 0 w 7448"/>
                <a:gd name="connsiteY0" fmla="*/ 0 h 11953"/>
                <a:gd name="connsiteX1" fmla="*/ 7448 w 7448"/>
                <a:gd name="connsiteY1" fmla="*/ 11416 h 11953"/>
                <a:gd name="connsiteX0" fmla="*/ 0 w 10000"/>
                <a:gd name="connsiteY0" fmla="*/ 0 h 10658"/>
                <a:gd name="connsiteX1" fmla="*/ 10000 w 10000"/>
                <a:gd name="connsiteY1" fmla="*/ 9551 h 10658"/>
                <a:gd name="connsiteX0" fmla="*/ 0 w 10112"/>
                <a:gd name="connsiteY0" fmla="*/ 0 h 14414"/>
                <a:gd name="connsiteX1" fmla="*/ 10112 w 10112"/>
                <a:gd name="connsiteY1" fmla="*/ 13994 h 14414"/>
                <a:gd name="connsiteX0" fmla="*/ 0 w 10112"/>
                <a:gd name="connsiteY0" fmla="*/ 0 h 14147"/>
                <a:gd name="connsiteX1" fmla="*/ 10112 w 10112"/>
                <a:gd name="connsiteY1" fmla="*/ 13994 h 14147"/>
                <a:gd name="connsiteX0" fmla="*/ 0 w 10112"/>
                <a:gd name="connsiteY0" fmla="*/ 0 h 14238"/>
                <a:gd name="connsiteX1" fmla="*/ 10112 w 10112"/>
                <a:gd name="connsiteY1" fmla="*/ 13994 h 14238"/>
                <a:gd name="connsiteX0" fmla="*/ 1 w 7841"/>
                <a:gd name="connsiteY0" fmla="*/ 0 h 25583"/>
                <a:gd name="connsiteX1" fmla="*/ 7841 w 7841"/>
                <a:gd name="connsiteY1" fmla="*/ 25546 h 25583"/>
                <a:gd name="connsiteX0" fmla="*/ 0 w 10094"/>
                <a:gd name="connsiteY0" fmla="*/ 0 h 10023"/>
                <a:gd name="connsiteX1" fmla="*/ 10094 w 10094"/>
                <a:gd name="connsiteY1" fmla="*/ 10009 h 10023"/>
                <a:gd name="connsiteX0" fmla="*/ 0 w 10094"/>
                <a:gd name="connsiteY0" fmla="*/ 0 h 10023"/>
                <a:gd name="connsiteX1" fmla="*/ 10094 w 10094"/>
                <a:gd name="connsiteY1" fmla="*/ 10009 h 10023"/>
                <a:gd name="connsiteX0" fmla="*/ 0 w 10094"/>
                <a:gd name="connsiteY0" fmla="*/ 0 h 10023"/>
                <a:gd name="connsiteX1" fmla="*/ 10094 w 10094"/>
                <a:gd name="connsiteY1" fmla="*/ 10009 h 10023"/>
                <a:gd name="connsiteX0" fmla="*/ 0 w 10094"/>
                <a:gd name="connsiteY0" fmla="*/ 0 h 10009"/>
                <a:gd name="connsiteX1" fmla="*/ 10094 w 10094"/>
                <a:gd name="connsiteY1" fmla="*/ 10009 h 10009"/>
                <a:gd name="connsiteX0" fmla="*/ 0 w 9904"/>
                <a:gd name="connsiteY0" fmla="*/ 0 h 7994"/>
                <a:gd name="connsiteX1" fmla="*/ 9904 w 9904"/>
                <a:gd name="connsiteY1" fmla="*/ 7994 h 7994"/>
                <a:gd name="connsiteX0" fmla="*/ 0 w 10090"/>
                <a:gd name="connsiteY0" fmla="*/ 0 h 10000"/>
                <a:gd name="connsiteX1" fmla="*/ 10090 w 10090"/>
                <a:gd name="connsiteY1" fmla="*/ 10000 h 10000"/>
                <a:gd name="connsiteX0" fmla="*/ 0 w 10090"/>
                <a:gd name="connsiteY0" fmla="*/ 0 h 11618"/>
                <a:gd name="connsiteX1" fmla="*/ 10090 w 10090"/>
                <a:gd name="connsiteY1" fmla="*/ 10000 h 11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90" h="11618">
                  <a:moveTo>
                    <a:pt x="0" y="0"/>
                  </a:moveTo>
                  <a:cubicBezTo>
                    <a:pt x="122" y="7114"/>
                    <a:pt x="5451" y="15109"/>
                    <a:pt x="10090" y="10000"/>
                  </a:cubicBezTo>
                </a:path>
              </a:pathLst>
            </a:custGeom>
            <a:noFill/>
            <a:ln w="38100" cap="flat" cmpd="sng" algn="ctr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8" name="Straight Connector 37"/>
            <p:cNvCxnSpPr>
              <a:stCxn id="39" idx="0"/>
              <a:endCxn id="37" idx="1"/>
            </p:cNvCxnSpPr>
            <p:nvPr/>
          </p:nvCxnSpPr>
          <p:spPr>
            <a:xfrm flipH="1">
              <a:off x="2346256" y="1922393"/>
              <a:ext cx="635020" cy="619739"/>
            </a:xfrm>
            <a:prstGeom prst="line">
              <a:avLst/>
            </a:prstGeom>
            <a:noFill/>
            <a:ln w="38100" cap="flat" cmpd="sng" algn="ctr">
              <a:solidFill>
                <a:schemeClr val="accent2"/>
              </a:solidFill>
              <a:prstDash val="solid"/>
              <a:miter lim="800000"/>
            </a:ln>
            <a:effectLst/>
          </p:spPr>
        </p:cxnSp>
        <p:sp>
          <p:nvSpPr>
            <p:cNvPr id="39" name="Freeform 38"/>
            <p:cNvSpPr/>
            <p:nvPr/>
          </p:nvSpPr>
          <p:spPr>
            <a:xfrm>
              <a:off x="2981276" y="1006075"/>
              <a:ext cx="2705669" cy="2422186"/>
            </a:xfrm>
            <a:custGeom>
              <a:avLst/>
              <a:gdLst>
                <a:gd name="connsiteX0" fmla="*/ 0 w 1087655"/>
                <a:gd name="connsiteY0" fmla="*/ 38501 h 38501"/>
                <a:gd name="connsiteX1" fmla="*/ 1087655 w 1087655"/>
                <a:gd name="connsiteY1" fmla="*/ 0 h 38501"/>
                <a:gd name="connsiteX2" fmla="*/ 1087655 w 1087655"/>
                <a:gd name="connsiteY2" fmla="*/ 0 h 38501"/>
                <a:gd name="connsiteX0" fmla="*/ 167084 w 1254739"/>
                <a:gd name="connsiteY0" fmla="*/ 38501 h 302441"/>
                <a:gd name="connsiteX1" fmla="*/ 1254739 w 1254739"/>
                <a:gd name="connsiteY1" fmla="*/ 0 h 302441"/>
                <a:gd name="connsiteX2" fmla="*/ 1254739 w 1254739"/>
                <a:gd name="connsiteY2" fmla="*/ 0 h 302441"/>
                <a:gd name="connsiteX0" fmla="*/ 154031 w 1346635"/>
                <a:gd name="connsiteY0" fmla="*/ 49865 h 718331"/>
                <a:gd name="connsiteX1" fmla="*/ 1241686 w 1346635"/>
                <a:gd name="connsiteY1" fmla="*/ 11364 h 718331"/>
                <a:gd name="connsiteX2" fmla="*/ 1322119 w 1346635"/>
                <a:gd name="connsiteY2" fmla="*/ 718331 h 718331"/>
                <a:gd name="connsiteX0" fmla="*/ 157357 w 1596378"/>
                <a:gd name="connsiteY0" fmla="*/ 49865 h 718331"/>
                <a:gd name="connsiteX1" fmla="*/ 1245012 w 1596378"/>
                <a:gd name="connsiteY1" fmla="*/ 11364 h 718331"/>
                <a:gd name="connsiteX2" fmla="*/ 1596378 w 1596378"/>
                <a:gd name="connsiteY2" fmla="*/ 718331 h 718331"/>
                <a:gd name="connsiteX0" fmla="*/ 157357 w 1596378"/>
                <a:gd name="connsiteY0" fmla="*/ 49865 h 718331"/>
                <a:gd name="connsiteX1" fmla="*/ 1245012 w 1596378"/>
                <a:gd name="connsiteY1" fmla="*/ 11364 h 718331"/>
                <a:gd name="connsiteX2" fmla="*/ 1596378 w 1596378"/>
                <a:gd name="connsiteY2" fmla="*/ 718331 h 718331"/>
                <a:gd name="connsiteX0" fmla="*/ 0 w 1439021"/>
                <a:gd name="connsiteY0" fmla="*/ 0 h 668466"/>
                <a:gd name="connsiteX1" fmla="*/ 1439021 w 1439021"/>
                <a:gd name="connsiteY1" fmla="*/ 668466 h 668466"/>
                <a:gd name="connsiteX0" fmla="*/ 164400 w 1603421"/>
                <a:gd name="connsiteY0" fmla="*/ 0 h 668466"/>
                <a:gd name="connsiteX1" fmla="*/ 1603421 w 1603421"/>
                <a:gd name="connsiteY1" fmla="*/ 668466 h 668466"/>
                <a:gd name="connsiteX0" fmla="*/ 165041 w 1595595"/>
                <a:gd name="connsiteY0" fmla="*/ 0 h 693866"/>
                <a:gd name="connsiteX1" fmla="*/ 1595595 w 1595595"/>
                <a:gd name="connsiteY1" fmla="*/ 693866 h 693866"/>
                <a:gd name="connsiteX0" fmla="*/ 158649 w 1589203"/>
                <a:gd name="connsiteY0" fmla="*/ 0 h 824809"/>
                <a:gd name="connsiteX1" fmla="*/ 1589203 w 1589203"/>
                <a:gd name="connsiteY1" fmla="*/ 693866 h 824809"/>
                <a:gd name="connsiteX0" fmla="*/ 0 w 1430554"/>
                <a:gd name="connsiteY0" fmla="*/ 86920 h 832899"/>
                <a:gd name="connsiteX1" fmla="*/ 1430554 w 1430554"/>
                <a:gd name="connsiteY1" fmla="*/ 780786 h 832899"/>
                <a:gd name="connsiteX0" fmla="*/ 0 w 1430554"/>
                <a:gd name="connsiteY0" fmla="*/ 97296 h 842289"/>
                <a:gd name="connsiteX1" fmla="*/ 1430554 w 1430554"/>
                <a:gd name="connsiteY1" fmla="*/ 791162 h 842289"/>
                <a:gd name="connsiteX0" fmla="*/ 0 w 1430554"/>
                <a:gd name="connsiteY0" fmla="*/ 120278 h 863291"/>
                <a:gd name="connsiteX1" fmla="*/ 1430554 w 1430554"/>
                <a:gd name="connsiteY1" fmla="*/ 814144 h 863291"/>
                <a:gd name="connsiteX0" fmla="*/ 0 w 1862995"/>
                <a:gd name="connsiteY0" fmla="*/ 139497 h 624271"/>
                <a:gd name="connsiteX1" fmla="*/ 1862995 w 1862995"/>
                <a:gd name="connsiteY1" fmla="*/ 566493 h 624271"/>
                <a:gd name="connsiteX0" fmla="*/ 0 w 1862995"/>
                <a:gd name="connsiteY0" fmla="*/ 93443 h 888442"/>
                <a:gd name="connsiteX1" fmla="*/ 1862995 w 1862995"/>
                <a:gd name="connsiteY1" fmla="*/ 520439 h 888442"/>
                <a:gd name="connsiteX0" fmla="*/ 0 w 1862995"/>
                <a:gd name="connsiteY0" fmla="*/ 68724 h 874890"/>
                <a:gd name="connsiteX1" fmla="*/ 1862995 w 1862995"/>
                <a:gd name="connsiteY1" fmla="*/ 495720 h 874890"/>
                <a:gd name="connsiteX0" fmla="*/ 0 w 1862995"/>
                <a:gd name="connsiteY0" fmla="*/ 64620 h 872820"/>
                <a:gd name="connsiteX1" fmla="*/ 1862995 w 1862995"/>
                <a:gd name="connsiteY1" fmla="*/ 491616 h 872820"/>
                <a:gd name="connsiteX0" fmla="*/ 0 w 1862995"/>
                <a:gd name="connsiteY0" fmla="*/ 105850 h 895796"/>
                <a:gd name="connsiteX1" fmla="*/ 1862995 w 1862995"/>
                <a:gd name="connsiteY1" fmla="*/ 532846 h 895796"/>
                <a:gd name="connsiteX0" fmla="*/ 0 w 2390175"/>
                <a:gd name="connsiteY0" fmla="*/ 529288 h 539756"/>
                <a:gd name="connsiteX1" fmla="*/ 2390175 w 2390175"/>
                <a:gd name="connsiteY1" fmla="*/ 0 h 539756"/>
                <a:gd name="connsiteX0" fmla="*/ 0 w 2390175"/>
                <a:gd name="connsiteY0" fmla="*/ 529288 h 1399114"/>
                <a:gd name="connsiteX1" fmla="*/ 2390175 w 2390175"/>
                <a:gd name="connsiteY1" fmla="*/ 0 h 139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0175" h="1399114">
                  <a:moveTo>
                    <a:pt x="0" y="529288"/>
                  </a:moveTo>
                  <a:cubicBezTo>
                    <a:pt x="955438" y="-75535"/>
                    <a:pt x="1281774" y="3141019"/>
                    <a:pt x="2390175" y="0"/>
                  </a:cubicBezTo>
                </a:path>
              </a:pathLst>
            </a:custGeom>
            <a:noFill/>
            <a:ln w="38100" cap="flat" cmpd="sng" algn="ctr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41" name="Straight Connector 40"/>
          <p:cNvCxnSpPr/>
          <p:nvPr/>
        </p:nvCxnSpPr>
        <p:spPr>
          <a:xfrm flipH="1" flipV="1">
            <a:off x="323179" y="1131411"/>
            <a:ext cx="512361" cy="2984722"/>
          </a:xfrm>
          <a:prstGeom prst="line">
            <a:avLst/>
          </a:prstGeom>
          <a:noFill/>
          <a:ln w="38100" cap="flat" cmpd="sng" algn="ctr">
            <a:solidFill>
              <a:srgbClr val="2ECC71"/>
            </a:solidFill>
            <a:prstDash val="dash"/>
            <a:miter lim="800000"/>
          </a:ln>
          <a:effectLst/>
        </p:spPr>
      </p:cxnSp>
      <p:cxnSp>
        <p:nvCxnSpPr>
          <p:cNvPr id="42" name="Straight Arrow Connector 41"/>
          <p:cNvCxnSpPr/>
          <p:nvPr/>
        </p:nvCxnSpPr>
        <p:spPr>
          <a:xfrm>
            <a:off x="498138" y="4626665"/>
            <a:ext cx="972864" cy="0"/>
          </a:xfrm>
          <a:prstGeom prst="straightConnector1">
            <a:avLst/>
          </a:prstGeom>
          <a:noFill/>
          <a:ln w="76200" cap="flat" cmpd="sng" algn="ctr">
            <a:solidFill>
              <a:srgbClr val="ED7D3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3" name="Straight Connector 42"/>
          <p:cNvCxnSpPr/>
          <p:nvPr/>
        </p:nvCxnSpPr>
        <p:spPr>
          <a:xfrm flipH="1" flipV="1">
            <a:off x="835540" y="3308810"/>
            <a:ext cx="1580922" cy="677549"/>
          </a:xfrm>
          <a:prstGeom prst="line">
            <a:avLst/>
          </a:prstGeom>
          <a:noFill/>
          <a:ln w="38100" cap="flat" cmpd="sng" algn="ctr">
            <a:solidFill>
              <a:srgbClr val="2ECC71"/>
            </a:solidFill>
            <a:prstDash val="dash"/>
            <a:miter lim="800000"/>
          </a:ln>
          <a:effectLst/>
        </p:spPr>
      </p:cxnSp>
      <p:cxnSp>
        <p:nvCxnSpPr>
          <p:cNvPr id="44" name="Straight Arrow Connector 43"/>
          <p:cNvCxnSpPr/>
          <p:nvPr/>
        </p:nvCxnSpPr>
        <p:spPr>
          <a:xfrm>
            <a:off x="1471002" y="4639546"/>
            <a:ext cx="457780" cy="0"/>
          </a:xfrm>
          <a:prstGeom prst="straightConnector1">
            <a:avLst/>
          </a:prstGeom>
          <a:noFill/>
          <a:ln w="76200" cap="flat" cmpd="sng" algn="ctr">
            <a:solidFill>
              <a:srgbClr val="ED7D3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5" name="Straight Connector 44"/>
          <p:cNvCxnSpPr/>
          <p:nvPr/>
        </p:nvCxnSpPr>
        <p:spPr>
          <a:xfrm flipH="1">
            <a:off x="1248751" y="3415373"/>
            <a:ext cx="1485221" cy="373344"/>
          </a:xfrm>
          <a:prstGeom prst="line">
            <a:avLst/>
          </a:prstGeom>
          <a:noFill/>
          <a:ln w="38100" cap="flat" cmpd="sng" algn="ctr">
            <a:solidFill>
              <a:srgbClr val="2ECC71"/>
            </a:solidFill>
            <a:prstDash val="dash"/>
            <a:miter lim="800000"/>
          </a:ln>
          <a:effectLst/>
        </p:spPr>
      </p:cxnSp>
      <p:cxnSp>
        <p:nvCxnSpPr>
          <p:cNvPr id="46" name="Straight Arrow Connector 45"/>
          <p:cNvCxnSpPr/>
          <p:nvPr/>
        </p:nvCxnSpPr>
        <p:spPr>
          <a:xfrm flipH="1">
            <a:off x="1599535" y="4652427"/>
            <a:ext cx="321620" cy="0"/>
          </a:xfrm>
          <a:prstGeom prst="straightConnector1">
            <a:avLst/>
          </a:prstGeom>
          <a:noFill/>
          <a:ln w="76200" cap="flat" cmpd="sng" algn="ctr">
            <a:solidFill>
              <a:srgbClr val="ED7D3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7" name="Oval 46"/>
          <p:cNvSpPr/>
          <p:nvPr/>
        </p:nvSpPr>
        <p:spPr>
          <a:xfrm>
            <a:off x="410421" y="4557160"/>
            <a:ext cx="165600" cy="165600"/>
          </a:xfrm>
          <a:prstGeom prst="ellipse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Oval 47"/>
          <p:cNvSpPr>
            <a:spLocks noChangeAspect="1"/>
          </p:cNvSpPr>
          <p:nvPr/>
        </p:nvSpPr>
        <p:spPr>
          <a:xfrm>
            <a:off x="418861" y="1923208"/>
            <a:ext cx="144000" cy="144000"/>
          </a:xfrm>
          <a:prstGeom prst="ellipse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Oval 48"/>
          <p:cNvSpPr>
            <a:spLocks noChangeAspect="1"/>
          </p:cNvSpPr>
          <p:nvPr/>
        </p:nvSpPr>
        <p:spPr>
          <a:xfrm>
            <a:off x="5424425" y="2490147"/>
            <a:ext cx="144000" cy="144000"/>
          </a:xfrm>
          <a:prstGeom prst="ellipse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 flipH="1" flipV="1">
            <a:off x="4499479" y="4635520"/>
            <a:ext cx="995347" cy="0"/>
          </a:xfrm>
          <a:prstGeom prst="straightConnector1">
            <a:avLst/>
          </a:prstGeom>
          <a:noFill/>
          <a:ln w="76200" cap="flat" cmpd="sng" algn="ctr">
            <a:solidFill>
              <a:srgbClr val="ED7D3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1" name="Oval 50"/>
          <p:cNvSpPr>
            <a:spLocks noChangeAspect="1"/>
          </p:cNvSpPr>
          <p:nvPr/>
        </p:nvSpPr>
        <p:spPr>
          <a:xfrm>
            <a:off x="4457616" y="4170779"/>
            <a:ext cx="144000" cy="144000"/>
          </a:xfrm>
          <a:prstGeom prst="ellipse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 flipH="1">
            <a:off x="2866889" y="4635520"/>
            <a:ext cx="2627938" cy="0"/>
          </a:xfrm>
          <a:prstGeom prst="straightConnector1">
            <a:avLst/>
          </a:prstGeom>
          <a:noFill/>
          <a:ln w="76200" cap="flat" cmpd="sng" algn="ctr">
            <a:solidFill>
              <a:srgbClr val="ED7D3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3" name="Oval 52"/>
          <p:cNvSpPr/>
          <p:nvPr/>
        </p:nvSpPr>
        <p:spPr>
          <a:xfrm>
            <a:off x="2763842" y="4549175"/>
            <a:ext cx="165600" cy="165600"/>
          </a:xfrm>
          <a:prstGeom prst="ellipse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4446816" y="4549175"/>
            <a:ext cx="165600" cy="165600"/>
          </a:xfrm>
          <a:prstGeom prst="ellipse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5412027" y="4549175"/>
            <a:ext cx="165600" cy="165600"/>
          </a:xfrm>
          <a:prstGeom prst="ellipse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Oval 55"/>
          <p:cNvSpPr>
            <a:spLocks noChangeAspect="1"/>
          </p:cNvSpPr>
          <p:nvPr/>
        </p:nvSpPr>
        <p:spPr>
          <a:xfrm>
            <a:off x="1872627" y="3540986"/>
            <a:ext cx="144000" cy="144000"/>
          </a:xfrm>
          <a:prstGeom prst="ellipse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1859554" y="4549175"/>
            <a:ext cx="165600" cy="165600"/>
          </a:xfrm>
          <a:prstGeom prst="ellipse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8" name="Straight Connector 57"/>
          <p:cNvCxnSpPr/>
          <p:nvPr/>
        </p:nvCxnSpPr>
        <p:spPr>
          <a:xfrm flipH="1">
            <a:off x="2165407" y="2118841"/>
            <a:ext cx="1427571" cy="1494145"/>
          </a:xfrm>
          <a:prstGeom prst="line">
            <a:avLst/>
          </a:prstGeom>
          <a:noFill/>
          <a:ln w="38100" cap="flat" cmpd="sng" algn="ctr">
            <a:solidFill>
              <a:srgbClr val="2ECC71"/>
            </a:solidFill>
            <a:prstDash val="dash"/>
            <a:miter lim="800000"/>
          </a:ln>
          <a:effectLst/>
        </p:spPr>
      </p:cxnSp>
      <p:sp>
        <p:nvSpPr>
          <p:cNvPr id="59" name="Oval 58"/>
          <p:cNvSpPr>
            <a:spLocks noChangeAspect="1"/>
          </p:cNvSpPr>
          <p:nvPr/>
        </p:nvSpPr>
        <p:spPr>
          <a:xfrm>
            <a:off x="2773515" y="2830491"/>
            <a:ext cx="144000" cy="144000"/>
          </a:xfrm>
          <a:prstGeom prst="ellipse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Rectangular Callout 60"/>
          <p:cNvSpPr/>
          <p:nvPr/>
        </p:nvSpPr>
        <p:spPr>
          <a:xfrm>
            <a:off x="837576" y="1111624"/>
            <a:ext cx="2167206" cy="888802"/>
          </a:xfrm>
          <a:prstGeom prst="wedgeRectCallout">
            <a:avLst>
              <a:gd name="adj1" fmla="val -59320"/>
              <a:gd name="adj2" fmla="val 83326"/>
            </a:avLst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IN" sz="2400" kern="0" dirty="0">
                <a:solidFill>
                  <a:schemeClr val="bg1"/>
                </a:solidFill>
                <a:latin typeface="+mj-lt"/>
              </a:rPr>
              <a:t>Move opposite to the gradients</a:t>
            </a:r>
            <a:endParaRPr lang="en-US" sz="2400" kern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2" name="Rectangular Callout 61"/>
          <p:cNvSpPr/>
          <p:nvPr/>
        </p:nvSpPr>
        <p:spPr>
          <a:xfrm>
            <a:off x="2253948" y="5101786"/>
            <a:ext cx="2222277" cy="619614"/>
          </a:xfrm>
          <a:prstGeom prst="wedgeRectCallout">
            <a:avLst>
              <a:gd name="adj1" fmla="val 51139"/>
              <a:gd name="adj2" fmla="val -102783"/>
            </a:avLst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IN" sz="2400" kern="0" dirty="0">
                <a:solidFill>
                  <a:schemeClr val="bg1"/>
                </a:solidFill>
                <a:latin typeface="+mj-lt"/>
              </a:rPr>
              <a:t>Global minimum</a:t>
            </a:r>
            <a:endParaRPr lang="en-US" sz="2400" kern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3" name="Rectangular Callout 62"/>
          <p:cNvSpPr/>
          <p:nvPr/>
        </p:nvSpPr>
        <p:spPr>
          <a:xfrm>
            <a:off x="3097254" y="560439"/>
            <a:ext cx="3733118" cy="1442135"/>
          </a:xfrm>
          <a:prstGeom prst="wedgeRectCallout">
            <a:avLst>
              <a:gd name="adj1" fmla="val -55266"/>
              <a:gd name="adj2" fmla="val 98416"/>
            </a:avLst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IN" sz="2400" kern="0" dirty="0">
                <a:solidFill>
                  <a:schemeClr val="bg1"/>
                </a:solidFill>
                <a:latin typeface="+mj-lt"/>
              </a:rPr>
              <a:t>Choose step length carefully else </a:t>
            </a:r>
            <a:r>
              <a:rPr lang="en-US" sz="2400" kern="0" dirty="0">
                <a:solidFill>
                  <a:schemeClr val="bg1"/>
                </a:solidFill>
                <a:latin typeface="+mj-lt"/>
              </a:rPr>
              <a:t>may overshoot the global minimum </a:t>
            </a:r>
            <a:r>
              <a:rPr lang="en-IN" sz="2400" kern="0" dirty="0">
                <a:solidFill>
                  <a:schemeClr val="bg1"/>
                </a:solidFill>
                <a:latin typeface="+mj-lt"/>
              </a:rPr>
              <a:t>even with great initialization</a:t>
            </a:r>
            <a:endParaRPr lang="en-US" sz="2400" kern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4" name="Rectangular Callout 63"/>
          <p:cNvSpPr/>
          <p:nvPr/>
        </p:nvSpPr>
        <p:spPr>
          <a:xfrm>
            <a:off x="2307026" y="2142262"/>
            <a:ext cx="2332935" cy="888802"/>
          </a:xfrm>
          <a:prstGeom prst="wedgeRectCallout">
            <a:avLst>
              <a:gd name="adj1" fmla="val 82530"/>
              <a:gd name="adj2" fmla="val -3620"/>
            </a:avLst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IN" sz="2400" kern="0" dirty="0">
                <a:solidFill>
                  <a:schemeClr val="bg1"/>
                </a:solidFill>
                <a:latin typeface="+mj-lt"/>
              </a:rPr>
              <a:t>Also, initialization may affect result</a:t>
            </a:r>
            <a:endParaRPr lang="en-US" sz="2400" kern="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6363360" y="1882023"/>
            <a:ext cx="5177801" cy="3294964"/>
            <a:chOff x="4112244" y="1209983"/>
            <a:chExt cx="3319272" cy="2112264"/>
          </a:xfrm>
        </p:grpSpPr>
        <p:cxnSp>
          <p:nvCxnSpPr>
            <p:cNvPr id="66" name="Straight Connector 65"/>
            <p:cNvCxnSpPr/>
            <p:nvPr/>
          </p:nvCxnSpPr>
          <p:spPr>
            <a:xfrm>
              <a:off x="4602773" y="1209983"/>
              <a:ext cx="0" cy="2112264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H="1">
              <a:off x="4112244" y="2956487"/>
              <a:ext cx="3319272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/>
          <p:cNvGrpSpPr/>
          <p:nvPr/>
        </p:nvGrpSpPr>
        <p:grpSpPr>
          <a:xfrm>
            <a:off x="6786705" y="1605291"/>
            <a:ext cx="4753573" cy="2738400"/>
            <a:chOff x="6997061" y="756284"/>
            <a:chExt cx="4753573" cy="2738400"/>
          </a:xfrm>
        </p:grpSpPr>
        <p:sp>
          <p:nvSpPr>
            <p:cNvPr id="69" name="Freeform 68"/>
            <p:cNvSpPr/>
            <p:nvPr/>
          </p:nvSpPr>
          <p:spPr>
            <a:xfrm>
              <a:off x="9102566" y="1965882"/>
              <a:ext cx="2415795" cy="1528802"/>
            </a:xfrm>
            <a:custGeom>
              <a:avLst/>
              <a:gdLst>
                <a:gd name="connsiteX0" fmla="*/ 0 w 3282696"/>
                <a:gd name="connsiteY0" fmla="*/ 0 h 1438824"/>
                <a:gd name="connsiteX1" fmla="*/ 1453896 w 3282696"/>
                <a:gd name="connsiteY1" fmla="*/ 1335024 h 1438824"/>
                <a:gd name="connsiteX2" fmla="*/ 2706624 w 3282696"/>
                <a:gd name="connsiteY2" fmla="*/ 1225296 h 1438824"/>
                <a:gd name="connsiteX3" fmla="*/ 3282696 w 3282696"/>
                <a:gd name="connsiteY3" fmla="*/ 228600 h 1438824"/>
                <a:gd name="connsiteX4" fmla="*/ 3282696 w 3282696"/>
                <a:gd name="connsiteY4" fmla="*/ 228600 h 1438824"/>
                <a:gd name="connsiteX0" fmla="*/ 0 w 3282696"/>
                <a:gd name="connsiteY0" fmla="*/ 0 h 1410060"/>
                <a:gd name="connsiteX1" fmla="*/ 1453896 w 3282696"/>
                <a:gd name="connsiteY1" fmla="*/ 1335024 h 1410060"/>
                <a:gd name="connsiteX2" fmla="*/ 2615184 w 3282696"/>
                <a:gd name="connsiteY2" fmla="*/ 1133856 h 1410060"/>
                <a:gd name="connsiteX3" fmla="*/ 3282696 w 3282696"/>
                <a:gd name="connsiteY3" fmla="*/ 228600 h 1410060"/>
                <a:gd name="connsiteX4" fmla="*/ 3282696 w 3282696"/>
                <a:gd name="connsiteY4" fmla="*/ 228600 h 1410060"/>
                <a:gd name="connsiteX0" fmla="*/ 0 w 3282696"/>
                <a:gd name="connsiteY0" fmla="*/ 0 h 1405369"/>
                <a:gd name="connsiteX1" fmla="*/ 1453896 w 3282696"/>
                <a:gd name="connsiteY1" fmla="*/ 1335024 h 1405369"/>
                <a:gd name="connsiteX2" fmla="*/ 2578608 w 3282696"/>
                <a:gd name="connsiteY2" fmla="*/ 1115568 h 1405369"/>
                <a:gd name="connsiteX3" fmla="*/ 3282696 w 3282696"/>
                <a:gd name="connsiteY3" fmla="*/ 228600 h 1405369"/>
                <a:gd name="connsiteX4" fmla="*/ 3282696 w 3282696"/>
                <a:gd name="connsiteY4" fmla="*/ 228600 h 1405369"/>
                <a:gd name="connsiteX0" fmla="*/ 0 w 3282696"/>
                <a:gd name="connsiteY0" fmla="*/ 0 h 1336127"/>
                <a:gd name="connsiteX1" fmla="*/ 1453896 w 3282696"/>
                <a:gd name="connsiteY1" fmla="*/ 1335024 h 1336127"/>
                <a:gd name="connsiteX2" fmla="*/ 3282696 w 3282696"/>
                <a:gd name="connsiteY2" fmla="*/ 228600 h 1336127"/>
                <a:gd name="connsiteX3" fmla="*/ 3282696 w 3282696"/>
                <a:gd name="connsiteY3" fmla="*/ 228600 h 1336127"/>
                <a:gd name="connsiteX0" fmla="*/ 0 w 3282696"/>
                <a:gd name="connsiteY0" fmla="*/ 0 h 1350644"/>
                <a:gd name="connsiteX1" fmla="*/ 1453896 w 3282696"/>
                <a:gd name="connsiteY1" fmla="*/ 1335024 h 1350644"/>
                <a:gd name="connsiteX2" fmla="*/ 3282696 w 3282696"/>
                <a:gd name="connsiteY2" fmla="*/ 228600 h 1350644"/>
                <a:gd name="connsiteX3" fmla="*/ 3282696 w 3282696"/>
                <a:gd name="connsiteY3" fmla="*/ 228600 h 1350644"/>
                <a:gd name="connsiteX0" fmla="*/ 0 w 3282696"/>
                <a:gd name="connsiteY0" fmla="*/ 0 h 228600"/>
                <a:gd name="connsiteX1" fmla="*/ 3282696 w 3282696"/>
                <a:gd name="connsiteY1" fmla="*/ 228600 h 228600"/>
                <a:gd name="connsiteX2" fmla="*/ 3282696 w 3282696"/>
                <a:gd name="connsiteY2" fmla="*/ 228600 h 228600"/>
                <a:gd name="connsiteX0" fmla="*/ 0 w 3282696"/>
                <a:gd name="connsiteY0" fmla="*/ 0 h 1381283"/>
                <a:gd name="connsiteX1" fmla="*/ 3282696 w 3282696"/>
                <a:gd name="connsiteY1" fmla="*/ 228600 h 1381283"/>
                <a:gd name="connsiteX2" fmla="*/ 3282696 w 3282696"/>
                <a:gd name="connsiteY2" fmla="*/ 228600 h 1381283"/>
                <a:gd name="connsiteX0" fmla="*/ 0 w 3282696"/>
                <a:gd name="connsiteY0" fmla="*/ 0 h 1533999"/>
                <a:gd name="connsiteX1" fmla="*/ 3282696 w 3282696"/>
                <a:gd name="connsiteY1" fmla="*/ 228600 h 1533999"/>
                <a:gd name="connsiteX2" fmla="*/ 3282696 w 3282696"/>
                <a:gd name="connsiteY2" fmla="*/ 228600 h 1533999"/>
                <a:gd name="connsiteX0" fmla="*/ 0 w 3282696"/>
                <a:gd name="connsiteY0" fmla="*/ 0 h 1515917"/>
                <a:gd name="connsiteX1" fmla="*/ 3282696 w 3282696"/>
                <a:gd name="connsiteY1" fmla="*/ 228600 h 1515917"/>
                <a:gd name="connsiteX2" fmla="*/ 3282696 w 3282696"/>
                <a:gd name="connsiteY2" fmla="*/ 228600 h 1515917"/>
                <a:gd name="connsiteX0" fmla="*/ 0 w 3282696"/>
                <a:gd name="connsiteY0" fmla="*/ 0 h 1277154"/>
                <a:gd name="connsiteX1" fmla="*/ 3282696 w 3282696"/>
                <a:gd name="connsiteY1" fmla="*/ 228600 h 1277154"/>
                <a:gd name="connsiteX2" fmla="*/ 3282696 w 3282696"/>
                <a:gd name="connsiteY2" fmla="*/ 228600 h 1277154"/>
                <a:gd name="connsiteX0" fmla="*/ 0 w 3282696"/>
                <a:gd name="connsiteY0" fmla="*/ 0 h 1336478"/>
                <a:gd name="connsiteX1" fmla="*/ 3282696 w 3282696"/>
                <a:gd name="connsiteY1" fmla="*/ 228600 h 1336478"/>
                <a:gd name="connsiteX2" fmla="*/ 3282696 w 3282696"/>
                <a:gd name="connsiteY2" fmla="*/ 228600 h 1336478"/>
                <a:gd name="connsiteX0" fmla="*/ 0 w 1685671"/>
                <a:gd name="connsiteY0" fmla="*/ 1035050 h 1680806"/>
                <a:gd name="connsiteX1" fmla="*/ 1685671 w 1685671"/>
                <a:gd name="connsiteY1" fmla="*/ 0 h 1680806"/>
                <a:gd name="connsiteX2" fmla="*/ 1685671 w 1685671"/>
                <a:gd name="connsiteY2" fmla="*/ 0 h 1680806"/>
                <a:gd name="connsiteX0" fmla="*/ 0 w 1685671"/>
                <a:gd name="connsiteY0" fmla="*/ 1035050 h 1346253"/>
                <a:gd name="connsiteX1" fmla="*/ 1685671 w 1685671"/>
                <a:gd name="connsiteY1" fmla="*/ 0 h 1346253"/>
                <a:gd name="connsiteX2" fmla="*/ 1685671 w 1685671"/>
                <a:gd name="connsiteY2" fmla="*/ 0 h 1346253"/>
                <a:gd name="connsiteX0" fmla="*/ 0 w 1685671"/>
                <a:gd name="connsiteY0" fmla="*/ 1035050 h 1154564"/>
                <a:gd name="connsiteX1" fmla="*/ 1685671 w 1685671"/>
                <a:gd name="connsiteY1" fmla="*/ 0 h 1154564"/>
                <a:gd name="connsiteX2" fmla="*/ 1685671 w 1685671"/>
                <a:gd name="connsiteY2" fmla="*/ 0 h 1154564"/>
                <a:gd name="connsiteX0" fmla="*/ 0 w 1685671"/>
                <a:gd name="connsiteY0" fmla="*/ 1035050 h 1160045"/>
                <a:gd name="connsiteX1" fmla="*/ 1685671 w 1685671"/>
                <a:gd name="connsiteY1" fmla="*/ 0 h 1160045"/>
                <a:gd name="connsiteX2" fmla="*/ 1685671 w 1685671"/>
                <a:gd name="connsiteY2" fmla="*/ 0 h 1160045"/>
                <a:gd name="connsiteX0" fmla="*/ 0 w 1685671"/>
                <a:gd name="connsiteY0" fmla="*/ 1035050 h 1140892"/>
                <a:gd name="connsiteX1" fmla="*/ 1685671 w 1685671"/>
                <a:gd name="connsiteY1" fmla="*/ 0 h 1140892"/>
                <a:gd name="connsiteX2" fmla="*/ 1685671 w 1685671"/>
                <a:gd name="connsiteY2" fmla="*/ 0 h 1140892"/>
                <a:gd name="connsiteX0" fmla="*/ 0 w 1685671"/>
                <a:gd name="connsiteY0" fmla="*/ 1035050 h 1134754"/>
                <a:gd name="connsiteX1" fmla="*/ 1685671 w 1685671"/>
                <a:gd name="connsiteY1" fmla="*/ 0 h 1134754"/>
                <a:gd name="connsiteX2" fmla="*/ 1685671 w 1685671"/>
                <a:gd name="connsiteY2" fmla="*/ 0 h 1134754"/>
                <a:gd name="connsiteX0" fmla="*/ 0 w 1685671"/>
                <a:gd name="connsiteY0" fmla="*/ 1035050 h 1135436"/>
                <a:gd name="connsiteX1" fmla="*/ 1685671 w 1685671"/>
                <a:gd name="connsiteY1" fmla="*/ 0 h 1135436"/>
                <a:gd name="connsiteX2" fmla="*/ 1685671 w 1685671"/>
                <a:gd name="connsiteY2" fmla="*/ 0 h 1135436"/>
                <a:gd name="connsiteX0" fmla="*/ 0 w 1685671"/>
                <a:gd name="connsiteY0" fmla="*/ 1035050 h 1135436"/>
                <a:gd name="connsiteX1" fmla="*/ 1685671 w 1685671"/>
                <a:gd name="connsiteY1" fmla="*/ 0 h 1135436"/>
                <a:gd name="connsiteX2" fmla="*/ 1253871 w 1685671"/>
                <a:gd name="connsiteY2" fmla="*/ 175684 h 1135436"/>
                <a:gd name="connsiteX0" fmla="*/ 0 w 1685671"/>
                <a:gd name="connsiteY0" fmla="*/ 1035050 h 1135436"/>
                <a:gd name="connsiteX1" fmla="*/ 1685671 w 1685671"/>
                <a:gd name="connsiteY1" fmla="*/ 0 h 1135436"/>
                <a:gd name="connsiteX0" fmla="*/ 0 w 1493055"/>
                <a:gd name="connsiteY0" fmla="*/ 668867 h 938610"/>
                <a:gd name="connsiteX1" fmla="*/ 1493055 w 1493055"/>
                <a:gd name="connsiteY1" fmla="*/ 0 h 938610"/>
                <a:gd name="connsiteX0" fmla="*/ 0 w 1493055"/>
                <a:gd name="connsiteY0" fmla="*/ 668867 h 742217"/>
                <a:gd name="connsiteX1" fmla="*/ 1493055 w 1493055"/>
                <a:gd name="connsiteY1" fmla="*/ 0 h 742217"/>
                <a:gd name="connsiteX0" fmla="*/ 0 w 1493055"/>
                <a:gd name="connsiteY0" fmla="*/ 668867 h 731653"/>
                <a:gd name="connsiteX1" fmla="*/ 1493055 w 1493055"/>
                <a:gd name="connsiteY1" fmla="*/ 0 h 731653"/>
                <a:gd name="connsiteX0" fmla="*/ 0 w 1493055"/>
                <a:gd name="connsiteY0" fmla="*/ 668867 h 723383"/>
                <a:gd name="connsiteX1" fmla="*/ 1493055 w 1493055"/>
                <a:gd name="connsiteY1" fmla="*/ 0 h 723383"/>
                <a:gd name="connsiteX0" fmla="*/ 0 w 1493055"/>
                <a:gd name="connsiteY0" fmla="*/ 668867 h 714471"/>
                <a:gd name="connsiteX1" fmla="*/ 1493055 w 1493055"/>
                <a:gd name="connsiteY1" fmla="*/ 0 h 714471"/>
                <a:gd name="connsiteX0" fmla="*/ 0 w 1493055"/>
                <a:gd name="connsiteY0" fmla="*/ 668867 h 677640"/>
                <a:gd name="connsiteX1" fmla="*/ 1493055 w 1493055"/>
                <a:gd name="connsiteY1" fmla="*/ 0 h 677640"/>
                <a:gd name="connsiteX0" fmla="*/ 0 w 1493055"/>
                <a:gd name="connsiteY0" fmla="*/ 668867 h 747366"/>
                <a:gd name="connsiteX1" fmla="*/ 1493055 w 1493055"/>
                <a:gd name="connsiteY1" fmla="*/ 0 h 747366"/>
                <a:gd name="connsiteX0" fmla="*/ 0 w 1357588"/>
                <a:gd name="connsiteY0" fmla="*/ 757767 h 806049"/>
                <a:gd name="connsiteX1" fmla="*/ 1357588 w 1357588"/>
                <a:gd name="connsiteY1" fmla="*/ 0 h 806049"/>
                <a:gd name="connsiteX0" fmla="*/ 0 w 1357588"/>
                <a:gd name="connsiteY0" fmla="*/ 757767 h 802408"/>
                <a:gd name="connsiteX1" fmla="*/ 1357588 w 1357588"/>
                <a:gd name="connsiteY1" fmla="*/ 0 h 802408"/>
                <a:gd name="connsiteX0" fmla="*/ 0 w 1357588"/>
                <a:gd name="connsiteY0" fmla="*/ 757767 h 820527"/>
                <a:gd name="connsiteX1" fmla="*/ 1357588 w 1357588"/>
                <a:gd name="connsiteY1" fmla="*/ 0 h 820527"/>
                <a:gd name="connsiteX0" fmla="*/ 0 w 1357588"/>
                <a:gd name="connsiteY0" fmla="*/ 757767 h 839605"/>
                <a:gd name="connsiteX1" fmla="*/ 1357588 w 1357588"/>
                <a:gd name="connsiteY1" fmla="*/ 0 h 839605"/>
                <a:gd name="connsiteX0" fmla="*/ 0 w 1616668"/>
                <a:gd name="connsiteY0" fmla="*/ 773007 h 849272"/>
                <a:gd name="connsiteX1" fmla="*/ 1616668 w 1616668"/>
                <a:gd name="connsiteY1" fmla="*/ 0 h 849272"/>
                <a:gd name="connsiteX0" fmla="*/ 0 w 1616668"/>
                <a:gd name="connsiteY0" fmla="*/ 773007 h 849272"/>
                <a:gd name="connsiteX1" fmla="*/ 1616668 w 1616668"/>
                <a:gd name="connsiteY1" fmla="*/ 0 h 849272"/>
                <a:gd name="connsiteX0" fmla="*/ 0 w 1616668"/>
                <a:gd name="connsiteY0" fmla="*/ 773007 h 890087"/>
                <a:gd name="connsiteX1" fmla="*/ 1616668 w 1616668"/>
                <a:gd name="connsiteY1" fmla="*/ 0 h 890087"/>
                <a:gd name="connsiteX0" fmla="*/ 0 w 1616668"/>
                <a:gd name="connsiteY0" fmla="*/ 773007 h 880714"/>
                <a:gd name="connsiteX1" fmla="*/ 1616668 w 1616668"/>
                <a:gd name="connsiteY1" fmla="*/ 0 h 880714"/>
                <a:gd name="connsiteX0" fmla="*/ 0 w 1616668"/>
                <a:gd name="connsiteY0" fmla="*/ 773007 h 894316"/>
                <a:gd name="connsiteX1" fmla="*/ 1616668 w 1616668"/>
                <a:gd name="connsiteY1" fmla="*/ 0 h 894316"/>
                <a:gd name="connsiteX0" fmla="*/ 0 w 2054818"/>
                <a:gd name="connsiteY0" fmla="*/ 836507 h 932147"/>
                <a:gd name="connsiteX1" fmla="*/ 2054818 w 2054818"/>
                <a:gd name="connsiteY1" fmla="*/ 0 h 932147"/>
                <a:gd name="connsiteX0" fmla="*/ 0 w 2029418"/>
                <a:gd name="connsiteY0" fmla="*/ 919057 h 985711"/>
                <a:gd name="connsiteX1" fmla="*/ 2029418 w 2029418"/>
                <a:gd name="connsiteY1" fmla="*/ 0 h 985711"/>
                <a:gd name="connsiteX0" fmla="*/ 0 w 1899243"/>
                <a:gd name="connsiteY0" fmla="*/ 1023832 h 1061533"/>
                <a:gd name="connsiteX1" fmla="*/ 1899243 w 1899243"/>
                <a:gd name="connsiteY1" fmla="*/ 0 h 1061533"/>
                <a:gd name="connsiteX0" fmla="*/ 0 w 1991318"/>
                <a:gd name="connsiteY0" fmla="*/ 992082 h 1037587"/>
                <a:gd name="connsiteX1" fmla="*/ 1991318 w 1991318"/>
                <a:gd name="connsiteY1" fmla="*/ 0 h 1037587"/>
                <a:gd name="connsiteX0" fmla="*/ 0 w 2038943"/>
                <a:gd name="connsiteY0" fmla="*/ 979382 h 1028248"/>
                <a:gd name="connsiteX1" fmla="*/ 2038943 w 2038943"/>
                <a:gd name="connsiteY1" fmla="*/ 0 h 1028248"/>
                <a:gd name="connsiteX0" fmla="*/ 0 w 1994493"/>
                <a:gd name="connsiteY0" fmla="*/ 995257 h 1039943"/>
                <a:gd name="connsiteX1" fmla="*/ 1994493 w 1994493"/>
                <a:gd name="connsiteY1" fmla="*/ 0 h 1039943"/>
                <a:gd name="connsiteX0" fmla="*/ 0 w 1994493"/>
                <a:gd name="connsiteY0" fmla="*/ 995257 h 1032424"/>
                <a:gd name="connsiteX1" fmla="*/ 1994493 w 1994493"/>
                <a:gd name="connsiteY1" fmla="*/ 0 h 1032424"/>
                <a:gd name="connsiteX0" fmla="*/ 0 w 2045293"/>
                <a:gd name="connsiteY0" fmla="*/ 959697 h 1005710"/>
                <a:gd name="connsiteX1" fmla="*/ 2045293 w 2045293"/>
                <a:gd name="connsiteY1" fmla="*/ 0 h 1005710"/>
                <a:gd name="connsiteX0" fmla="*/ 0 w 2045293"/>
                <a:gd name="connsiteY0" fmla="*/ 959697 h 959697"/>
                <a:gd name="connsiteX1" fmla="*/ 2045293 w 2045293"/>
                <a:gd name="connsiteY1" fmla="*/ 0 h 959697"/>
                <a:gd name="connsiteX0" fmla="*/ 0 w 2045293"/>
                <a:gd name="connsiteY0" fmla="*/ 959697 h 959697"/>
                <a:gd name="connsiteX1" fmla="*/ 2045293 w 2045293"/>
                <a:gd name="connsiteY1" fmla="*/ 0 h 959697"/>
                <a:gd name="connsiteX0" fmla="*/ 0 w 1548665"/>
                <a:gd name="connsiteY0" fmla="*/ 980051 h 980051"/>
                <a:gd name="connsiteX1" fmla="*/ 1548665 w 1548665"/>
                <a:gd name="connsiteY1" fmla="*/ 0 h 980051"/>
                <a:gd name="connsiteX0" fmla="*/ 0 w 1548665"/>
                <a:gd name="connsiteY0" fmla="*/ 980051 h 980051"/>
                <a:gd name="connsiteX1" fmla="*/ 1548665 w 1548665"/>
                <a:gd name="connsiteY1" fmla="*/ 0 h 980051"/>
                <a:gd name="connsiteX0" fmla="*/ 0 w 1548665"/>
                <a:gd name="connsiteY0" fmla="*/ 980051 h 980051"/>
                <a:gd name="connsiteX1" fmla="*/ 1548665 w 1548665"/>
                <a:gd name="connsiteY1" fmla="*/ 0 h 980051"/>
                <a:gd name="connsiteX0" fmla="*/ 0 w 1548665"/>
                <a:gd name="connsiteY0" fmla="*/ 980051 h 980051"/>
                <a:gd name="connsiteX1" fmla="*/ 1548665 w 1548665"/>
                <a:gd name="connsiteY1" fmla="*/ 0 h 980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48665" h="980051">
                  <a:moveTo>
                    <a:pt x="0" y="980051"/>
                  </a:moveTo>
                  <a:cubicBezTo>
                    <a:pt x="1230427" y="755494"/>
                    <a:pt x="1424151" y="505694"/>
                    <a:pt x="1548665" y="0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0" name="Straight Connector 69"/>
            <p:cNvCxnSpPr/>
            <p:nvPr/>
          </p:nvCxnSpPr>
          <p:spPr>
            <a:xfrm>
              <a:off x="6997061" y="1028549"/>
              <a:ext cx="2105504" cy="2466135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H="1">
              <a:off x="11513406" y="756284"/>
              <a:ext cx="237228" cy="1221984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Rectangular Callout 74"/>
          <p:cNvSpPr/>
          <p:nvPr/>
        </p:nvSpPr>
        <p:spPr>
          <a:xfrm>
            <a:off x="5024283" y="5101785"/>
            <a:ext cx="3407191" cy="1564485"/>
          </a:xfrm>
          <a:prstGeom prst="wedgeRectCallout">
            <a:avLst>
              <a:gd name="adj1" fmla="val 52747"/>
              <a:gd name="adj2" fmla="val -69569"/>
            </a:avLst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IN" sz="2400" kern="0" dirty="0">
                <a:solidFill>
                  <a:schemeClr val="bg1"/>
                </a:solidFill>
                <a:latin typeface="+mj-lt"/>
              </a:rPr>
              <a:t>With convex </a:t>
            </a:r>
            <a:r>
              <a:rPr lang="en-IN" sz="2400" kern="0" dirty="0" err="1">
                <a:solidFill>
                  <a:schemeClr val="bg1"/>
                </a:solidFill>
                <a:latin typeface="+mj-lt"/>
              </a:rPr>
              <a:t>fns</a:t>
            </a:r>
            <a:r>
              <a:rPr lang="en-IN" sz="2400" kern="0" dirty="0">
                <a:solidFill>
                  <a:schemeClr val="bg1"/>
                </a:solidFill>
                <a:latin typeface="+mj-lt"/>
              </a:rPr>
              <a:t>, all local minima are global minima and can afford to be less </a:t>
            </a:r>
            <a:r>
              <a:rPr lang="en-IN" sz="2400" kern="0" dirty="0" err="1">
                <a:solidFill>
                  <a:schemeClr val="bg1"/>
                </a:solidFill>
                <a:latin typeface="+mj-lt"/>
              </a:rPr>
              <a:t>carefull</a:t>
            </a:r>
            <a:r>
              <a:rPr lang="en-IN" sz="2400" kern="0" dirty="0">
                <a:solidFill>
                  <a:schemeClr val="bg1"/>
                </a:solidFill>
                <a:latin typeface="+mj-lt"/>
              </a:rPr>
              <a:t> with initialization</a:t>
            </a:r>
            <a:endParaRPr lang="en-US" sz="2400" kern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6" name="Oval 75"/>
          <p:cNvSpPr>
            <a:spLocks noChangeAspect="1"/>
          </p:cNvSpPr>
          <p:nvPr/>
        </p:nvSpPr>
        <p:spPr>
          <a:xfrm>
            <a:off x="10074237" y="3958626"/>
            <a:ext cx="144000" cy="144000"/>
          </a:xfrm>
          <a:prstGeom prst="ellipse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7" name="Straight Arrow Connector 76"/>
          <p:cNvCxnSpPr/>
          <p:nvPr/>
        </p:nvCxnSpPr>
        <p:spPr>
          <a:xfrm flipH="1">
            <a:off x="7516701" y="4597328"/>
            <a:ext cx="2627938" cy="0"/>
          </a:xfrm>
          <a:prstGeom prst="straightConnector1">
            <a:avLst/>
          </a:prstGeom>
          <a:noFill/>
          <a:ln w="76200" cap="flat" cmpd="sng" algn="ctr">
            <a:solidFill>
              <a:srgbClr val="ED7D3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78" name="Oval 77"/>
          <p:cNvSpPr/>
          <p:nvPr/>
        </p:nvSpPr>
        <p:spPr>
          <a:xfrm>
            <a:off x="10061839" y="4510983"/>
            <a:ext cx="165600" cy="165600"/>
          </a:xfrm>
          <a:prstGeom prst="ellipse">
            <a:avLst/>
          </a:prstGeom>
          <a:solidFill>
            <a:srgbClr val="0000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Rectangular Callout 78"/>
          <p:cNvSpPr/>
          <p:nvPr/>
        </p:nvSpPr>
        <p:spPr>
          <a:xfrm>
            <a:off x="8532766" y="5101785"/>
            <a:ext cx="3570634" cy="1283801"/>
          </a:xfrm>
          <a:prstGeom prst="wedgeRectCallout">
            <a:avLst>
              <a:gd name="adj1" fmla="val -47610"/>
              <a:gd name="adj2" fmla="val -70197"/>
            </a:avLst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IN" sz="2400" kern="0" dirty="0">
                <a:solidFill>
                  <a:schemeClr val="bg1"/>
                </a:solidFill>
                <a:latin typeface="+mj-lt"/>
              </a:rPr>
              <a:t>Still need to be careful with step lengths otherwise may overshoot global minima</a:t>
            </a:r>
            <a:endParaRPr lang="en-US" sz="2400" kern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2" name="5-Point Star 71"/>
          <p:cNvSpPr/>
          <p:nvPr/>
        </p:nvSpPr>
        <p:spPr>
          <a:xfrm>
            <a:off x="8799451" y="4510112"/>
            <a:ext cx="180741" cy="180741"/>
          </a:xfrm>
          <a:prstGeom prst="star5">
            <a:avLst/>
          </a:prstGeom>
          <a:solidFill>
            <a:srgbClr val="FFFF00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5-Point Star 39"/>
          <p:cNvSpPr/>
          <p:nvPr/>
        </p:nvSpPr>
        <p:spPr>
          <a:xfrm>
            <a:off x="4577601" y="4549175"/>
            <a:ext cx="180741" cy="180741"/>
          </a:xfrm>
          <a:prstGeom prst="star5">
            <a:avLst/>
          </a:prstGeom>
          <a:solidFill>
            <a:srgbClr val="FFFF00"/>
          </a:solidFill>
          <a:ln w="190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Rectangular Callout 72"/>
          <p:cNvSpPr/>
          <p:nvPr/>
        </p:nvSpPr>
        <p:spPr>
          <a:xfrm>
            <a:off x="2663766" y="3195754"/>
            <a:ext cx="4346634" cy="888802"/>
          </a:xfrm>
          <a:prstGeom prst="wedgeRectCallout">
            <a:avLst>
              <a:gd name="adj1" fmla="val -62904"/>
              <a:gd name="adj2" fmla="val -749"/>
            </a:avLst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IN" sz="2400" kern="0" dirty="0">
                <a:solidFill>
                  <a:schemeClr val="bg1"/>
                </a:solidFill>
                <a:latin typeface="+mj-lt"/>
              </a:rPr>
              <a:t>Our initialization was such that we converged to a local minimum</a:t>
            </a:r>
            <a:endParaRPr lang="en-US" sz="2400" kern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0" name="Rectangular Callout 79"/>
          <p:cNvSpPr/>
          <p:nvPr/>
        </p:nvSpPr>
        <p:spPr>
          <a:xfrm>
            <a:off x="5264462" y="3489646"/>
            <a:ext cx="2927966" cy="888802"/>
          </a:xfrm>
          <a:prstGeom prst="wedgeRectCallout">
            <a:avLst>
              <a:gd name="adj1" fmla="val -69292"/>
              <a:gd name="adj2" fmla="val 34650"/>
            </a:avLst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IN" sz="2400" kern="0" dirty="0">
                <a:solidFill>
                  <a:schemeClr val="bg1"/>
                </a:solidFill>
                <a:latin typeface="+mj-lt"/>
              </a:rPr>
              <a:t>This time initialization was really nice!</a:t>
            </a:r>
            <a:endParaRPr lang="en-US" sz="2400" kern="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3146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8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3" dur="5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3.7037E-7 L 0.08021 -3.7037E-7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10" y="0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0.0007 C 0.00482 0.04074 0.00977 0.08102 0.0168 0.11088 C 0.0237 0.14051 0.03125 0.15903 0.0418 0.17894 C 0.05222 0.19884 0.08008 0.23032 0.08008 0.23056 " pathEditMode="relative" rAng="0" ptsTypes="AAAA">
                                      <p:cBhvr>
                                        <p:cTn id="50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10" y="11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021 -3.7037E-7 L 0.11771 -3.7037E-7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75" y="0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008 0.23056 C 0.08659 0.23333 0.0931 0.23611 0.09935 0.23704 C 0.10547 0.23773 0.11133 0.23634 0.11732 0.23519 " pathEditMode="relative" rAng="0" ptsTypes="AAA">
                                      <p:cBhvr>
                                        <p:cTn id="72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000"/>
                            </p:stCondLst>
                            <p:childTnLst>
                              <p:par>
                                <p:cTn id="7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5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771 -3.7037E-7 L 0.09167 -3.7037E-7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2" y="0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732 0.23519 C 0.11316 0.23681 0.10899 0.23843 0.10482 0.23843 C 0.10079 0.23866 0.09662 0.23727 0.09245 0.23565 " pathEditMode="relative" rAng="0" ptsTypes="AAA">
                                      <p:cBhvr>
                                        <p:cTn id="94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000"/>
                            </p:stCondLst>
                            <p:childTnLst>
                              <p:par>
                                <p:cTn id="9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0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500"/>
                            </p:stCondLst>
                            <p:childTnLst>
                              <p:par>
                                <p:cTn id="1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000"/>
                            </p:stCondLst>
                            <p:childTnLst>
                              <p:par>
                                <p:cTn id="14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8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500"/>
                            </p:stCondLst>
                            <p:childTnLst>
                              <p:par>
                                <p:cTn id="19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500"/>
                            </p:stCondLst>
                            <p:childTnLst>
                              <p:par>
                                <p:cTn id="21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500"/>
                            </p:stCondLst>
                            <p:childTnLst>
                              <p:par>
                                <p:cTn id="2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8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1500"/>
                            </p:stCondLst>
                            <p:childTnLst>
                              <p:par>
                                <p:cTn id="2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4" presetID="8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5" dur="5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3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59259E-6 L -0.21549 2.59259E-6 " pathEditMode="relative" rAng="0" ptsTypes="AA">
                                      <p:cBhvr>
                                        <p:cTn id="267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781" y="0"/>
                                    </p:animMotion>
                                  </p:childTnLst>
                                </p:cTn>
                              </p:par>
                              <p:par>
                                <p:cTn id="26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0.00278 L -0.10403 0.04514 L -0.21562 -0.18958 " pathEditMode="relative" rAng="0" ptsTypes="AAA">
                                      <p:cBhvr>
                                        <p:cTn id="269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781" y="-6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7" grpId="1" animBg="1"/>
      <p:bldP spid="47" grpId="2" animBg="1"/>
      <p:bldP spid="47" grpId="3" animBg="1"/>
      <p:bldP spid="47" grpId="4" animBg="1"/>
      <p:bldP spid="48" grpId="0" animBg="1"/>
      <p:bldP spid="48" grpId="1" animBg="1"/>
      <p:bldP spid="48" grpId="2" animBg="1"/>
      <p:bldP spid="48" grpId="3" animBg="1"/>
      <p:bldP spid="48" grpId="4" animBg="1"/>
      <p:bldP spid="49" grpId="0" animBg="1"/>
      <p:bldP spid="49" grpId="1" animBg="1"/>
      <p:bldP spid="49" grpId="2" animBg="1"/>
      <p:bldP spid="49" grpId="3" animBg="1"/>
      <p:bldP spid="51" grpId="0" animBg="1"/>
      <p:bldP spid="51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5" grpId="2" animBg="1"/>
      <p:bldP spid="55" grpId="3" animBg="1"/>
      <p:bldP spid="56" grpId="0" animBg="1"/>
      <p:bldP spid="57" grpId="0" animBg="1"/>
      <p:bldP spid="59" grpId="0" animBg="1"/>
      <p:bldP spid="59" grpId="1" animBg="1"/>
      <p:bldP spid="61" grpId="0" animBg="1"/>
      <p:bldP spid="62" grpId="0" animBg="1"/>
      <p:bldP spid="63" grpId="0" animBg="1"/>
      <p:bldP spid="64" grpId="0" animBg="1"/>
      <p:bldP spid="75" grpId="0" animBg="1"/>
      <p:bldP spid="76" grpId="0" animBg="1"/>
      <p:bldP spid="76" grpId="1" animBg="1"/>
      <p:bldP spid="78" grpId="0" animBg="1"/>
      <p:bldP spid="78" grpId="1" animBg="1"/>
      <p:bldP spid="79" grpId="0" animBg="1"/>
      <p:bldP spid="72" grpId="0" animBg="1"/>
      <p:bldP spid="72" grpId="1" animBg="1"/>
      <p:bldP spid="40" grpId="0" animBg="1"/>
      <p:bldP spid="40" grpId="1" animBg="1"/>
      <p:bldP spid="73" grpId="0" animBg="1"/>
      <p:bldP spid="73" grpId="1" animBg="1"/>
      <p:bldP spid="80" grpId="0" animBg="1"/>
      <p:bldP spid="80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Behind the scenes in GD for SVM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938646" cy="5746376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Sup>
                      <m:sSub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</m:d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p>
                                  <m:sSup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p>
                                  <m:sSup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 i="0" smtClean="0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  <m:sup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⊤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 i="0" smtClean="0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e>
                            </m:d>
                          </m:e>
                        </m:nary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en-IN" dirty="0"/>
                  <a:t> (ignore bias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IN" dirty="0"/>
                  <a:t> for now)</a:t>
                </a:r>
              </a:p>
              <a:p>
                <a14:m>
                  <m:oMath xmlns:m="http://schemas.openxmlformats.org/officeDocument/2006/math">
                    <m:r>
                      <a:rPr lang="en-IN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1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nary>
                      <m:naryPr>
                        <m:chr m:val="∑"/>
                        <m:limLoc m:val="subSup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 i="1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IN" dirty="0"/>
                  <a:t>,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𝜕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hinge</m:t>
                        </m:r>
                      </m:sub>
                    </m:sSub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 i="1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</m:oMath>
                </a14:m>
                <a:endParaRPr lang="en-IN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new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⋅</m:t>
                    </m:r>
                    <m:nary>
                      <m:naryPr>
                        <m:chr m:val="∑"/>
                        <m:limLoc m:val="subSup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 i="1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endParaRPr lang="en-IN" dirty="0"/>
              </a:p>
              <a:p>
                <a:r>
                  <a:rPr lang="en-IN" dirty="0"/>
                  <a:t>Assume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IN" dirty="0"/>
                  <a:t> for a moment for sake of understanding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new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b="1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en-IN" dirty="0"/>
              </a:p>
              <a:p>
                <a:pPr lvl="2"/>
                <a:r>
                  <a:rPr lang="en-IN" b="0" dirty="0"/>
                  <a:t>Small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IN" dirty="0"/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</m:d>
                  </m:oMath>
                </a14:m>
                <a:r>
                  <a:rPr lang="en-IN" dirty="0"/>
                  <a:t> is large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IN" dirty="0"/>
                  <a:t> do not change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r>
                  <a:rPr lang="en-IN" dirty="0"/>
                  <a:t> too much!</a:t>
                </a:r>
              </a:p>
              <a:p>
                <a:pPr lvl="2"/>
                <a:r>
                  <a:rPr lang="en-IN" dirty="0"/>
                  <a:t>Large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IN" dirty="0"/>
                  <a:t>: Feel free to change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r>
                  <a:rPr lang="en-IN" b="1" i="0" dirty="0"/>
                  <a:t> </a:t>
                </a:r>
                <a:r>
                  <a:rPr lang="en-IN" i="0" dirty="0"/>
                  <a:t>as much as the gradient dictates</a:t>
                </a:r>
              </a:p>
              <a:p>
                <a:pPr lvl="2"/>
                <a:r>
                  <a:rPr lang="en-IN" dirty="0"/>
                  <a:t>If </a:t>
                </a:r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IN" dirty="0"/>
                  <a:t> does well 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</m:oMath>
                </a14:m>
                <a:r>
                  <a:rPr lang="en-IN" dirty="0"/>
                  <a:t>, say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IN" b="0" dirty="0">
                    <a:latin typeface="Cambria Math" panose="02040503050406030204" pitchFamily="18" charset="0"/>
                  </a:rPr>
                  <a:t>, </a:t>
                </a:r>
                <a:r>
                  <a:rPr lang="en-IN" dirty="0">
                    <a:latin typeface="Cambria Math" panose="02040503050406030204" pitchFamily="18" charset="0"/>
                  </a:rPr>
                  <a:t>then</a:t>
                </a:r>
                <a:r>
                  <a:rPr lang="en-IN" b="0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IN" dirty="0"/>
              </a:p>
              <a:p>
                <a:pPr lvl="2"/>
                <a:r>
                  <a:rPr lang="en-IN" dirty="0"/>
                  <a:t>If </a:t>
                </a:r>
                <a14:m>
                  <m:oMath xmlns:m="http://schemas.openxmlformats.org/officeDocument/2006/math">
                    <m:r>
                      <a:rPr lang="en-IN" b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IN" dirty="0"/>
                  <a:t> does badly 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IN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</m:oMath>
                </a14:m>
                <a:r>
                  <a:rPr lang="en-IN" dirty="0"/>
                  <a:t>, say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IN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IN" dirty="0">
                    <a:latin typeface="Cambria Math" panose="02040503050406030204" pitchFamily="18" charset="0"/>
                  </a:rPr>
                  <a:t>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IN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IN" dirty="0"/>
              </a:p>
              <a:p>
                <a:pPr lvl="3"/>
                <a14:m>
                  <m:oMath xmlns:m="http://schemas.openxmlformats.org/officeDocument/2006/math">
                    <m:sSup>
                      <m:sSup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IN" sz="2800">
                            <a:latin typeface="Cambria Math" panose="02040503050406030204" pitchFamily="18" charset="0"/>
                          </a:rPr>
                          <m:t>new</m:t>
                        </m:r>
                      </m:sup>
                    </m:sSup>
                    <m:r>
                      <a:rPr lang="en-IN" sz="2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</m:d>
                    <m:r>
                      <a:rPr lang="en-IN" sz="2800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sz="2800" b="1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IN" sz="2800" i="1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en-IN" sz="2800" dirty="0"/>
              </a:p>
              <a:p>
                <a:pPr lvl="3"/>
                <a14:m>
                  <m:oMath xmlns:m="http://schemas.openxmlformats.org/officeDocument/2006/math">
                    <m:sSup>
                      <m:sSup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IN" sz="2800" i="1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800" b="1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IN" sz="2800">
                                    <a:latin typeface="Cambria Math" panose="02040503050406030204" pitchFamily="18" charset="0"/>
                                  </a:rPr>
                                  <m:t>new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sz="2800" i="1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IN" sz="2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</m:d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b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sz="280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p>
                      <m:sSup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b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IN" sz="280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IN" sz="2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⋅</m:t>
                    </m:r>
                    <m:sSubSup>
                      <m:sSubSup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800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IN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IN" sz="2800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938646" cy="5746376"/>
              </a:xfrm>
              <a:blipFill>
                <a:blip r:embed="rId2"/>
                <a:stretch>
                  <a:fillRect l="-562" t="-84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ular Callout 4"/>
              <p:cNvSpPr/>
              <p:nvPr/>
            </p:nvSpPr>
            <p:spPr>
              <a:xfrm>
                <a:off x="8652387" y="3656444"/>
                <a:ext cx="3539612" cy="954885"/>
              </a:xfrm>
              <a:prstGeom prst="wedgeRectCallout">
                <a:avLst>
                  <a:gd name="adj1" fmla="val -44501"/>
                  <a:gd name="adj2" fmla="val 98295"/>
                </a:avLst>
              </a:prstGeom>
              <a:solidFill>
                <a:schemeClr val="tx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>
                  <a:defRPr/>
                </a:pPr>
                <a:r>
                  <a:rPr lang="en-IN" sz="2400" kern="0" dirty="0">
                    <a:solidFill>
                      <a:schemeClr val="bg1"/>
                    </a:solidFill>
                    <a:latin typeface="+mj-lt"/>
                  </a:rPr>
                  <a:t>No change to </a:t>
                </a:r>
                <a14:m>
                  <m:oMath xmlns:m="http://schemas.openxmlformats.org/officeDocument/2006/math">
                    <m:r>
                      <a:rPr lang="en-IN" sz="2400" b="1" i="0" kern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r>
                  <a:rPr lang="en-US" sz="2400" kern="0" dirty="0">
                    <a:solidFill>
                      <a:schemeClr val="bg1"/>
                    </a:solidFill>
                    <a:latin typeface="+mj-lt"/>
                  </a:rPr>
                  <a:t> due to the data point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</m:oMath>
                </a14:m>
                <a:endParaRPr lang="en-US" sz="2400" kern="0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Rectangular Callout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2387" y="3656444"/>
                <a:ext cx="3539612" cy="954885"/>
              </a:xfrm>
              <a:prstGeom prst="wedgeRectCallout">
                <a:avLst>
                  <a:gd name="adj1" fmla="val -44501"/>
                  <a:gd name="adj2" fmla="val 98295"/>
                </a:avLst>
              </a:prstGeom>
              <a:blipFill>
                <a:blip r:embed="rId3"/>
                <a:stretch>
                  <a:fillRect l="-1022" r="-3066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ular Callout 5"/>
              <p:cNvSpPr/>
              <p:nvPr/>
            </p:nvSpPr>
            <p:spPr>
              <a:xfrm>
                <a:off x="8578921" y="5209319"/>
                <a:ext cx="3613078" cy="954885"/>
              </a:xfrm>
              <a:prstGeom prst="wedgeRectCallout">
                <a:avLst>
                  <a:gd name="adj1" fmla="val -41958"/>
                  <a:gd name="adj2" fmla="val 96327"/>
                </a:avLst>
              </a:prstGeom>
              <a:solidFill>
                <a:schemeClr val="tx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>
                  <a:defRPr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IN" sz="24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new</m:t>
                        </m:r>
                      </m:sup>
                    </m:sSup>
                  </m:oMath>
                </a14:m>
                <a:r>
                  <a:rPr lang="en-US" sz="2400" kern="0" dirty="0">
                    <a:solidFill>
                      <a:schemeClr val="bg1"/>
                    </a:solidFill>
                    <a:latin typeface="+mj-lt"/>
                  </a:rPr>
                  <a:t> may get much better margin 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I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kern="0" dirty="0">
                    <a:solidFill>
                      <a:schemeClr val="bg1"/>
                    </a:solidFill>
                    <a:latin typeface="+mj-lt"/>
                  </a:rPr>
                  <a:t> than </a:t>
                </a:r>
                <a14:m>
                  <m:oMath xmlns:m="http://schemas.openxmlformats.org/officeDocument/2006/math">
                    <m:r>
                      <a:rPr lang="en-IN" sz="2400" b="1" i="0" kern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endParaRPr lang="en-US" sz="2400" b="1" kern="0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Rectangular Callout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8921" y="5209319"/>
                <a:ext cx="3613078" cy="954885"/>
              </a:xfrm>
              <a:prstGeom prst="wedgeRectCallout">
                <a:avLst>
                  <a:gd name="adj1" fmla="val -41958"/>
                  <a:gd name="adj2" fmla="val 96327"/>
                </a:avLst>
              </a:prstGeom>
              <a:blipFill>
                <a:blip r:embed="rId4"/>
                <a:stretch>
                  <a:fillRect r="-3005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E1BF05AE-CC82-E691-D9F3-AC2761E4A766}"/>
              </a:ext>
            </a:extLst>
          </p:cNvPr>
          <p:cNvGrpSpPr/>
          <p:nvPr/>
        </p:nvGrpSpPr>
        <p:grpSpPr>
          <a:xfrm>
            <a:off x="10879841" y="355681"/>
            <a:ext cx="1143000" cy="1143000"/>
            <a:chOff x="2379643" y="355681"/>
            <a:chExt cx="1143000" cy="11430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49438C5-0DAA-8AF4-4E9D-9EC10E0F3DFB}"/>
                </a:ext>
              </a:extLst>
            </p:cNvPr>
            <p:cNvSpPr/>
            <p:nvPr/>
          </p:nvSpPr>
          <p:spPr>
            <a:xfrm>
              <a:off x="2458535" y="428705"/>
              <a:ext cx="996869" cy="99686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190E97A-2EC8-73BA-BC30-08895204F0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79643" y="355681"/>
              <a:ext cx="1143000" cy="1143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677A6C0-6867-70FD-DBC2-D8F7EC75533A}"/>
                </a:ext>
              </a:extLst>
            </p:cNvPr>
            <p:cNvGrpSpPr/>
            <p:nvPr/>
          </p:nvGrpSpPr>
          <p:grpSpPr>
            <a:xfrm>
              <a:off x="2676823" y="704523"/>
              <a:ext cx="548640" cy="320040"/>
              <a:chOff x="8209190" y="1852901"/>
              <a:chExt cx="2194560" cy="128016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D6F50287-6558-AE4D-39DF-1170D9E3FC54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3EC4A73E-28A7-0E83-7B88-E256F86A9B6B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20" name="Rectangular Callout 12">
            <a:extLst>
              <a:ext uri="{FF2B5EF4-FFF2-40B4-BE49-F238E27FC236}">
                <a16:creationId xmlns:a16="http://schemas.microsoft.com/office/drawing/2014/main" id="{59261D6D-FA8B-BE68-5888-C97322B7442B}"/>
              </a:ext>
            </a:extLst>
          </p:cNvPr>
          <p:cNvSpPr/>
          <p:nvPr/>
        </p:nvSpPr>
        <p:spPr>
          <a:xfrm>
            <a:off x="4178635" y="211757"/>
            <a:ext cx="6377147" cy="1283954"/>
          </a:xfrm>
          <a:prstGeom prst="wedgeRectCallout">
            <a:avLst>
              <a:gd name="adj1" fmla="val 60688"/>
              <a:gd name="adj2" fmla="val 25236"/>
            </a:avLst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bg1"/>
                </a:solidFill>
                <a:latin typeface="+mj-lt"/>
              </a:rPr>
              <a:t>So gradient descent, although a mathematical tool from calculus, actually tries very actively to make the model perform better on all data points</a:t>
            </a:r>
            <a:endParaRPr lang="en-US" sz="2400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60577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Stochastic Gradient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IN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1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nary>
                      <m:naryPr>
                        <m:chr m:val="∑"/>
                        <m:limLoc m:val="subSup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 i="1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IN" dirty="0"/>
                  <a:t>,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N">
                        <a:latin typeface="Cambria Math" panose="02040503050406030204" pitchFamily="18" charset="0"/>
                      </a:rPr>
                      <m:t>𝛻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hinge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IN" i="1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</m:oMath>
                </a14:m>
                <a:endParaRPr lang="en-IN" dirty="0"/>
              </a:p>
              <a:p>
                <a:r>
                  <a:rPr lang="en-IN" dirty="0"/>
                  <a:t>Calculating each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IN" dirty="0"/>
                  <a:t> takes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IN" dirty="0"/>
                  <a:t> time since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IN" dirty="0"/>
                  <a:t> - total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𝑛𝑑</m:t>
                        </m:r>
                      </m:e>
                    </m:d>
                  </m:oMath>
                </a14:m>
                <a:endParaRPr lang="en-IN" dirty="0"/>
              </a:p>
              <a:p>
                <a:r>
                  <a:rPr lang="en-IN" dirty="0"/>
                  <a:t>At each time, choose a random data point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sup>
                        </m:s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sup>
                        </m:sSup>
                      </m:e>
                    </m:d>
                  </m:oMath>
                </a14:m>
                <a:br>
                  <a:rPr lang="en-IN" dirty="0"/>
                </a:b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IN" b="1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p>
                    </m:sSup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IN" dirty="0"/>
                  <a:t> - only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IN" dirty="0"/>
                  <a:t> time!!</a:t>
                </a:r>
              </a:p>
              <a:p>
                <a:r>
                  <a:rPr lang="en-IN" b="1" dirty="0"/>
                  <a:t>Warning</a:t>
                </a:r>
                <a:r>
                  <a:rPr lang="en-IN" dirty="0"/>
                  <a:t>: may have to perform several SGD steps than we had to do with GD but each SGD step is much cheaper than a GD step</a:t>
                </a:r>
              </a:p>
              <a:p>
                <a:r>
                  <a:rPr lang="en-IN" dirty="0"/>
                  <a:t>We take a random data point to avoid being unlucky (also it is cheap)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8" t="-1839" r="-42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40331"/>
            <a:ext cx="1817669" cy="1817669"/>
          </a:xfrm>
          <a:prstGeom prst="rect">
            <a:avLst/>
          </a:prstGeom>
        </p:spPr>
      </p:pic>
      <p:sp>
        <p:nvSpPr>
          <p:cNvPr id="6" name="Rectangular Callout 5"/>
          <p:cNvSpPr/>
          <p:nvPr/>
        </p:nvSpPr>
        <p:spPr>
          <a:xfrm>
            <a:off x="1683520" y="4981747"/>
            <a:ext cx="4593990" cy="868956"/>
          </a:xfrm>
          <a:prstGeom prst="wedgeRectCallout">
            <a:avLst>
              <a:gd name="adj1" fmla="val -60777"/>
              <a:gd name="adj2" fmla="val 60614"/>
            </a:avLst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bg1"/>
                </a:solidFill>
                <a:latin typeface="+mj-lt"/>
              </a:rPr>
              <a:t>Do we really need to spend so much time on just one update?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1683520" y="5948733"/>
            <a:ext cx="4593990" cy="868956"/>
          </a:xfrm>
          <a:prstGeom prst="wedgeRectCallout">
            <a:avLst>
              <a:gd name="adj1" fmla="val -61225"/>
              <a:gd name="adj2" fmla="val -26880"/>
            </a:avLst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bg1"/>
                </a:solidFill>
                <a:latin typeface="+mj-lt"/>
              </a:rPr>
              <a:t>Especially in the beginning, when we are far away from the optimum!</a:t>
            </a:r>
          </a:p>
        </p:txBody>
      </p:sp>
      <p:sp>
        <p:nvSpPr>
          <p:cNvPr id="14" name="Rectangular Callout 13"/>
          <p:cNvSpPr/>
          <p:nvPr/>
        </p:nvSpPr>
        <p:spPr>
          <a:xfrm>
            <a:off x="6874299" y="5948733"/>
            <a:ext cx="3724623" cy="868956"/>
          </a:xfrm>
          <a:prstGeom prst="wedgeRectCallout">
            <a:avLst>
              <a:gd name="adj1" fmla="val 62737"/>
              <a:gd name="adj2" fmla="val 42327"/>
            </a:avLst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bg1"/>
                </a:solidFill>
                <a:latin typeface="+mj-lt"/>
              </a:rPr>
              <a:t>No, SGD gives a cheaper way to perform gradient descent</a:t>
            </a:r>
            <a:endParaRPr lang="en-US" sz="2400" i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Rectangular Callout 15"/>
          <p:cNvSpPr/>
          <p:nvPr/>
        </p:nvSpPr>
        <p:spPr>
          <a:xfrm>
            <a:off x="6400801" y="4981747"/>
            <a:ext cx="4198122" cy="868956"/>
          </a:xfrm>
          <a:prstGeom prst="wedgeRectCallout">
            <a:avLst>
              <a:gd name="adj1" fmla="val 62737"/>
              <a:gd name="adj2" fmla="val 42327"/>
            </a:avLst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bg1"/>
                </a:solidFill>
                <a:latin typeface="+mj-lt"/>
              </a:rPr>
              <a:t>Initially, all we need is a general direction in which to move</a:t>
            </a:r>
            <a:endParaRPr lang="en-US" sz="2400" i="1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037FEA5-CBAC-A0C6-7F82-CB0DB5EDA8A2}"/>
              </a:ext>
            </a:extLst>
          </p:cNvPr>
          <p:cNvGrpSpPr/>
          <p:nvPr/>
        </p:nvGrpSpPr>
        <p:grpSpPr>
          <a:xfrm>
            <a:off x="11009077" y="5672745"/>
            <a:ext cx="1143000" cy="1143000"/>
            <a:chOff x="2379643" y="355681"/>
            <a:chExt cx="1143000" cy="1143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B3960A7-F0E4-3AA2-007C-66814C2E23DE}"/>
                </a:ext>
              </a:extLst>
            </p:cNvPr>
            <p:cNvSpPr/>
            <p:nvPr/>
          </p:nvSpPr>
          <p:spPr>
            <a:xfrm>
              <a:off x="2458535" y="428705"/>
              <a:ext cx="996869" cy="99686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BF43573-92B1-1555-014F-44AC941C8B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79643" y="355681"/>
              <a:ext cx="1143000" cy="1143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7CDC7F32-CDE2-A83C-AD54-B1EB95D7879B}"/>
                </a:ext>
              </a:extLst>
            </p:cNvPr>
            <p:cNvGrpSpPr/>
            <p:nvPr/>
          </p:nvGrpSpPr>
          <p:grpSpPr>
            <a:xfrm>
              <a:off x="2676823" y="704523"/>
              <a:ext cx="548640" cy="320040"/>
              <a:chOff x="8209190" y="1852901"/>
              <a:chExt cx="2194560" cy="1280160"/>
            </a:xfrm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D6FC7F1-3284-CAA1-E7E0-A52F8F6450D1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46D48DB9-E1BF-C9B4-6F52-CB510BA1811E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64094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14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Mini-batch SGD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</p:spPr>
            <p:txBody>
              <a:bodyPr>
                <a:normAutofit/>
              </a:bodyPr>
              <a:lstStyle/>
              <a:p>
                <a:r>
                  <a:rPr lang="en-IN" dirty="0"/>
                  <a:t>If data is very diverse, the “stochastic” gradient may vary quite a lot depending on which random data point is chosen</a:t>
                </a:r>
              </a:p>
              <a:p>
                <a:r>
                  <a:rPr lang="en-IN" dirty="0"/>
                  <a:t>This is called </a:t>
                </a:r>
                <a:r>
                  <a:rPr lang="en-IN" i="1" dirty="0"/>
                  <a:t>variance</a:t>
                </a:r>
                <a:r>
                  <a:rPr lang="en-IN" dirty="0"/>
                  <a:t> (more on this later) but this</a:t>
                </a:r>
                <a:br>
                  <a:rPr lang="en-IN" dirty="0"/>
                </a:br>
                <a:r>
                  <a:rPr lang="en-IN" dirty="0"/>
                  <a:t>can slow down the SGD process – make it jittery</a:t>
                </a:r>
              </a:p>
              <a:p>
                <a:r>
                  <a:rPr lang="en-IN" dirty="0"/>
                  <a:t>One solution, choose more than one random point</a:t>
                </a:r>
              </a:p>
              <a:p>
                <a:r>
                  <a:rPr lang="en-IN" dirty="0"/>
                  <a:t>At each step, choose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IN" dirty="0"/>
                  <a:t> random data points (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IN" dirty="0"/>
                  <a:t> = </a:t>
                </a:r>
                <a:r>
                  <a:rPr lang="en-IN" i="1" dirty="0"/>
                  <a:t>mini batch size) </a:t>
                </a:r>
                <a:r>
                  <a:rPr lang="en-IN" dirty="0"/>
                  <a:t>without replacement, say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sSubSup>
                              <m:sSubSup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</m:sup>
                        </m:s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sSubSup>
                              <m:sSubSup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</m:sup>
                        </m:sSup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,…,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sSubSup>
                              <m:sSub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p>
                            </m:sSubSup>
                          </m:sup>
                        </m:sSup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sSubSup>
                              <m:sSub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p>
                            </m:sSubSup>
                          </m:sup>
                        </m:sSup>
                      </m:e>
                    </m:d>
                  </m:oMath>
                </a14:m>
                <a:r>
                  <a:rPr lang="en-IN" i="1" dirty="0"/>
                  <a:t> </a:t>
                </a:r>
                <a:r>
                  <a:rPr lang="en-IN" dirty="0"/>
                  <a:t>and use</a:t>
                </a:r>
              </a:p>
              <a:p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IN" b="1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nary>
                      <m:naryPr>
                        <m:chr m:val="∑"/>
                        <m:limLoc m:val="subSup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I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sSubSup>
                              <m:sSub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p>
                            </m:sSubSup>
                          </m:sup>
                        </m:sSup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sSubSup>
                              <m:sSub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p>
                            </m:sSubSup>
                          </m:sup>
                        </m:sSup>
                        <m:r>
                          <a:rPr lang="en-IN" i="1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sSubSup>
                              <m:sSub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p>
                            </m:sSubSup>
                          </m:sup>
                        </m:sSup>
                      </m:e>
                    </m:nary>
                  </m:oMath>
                </a14:m>
                <a:endParaRPr lang="en-IN" i="1" dirty="0"/>
              </a:p>
              <a:p>
                <a:r>
                  <a:rPr lang="en-IN" dirty="0"/>
                  <a:t>Takes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𝐵𝑑</m:t>
                        </m:r>
                      </m:e>
                    </m:d>
                  </m:oMath>
                </a14:m>
                <a:r>
                  <a:rPr lang="en-IN" dirty="0"/>
                  <a:t> time to execute MBSGD – more expensive than SGD</a:t>
                </a:r>
              </a:p>
              <a:p>
                <a:r>
                  <a:rPr lang="en-IN" dirty="0"/>
                  <a:t>Notice that if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dirty="0"/>
                  <a:t> then MBSGD becomes plain GD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  <a:blipFill>
                <a:blip r:embed="rId4"/>
                <a:stretch>
                  <a:fillRect l="-578" t="-25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9</a:t>
            </a:fld>
            <a:endParaRPr lang="en-US"/>
          </a:p>
        </p:txBody>
      </p:sp>
      <p:cxnSp>
        <p:nvCxnSpPr>
          <p:cNvPr id="5" name="Straight Arrow Connector 4"/>
          <p:cNvCxnSpPr>
            <a:stCxn id="6" idx="7"/>
          </p:cNvCxnSpPr>
          <p:nvPr/>
        </p:nvCxnSpPr>
        <p:spPr>
          <a:xfrm flipV="1">
            <a:off x="9504647" y="1677476"/>
            <a:ext cx="1344738" cy="1270193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9363299" y="2923417"/>
            <a:ext cx="165600" cy="1656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5311" y="1990297"/>
            <a:ext cx="1324119" cy="443811"/>
          </a:xfrm>
          <a:prstGeom prst="rect">
            <a:avLst/>
          </a:prstGeom>
        </p:spPr>
      </p:pic>
      <p:cxnSp>
        <p:nvCxnSpPr>
          <p:cNvPr id="8" name="Straight Arrow Connector 7"/>
          <p:cNvCxnSpPr>
            <a:stCxn id="6" idx="0"/>
          </p:cNvCxnSpPr>
          <p:nvPr/>
        </p:nvCxnSpPr>
        <p:spPr>
          <a:xfrm flipV="1">
            <a:off x="9446099" y="1677475"/>
            <a:ext cx="161399" cy="1245942"/>
          </a:xfrm>
          <a:prstGeom prst="straightConnector1">
            <a:avLst/>
          </a:prstGeom>
          <a:ln w="3810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7"/>
          </p:cNvCxnSpPr>
          <p:nvPr/>
        </p:nvCxnSpPr>
        <p:spPr>
          <a:xfrm flipV="1">
            <a:off x="9504647" y="1780358"/>
            <a:ext cx="586036" cy="1167311"/>
          </a:xfrm>
          <a:prstGeom prst="straightConnector1">
            <a:avLst/>
          </a:prstGeom>
          <a:ln w="3810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6"/>
          </p:cNvCxnSpPr>
          <p:nvPr/>
        </p:nvCxnSpPr>
        <p:spPr>
          <a:xfrm flipV="1">
            <a:off x="9528899" y="2411013"/>
            <a:ext cx="1118685" cy="595204"/>
          </a:xfrm>
          <a:prstGeom prst="straightConnector1">
            <a:avLst/>
          </a:prstGeom>
          <a:ln w="3810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7"/>
          </p:cNvCxnSpPr>
          <p:nvPr/>
        </p:nvCxnSpPr>
        <p:spPr>
          <a:xfrm flipV="1">
            <a:off x="9504647" y="2059885"/>
            <a:ext cx="970117" cy="887784"/>
          </a:xfrm>
          <a:prstGeom prst="straightConnector1">
            <a:avLst/>
          </a:prstGeom>
          <a:ln w="3810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5"/>
          </p:cNvCxnSpPr>
          <p:nvPr/>
        </p:nvCxnSpPr>
        <p:spPr>
          <a:xfrm flipV="1">
            <a:off x="9504647" y="2831577"/>
            <a:ext cx="1240664" cy="233188"/>
          </a:xfrm>
          <a:prstGeom prst="straightConnector1">
            <a:avLst/>
          </a:prstGeom>
          <a:ln w="3810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4"/>
          </p:cNvCxnSpPr>
          <p:nvPr/>
        </p:nvCxnSpPr>
        <p:spPr>
          <a:xfrm>
            <a:off x="9446099" y="3089017"/>
            <a:ext cx="1299212" cy="152241"/>
          </a:xfrm>
          <a:prstGeom prst="straightConnector1">
            <a:avLst/>
          </a:prstGeom>
          <a:ln w="3810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1"/>
          </p:cNvCxnSpPr>
          <p:nvPr/>
        </p:nvCxnSpPr>
        <p:spPr>
          <a:xfrm flipH="1" flipV="1">
            <a:off x="9080984" y="1780358"/>
            <a:ext cx="306567" cy="1167311"/>
          </a:xfrm>
          <a:prstGeom prst="straightConnector1">
            <a:avLst/>
          </a:prstGeom>
          <a:ln w="3810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3247" y="2581914"/>
            <a:ext cx="334078" cy="424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853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5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1.00465"/>
  <p:tag name="ORIGINALWIDTH" val="271.5139"/>
  <p:tag name="LATEXADDIN" val="\documentclass{article}&#10;\usepackage{amsmath,amssymb}&#10;\usepackage{olo}&#10;\pagestyle{empty}&#10;\begin{document}&#10;&#10;\[&#10;\nabla f(\vw^t)&#10;\]&#10;&#10;\end{document}"/>
  <p:tag name="IGUANATEXSIZE" val="32"/>
  <p:tag name="IGUANATEXCURSOR" val="12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7.00291"/>
  <p:tag name="ORIGINALWIDTH" val="35.50181"/>
  <p:tag name="LATEXADDIN" val="\documentclass{article}&#10;\usepackage{amsmath,amssymb}&#10;\usepackage{olo}&#10;\pagestyle{empty}&#10;\begin{document}&#10;&#10;\[&#10;0&#10;\]&#10;&#10;\end{document}"/>
  <p:tag name="IGUANATEXSIZE" val="28"/>
  <p:tag name="IGUANATEXCURSOR" val="11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7.00291"/>
  <p:tag name="ORIGINALWIDTH" val="35.50181"/>
  <p:tag name="LATEXADDIN" val="\documentclass{article}&#10;\usepackage{amsmath,amssymb}&#10;\usepackage{olo}&#10;\pagestyle{empty}&#10;\begin{document}&#10;&#10;\[&#10;0&#10;\]&#10;&#10;\end{document}"/>
  <p:tag name="IGUANATEXSIZE" val="28"/>
  <p:tag name="IGUANATEXCURSOR" val="11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7.00291"/>
  <p:tag name="ORIGINALWIDTH" val="35.50181"/>
  <p:tag name="LATEXADDIN" val="\documentclass{article}&#10;\usepackage{amsmath,amssymb}&#10;\usepackage{olo}&#10;\pagestyle{empty}&#10;\begin{document}&#10;&#10;\[&#10;0&#10;\]&#10;&#10;\end{document}"/>
  <p:tag name="IGUANATEXSIZE" val="28"/>
  <p:tag name="IGUANATEXCURSOR" val="11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7.00291"/>
  <p:tag name="ORIGINALWIDTH" val="35.50181"/>
  <p:tag name="LATEXADDIN" val="\documentclass{article}&#10;\usepackage{amsmath,amssymb}&#10;\usepackage{olo}&#10;\pagestyle{empty}&#10;\begin{document}&#10;&#10;\[&#10;0&#10;\]&#10;&#10;\end{document}"/>
  <p:tag name="IGUANATEXSIZE" val="28"/>
  <p:tag name="IGUANATEXCURSOR" val="11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7.00291"/>
  <p:tag name="ORIGINALWIDTH" val="35.50181"/>
  <p:tag name="LATEXADDIN" val="\documentclass{article}&#10;\usepackage{amsmath,amssymb}&#10;\usepackage{olo}&#10;\pagestyle{empty}&#10;\begin{document}&#10;&#10;\[&#10;0&#10;\]&#10;&#10;\end{document}"/>
  <p:tag name="IGUANATEXSIZE" val="28"/>
  <p:tag name="IGUANATEXCURSOR" val="11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7.00449"/>
  <p:tag name="ORIGINALWIDTH" val="68.50354"/>
  <p:tag name="LATEXADDIN" val="\documentclass{article}&#10;\usepackage{amsmath,amssymb}&#10;\usepackage{olo}&#10;\pagestyle{empty}&#10;\begin{document}&#10;&#10;\[&#10;\vg^t&#10;\]&#10;&#10;\end{document}"/>
  <p:tag name="IGUANATEXSIZE" val="32"/>
  <p:tag name="IGUANATEXCURSOR" val="11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7.50189"/>
  <p:tag name="ORIGINALWIDTH" val="73.50378"/>
  <p:tag name="LATEXADDIN" val="\documentclass{article}&#10;\usepackage{amsmath,amssymb}&#10;\usepackage{olo}&#10;\pagestyle{empty}&#10;\begin{document}&#10;&#10;\[&#10;\infty&#10;\]&#10;&#10;\end{document}"/>
  <p:tag name="IGUANATEXSIZE" val="28"/>
  <p:tag name="IGUANATEXCURSOR" val="11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7.50189"/>
  <p:tag name="ORIGINALWIDTH" val="73.50378"/>
  <p:tag name="LATEXADDIN" val="\documentclass{article}&#10;\usepackage{amsmath,amssymb}&#10;\usepackage{olo}&#10;\pagestyle{empty}&#10;\begin{document}&#10;&#10;\[&#10;\infty&#10;\]&#10;&#10;\end{document}"/>
  <p:tag name="IGUANATEXSIZE" val="28"/>
  <p:tag name="IGUANATEXCURSOR" val="11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7.50189"/>
  <p:tag name="ORIGINALWIDTH" val="73.50378"/>
  <p:tag name="LATEXADDIN" val="\documentclass{article}&#10;\usepackage{amsmath,amssymb}&#10;\usepackage{olo}&#10;\pagestyle{empty}&#10;\begin{document}&#10;&#10;\[&#10;\infty&#10;\]&#10;&#10;\end{document}"/>
  <p:tag name="IGUANATEXSIZE" val="28"/>
  <p:tag name="IGUANATEXCURSOR" val="11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7.50189"/>
  <p:tag name="ORIGINALWIDTH" val="73.50378"/>
  <p:tag name="LATEXADDIN" val="\documentclass{article}&#10;\usepackage{amsmath,amssymb}&#10;\usepackage{olo}&#10;\pagestyle{empty}&#10;\begin{document}&#10;&#10;\[&#10;\infty&#10;\]&#10;&#10;\end{document}"/>
  <p:tag name="IGUANATEXSIZE" val="28"/>
  <p:tag name="IGUANATEXCURSOR" val="11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7.50189"/>
  <p:tag name="ORIGINALWIDTH" val="73.50378"/>
  <p:tag name="LATEXADDIN" val="\documentclass{article}&#10;\usepackage{amsmath,amssymb}&#10;\usepackage{olo}&#10;\pagestyle{empty}&#10;\begin{document}&#10;&#10;\[&#10;\infty&#10;\]&#10;&#10;\end{document}"/>
  <p:tag name="IGUANATEXSIZE" val="28"/>
  <p:tag name="IGUANATEXCURSOR" val="11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7.50189"/>
  <p:tag name="ORIGINALWIDTH" val="73.50378"/>
  <p:tag name="LATEXADDIN" val="\documentclass{article}&#10;\usepackage{amsmath,amssymb}&#10;\usepackage{olo}&#10;\pagestyle{empty}&#10;\begin{document}&#10;&#10;\[&#10;\infty&#10;\]&#10;&#10;\end{document}"/>
  <p:tag name="IGUANATEXSIZE" val="28"/>
  <p:tag name="IGUANATEXCURSOR" val="11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7.00291"/>
  <p:tag name="ORIGINALWIDTH" val="35.50181"/>
  <p:tag name="LATEXADDIN" val="\documentclass{article}&#10;\usepackage{amsmath,amssymb}&#10;\usepackage{olo}&#10;\pagestyle{empty}&#10;\begin{document}&#10;&#10;\[&#10;0&#10;\]&#10;&#10;\end{document}"/>
  <p:tag name="IGUANATEXSIZE" val="28"/>
  <p:tag name="IGUANATEXCURSOR" val="110"/>
</p:tagLst>
</file>

<file path=ppt/theme/theme1.xml><?xml version="1.0" encoding="utf-8"?>
<a:theme xmlns:a="http://schemas.openxmlformats.org/drawingml/2006/main" name="MLC-gold">
  <a:themeElements>
    <a:clrScheme name="Custom 2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60B1F2"/>
      </a:hlink>
      <a:folHlink>
        <a:srgbClr val="F03B5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LC-gold" id="{4FF31FDD-A76D-4C33-A8C5-42D161437C73}" vid="{9166691C-7564-4C8C-B6F7-130833D3B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MLC-gold</Template>
  <TotalTime>1274</TotalTime>
  <Words>1423</Words>
  <Application>Microsoft Office PowerPoint</Application>
  <PresentationFormat>Widescreen</PresentationFormat>
  <Paragraphs>131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Courier New</vt:lpstr>
      <vt:lpstr>Wingdings</vt:lpstr>
      <vt:lpstr>MLC-gold</vt:lpstr>
      <vt:lpstr>My first Solver</vt:lpstr>
      <vt:lpstr>The “best” Linear Classifier</vt:lpstr>
      <vt:lpstr>Final Form of C-SVM</vt:lpstr>
      <vt:lpstr>Use Calculus for Optimization</vt:lpstr>
      <vt:lpstr>Use Calculus for Optimization</vt:lpstr>
      <vt:lpstr>Gradient Descent (GD)</vt:lpstr>
      <vt:lpstr>Behind the scenes in GD for SVM</vt:lpstr>
      <vt:lpstr>Stochastic Gradient Method</vt:lpstr>
      <vt:lpstr>Mini-batch SGD</vt:lpstr>
      <vt:lpstr>Coordinate Descent</vt:lpstr>
      <vt:lpstr>Constrained Optimization</vt:lpstr>
      <vt:lpstr>A few Cleanup Steps</vt:lpstr>
      <vt:lpstr>The Lagrangian</vt:lpstr>
    </vt:vector>
  </TitlesOfParts>
  <Company>Indian Institute of Technology Kanpur, Kanpur, U.P.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first Solver</dc:title>
  <dc:creator>Purushottam Kar</dc:creator>
  <cp:lastModifiedBy>Purushottam Kar</cp:lastModifiedBy>
  <cp:revision>7</cp:revision>
  <dcterms:created xsi:type="dcterms:W3CDTF">2023-02-02T11:40:47Z</dcterms:created>
  <dcterms:modified xsi:type="dcterms:W3CDTF">2023-02-04T08:04:16Z</dcterms:modified>
</cp:coreProperties>
</file>