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9" r:id="rId3"/>
    <p:sldId id="368" r:id="rId4"/>
    <p:sldId id="257" r:id="rId5"/>
    <p:sldId id="258" r:id="rId6"/>
    <p:sldId id="371" r:id="rId7"/>
    <p:sldId id="3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8" r:id="rId23"/>
    <p:sldId id="366" r:id="rId24"/>
    <p:sldId id="279" r:id="rId25"/>
    <p:sldId id="281" r:id="rId26"/>
    <p:sldId id="282" r:id="rId27"/>
    <p:sldId id="283" r:id="rId28"/>
    <p:sldId id="284" r:id="rId29"/>
    <p:sldId id="320" r:id="rId30"/>
    <p:sldId id="285" r:id="rId31"/>
    <p:sldId id="365" r:id="rId32"/>
    <p:sldId id="367" r:id="rId33"/>
    <p:sldId id="287" r:id="rId34"/>
    <p:sldId id="289" r:id="rId35"/>
    <p:sldId id="290" r:id="rId36"/>
    <p:sldId id="322" r:id="rId37"/>
    <p:sldId id="291" r:id="rId38"/>
    <p:sldId id="292" r:id="rId39"/>
    <p:sldId id="372" r:id="rId40"/>
    <p:sldId id="373" r:id="rId41"/>
    <p:sldId id="376" r:id="rId42"/>
    <p:sldId id="374" r:id="rId43"/>
    <p:sldId id="375" r:id="rId4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075" autoAdjust="0"/>
  </p:normalViewPr>
  <p:slideViewPr>
    <p:cSldViewPr>
      <p:cViewPr varScale="1">
        <p:scale>
          <a:sx n="66" d="100"/>
          <a:sy n="66" d="100"/>
        </p:scale>
        <p:origin x="12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na Illiani Binti Hassan" userId="388f1f68-cffa-4d1d-b286-28c48f091183" providerId="ADAL" clId="{E9EDC8E0-1A0A-0E42-B140-7D3763D0F22A}"/>
    <pc:docChg chg="modSld">
      <pc:chgData name="Farhana Illiani Binti Hassan" userId="388f1f68-cffa-4d1d-b286-28c48f091183" providerId="ADAL" clId="{E9EDC8E0-1A0A-0E42-B140-7D3763D0F22A}" dt="2023-02-23T08:00:57.852" v="1"/>
      <pc:docMkLst>
        <pc:docMk/>
      </pc:docMkLst>
      <pc:sldChg chg="addSp">
        <pc:chgData name="Farhana Illiani Binti Hassan" userId="388f1f68-cffa-4d1d-b286-28c48f091183" providerId="ADAL" clId="{E9EDC8E0-1A0A-0E42-B140-7D3763D0F22A}" dt="2023-02-23T08:00:57.852" v="1"/>
        <pc:sldMkLst>
          <pc:docMk/>
          <pc:sldMk cId="1773963326" sldId="369"/>
        </pc:sldMkLst>
        <pc:inkChg chg="add">
          <ac:chgData name="Farhana Illiani Binti Hassan" userId="388f1f68-cffa-4d1d-b286-28c48f091183" providerId="ADAL" clId="{E9EDC8E0-1A0A-0E42-B140-7D3763D0F22A}" dt="2023-02-23T08:00:44.096" v="0"/>
          <ac:inkMkLst>
            <pc:docMk/>
            <pc:sldMk cId="1773963326" sldId="369"/>
            <ac:inkMk id="4" creationId="{DC3BF955-827F-498B-4618-7A52E880AF8B}"/>
          </ac:inkMkLst>
        </pc:inkChg>
        <pc:inkChg chg="add">
          <ac:chgData name="Farhana Illiani Binti Hassan" userId="388f1f68-cffa-4d1d-b286-28c48f091183" providerId="ADAL" clId="{E9EDC8E0-1A0A-0E42-B140-7D3763D0F22A}" dt="2023-02-23T08:00:57.852" v="1"/>
          <ac:inkMkLst>
            <pc:docMk/>
            <pc:sldMk cId="1773963326" sldId="369"/>
            <ac:inkMk id="7" creationId="{6066EFFC-01A7-95E9-3248-2362FF8F26AF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6.wmf"/><Relationship Id="rId7" Type="http://schemas.openxmlformats.org/officeDocument/2006/relationships/image" Target="../media/image29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7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20.wmf"/><Relationship Id="rId5" Type="http://schemas.openxmlformats.org/officeDocument/2006/relationships/image" Target="../media/image25.wmf"/><Relationship Id="rId4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5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14.wmf"/><Relationship Id="rId2" Type="http://schemas.openxmlformats.org/officeDocument/2006/relationships/image" Target="../media/image38.wmf"/><Relationship Id="rId1" Type="http://schemas.openxmlformats.org/officeDocument/2006/relationships/image" Target="../media/image32.wmf"/><Relationship Id="rId6" Type="http://schemas.openxmlformats.org/officeDocument/2006/relationships/image" Target="../media/image39.wmf"/><Relationship Id="rId5" Type="http://schemas.openxmlformats.org/officeDocument/2006/relationships/image" Target="../media/image19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4.wmf"/><Relationship Id="rId7" Type="http://schemas.openxmlformats.org/officeDocument/2006/relationships/image" Target="../media/image35.wmf"/><Relationship Id="rId2" Type="http://schemas.openxmlformats.org/officeDocument/2006/relationships/image" Target="../media/image39.wmf"/><Relationship Id="rId1" Type="http://schemas.openxmlformats.org/officeDocument/2006/relationships/image" Target="../media/image1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4.wmf"/><Relationship Id="rId7" Type="http://schemas.openxmlformats.org/officeDocument/2006/relationships/image" Target="../media/image35.wmf"/><Relationship Id="rId2" Type="http://schemas.openxmlformats.org/officeDocument/2006/relationships/image" Target="../media/image39.wmf"/><Relationship Id="rId1" Type="http://schemas.openxmlformats.org/officeDocument/2006/relationships/image" Target="../media/image1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4.wmf"/><Relationship Id="rId7" Type="http://schemas.openxmlformats.org/officeDocument/2006/relationships/image" Target="../media/image35.wmf"/><Relationship Id="rId2" Type="http://schemas.openxmlformats.org/officeDocument/2006/relationships/image" Target="../media/image39.wmf"/><Relationship Id="rId1" Type="http://schemas.openxmlformats.org/officeDocument/2006/relationships/image" Target="../media/image1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9.wmf"/><Relationship Id="rId1" Type="http://schemas.openxmlformats.org/officeDocument/2006/relationships/image" Target="../media/image19.wmf"/><Relationship Id="rId4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4.wmf"/><Relationship Id="rId7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6.wmf"/><Relationship Id="rId7" Type="http://schemas.openxmlformats.org/officeDocument/2006/relationships/image" Target="../media/image26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6.wmf"/><Relationship Id="rId7" Type="http://schemas.openxmlformats.org/officeDocument/2006/relationships/image" Target="../media/image28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8:00:44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31 12287,'-10'0'0,"0"0"0,-2 0 0,-2 0 0,0-1 0,4-4 0,3 3 0,7-12 0,0 12 0,0-5 0,0 7 0,2 0 0,3 0 0,-2 0 0,8 0 0,-1 0 0,5 0 0,1 0 0,-6 0 0,1 0 0,1 2 0,1 3 0,5-3 0,0 3 0,5-3 0,1-2 0,-3 0 0,4 0 0,3 0 0,1 0 0,2 0 0,0 0 0,0 0 0,0 0 0,-5 0 0,-1 0 0,3 0 0,1 0 0,2 0 0,-2 0 0,-1-2 0,-2-3 0,-1 3 0,6-3 0,0 3 0,0 2 0,0 0 0,-2 0 0,1 0 0,1 0 0,-4 0 0,7 0 0,-4 0 0,-5 0 0,3 0 0,6 0 0,2 0 0,-1 0 0,-2 0 0,-3 0 0,1 0 0,0 0 0,0 0 0,-1 0 0,-3 0 0,-1 0 0,1 0 0,8 0 0,1 0 0,-2 0 0,-1 0 0,0 0 0,1 0 0,2 0 0,5 0 0,-5 0 0,0 0 0,2 0 0,-3 0 0,4 0 0,-1 0 0,-4 0 0,1 0 0,-1 0 0,4 2 0,2 3 0,-4-3 0,3 3 0,1-3 0,-1-2 0,4 2 0,7 1 0,2 2 0,-2-1 0,-4-3 0,-3 1 0,-2 2 0,2 1 0,0 0 0,0-3 0,-2 1 0,2 2 0,2 0 0,2-5 0,1 2 0,3 3 0,-3-3 0,4 3 0,-2-1 0,1 1 0,-8-4 0,2 5 0,-5-5 0,-6-1 0,6 2 0,-1 1 0,2 3 0,1-3 0,-1-1 0,5-2 0,1 0 0,-1 0 0,1 0 0,-1 0 0,-1 0 0,-4 0 0,-3 0 0,-7 0 0,-2 0 0,-3 0 0,1 0 0,-6 0 0,-2 0 0,-2 0 0,-2 0 0,-4 0 0,-1 0 0,-5 0 0,5 0 0,-6 2 0,1 3 0,4 3 0,-1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8:00:57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1 202 12287,'0'10'0,"0"0"0,0-6 0,0 3 0,0-7 0,0 0 0,7 0 0,-4 0 0,7 0 0,3 0 0,0 0 0,3 0 0,-1 0 0,1 0 0,4 0 0,3 0 0,1 0 0,3 0 0,2 0 0,2 0 0,2 0 0,3 0 0,-3 0 0,5 0 0,-2-2 0,0-3 0,0 3 0,-3-3 0,1 2 0,2-3 0,0 5 0,-5-6 0,2 2 0,3-1 0,-3-4 0,4 5 0,0 0 0,-1-2 0,5 4 0,-3-6 0,0 2 0,-1 4 0,6-4 0,-3 2 0,-1-1 0,-2 0 0,0 4 0,-1-5 0,-1 2 0,-2 0 0,-3-2 0,1 3 0,2-1 0,3 2 0,-3-4 0,5 2 0,-2 1 0,0 3 0,7-1 0,-2-2 0,2-1 0,-2 2 0,2-1 0,-7 1 0,1-2 0,0 1 0,-4 3 0,3 1 0,-3 0 0,-2 0 0,-5-2 0,1-2 0,4-1 0,3 2 0,4 1 0,-3 2 0,2 0 0,3 0 0,-1 0 0,4 0 0,-1 0 0,1 0 0,-4-5 0,1 0 0,-1 1 0,1 3 0,-6 1 0,2 0 0,-3 0 0,-2 0 0,7 0 0,1 0 0,3 0 0,-1 0 0,0 0 0,7 0 0,2 0 0,2 0 0,-6 0 0,-6 0 0,-1 0 0,1 0 0,-6 0 0,2 0 0,-3 0 0,-2 0 0,5 0 0,2 0 0,0 0 0,-1 0 0,1 1 0,-2 3 0,4 1 0,-1-2 0,6-1 0,-5-2 0,-1 0 0,-3 0 0,-1 0 0,-1 0 0,2 0 0,-1 0 0,-5 5 0,-2 0 0,-2-1 0,1-2 0,8-2 0,1 0 0,-2 0 0,-1 0 0,3 0 0,2 1 0,1 3 0,4 1 0,-5 0 0,0-5 0,-2 0 0,0 0 0,0 0 0,-5 0 0,0 0 0,0 0 0,-5 0 0,1 0 0,3 0 0,-1 0 0,5 0 0,-8 0 0,5 0 0,5 0 0,-2 0 0,6 2 0,-2 1 0,-4 2 0,1 1 0,-1-6 0,2 0 0,-2 0 0,-1 0 0,-2 0 0,0 0 0,0 0 0,0 0 0,0 0 0,-2 0 0,-3 0 0,3 0 0,-3 0 0,5 0 0,5 0 0,-3 0 0,4 0 0,-1 0 0,1 0 0,0 0 0,-1 0 0,4 0 0,0 0 0,-3 0 0,-6 0 0,0 0 0,0 0 0,-2 0 0,-1 0 0,-2 1 0,1 4 0,2-3 0,2 3 0,0-3 0,0-2 0,5 0 0,2 2 0,2 1 0,3 2 0,-4 2 0,3-3 0,-1 1 0,-2-2 0,4 4 0,-5-2 0,0 0 0,0 2 0,3-5 0,-3 5 0,1-2 0,4 0 0,2 0 0,2-3 0,-1 2 0,0 1 0,8 2 0,1-4 0,0 2 0,-4-1 0,-8-1 0,-1 0 0,0 3 0,3-3 0,2-1 0,-1 0 0,0 1 0,1 2 0,1 0 0,2-5 0,3 0 0,2 0 0,-5 5 0,2 1 0,-3-3 0,3-1 0,-9-1 0,2 3 0,-4 1 0,-1-2 0,2-1 0,8 0 0,2 1 0,-2 3 0,-2-1 0,-2-5 0,1 1 0,-1 5 0,-6-5 0,-2 4 0,-2-3 0,0-2 0,0 0 0,-5 0 0,0 0 0,0 0 0,0 0 0,1 0 0,3 0 0,1 0 0,0 0 0,-3 0 0,1 0 0,2 0 0,2 0 0,-4 0 0,2 0 0,-1 0 0,-8 0 0,-3 0 0,0 0 0,0 0 0,0 0 0,2 0 0,-5 0 0,-4 0 0,4 0 0,1 0 0,0 0 0,1 0 0,-1 0 0,-3 0 0,3 0 0,2 0 0,1-5 0,2 0 0,-3 1 0,-2 3 0,6 1 0,-4 0 0,0 0 0,-3 0 0,-4 0 0,-2 0 0,1 0 0,-1 0 0,1 0 0,-1 0 0,-4 0 0,-1 0 0,-7 0 0,4 0 0,-7 1 0,0 5 0,0-5 0,0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6E852-6017-44B4-93CC-A8A8711BE21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93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6E852-6017-44B4-93CC-A8A8711BE21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83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6E852-6017-44B4-93CC-A8A8711BE21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0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9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26.wmf"/><Relationship Id="rId34" Type="http://schemas.openxmlformats.org/officeDocument/2006/relationships/oleObject" Target="../embeddings/oleObject85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6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78.bin"/><Relationship Id="rId33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81.bin"/><Relationship Id="rId10" Type="http://schemas.openxmlformats.org/officeDocument/2006/relationships/image" Target="../media/image14.wmf"/><Relationship Id="rId19" Type="http://schemas.openxmlformats.org/officeDocument/2006/relationships/image" Target="../media/image21.wmf"/><Relationship Id="rId31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3.bin"/><Relationship Id="rId8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6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108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6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01.bin"/><Relationship Id="rId33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7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9.bin"/><Relationship Id="rId28" Type="http://schemas.openxmlformats.org/officeDocument/2006/relationships/oleObject" Target="../embeddings/oleObject104.bin"/><Relationship Id="rId10" Type="http://schemas.openxmlformats.org/officeDocument/2006/relationships/image" Target="../media/image14.wmf"/><Relationship Id="rId19" Type="http://schemas.openxmlformats.org/officeDocument/2006/relationships/image" Target="../media/image21.wmf"/><Relationship Id="rId31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98.bin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6.bin"/><Relationship Id="rId8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5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29.wmf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6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3.bin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6.bin"/><Relationship Id="rId10" Type="http://schemas.openxmlformats.org/officeDocument/2006/relationships/image" Target="../media/image14.wmf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128.bin"/><Relationship Id="rId35" Type="http://schemas.openxmlformats.org/officeDocument/2006/relationships/oleObject" Target="../embeddings/oleObject131.bin"/><Relationship Id="rId8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39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6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.wmf"/><Relationship Id="rId19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3.bin"/><Relationship Id="rId10" Type="http://schemas.openxmlformats.org/officeDocument/2006/relationships/oleObject" Target="../embeddings/oleObject159.bin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8.bin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5.bin"/><Relationship Id="rId10" Type="http://schemas.openxmlformats.org/officeDocument/2006/relationships/oleObject" Target="../embeddings/oleObject171.bin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3.bin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8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9.bin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9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09.bin"/><Relationship Id="rId18" Type="http://schemas.openxmlformats.org/officeDocument/2006/relationships/oleObject" Target="../embeddings/oleObject212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37.wmf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3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19.bin"/><Relationship Id="rId18" Type="http://schemas.openxmlformats.org/officeDocument/2006/relationships/oleObject" Target="../embeddings/oleObject223.bin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35.wmf"/><Relationship Id="rId19" Type="http://schemas.openxmlformats.org/officeDocument/2006/relationships/image" Target="../media/image1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17.bin"/><Relationship Id="rId14" Type="http://schemas.openxmlformats.org/officeDocument/2006/relationships/oleObject" Target="../embeddings/oleObject22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0.bin"/><Relationship Id="rId10" Type="http://schemas.openxmlformats.org/officeDocument/2006/relationships/oleObject" Target="../embeddings/oleObject234.bin"/><Relationship Id="rId4" Type="http://schemas.openxmlformats.org/officeDocument/2006/relationships/image" Target="../media/image19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54.bin"/><Relationship Id="rId3" Type="http://schemas.openxmlformats.org/officeDocument/2006/relationships/oleObject" Target="../embeddings/oleObject244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47.bin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2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67.bin"/><Relationship Id="rId3" Type="http://schemas.openxmlformats.org/officeDocument/2006/relationships/oleObject" Target="../embeddings/oleObject257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60.bin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5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64.bin"/><Relationship Id="rId22" Type="http://schemas.openxmlformats.org/officeDocument/2006/relationships/oleObject" Target="../embeddings/oleObject26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80.bin"/><Relationship Id="rId3" Type="http://schemas.openxmlformats.org/officeDocument/2006/relationships/oleObject" Target="../embeddings/oleObject270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73.bin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9.bin"/><Relationship Id="rId20" Type="http://schemas.openxmlformats.org/officeDocument/2006/relationships/oleObject" Target="../embeddings/oleObject28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8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77.bin"/><Relationship Id="rId22" Type="http://schemas.openxmlformats.org/officeDocument/2006/relationships/oleObject" Target="../embeddings/oleObject282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302.bin"/><Relationship Id="rId21" Type="http://schemas.openxmlformats.org/officeDocument/2006/relationships/oleObject" Target="../embeddings/oleObject297.bin"/><Relationship Id="rId34" Type="http://schemas.openxmlformats.org/officeDocument/2006/relationships/oleObject" Target="../embeddings/oleObject310.bin"/><Relationship Id="rId7" Type="http://schemas.openxmlformats.org/officeDocument/2006/relationships/oleObject" Target="../embeddings/oleObject286.bin"/><Relationship Id="rId12" Type="http://schemas.openxmlformats.org/officeDocument/2006/relationships/oleObject" Target="../embeddings/oleObject289.bin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301.bin"/><Relationship Id="rId33" Type="http://schemas.openxmlformats.org/officeDocument/2006/relationships/oleObject" Target="../embeddings/oleObject309.bin"/><Relationship Id="rId38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6.bin"/><Relationship Id="rId29" Type="http://schemas.openxmlformats.org/officeDocument/2006/relationships/oleObject" Target="../embeddings/oleObject30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300.bin"/><Relationship Id="rId32" Type="http://schemas.openxmlformats.org/officeDocument/2006/relationships/oleObject" Target="../embeddings/oleObject308.bin"/><Relationship Id="rId37" Type="http://schemas.openxmlformats.org/officeDocument/2006/relationships/oleObject" Target="../embeddings/oleObject313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9.bin"/><Relationship Id="rId28" Type="http://schemas.openxmlformats.org/officeDocument/2006/relationships/oleObject" Target="../embeddings/oleObject304.bin"/><Relationship Id="rId36" Type="http://schemas.openxmlformats.org/officeDocument/2006/relationships/oleObject" Target="../embeddings/oleObject312.bin"/><Relationship Id="rId10" Type="http://schemas.openxmlformats.org/officeDocument/2006/relationships/oleObject" Target="../embeddings/oleObject288.bin"/><Relationship Id="rId19" Type="http://schemas.openxmlformats.org/officeDocument/2006/relationships/oleObject" Target="../embeddings/oleObject295.bin"/><Relationship Id="rId31" Type="http://schemas.openxmlformats.org/officeDocument/2006/relationships/oleObject" Target="../embeddings/oleObject307.bin"/><Relationship Id="rId4" Type="http://schemas.openxmlformats.org/officeDocument/2006/relationships/image" Target="../media/image19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8.bin"/><Relationship Id="rId27" Type="http://schemas.openxmlformats.org/officeDocument/2006/relationships/oleObject" Target="../embeddings/oleObject303.bin"/><Relationship Id="rId30" Type="http://schemas.openxmlformats.org/officeDocument/2006/relationships/oleObject" Target="../embeddings/oleObject306.bin"/><Relationship Id="rId35" Type="http://schemas.openxmlformats.org/officeDocument/2006/relationships/oleObject" Target="../embeddings/oleObject311.bin"/><Relationship Id="rId8" Type="http://schemas.openxmlformats.org/officeDocument/2006/relationships/oleObject" Target="../embeddings/oleObject287.bin"/><Relationship Id="rId3" Type="http://schemas.openxmlformats.org/officeDocument/2006/relationships/oleObject" Target="../embeddings/oleObject28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Turing Machines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 dirty="0"/>
              <a:t> Lecture -10 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4293C68-81C5-4618-A9E5-CDD934ED23E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2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274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head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77704" y="2518624"/>
            <a:ext cx="9066296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head at each transition (time step):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Reads a symbol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Writes a symbol/replace a new symbol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Moves Left or 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8057" y="87061"/>
            <a:ext cx="26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DC8381B-7471-4CAA-B536-8CCE2D39257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6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58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0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0261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21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0</a:t>
            </a:r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7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7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1</a:t>
            </a:r>
          </a:p>
        </p:txBody>
      </p:sp>
      <p:sp>
        <p:nvSpPr>
          <p:cNvPr id="10278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824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1908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Writes </a:t>
            </a:r>
          </a:p>
        </p:txBody>
      </p:sp>
      <p:graphicFrame>
        <p:nvGraphicFramePr>
          <p:cNvPr id="10280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1028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1028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41195" imgH="279279" progId="Equation.3">
                  <p:embed/>
                </p:oleObj>
              </mc:Choice>
              <mc:Fallback>
                <p:oleObj name="Equation" r:id="rId6" imgW="241195" imgH="279279" progId="Equation.3">
                  <p:embed/>
                  <p:pic>
                    <p:nvPicPr>
                      <p:cNvPr id="1028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10283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10284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10285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7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1028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8" name="Object 56"/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1028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0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643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Moves Left</a:t>
            </a:r>
          </a:p>
        </p:txBody>
      </p:sp>
      <p:graphicFrame>
        <p:nvGraphicFramePr>
          <p:cNvPr id="5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36642"/>
              </p:ext>
            </p:extLst>
          </p:nvPr>
        </p:nvGraphicFramePr>
        <p:xfrm>
          <a:off x="4332593" y="36877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5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593" y="36877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28295"/>
              </p:ext>
            </p:extLst>
          </p:nvPr>
        </p:nvGraphicFramePr>
        <p:xfrm>
          <a:off x="2286000" y="548668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5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68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E42D009-603B-468A-812E-B68F92A1914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282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4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1285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1128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30935"/>
              </p:ext>
            </p:extLst>
          </p:nvPr>
        </p:nvGraphicFramePr>
        <p:xfrm>
          <a:off x="2286000" y="542326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1128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2326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41195" imgH="279279" progId="Equation.3">
                  <p:embed/>
                </p:oleObj>
              </mc:Choice>
              <mc:Fallback>
                <p:oleObj name="Equation" r:id="rId7" imgW="241195" imgH="279279" progId="Equation.3">
                  <p:embed/>
                  <p:pic>
                    <p:nvPicPr>
                      <p:cNvPr id="1128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0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1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2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3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4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5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6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7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8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9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0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1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302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303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4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1305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130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241195" imgH="279279" progId="Equation.3">
                  <p:embed/>
                </p:oleObj>
              </mc:Choice>
              <mc:Fallback>
                <p:oleObj name="Equation" r:id="rId10" imgW="241195" imgH="279279" progId="Equation.3">
                  <p:embed/>
                  <p:pic>
                    <p:nvPicPr>
                      <p:cNvPr id="1130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824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sp>
        <p:nvSpPr>
          <p:cNvPr id="11310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1908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Writes </a:t>
            </a:r>
          </a:p>
        </p:txBody>
      </p:sp>
      <p:graphicFrame>
        <p:nvGraphicFramePr>
          <p:cNvPr id="11311" name="Object 44"/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1131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Moves Right</a:t>
            </a:r>
          </a:p>
        </p:txBody>
      </p:sp>
      <p:graphicFrame>
        <p:nvGraphicFramePr>
          <p:cNvPr id="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572795"/>
              </p:ext>
            </p:extLst>
          </p:nvPr>
        </p:nvGraphicFramePr>
        <p:xfrm>
          <a:off x="3706813" y="3505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253890" imgH="393529" progId="Equation.3">
                  <p:embed/>
                </p:oleObj>
              </mc:Choice>
              <mc:Fallback>
                <p:oleObj name="Equation" r:id="rId13" imgW="253890" imgH="393529" progId="Equation.3">
                  <p:embed/>
                  <p:pic>
                    <p:nvPicPr>
                      <p:cNvPr id="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505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42786"/>
              </p:ext>
            </p:extLst>
          </p:nvPr>
        </p:nvGraphicFramePr>
        <p:xfrm>
          <a:off x="3759994" y="1014626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994" y="1014626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52816"/>
              </p:ext>
            </p:extLst>
          </p:nvPr>
        </p:nvGraphicFramePr>
        <p:xfrm>
          <a:off x="4380707" y="102949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5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707" y="102949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10618"/>
              </p:ext>
            </p:extLst>
          </p:nvPr>
        </p:nvGraphicFramePr>
        <p:xfrm>
          <a:off x="4296934" y="355123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5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934" y="355123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Input String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15B1376-2673-4FA5-AA4F-51251BEB0FA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07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9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1230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123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1231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1231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 symbol</a:t>
            </a:r>
          </a:p>
        </p:txBody>
      </p:sp>
      <p:sp>
        <p:nvSpPr>
          <p:cNvPr id="12315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12316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123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231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123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1231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232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1"/>
          <p:cNvSpPr txBox="1">
            <a:spLocks noChangeArrowheads="1"/>
          </p:cNvSpPr>
          <p:nvPr/>
        </p:nvSpPr>
        <p:spPr bwMode="auto">
          <a:xfrm>
            <a:off x="409575" y="4813931"/>
            <a:ext cx="839787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Head starts at the leftmost position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of the input string</a:t>
            </a:r>
          </a:p>
        </p:txBody>
      </p:sp>
      <p:sp>
        <p:nvSpPr>
          <p:cNvPr id="12322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210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States &amp; Transitions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9106D1D-3DA2-4B61-936B-5DE3BB1C8E3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133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133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354419"/>
              </p:ext>
            </p:extLst>
          </p:nvPr>
        </p:nvGraphicFramePr>
        <p:xfrm>
          <a:off x="3791269" y="3066432"/>
          <a:ext cx="1649094" cy="58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571320" imgH="203040" progId="Equation.3">
                  <p:embed/>
                </p:oleObj>
              </mc:Choice>
              <mc:Fallback>
                <p:oleObj name="Equation" r:id="rId7" imgW="571320" imgH="203040" progId="Equation.3">
                  <p:embed/>
                  <p:pic>
                    <p:nvPicPr>
                      <p:cNvPr id="133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269" y="3066432"/>
                        <a:ext cx="1649094" cy="58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64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</p:txBody>
      </p:sp>
      <p:sp>
        <p:nvSpPr>
          <p:cNvPr id="13327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134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9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19832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Left</a:t>
            </a:r>
          </a:p>
        </p:txBody>
      </p:sp>
      <p:sp>
        <p:nvSpPr>
          <p:cNvPr id="13330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33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1333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1333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29074"/>
              </p:ext>
            </p:extLst>
          </p:nvPr>
        </p:nvGraphicFramePr>
        <p:xfrm>
          <a:off x="3552092" y="5381988"/>
          <a:ext cx="1790889" cy="62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583920" imgH="203040" progId="Equation.3">
                  <p:embed/>
                </p:oleObj>
              </mc:Choice>
              <mc:Fallback>
                <p:oleObj name="Equation" r:id="rId11" imgW="583920" imgH="203040" progId="Equation.3">
                  <p:embed/>
                  <p:pic>
                    <p:nvPicPr>
                      <p:cNvPr id="1333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092" y="5381988"/>
                        <a:ext cx="1790889" cy="622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7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Right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7C247B3-228F-47CD-9500-575DA08A14A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4342" name="Oval 30"/>
          <p:cNvSpPr>
            <a:spLocks noChangeArrowheads="1"/>
          </p:cNvSpPr>
          <p:nvPr/>
        </p:nvSpPr>
        <p:spPr bwMode="auto">
          <a:xfrm>
            <a:off x="1325563" y="42158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Oval 31"/>
          <p:cNvSpPr>
            <a:spLocks noChangeArrowheads="1"/>
          </p:cNvSpPr>
          <p:nvPr/>
        </p:nvSpPr>
        <p:spPr bwMode="auto">
          <a:xfrm>
            <a:off x="5244123" y="4274441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Line 32"/>
          <p:cNvSpPr>
            <a:spLocks noChangeShapeType="1"/>
          </p:cNvSpPr>
          <p:nvPr/>
        </p:nvSpPr>
        <p:spPr bwMode="auto">
          <a:xfrm>
            <a:off x="2209799" y="4563487"/>
            <a:ext cx="2982913" cy="2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92394"/>
              </p:ext>
            </p:extLst>
          </p:nvPr>
        </p:nvGraphicFramePr>
        <p:xfrm>
          <a:off x="1574800" y="42224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14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2224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49828"/>
              </p:ext>
            </p:extLst>
          </p:nvPr>
        </p:nvGraphicFramePr>
        <p:xfrm>
          <a:off x="5439873" y="4303138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14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873" y="4303138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88028"/>
              </p:ext>
            </p:extLst>
          </p:nvPr>
        </p:nvGraphicFramePr>
        <p:xfrm>
          <a:off x="2717800" y="3954463"/>
          <a:ext cx="21066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14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954463"/>
                        <a:ext cx="21066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64"/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Line 65"/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66"/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1" name="Line 67"/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2" name="Line 68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3" name="Line 69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4" name="Line 70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5" name="Line 71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6" name="Line 72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7" name="Line 73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8" name="Line 74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9" name="Line 75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0" name="Text Box 76"/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61" name="Text Box 77"/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62" name="Line 78"/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63" name="Object 79"/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14363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80"/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14364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81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14365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82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1436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86"/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1436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87"/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4368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88"/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14369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89"/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9" imgW="241195" imgH="279279" progId="Equation.3">
                  <p:embed/>
                </p:oleObj>
              </mc:Choice>
              <mc:Fallback>
                <p:oleObj name="Equation" r:id="rId19" imgW="241195" imgH="279279" progId="Equation.3">
                  <p:embed/>
                  <p:pic>
                    <p:nvPicPr>
                      <p:cNvPr id="1437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90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4371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2" name="Text Box 125"/>
          <p:cNvSpPr txBox="1">
            <a:spLocks noChangeArrowheads="1"/>
          </p:cNvSpPr>
          <p:nvPr/>
        </p:nvSpPr>
        <p:spPr bwMode="auto">
          <a:xfrm>
            <a:off x="3886200" y="685800"/>
            <a:ext cx="1421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1</a:t>
            </a:r>
          </a:p>
        </p:txBody>
      </p:sp>
      <p:graphicFrame>
        <p:nvGraphicFramePr>
          <p:cNvPr id="14373" name="Object 126"/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2" imgW="380835" imgH="520474" progId="Equation.3">
                  <p:embed/>
                </p:oleObj>
              </mc:Choice>
              <mc:Fallback>
                <p:oleObj name="Equation" r:id="rId22" imgW="380835" imgH="520474" progId="Equation.3">
                  <p:embed/>
                  <p:pic>
                    <p:nvPicPr>
                      <p:cNvPr id="14373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127"/>
          <p:cNvSpPr txBox="1">
            <a:spLocks noChangeArrowheads="1"/>
          </p:cNvSpPr>
          <p:nvPr/>
        </p:nvSpPr>
        <p:spPr bwMode="auto">
          <a:xfrm>
            <a:off x="3200400" y="3124200"/>
            <a:ext cx="2460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BB28D31-3B43-4E88-B1AA-40988B0134E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379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80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1538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1538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1538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1538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153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538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1538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1538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548458"/>
              </p:ext>
            </p:extLst>
          </p:nvPr>
        </p:nvGraphicFramePr>
        <p:xfrm>
          <a:off x="4337538" y="37687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538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538" y="376872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1</a:t>
            </a:r>
          </a:p>
        </p:txBody>
      </p:sp>
      <p:sp>
        <p:nvSpPr>
          <p:cNvPr id="15390" name="Oval 35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Oval 36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92" name="Line 37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93" name="Object 38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1539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9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1539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2524"/>
              </p:ext>
            </p:extLst>
          </p:nvPr>
        </p:nvGraphicFramePr>
        <p:xfrm>
          <a:off x="1493837" y="5426075"/>
          <a:ext cx="209946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0" imgW="583920" imgH="203040" progId="Equation.3">
                  <p:embed/>
                </p:oleObj>
              </mc:Choice>
              <mc:Fallback>
                <p:oleObj name="Equation" r:id="rId20" imgW="583920" imgH="203040" progId="Equation.3">
                  <p:embed/>
                  <p:pic>
                    <p:nvPicPr>
                      <p:cNvPr id="1539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5426075"/>
                        <a:ext cx="209946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6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8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9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0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1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2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3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4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5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6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7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8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409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410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11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15411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15412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15413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15414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15415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5416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15417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8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15418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21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2</a:t>
            </a:r>
          </a:p>
        </p:txBody>
      </p:sp>
      <p:graphicFrame>
        <p:nvGraphicFramePr>
          <p:cNvPr id="15421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0" imgW="380835" imgH="520474" progId="Equation.3">
                  <p:embed/>
                </p:oleObj>
              </mc:Choice>
              <mc:Fallback>
                <p:oleObj name="Equation" r:id="rId30" imgW="380835" imgH="520474" progId="Equation.3">
                  <p:embed/>
                  <p:pic>
                    <p:nvPicPr>
                      <p:cNvPr id="1542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2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2" imgW="444307" imgH="520474" progId="Equation.3">
                  <p:embed/>
                </p:oleObj>
              </mc:Choice>
              <mc:Fallback>
                <p:oleObj name="Equation" r:id="rId32" imgW="444307" imgH="520474" progId="Equation.3">
                  <p:embed/>
                  <p:pic>
                    <p:nvPicPr>
                      <p:cNvPr id="1542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86049"/>
              </p:ext>
            </p:extLst>
          </p:nvPr>
        </p:nvGraphicFramePr>
        <p:xfrm>
          <a:off x="4398107" y="1179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4" imgW="266584" imgH="279279" progId="Equation.3">
                  <p:embed/>
                </p:oleObj>
              </mc:Choice>
              <mc:Fallback>
                <p:oleObj name="Equation" r:id="rId34" imgW="266584" imgH="279279" progId="Equation.3">
                  <p:embed/>
                  <p:pic>
                    <p:nvPicPr>
                      <p:cNvPr id="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107" y="1179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BE74FD9-A7BD-4614-BF7F-4135E43907A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03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04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1640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1640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1640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1640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1640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640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164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164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64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6414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5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6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17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1641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164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49700"/>
              </p:ext>
            </p:extLst>
          </p:nvPr>
        </p:nvGraphicFramePr>
        <p:xfrm>
          <a:off x="1764323" y="5544343"/>
          <a:ext cx="138856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0" imgW="571320" imgH="203040" progId="Equation.3">
                  <p:embed/>
                </p:oleObj>
              </mc:Choice>
              <mc:Fallback>
                <p:oleObj name="Equation" r:id="rId20" imgW="571320" imgH="203040" progId="Equation.3">
                  <p:embed/>
                  <p:pic>
                    <p:nvPicPr>
                      <p:cNvPr id="1641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323" y="5544343"/>
                        <a:ext cx="138856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1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2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3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4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5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6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7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8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9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0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1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2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33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34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35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1643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16436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1643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1643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9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16439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0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644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1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16441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16442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4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6445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0" imgW="380835" imgH="520474" progId="Equation.3">
                  <p:embed/>
                </p:oleObj>
              </mc:Choice>
              <mc:Fallback>
                <p:oleObj name="Equation" r:id="rId30" imgW="380835" imgH="520474" progId="Equation.3">
                  <p:embed/>
                  <p:pic>
                    <p:nvPicPr>
                      <p:cNvPr id="1644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6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2" imgW="444307" imgH="520474" progId="Equation.3">
                  <p:embed/>
                </p:oleObj>
              </mc:Choice>
              <mc:Fallback>
                <p:oleObj name="Equation" r:id="rId32" imgW="444307" imgH="520474" progId="Equation.3">
                  <p:embed/>
                  <p:pic>
                    <p:nvPicPr>
                      <p:cNvPr id="16446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Text Box 60"/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graphicFrame>
        <p:nvGraphicFramePr>
          <p:cNvPr id="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30859"/>
              </p:ext>
            </p:extLst>
          </p:nvPr>
        </p:nvGraphicFramePr>
        <p:xfrm>
          <a:off x="4294187" y="37925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4" imgW="266584" imgH="279279" progId="Equation.3">
                  <p:embed/>
                </p:oleObj>
              </mc:Choice>
              <mc:Fallback>
                <p:oleObj name="Equation" r:id="rId34" imgW="266584" imgH="279279" progId="Equation.3">
                  <p:embed/>
                  <p:pic>
                    <p:nvPicPr>
                      <p:cNvPr id="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7" y="37925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40E8908-6D78-4FB3-8E20-E0B513065D3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5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26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8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174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1742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1743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1743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1743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743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1743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1743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743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7438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39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40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41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1744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1744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0" imgW="1638300" imgH="469900" progId="Equation.3">
                  <p:embed/>
                </p:oleObj>
              </mc:Choice>
              <mc:Fallback>
                <p:oleObj name="Equation" r:id="rId20" imgW="1638300" imgH="469900" progId="Equation.3">
                  <p:embed/>
                  <p:pic>
                    <p:nvPicPr>
                      <p:cNvPr id="1744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4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5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6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7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8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9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0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1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2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3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4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5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6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57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58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59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1745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0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1746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1746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2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1746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3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26" imgW="317362" imgH="368140" progId="Equation.3">
                  <p:embed/>
                </p:oleObj>
              </mc:Choice>
              <mc:Fallback>
                <p:oleObj name="Equation" r:id="rId26" imgW="317362" imgH="368140" progId="Equation.3">
                  <p:embed/>
                  <p:pic>
                    <p:nvPicPr>
                      <p:cNvPr id="1746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4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1746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29" imgW="253890" imgH="393529" progId="Equation.3">
                  <p:embed/>
                </p:oleObj>
              </mc:Choice>
              <mc:Fallback>
                <p:oleObj name="Equation" r:id="rId29" imgW="253890" imgH="393529" progId="Equation.3">
                  <p:embed/>
                  <p:pic>
                    <p:nvPicPr>
                      <p:cNvPr id="1746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6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0" imgW="241195" imgH="279279" progId="Equation.3">
                  <p:embed/>
                </p:oleObj>
              </mc:Choice>
              <mc:Fallback>
                <p:oleObj name="Equation" r:id="rId30" imgW="241195" imgH="279279" progId="Equation.3">
                  <p:embed/>
                  <p:pic>
                    <p:nvPicPr>
                      <p:cNvPr id="1746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8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7469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1" imgW="380835" imgH="520474" progId="Equation.3">
                  <p:embed/>
                </p:oleObj>
              </mc:Choice>
              <mc:Fallback>
                <p:oleObj name="Equation" r:id="rId31" imgW="380835" imgH="520474" progId="Equation.3">
                  <p:embed/>
                  <p:pic>
                    <p:nvPicPr>
                      <p:cNvPr id="1746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3" imgW="444307" imgH="520474" progId="Equation.3">
                  <p:embed/>
                </p:oleObj>
              </mc:Choice>
              <mc:Fallback>
                <p:oleObj name="Equation" r:id="rId33" imgW="444307" imgH="520474" progId="Equation.3">
                  <p:embed/>
                  <p:pic>
                    <p:nvPicPr>
                      <p:cNvPr id="1747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1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graphicFrame>
        <p:nvGraphicFramePr>
          <p:cNvPr id="6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91387"/>
              </p:ext>
            </p:extLst>
          </p:nvPr>
        </p:nvGraphicFramePr>
        <p:xfrm>
          <a:off x="4325144" y="386861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5" imgW="266584" imgH="279279" progId="Equation.3">
                  <p:embed/>
                </p:oleObj>
              </mc:Choice>
              <mc:Fallback>
                <p:oleObj name="Equation" r:id="rId35" imgW="266584" imgH="279279" progId="Equation.3">
                  <p:embed/>
                  <p:pic>
                    <p:nvPicPr>
                      <p:cNvPr id="6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144" y="386861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Halting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85AA7D7-BBA6-4C7D-94F3-6EA4D4DA3A4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29"/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machine </a:t>
            </a:r>
            <a:r>
              <a:rPr lang="en-US" altLang="en-US" b="1" i="1">
                <a:solidFill>
                  <a:srgbClr val="FF0000"/>
                </a:solidFill>
              </a:rPr>
              <a:t>halts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a state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if there is</a:t>
            </a:r>
          </a:p>
          <a:p>
            <a:r>
              <a:rPr lang="en-US" altLang="en-US"/>
              <a:t>no transition to follow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Invented by Alan Turing in 1936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Formal model of computation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of stored-program computer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Similar concept to a modern computer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 data and programs as sequence of symbols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Unbounded memory using an infinite tape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Consists: finite control, a tape and a head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instruction (transition) table and current state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infinite tape where symbols can be written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Head – reading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or writing on tape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Turing Machine (TM) = FSA + Tape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TM = PDA + 2 stacks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2A9E8-1DA4-4563-87F0-CBFEC9FC661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3BF955-827F-498B-4618-7A52E880AF8B}"/>
                  </a:ext>
                </a:extLst>
              </p14:cNvPr>
              <p14:cNvContentPartPr/>
              <p14:nvPr/>
            </p14:nvContentPartPr>
            <p14:xfrm>
              <a:off x="4250024" y="3692854"/>
              <a:ext cx="1487520" cy="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3BF955-827F-498B-4618-7A52E880AF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544" y="3677734"/>
                <a:ext cx="1518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66EFFC-01A7-95E9-3248-2362FF8F26AF}"/>
                  </a:ext>
                </a:extLst>
              </p14:cNvPr>
              <p14:cNvContentPartPr/>
              <p14:nvPr/>
            </p14:nvContentPartPr>
            <p14:xfrm>
              <a:off x="2043944" y="3965734"/>
              <a:ext cx="3598560" cy="10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66EFFC-01A7-95E9-3248-2362FF8F26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8824" y="3950614"/>
                <a:ext cx="362916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6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B3D04F1-2691-4096-9A17-D9CD75983E4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8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1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1524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25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2152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2152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2152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2152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2152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2153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2153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2153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2153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2153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36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215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Text Box 38"/>
          <p:cNvSpPr txBox="1">
            <a:spLocks noChangeArrowheads="1"/>
          </p:cNvSpPr>
          <p:nvPr/>
        </p:nvSpPr>
        <p:spPr bwMode="auto">
          <a:xfrm>
            <a:off x="4648200" y="45720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transition from     </a:t>
            </a:r>
          </a:p>
        </p:txBody>
      </p:sp>
      <p:sp>
        <p:nvSpPr>
          <p:cNvPr id="21538" name="Text Box 39"/>
          <p:cNvSpPr txBox="1">
            <a:spLocks noChangeArrowheads="1"/>
          </p:cNvSpPr>
          <p:nvPr/>
        </p:nvSpPr>
        <p:spPr bwMode="auto">
          <a:xfrm>
            <a:off x="5791200" y="53340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21539" name="Object 40"/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21539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2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Accepting States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B089165-BF90-4DFC-B12B-427B2DA7F2A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235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235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23565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6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68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2356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2356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71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23572" name="Text Box 30"/>
          <p:cNvSpPr txBox="1">
            <a:spLocks noChangeArrowheads="1"/>
          </p:cNvSpPr>
          <p:nvPr/>
        </p:nvSpPr>
        <p:spPr bwMode="auto">
          <a:xfrm>
            <a:off x="152400" y="4876800"/>
            <a:ext cx="8988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 altLang="en-US"/>
              <a:t>The machine halts and accepts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9A62481-DF9B-4A9A-AF79-4EE16F31F18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 Input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machine halts </a:t>
            </a:r>
          </a:p>
          <a:p>
            <a:r>
              <a:rPr lang="en-US" altLang="en-US"/>
              <a:t>in an accept state </a:t>
            </a:r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 Input</a:t>
            </a:r>
          </a:p>
        </p:txBody>
      </p:sp>
      <p:sp>
        <p:nvSpPr>
          <p:cNvPr id="24586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4648200" y="34290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If machine  halts </a:t>
            </a:r>
          </a:p>
          <a:p>
            <a:r>
              <a:rPr lang="en-US" altLang="en-US"/>
              <a:t> in a non-accept state</a:t>
            </a:r>
          </a:p>
          <a:p>
            <a:r>
              <a:rPr lang="en-US" altLang="en-US"/>
              <a:t>             </a:t>
            </a:r>
            <a:r>
              <a:rPr lang="en-US" altLang="en-US">
                <a:solidFill>
                  <a:srgbClr val="FF0000"/>
                </a:solidFill>
              </a:rPr>
              <a:t>or</a:t>
            </a:r>
          </a:p>
          <a:p>
            <a:r>
              <a:rPr lang="en-US" altLang="en-US"/>
              <a:t> If machine enters </a:t>
            </a:r>
          </a:p>
          <a:p>
            <a:r>
              <a:rPr lang="en-US" altLang="en-US"/>
              <a:t> an </a:t>
            </a:r>
            <a:r>
              <a:rPr lang="en-US" altLang="en-US" i="1"/>
              <a:t>infinite loop</a:t>
            </a:r>
            <a:r>
              <a:rPr lang="en-US" altLang="en-US"/>
              <a:t> </a:t>
            </a:r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1676400" y="4953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395B41E-879A-4960-BCE0-7EA06409A5D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In order to accept an input string,</a:t>
            </a:r>
          </a:p>
          <a:p>
            <a:r>
              <a:rPr lang="en-US" altLang="en-US" dirty="0"/>
              <a:t>it is not necessary to scan all the</a:t>
            </a:r>
          </a:p>
          <a:p>
            <a:r>
              <a:rPr lang="en-US" altLang="en-US" dirty="0"/>
              <a:t>symbols in the string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Turing Machine Example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A92FA2D-71CA-492D-97F5-33106598A33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266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3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266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7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9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266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9" imgW="1549400" imgH="457200" progId="Equation.3">
                  <p:embed/>
                </p:oleObj>
              </mc:Choice>
              <mc:Fallback>
                <p:oleObj name="Equation" r:id="rId9" imgW="1549400" imgH="457200" progId="Equation.3">
                  <p:embed/>
                  <p:pic>
                    <p:nvPicPr>
                      <p:cNvPr id="266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1" imgW="380835" imgH="520474" progId="Equation.3">
                  <p:embed/>
                </p:oleObj>
              </mc:Choice>
              <mc:Fallback>
                <p:oleObj name="Equation" r:id="rId11" imgW="380835" imgH="520474" progId="Equation.3">
                  <p:embed/>
                  <p:pic>
                    <p:nvPicPr>
                      <p:cNvPr id="266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alphabet</a:t>
            </a:r>
          </a:p>
        </p:txBody>
      </p:sp>
      <p:graphicFrame>
        <p:nvGraphicFramePr>
          <p:cNvPr id="26643" name="Object 18"/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3" imgW="672808" imgH="215806" progId="Equation.3">
                  <p:embed/>
                </p:oleObj>
              </mc:Choice>
              <mc:Fallback>
                <p:oleObj name="Equation" r:id="rId13" imgW="672808" imgH="215806" progId="Equation.3">
                  <p:embed/>
                  <p:pic>
                    <p:nvPicPr>
                      <p:cNvPr id="2664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7DD872E-291A-4C82-AA85-B6665AF5132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8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9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1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2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3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664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2766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2766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2766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2766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2766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2766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7671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2767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767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74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2767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6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7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8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679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80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2768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2768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2768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9BE7EF3-7ABF-449D-83FC-E494A77E61A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5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6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7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8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689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2868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2869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2869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2869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2869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2869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8696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2869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869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28698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0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1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2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704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28704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28705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28706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0D49B17-A5B6-497E-8580-7F90BCD3577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4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5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6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7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8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9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713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2971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2971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2971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297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2971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297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9720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2972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972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2972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4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5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6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7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28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2972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29729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2973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15504F-E84F-4573-AA2E-0D21C45E969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7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8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9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0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1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3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4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5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6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7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073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073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073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074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3074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074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30744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3074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074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3074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8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9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0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52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3075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3075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3075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5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8A5F8F-FB38-44F3-B5B5-32561DDCBF2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2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5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7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8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9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61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176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176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176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176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3176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176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31768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1" imgW="418918" imgH="571252" progId="Equation.3">
                  <p:embed/>
                </p:oleObj>
              </mc:Choice>
              <mc:Fallback>
                <p:oleObj name="Equation" r:id="rId11" imgW="418918" imgH="571252" progId="Equation.3">
                  <p:embed/>
                  <p:pic>
                    <p:nvPicPr>
                      <p:cNvPr id="3176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176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3177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2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3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4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75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76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3177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3177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3177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Turing Machines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2A9E8-1DA4-4563-87F0-CBFEC9FC66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539319" y="5624025"/>
            <a:ext cx="8604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Source :https://en.wikipedia.org/wiki/Turing_machine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676400"/>
            <a:ext cx="5554634" cy="29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61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06F74A1-1B06-45FD-BA8D-8254923AD5D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32774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5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327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81" name="Object 10"/>
          <p:cNvGraphicFramePr>
            <a:graphicFrameLocks noChangeAspect="1"/>
          </p:cNvGraphicFramePr>
          <p:nvPr/>
        </p:nvGraphicFramePr>
        <p:xfrm>
          <a:off x="2719388" y="4178300"/>
          <a:ext cx="1471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3278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178300"/>
                        <a:ext cx="14716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3278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327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5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6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7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8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9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0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95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3279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3279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3279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3279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3279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280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2802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3280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280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BAFA3AF-24BA-46AD-8BC7-A5ED78ACC68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348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348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but for input alphabet</a:t>
            </a:r>
          </a:p>
        </p:txBody>
      </p:sp>
      <p:graphicFrame>
        <p:nvGraphicFramePr>
          <p:cNvPr id="34828" name="Object 16"/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7" imgW="532937" imgH="215713" progId="Equation.3">
                  <p:embed/>
                </p:oleObj>
              </mc:Choice>
              <mc:Fallback>
                <p:oleObj name="Equation" r:id="rId7" imgW="532937" imgH="215713" progId="Equation.3">
                  <p:embed/>
                  <p:pic>
                    <p:nvPicPr>
                      <p:cNvPr id="348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simpler machine for same language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236A515-DBD1-44BF-B47A-478C3476602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Oval 28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6" name="Line 14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7" name="Object 15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58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6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585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7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585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18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586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19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3586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0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586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21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5864" name="Object 22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3586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23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586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4"/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3586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Line 25"/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8" name="Oval 29"/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69" name="Text Box 31"/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35870" name="Text Box 32"/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Not necessary to scan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 Example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562A28C-5C5C-49D8-A7BA-7C6242F5D80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368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5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7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3687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3687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3687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1" imgW="1536700" imgH="469900" progId="Equation.3">
                  <p:embed/>
                </p:oleObj>
              </mc:Choice>
              <mc:Fallback>
                <p:oleObj name="Equation" r:id="rId11" imgW="1536700" imgH="469900" progId="Equation.3">
                  <p:embed/>
                  <p:pic>
                    <p:nvPicPr>
                      <p:cNvPr id="368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4"/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Turing machine </a:t>
            </a:r>
          </a:p>
          <a:p>
            <a:r>
              <a:rPr lang="en-US" altLang="en-US"/>
              <a:t>for language</a:t>
            </a:r>
          </a:p>
        </p:txBody>
      </p:sp>
      <p:graphicFrame>
        <p:nvGraphicFramePr>
          <p:cNvPr id="36882" name="Object 15"/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3" imgW="2260600" imgH="431800" progId="Equation.3">
                  <p:embed/>
                </p:oleObj>
              </mc:Choice>
              <mc:Fallback>
                <p:oleObj name="Equation" r:id="rId13" imgW="2260600" imgH="431800" progId="Equation.3">
                  <p:embed/>
                  <p:pic>
                    <p:nvPicPr>
                      <p:cNvPr id="368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411817F-BF3E-4432-88AE-57E8C581EB1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4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7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9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0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3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4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790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790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790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790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3790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790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7911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3791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79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14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37914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6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7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8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20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3792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3792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2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3792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3792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BD93108-4915-45FE-9B50-7695132B81B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89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893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893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893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3893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893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8936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3893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893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3893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0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1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2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43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44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3894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389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6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3894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3894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0597F5D-9ABC-4685-A497-D5C0D1D1865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5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6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7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8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2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3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3995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3995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3995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399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3995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3995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9960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3996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996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399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4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5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6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67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68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3996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3996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3997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3997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D3C4C97-0193-4484-BD53-872ADB326F1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6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0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1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2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3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4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5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6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4097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409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4097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4097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4098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4098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40983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409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098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6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7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8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9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0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1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2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3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4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5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96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4099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4099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4099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4099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0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4100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1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1001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2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41003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21" imgW="444307" imgH="533169" progId="Equation.3">
                  <p:embed/>
                </p:oleObj>
              </mc:Choice>
              <mc:Fallback>
                <p:oleObj name="Equation" r:id="rId21" imgW="444307" imgH="533169" progId="Equation.3">
                  <p:embed/>
                  <p:pic>
                    <p:nvPicPr>
                      <p:cNvPr id="41003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100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5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6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7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8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9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0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1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2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3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4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5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16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41016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7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4101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8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4101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9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41019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0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4102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1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41021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2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41023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29" imgW="444307" imgH="533169" progId="Equation.3">
                  <p:embed/>
                </p:oleObj>
              </mc:Choice>
              <mc:Fallback>
                <p:oleObj name="Equation" r:id="rId29" imgW="444307" imgH="533169" progId="Equation.3">
                  <p:embed/>
                  <p:pic>
                    <p:nvPicPr>
                      <p:cNvPr id="41023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4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41024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5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6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7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8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9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0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1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2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3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4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5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36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41036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7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4103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41038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9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41039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0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4104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1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41041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2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41043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37" imgW="444307" imgH="533169" progId="Equation.3">
                  <p:embed/>
                </p:oleObj>
              </mc:Choice>
              <mc:Fallback>
                <p:oleObj name="Equation" r:id="rId37" imgW="444307" imgH="533169" progId="Equation.3">
                  <p:embed/>
                  <p:pic>
                    <p:nvPicPr>
                      <p:cNvPr id="41043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4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41044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5" name="Text Box 103"/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/>
              <a:t>Infinite loop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A35D8FF-01BD-401E-9177-BE16F8D8405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7871065" cy="413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Because of the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loop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accepting state cannot be reached</a:t>
            </a:r>
          </a:p>
          <a:p>
            <a:pPr lvl="1"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machine never halts 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input string is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707" y="-169665"/>
            <a:ext cx="7042150" cy="8528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 –Example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D2CC73-D926-466C-A92A-DE8D4637A5B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2954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Turing machine &lt; Q1 ,  ,  , q0 ,  &gt; accepts the language aba* , where Q1 = { q0, q1, q2, q3 } ,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{ a , b } 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34926"/>
              </p:ext>
            </p:extLst>
          </p:nvPr>
        </p:nvGraphicFramePr>
        <p:xfrm>
          <a:off x="685346" y="2656205"/>
          <a:ext cx="6858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State(q)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</a:t>
                      </a:r>
                      <a:r>
                        <a:rPr lang="el-GR" altLang="en-US" sz="1800" dirty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en-US" sz="1800" dirty="0" err="1">
                          <a:sym typeface="Symbol" panose="05050102010706020507" pitchFamily="18" charset="2"/>
                        </a:rPr>
                        <a:t>q,X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 , 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</a:t>
                      </a:r>
                      <a:r>
                        <a:rPr lang="en-US" dirty="0"/>
                        <a:t> , R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 , a , R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( q</a:t>
                      </a:r>
                      <a:r>
                        <a:rPr lang="en-US" baseline="-25000"/>
                        <a:t>3</a:t>
                      </a:r>
                      <a:r>
                        <a:rPr lang="en-US"/>
                        <a:t> , b , R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 , a , R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h , 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</a:t>
                      </a:r>
                      <a:r>
                        <a:rPr lang="en-US" dirty="0"/>
                        <a:t> , 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Hierarchy</a:t>
            </a: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35D8E95-10EE-4484-B69C-CABF4D27BA1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513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513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513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513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5137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513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Diagram-Turing Machine  for  aba*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D2CC73-D926-466C-A92A-DE8D4637A5B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762000" y="2819400"/>
            <a:ext cx="685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81300" y="2887249"/>
            <a:ext cx="685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830536" y="2887249"/>
            <a:ext cx="685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79772" y="2818306"/>
            <a:ext cx="685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>
            <a:off x="1447800" y="3238500"/>
            <a:ext cx="13525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467100" y="3300906"/>
            <a:ext cx="13525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516336" y="3238500"/>
            <a:ext cx="13525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7565572" y="3237406"/>
            <a:ext cx="819150" cy="188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8384722" y="2881806"/>
            <a:ext cx="685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9534" y="1869638"/>
            <a:ext cx="1784938" cy="1207391"/>
          </a:xfrm>
          <a:custGeom>
            <a:avLst/>
            <a:gdLst>
              <a:gd name="connsiteX0" fmla="*/ 720237 w 1784938"/>
              <a:gd name="connsiteY0" fmla="*/ 1207391 h 1207391"/>
              <a:gd name="connsiteX1" fmla="*/ 38066 w 1784938"/>
              <a:gd name="connsiteY1" fmla="*/ 118819 h 1207391"/>
              <a:gd name="connsiteX2" fmla="*/ 1736237 w 1784938"/>
              <a:gd name="connsiteY2" fmla="*/ 147848 h 1207391"/>
              <a:gd name="connsiteX3" fmla="*/ 1358866 w 1784938"/>
              <a:gd name="connsiteY3" fmla="*/ 1178362 h 1207391"/>
              <a:gd name="connsiteX4" fmla="*/ 1358866 w 1784938"/>
              <a:gd name="connsiteY4" fmla="*/ 1178362 h 120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938" h="1207391">
                <a:moveTo>
                  <a:pt x="720237" y="1207391"/>
                </a:moveTo>
                <a:cubicBezTo>
                  <a:pt x="294485" y="751400"/>
                  <a:pt x="-131267" y="295409"/>
                  <a:pt x="38066" y="118819"/>
                </a:cubicBezTo>
                <a:cubicBezTo>
                  <a:pt x="207399" y="-57772"/>
                  <a:pt x="1516104" y="-28742"/>
                  <a:pt x="1736237" y="147848"/>
                </a:cubicBezTo>
                <a:cubicBezTo>
                  <a:pt x="1956370" y="324438"/>
                  <a:pt x="1358866" y="1178362"/>
                  <a:pt x="1358866" y="1178362"/>
                </a:cubicBezTo>
                <a:lnTo>
                  <a:pt x="1358866" y="117836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8464" y="2999481"/>
            <a:ext cx="5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2489" y="3100851"/>
            <a:ext cx="5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1518" y="3046782"/>
            <a:ext cx="5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3186" y="3056214"/>
            <a:ext cx="5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68347" y="3046782"/>
            <a:ext cx="5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7863" y="2478099"/>
            <a:ext cx="170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 </a:t>
            </a:r>
            <a:r>
              <a:rPr lang="en-US" sz="2800" dirty="0"/>
              <a:t>/</a:t>
            </a:r>
            <a:r>
              <a:rPr lang="en-US" sz="2800" dirty="0">
                <a:sym typeface="Wingdings" panose="05000000000000000000" pitchFamily="2" charset="2"/>
              </a:rPr>
              <a:t></a:t>
            </a:r>
            <a:r>
              <a:rPr lang="en-US" sz="2800" dirty="0"/>
              <a:t>,R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48050" y="2647594"/>
            <a:ext cx="169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</a:t>
            </a:r>
            <a:r>
              <a:rPr lang="en-US" dirty="0" err="1"/>
              <a:t>a,R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69450" y="2718658"/>
            <a:ext cx="221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</a:t>
            </a:r>
            <a:r>
              <a:rPr lang="en-US" dirty="0" err="1"/>
              <a:t>b,R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75937" y="1371600"/>
            <a:ext cx="136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</a:t>
            </a:r>
            <a:r>
              <a:rPr lang="en-US" dirty="0" err="1"/>
              <a:t>a,R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6881" y="3598205"/>
            <a:ext cx="1653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 </a:t>
            </a:r>
            <a:r>
              <a:rPr lang="en-US" dirty="0"/>
              <a:t>/</a:t>
            </a:r>
            <a:r>
              <a:rPr lang="en-US" dirty="0">
                <a:sym typeface="Wingdings" panose="05000000000000000000" pitchFamily="2" charset="2"/>
              </a:rPr>
              <a:t></a:t>
            </a:r>
            <a:r>
              <a:rPr lang="en-US" dirty="0"/>
              <a:t>,S </a:t>
            </a:r>
          </a:p>
        </p:txBody>
      </p:sp>
    </p:spTree>
    <p:extLst>
      <p:ext uri="{BB962C8B-B14F-4D97-AF65-F5344CB8AC3E}">
        <p14:creationId xmlns:p14="http://schemas.microsoft.com/office/powerpoint/2010/main" val="1647814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Turing machine for L={O*10 }to accept the given input  </a:t>
            </a:r>
          </a:p>
        </p:txBody>
      </p:sp>
    </p:spTree>
    <p:extLst>
      <p:ext uri="{BB962C8B-B14F-4D97-AF65-F5344CB8AC3E}">
        <p14:creationId xmlns:p14="http://schemas.microsoft.com/office/powerpoint/2010/main" val="98798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D2CC73-D926-466C-A92A-DE8D4637A5B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286" y="1595496"/>
            <a:ext cx="8675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Finite automata and push down automata are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Robust models.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Turing machines have high degree of robustness.</a:t>
            </a:r>
          </a:p>
        </p:txBody>
      </p:sp>
    </p:spTree>
    <p:extLst>
      <p:ext uri="{BB962C8B-B14F-4D97-AF65-F5344CB8AC3E}">
        <p14:creationId xmlns:p14="http://schemas.microsoft.com/office/powerpoint/2010/main" val="1577813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D2CC73-D926-466C-A92A-DE8D4637A5B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7257" y="1219200"/>
            <a:ext cx="89728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 err="1">
                <a:cs typeface="Arial" panose="020B0604020202020204" pitchFamily="34" charset="0"/>
              </a:rPr>
              <a:t>Sipser</a:t>
            </a:r>
            <a:r>
              <a:rPr lang="en-GB" altLang="en-US" sz="2400" dirty="0">
                <a:cs typeface="Arial" panose="020B0604020202020204" pitchFamily="34" charset="0"/>
              </a:rPr>
              <a:t>, M. (2012). Introduction to the Theory of Computation</a:t>
            </a:r>
          </a:p>
          <a:p>
            <a:r>
              <a:rPr lang="en-GB" altLang="en-US" sz="2400" dirty="0">
                <a:cs typeface="Arial" panose="020B0604020202020204" pitchFamily="34" charset="0"/>
              </a:rPr>
              <a:t> (3rd Edition). Course Technology (ISBN: 978-1133187790)</a:t>
            </a:r>
          </a:p>
          <a:p>
            <a:r>
              <a:rPr lang="en-GB" altLang="en-US" sz="2400" dirty="0">
                <a:cs typeface="Arial" panose="020B0604020202020204" pitchFamily="34" charset="0"/>
              </a:rPr>
              <a:t>Chapter -3.</a:t>
            </a:r>
          </a:p>
          <a:p>
            <a:endParaRPr lang="en-GB" altLang="en-US" sz="2400">
              <a:cs typeface="Arial" panose="020B0604020202020204" pitchFamily="34" charset="0"/>
            </a:endParaRPr>
          </a:p>
          <a:p>
            <a:endParaRPr lang="en-US" altLang="en-US" sz="24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AAF3731-9F47-48C6-B3F9-761FE4ECA37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61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6152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6154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61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61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61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615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61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615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Languages accepted by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Turing Machines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A19FF4-2BB6-4C2D-841A-CEFCD5C5818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8392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9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Turing machine is a quintuple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(Q, ∑, </a:t>
            </a:r>
            <a:r>
              <a:rPr lang="el-GR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l-GR" alt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n-US" alt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is a finite set of states </a:t>
            </a:r>
          </a:p>
          <a:p>
            <a:pPr eaLnBrk="1" hangingPunct="1">
              <a:lnSpc>
                <a:spcPct val="90000"/>
              </a:lnSpc>
            </a:pPr>
            <a:r>
              <a:rPr lang="el-GR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the tape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alphabet, which must include the symbol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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blank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  is the input alphabet, which is a subset of </a:t>
            </a:r>
            <a:r>
              <a:rPr lang="el-GR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{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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initial state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the transition function is a function from Q x </a:t>
            </a:r>
            <a:r>
              <a:rPr lang="el-GR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 x </a:t>
            </a:r>
            <a:r>
              <a:rPr lang="el-GR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x {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L,R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en-US" altLang="en-US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x) = (</a:t>
            </a:r>
            <a:r>
              <a:rPr lang="en-US" alt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y, d), d 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Arial" panose="020B0604020202020204" pitchFamily="34" charset="0"/>
              </a:rPr>
              <a:t>∈ {L,R} 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Arial" panose="020B0604020202020204" pitchFamily="34" charset="0"/>
              </a:rPr>
              <a:t>where L,R denotes Left,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226" y="304800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 Machines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A19FF4-2BB6-4C2D-841A-CEFCD5C5818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(same) Input as a string on a tape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(same) Internal register for distinct internal states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(same) Instructions for changing to a new state,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(same) A distinguished initial state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(same) A number of final states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(NEW) Output as a string on the tape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226" y="304800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 Machines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Turing Machine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347A52D-CFE5-4EA9-9BF7-37E3E3ECB13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4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5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6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7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1066800 w 1536"/>
              <a:gd name="T3" fmla="*/ 304800 h 208"/>
              <a:gd name="T4" fmla="*/ 2438400 w 1536"/>
              <a:gd name="T5" fmla="*/ 1524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9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2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6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7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0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1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2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3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4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Tape</a:t>
            </a:r>
          </a:p>
        </p:txBody>
      </p:sp>
      <p:sp>
        <p:nvSpPr>
          <p:cNvPr id="7205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6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274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head</a:t>
            </a:r>
          </a:p>
        </p:txBody>
      </p:sp>
      <p:sp>
        <p:nvSpPr>
          <p:cNvPr id="7207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462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Tape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Dr.A.Bazila Banu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90703D1-BBB5-484E-BC9E-412959B1E67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3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274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head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5763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 boundaries -- infinite length</a:t>
            </a:r>
          </a:p>
        </p:txBody>
      </p:sp>
      <p:sp>
        <p:nvSpPr>
          <p:cNvPr id="8215" name="Text Box 26"/>
          <p:cNvSpPr txBox="1">
            <a:spLocks noChangeArrowheads="1"/>
          </p:cNvSpPr>
          <p:nvPr/>
        </p:nvSpPr>
        <p:spPr bwMode="auto">
          <a:xfrm>
            <a:off x="1807674" y="4170056"/>
            <a:ext cx="5686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The head moves Left or 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270</TotalTime>
  <Words>935</Words>
  <Application>Microsoft Office PowerPoint</Application>
  <PresentationFormat>On-screen Show (4:3)</PresentationFormat>
  <Paragraphs>318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UCTI-Template-foundation-level</vt:lpstr>
      <vt:lpstr>Turing Machines</vt:lpstr>
      <vt:lpstr>Turing Machines</vt:lpstr>
      <vt:lpstr>Turing Machines</vt:lpstr>
      <vt:lpstr>The Language Hierarchy</vt:lpstr>
      <vt:lpstr>PowerPoint Presentation</vt:lpstr>
      <vt:lpstr>PowerPoint Presentation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Halting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Turing Machine –Example</vt:lpstr>
      <vt:lpstr>State Transition Diagram-Turing Machine  for  aba*</vt:lpstr>
      <vt:lpstr>Try This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Farhana Illiani Binti Hassan</cp:lastModifiedBy>
  <cp:revision>20</cp:revision>
  <dcterms:created xsi:type="dcterms:W3CDTF">2016-08-12T02:27:12Z</dcterms:created>
  <dcterms:modified xsi:type="dcterms:W3CDTF">2023-02-23T08:01:08Z</dcterms:modified>
</cp:coreProperties>
</file>