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5" r:id="rId1"/>
    <p:sldMasterId id="2147483899" r:id="rId2"/>
    <p:sldMasterId id="2147483974" r:id="rId3"/>
  </p:sldMasterIdLst>
  <p:notesMasterIdLst>
    <p:notesMasterId r:id="rId51"/>
  </p:notesMasterIdLst>
  <p:sldIdLst>
    <p:sldId id="329" r:id="rId4"/>
    <p:sldId id="330" r:id="rId5"/>
    <p:sldId id="260" r:id="rId6"/>
    <p:sldId id="262" r:id="rId7"/>
    <p:sldId id="263" r:id="rId8"/>
    <p:sldId id="331" r:id="rId9"/>
    <p:sldId id="369" r:id="rId10"/>
    <p:sldId id="328" r:id="rId11"/>
    <p:sldId id="332" r:id="rId12"/>
    <p:sldId id="264" r:id="rId13"/>
    <p:sldId id="339" r:id="rId14"/>
    <p:sldId id="268" r:id="rId15"/>
    <p:sldId id="326" r:id="rId16"/>
    <p:sldId id="333" r:id="rId17"/>
    <p:sldId id="334" r:id="rId18"/>
    <p:sldId id="335" r:id="rId19"/>
    <p:sldId id="336" r:id="rId20"/>
    <p:sldId id="337" r:id="rId21"/>
    <p:sldId id="338" r:id="rId22"/>
    <p:sldId id="340" r:id="rId23"/>
    <p:sldId id="341" r:id="rId24"/>
    <p:sldId id="342" r:id="rId25"/>
    <p:sldId id="343" r:id="rId26"/>
    <p:sldId id="344" r:id="rId27"/>
    <p:sldId id="371" r:id="rId28"/>
    <p:sldId id="327" r:id="rId29"/>
    <p:sldId id="368" r:id="rId30"/>
    <p:sldId id="370" r:id="rId31"/>
    <p:sldId id="350" r:id="rId32"/>
    <p:sldId id="351" r:id="rId33"/>
    <p:sldId id="352" r:id="rId34"/>
    <p:sldId id="279" r:id="rId35"/>
    <p:sldId id="280" r:id="rId36"/>
    <p:sldId id="283" r:id="rId37"/>
    <p:sldId id="353" r:id="rId38"/>
    <p:sldId id="356" r:id="rId39"/>
    <p:sldId id="354" r:id="rId40"/>
    <p:sldId id="355" r:id="rId41"/>
    <p:sldId id="357" r:id="rId42"/>
    <p:sldId id="361" r:id="rId43"/>
    <p:sldId id="362" r:id="rId44"/>
    <p:sldId id="372" r:id="rId45"/>
    <p:sldId id="360" r:id="rId46"/>
    <p:sldId id="363" r:id="rId47"/>
    <p:sldId id="365" r:id="rId48"/>
    <p:sldId id="366" r:id="rId49"/>
    <p:sldId id="367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DEDED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5" autoAdjust="0"/>
    <p:restoredTop sz="90244" autoAdjust="0"/>
  </p:normalViewPr>
  <p:slideViewPr>
    <p:cSldViewPr snapToGrid="0">
      <p:cViewPr varScale="1">
        <p:scale>
          <a:sx n="70" d="100"/>
          <a:sy n="70" d="100"/>
        </p:scale>
        <p:origin x="124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432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D7DFE7B-52AD-4CB3-BE5C-E23573D0594C}" type="datetimeFigureOut">
              <a:rPr lang="en-US" altLang="en-US"/>
              <a:pPr>
                <a:defRPr/>
              </a:pPr>
              <a:t>3/3/2023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F3E1D42-2829-473F-AD2C-DB60EC8378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317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7B5B369-E847-4847-B9B5-0A5E05BA3838}" type="slidenum">
              <a:rPr lang="en-US" altLang="en-US" sz="1200" smtClean="0">
                <a:solidFill>
                  <a:srgbClr val="000000"/>
                </a:solidFill>
              </a:rPr>
              <a:pPr/>
              <a:t>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550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one start state</a:t>
            </a:r>
          </a:p>
          <a:p>
            <a:r>
              <a:rPr lang="en-GB" dirty="0"/>
              <a:t>Sigma accept only 1 and 0</a:t>
            </a:r>
          </a:p>
          <a:p>
            <a:r>
              <a:rPr lang="en-GB" dirty="0"/>
              <a:t>Clear start state</a:t>
            </a:r>
          </a:p>
          <a:p>
            <a:r>
              <a:rPr lang="en-GB" dirty="0"/>
              <a:t>Clear accept state (two line)</a:t>
            </a:r>
          </a:p>
          <a:p>
            <a:r>
              <a:rPr lang="en-GB" dirty="0"/>
              <a:t>All input must be process </a:t>
            </a:r>
          </a:p>
          <a:p>
            <a:r>
              <a:rPr lang="en-GB" dirty="0"/>
              <a:t>Don’t have ambiguous transition</a:t>
            </a:r>
          </a:p>
          <a:p>
            <a:r>
              <a:rPr lang="en-GB" dirty="0"/>
              <a:t>Each state must process </a:t>
            </a:r>
            <a:r>
              <a:rPr lang="en-GB"/>
              <a:t>all alphabet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3E1D42-2829-473F-AD2C-DB60EC8378E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858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3E1D42-2829-473F-AD2C-DB60EC8378ED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76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9"/>
          <p:cNvSpPr>
            <a:spLocks noChangeArrowheads="1"/>
          </p:cNvSpPr>
          <p:nvPr userDrawn="1"/>
        </p:nvSpPr>
        <p:spPr bwMode="gray">
          <a:xfrm>
            <a:off x="914400" y="2151063"/>
            <a:ext cx="8153400" cy="76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>
              <a:cs typeface="+mn-cs"/>
            </a:endParaRPr>
          </a:p>
        </p:txBody>
      </p:sp>
      <p:sp>
        <p:nvSpPr>
          <p:cNvPr id="7" name="Oval 40"/>
          <p:cNvSpPr>
            <a:spLocks noChangeArrowheads="1"/>
          </p:cNvSpPr>
          <p:nvPr userDrawn="1"/>
        </p:nvSpPr>
        <p:spPr bwMode="auto">
          <a:xfrm rot="12382383">
            <a:off x="219075" y="1828800"/>
            <a:ext cx="685800" cy="685800"/>
          </a:xfrm>
          <a:prstGeom prst="ellipse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>
              <a:cs typeface="+mn-cs"/>
            </a:endParaRPr>
          </a:p>
        </p:txBody>
      </p:sp>
      <p:sp>
        <p:nvSpPr>
          <p:cNvPr id="8" name="Rectangle 41"/>
          <p:cNvSpPr>
            <a:spLocks noChangeArrowheads="1"/>
          </p:cNvSpPr>
          <p:nvPr userDrawn="1"/>
        </p:nvSpPr>
        <p:spPr bwMode="auto">
          <a:xfrm rot="10770251">
            <a:off x="609600" y="1733550"/>
            <a:ext cx="533400" cy="4064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cs typeface="+mn-cs"/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63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pic>
        <p:nvPicPr>
          <p:cNvPr id="4" name="Picture 10" descr="APU Logo Final-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latin typeface="Calibri" panose="020F0502020204030204" pitchFamily="34" charset="0"/>
              </a:rPr>
              <a:t>CE00870-6 Real-Time Systems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latin typeface="Calibri" panose="020F0502020204030204" pitchFamily="34" charset="0"/>
              </a:rPr>
              <a:t>Introduction to Real -Time Systems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15888"/>
            <a:ext cx="7793038" cy="8826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234746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pic>
        <p:nvPicPr>
          <p:cNvPr id="5" name="Picture 10" descr="APU Logo Final-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latin typeface="Calibri" panose="020F0502020204030204" pitchFamily="34" charset="0"/>
              </a:rPr>
              <a:t>CE00870-6 Real-Time Systems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latin typeface="Calibri" panose="020F0502020204030204" pitchFamily="34" charset="0"/>
              </a:rPr>
              <a:t>Introduction to Real -Time Systems 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7338" y="115888"/>
            <a:ext cx="2174875" cy="56165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" y="115888"/>
            <a:ext cx="6376988" cy="5616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9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pic>
        <p:nvPicPr>
          <p:cNvPr id="5" name="Picture 10" descr="APU Logo Final-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latin typeface="Calibri" panose="020F0502020204030204" pitchFamily="34" charset="0"/>
              </a:rPr>
              <a:t>CE00870-6 Real-Time Systems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latin typeface="Calibri" panose="020F0502020204030204" pitchFamily="34" charset="0"/>
              </a:rPr>
              <a:t>Introduction to Real -Time Systems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15888"/>
            <a:ext cx="7793038" cy="8826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79400" y="1514475"/>
            <a:ext cx="8704263" cy="4535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6313617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93038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524000"/>
            <a:ext cx="3810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810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7651DED-CA4C-4EB3-8086-4A221BC41F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063240"/>
      </p:ext>
    </p:extLst>
  </p:cSld>
  <p:clrMapOvr>
    <a:masterClrMapping/>
  </p:clrMapOvr>
  <p:transition advTm="1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220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 sz="1800">
              <a:solidFill>
                <a:srgbClr val="000000"/>
              </a:solidFill>
            </a:endParaRPr>
          </a:p>
        </p:txBody>
      </p:sp>
      <p:pic>
        <p:nvPicPr>
          <p:cNvPr id="5" name="Picture 10" descr="APU Logo Final-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CX-006-3-3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Object Oriented Methods with UML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15888"/>
            <a:ext cx="7793038" cy="8826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88" y="1514475"/>
            <a:ext cx="8704263" cy="4535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0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 sz="1800">
              <a:solidFill>
                <a:srgbClr val="000000"/>
              </a:solidFill>
            </a:endParaRPr>
          </a:p>
        </p:txBody>
      </p:sp>
      <p:pic>
        <p:nvPicPr>
          <p:cNvPr id="5" name="Picture 10" descr="APU Logo Final-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CE00870-6 Real-Time Systems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Introduction to Real -Time Systems </a:t>
            </a:r>
          </a:p>
        </p:txBody>
      </p:sp>
      <p:sp>
        <p:nvSpPr>
          <p:cNvPr id="8" name="Rectangle 4"/>
          <p:cNvSpPr>
            <a:spLocks noGrp="1" noChangeArrowheads="1"/>
          </p:cNvSpPr>
          <p:nvPr/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____ __ ____  _____ ____ ______</a:t>
            </a:r>
          </a:p>
          <a:p>
            <a:pPr marL="0" lvl="1">
              <a:defRPr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_____ _____</a:t>
            </a:r>
          </a:p>
          <a:p>
            <a:pPr marL="0" lvl="2">
              <a:buFont typeface="Arial" panose="020B0604020202020204" pitchFamily="34" charset="0"/>
              <a:buChar char="•"/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____ _____</a:t>
            </a:r>
          </a:p>
          <a:p>
            <a:pPr marL="0" lvl="3">
              <a:defRPr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_____ _____</a:t>
            </a:r>
          </a:p>
          <a:p>
            <a:pPr marL="0" lvl="4">
              <a:defRPr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____ _____</a:t>
            </a:r>
          </a:p>
        </p:txBody>
      </p:sp>
      <p:sp>
        <p:nvSpPr>
          <p:cNvPr id="9" name="Rectangle 4"/>
          <p:cNvSpPr>
            <a:spLocks noGrp="1" noChangeArrowheads="1"/>
          </p:cNvSpPr>
          <p:nvPr/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 marL="0" lvl="4">
              <a:defRPr/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-Second level</a:t>
            </a:r>
            <a:b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  <a:b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Fourth level</a:t>
            </a:r>
            <a:b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860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 sz="1800">
              <a:solidFill>
                <a:srgbClr val="000000"/>
              </a:solidFill>
            </a:endParaRPr>
          </a:p>
        </p:txBody>
      </p:sp>
      <p:pic>
        <p:nvPicPr>
          <p:cNvPr id="6" name="Picture 10" descr="APU Logo Final-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CE00870-6 Real-Time Systems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Introduction to Real -Time Systems </a:t>
            </a:r>
          </a:p>
        </p:txBody>
      </p:sp>
      <p:sp>
        <p:nvSpPr>
          <p:cNvPr id="9" name="Rectangle 4"/>
          <p:cNvSpPr>
            <a:spLocks noGrp="1" noChangeArrowheads="1"/>
          </p:cNvSpPr>
          <p:nvPr/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____ __ ____  _____ ____ ______</a:t>
            </a:r>
          </a:p>
          <a:p>
            <a:pPr marL="0" lvl="1">
              <a:defRPr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_____ _____</a:t>
            </a:r>
          </a:p>
          <a:p>
            <a:pPr marL="0" lvl="2">
              <a:buFont typeface="Arial" panose="020B0604020202020204" pitchFamily="34" charset="0"/>
              <a:buChar char="•"/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____ _____</a:t>
            </a:r>
          </a:p>
          <a:p>
            <a:pPr marL="0" lvl="3">
              <a:defRPr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_____ _____</a:t>
            </a:r>
          </a:p>
          <a:p>
            <a:pPr marL="0" lvl="4">
              <a:defRPr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____ _____</a:t>
            </a:r>
          </a:p>
        </p:txBody>
      </p:sp>
      <p:sp>
        <p:nvSpPr>
          <p:cNvPr id="10" name="Rectangle 4"/>
          <p:cNvSpPr>
            <a:spLocks noGrp="1" noChangeArrowheads="1"/>
          </p:cNvSpPr>
          <p:nvPr/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 marL="0" lvl="4">
              <a:defRPr/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-Second level</a:t>
            </a:r>
            <a:b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  <a:b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Fourth level</a:t>
            </a:r>
            <a:b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15888"/>
            <a:ext cx="7793038" cy="8826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196975"/>
            <a:ext cx="4275138" cy="45354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196975"/>
            <a:ext cx="4276725" cy="45354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1511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 sz="1800">
              <a:solidFill>
                <a:srgbClr val="000000"/>
              </a:solidFill>
            </a:endParaRPr>
          </a:p>
        </p:txBody>
      </p:sp>
      <p:pic>
        <p:nvPicPr>
          <p:cNvPr id="8" name="Picture 10" descr="APU Logo Final-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CE00870-6 Real-Time Systems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Introduction to Real -Time Systems </a:t>
            </a:r>
          </a:p>
        </p:txBody>
      </p:sp>
      <p:sp>
        <p:nvSpPr>
          <p:cNvPr id="11" name="Rectangle 4"/>
          <p:cNvSpPr>
            <a:spLocks noGrp="1" noChangeArrowheads="1"/>
          </p:cNvSpPr>
          <p:nvPr/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____ __ ____  _____ ____ ______</a:t>
            </a:r>
          </a:p>
          <a:p>
            <a:pPr marL="0" lvl="1">
              <a:defRPr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_____ _____</a:t>
            </a:r>
          </a:p>
          <a:p>
            <a:pPr marL="0" lvl="2">
              <a:buFont typeface="Arial" panose="020B0604020202020204" pitchFamily="34" charset="0"/>
              <a:buChar char="•"/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____ _____</a:t>
            </a:r>
          </a:p>
          <a:p>
            <a:pPr marL="0" lvl="3">
              <a:defRPr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_____ _____</a:t>
            </a:r>
          </a:p>
          <a:p>
            <a:pPr marL="0" lvl="4">
              <a:defRPr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____ _____</a:t>
            </a:r>
          </a:p>
        </p:txBody>
      </p:sp>
      <p:sp>
        <p:nvSpPr>
          <p:cNvPr id="12" name="Rectangle 4"/>
          <p:cNvSpPr>
            <a:spLocks noGrp="1" noChangeArrowheads="1"/>
          </p:cNvSpPr>
          <p:nvPr/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 marL="0" lvl="4">
              <a:defRPr/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-Second level</a:t>
            </a:r>
            <a:b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  <a:b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Fourth level</a:t>
            </a:r>
            <a:b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7232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 sz="1800">
              <a:solidFill>
                <a:srgbClr val="000000"/>
              </a:solidFill>
            </a:endParaRPr>
          </a:p>
        </p:txBody>
      </p:sp>
      <p:pic>
        <p:nvPicPr>
          <p:cNvPr id="4" name="Picture 10" descr="APU Logo Final-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CE00870-6 Real-Time Systems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Introduction to Real -Time Systems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15888"/>
            <a:ext cx="7793038" cy="8826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656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pic>
        <p:nvPicPr>
          <p:cNvPr id="5" name="Picture 10" descr="APU Logo Final-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latin typeface="Calibri" panose="020F0502020204030204" pitchFamily="34" charset="0"/>
              </a:rPr>
              <a:t>CX-006-3-3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latin typeface="Calibri" panose="020F0502020204030204" pitchFamily="34" charset="0"/>
              </a:rPr>
              <a:t>Object Oriented Methods with UML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15888"/>
            <a:ext cx="7793038" cy="8826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88" y="1514475"/>
            <a:ext cx="8704263" cy="4535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09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 sz="1800">
              <a:solidFill>
                <a:srgbClr val="000000"/>
              </a:solidFill>
            </a:endParaRPr>
          </a:p>
        </p:txBody>
      </p:sp>
      <p:pic>
        <p:nvPicPr>
          <p:cNvPr id="3" name="Picture 10" descr="APU Logo Final-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CE00870-6 Real-Time Systems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Introduction to Real -Time Systems </a:t>
            </a:r>
          </a:p>
        </p:txBody>
      </p:sp>
    </p:spTree>
    <p:extLst>
      <p:ext uri="{BB962C8B-B14F-4D97-AF65-F5344CB8AC3E}">
        <p14:creationId xmlns:p14="http://schemas.microsoft.com/office/powerpoint/2010/main" val="20724160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 sz="1800">
              <a:solidFill>
                <a:srgbClr val="000000"/>
              </a:solidFill>
            </a:endParaRPr>
          </a:p>
        </p:txBody>
      </p:sp>
      <p:pic>
        <p:nvPicPr>
          <p:cNvPr id="6" name="Picture 10" descr="APU Logo Final-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CE00870-6 Real-Time Systems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Introduction to Real -Time Systems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14475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619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 sz="1800">
              <a:solidFill>
                <a:srgbClr val="000000"/>
              </a:solidFill>
            </a:endParaRPr>
          </a:p>
        </p:txBody>
      </p:sp>
      <p:pic>
        <p:nvPicPr>
          <p:cNvPr id="6" name="Picture 10" descr="APU Logo Final-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CE00870-6 Real-Time Systems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Introduction to Real -Time Systems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7407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 sz="1800">
              <a:solidFill>
                <a:srgbClr val="000000"/>
              </a:solidFill>
            </a:endParaRPr>
          </a:p>
        </p:txBody>
      </p:sp>
      <p:pic>
        <p:nvPicPr>
          <p:cNvPr id="4" name="Picture 10" descr="APU Logo Final-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CE00870-6 Real-Time Systems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Introduction to Real -Time Systems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15888"/>
            <a:ext cx="7793038" cy="8826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265321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 sz="1800">
              <a:solidFill>
                <a:srgbClr val="000000"/>
              </a:solidFill>
            </a:endParaRPr>
          </a:p>
        </p:txBody>
      </p:sp>
      <p:pic>
        <p:nvPicPr>
          <p:cNvPr id="5" name="Picture 10" descr="APU Logo Final-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CE00870-6 Real-Time Systems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Introduction to Real -Time Systems 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7338" y="115888"/>
            <a:ext cx="2174875" cy="56165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" y="115888"/>
            <a:ext cx="6376988" cy="5616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28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 sz="1800">
              <a:solidFill>
                <a:srgbClr val="000000"/>
              </a:solidFill>
            </a:endParaRPr>
          </a:p>
        </p:txBody>
      </p:sp>
      <p:pic>
        <p:nvPicPr>
          <p:cNvPr id="5" name="Picture 10" descr="APU Logo Final-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CE00870-6 Real-Time Systems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Introduction to Real -Time Systems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15888"/>
            <a:ext cx="7793038" cy="8826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79400" y="1514475"/>
            <a:ext cx="8704263" cy="4535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11675180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185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017740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641356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3302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pic>
        <p:nvPicPr>
          <p:cNvPr id="5" name="Picture 10" descr="APU Logo Final-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latin typeface="Calibri" panose="020F0502020204030204" pitchFamily="34" charset="0"/>
              </a:rPr>
              <a:t>CE00870-6 Real-Time Systems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latin typeface="Calibri" panose="020F0502020204030204" pitchFamily="34" charset="0"/>
              </a:rPr>
              <a:t>Introduction to Real -Time Systems </a:t>
            </a:r>
          </a:p>
        </p:txBody>
      </p:sp>
      <p:sp>
        <p:nvSpPr>
          <p:cNvPr id="8" name="Rectangle 4"/>
          <p:cNvSpPr>
            <a:spLocks noGrp="1" noChangeArrowheads="1"/>
          </p:cNvSpPr>
          <p:nvPr/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3200">
                <a:cs typeface="Arial" panose="020B0604020202020204" pitchFamily="34" charset="0"/>
              </a:rPr>
              <a:t> ____ __ ____  _____ ____ ______</a:t>
            </a:r>
          </a:p>
          <a:p>
            <a:pPr marL="0" lvl="1">
              <a:defRPr/>
            </a:pPr>
            <a:r>
              <a:rPr lang="en-US" altLang="en-US" sz="2800">
                <a:cs typeface="Arial" panose="020B0604020202020204" pitchFamily="34" charset="0"/>
              </a:rPr>
              <a:t>  _____ _____</a:t>
            </a:r>
          </a:p>
          <a:p>
            <a:pPr marL="0" lvl="2">
              <a:buFont typeface="Arial" panose="020B0604020202020204" pitchFamily="34" charset="0"/>
              <a:buChar char="•"/>
              <a:defRPr/>
            </a:pPr>
            <a:r>
              <a:rPr lang="en-US" altLang="en-US">
                <a:cs typeface="Arial" panose="020B0604020202020204" pitchFamily="34" charset="0"/>
              </a:rPr>
              <a:t> ____ _____</a:t>
            </a:r>
          </a:p>
          <a:p>
            <a:pPr marL="0" lvl="3">
              <a:defRPr/>
            </a:pPr>
            <a:r>
              <a:rPr lang="en-US" altLang="en-US" sz="2000">
                <a:cs typeface="Arial" panose="020B0604020202020204" pitchFamily="34" charset="0"/>
              </a:rPr>
              <a:t> _____ _____</a:t>
            </a:r>
          </a:p>
          <a:p>
            <a:pPr marL="0" lvl="4">
              <a:defRPr/>
            </a:pPr>
            <a:r>
              <a:rPr lang="en-US" altLang="en-US" sz="2000">
                <a:cs typeface="Arial" panose="020B0604020202020204" pitchFamily="34" charset="0"/>
              </a:rPr>
              <a:t> ____ _____</a:t>
            </a:r>
          </a:p>
        </p:txBody>
      </p:sp>
      <p:sp>
        <p:nvSpPr>
          <p:cNvPr id="9" name="Rectangle 4"/>
          <p:cNvSpPr>
            <a:spLocks noGrp="1" noChangeArrowheads="1"/>
          </p:cNvSpPr>
          <p:nvPr/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lvl="4">
              <a:defRPr/>
            </a:pPr>
            <a:r>
              <a:rPr lang="en-US" altLang="en-US" sz="3200">
                <a:cs typeface="Arial" panose="020B0604020202020204" pitchFamily="34" charset="0"/>
              </a:rPr>
              <a:t>Click to edit Master text styles</a:t>
            </a:r>
            <a:br>
              <a:rPr lang="en-US" altLang="en-US" sz="3200">
                <a:cs typeface="Arial" panose="020B0604020202020204" pitchFamily="34" charset="0"/>
              </a:rPr>
            </a:br>
            <a:r>
              <a:rPr lang="en-US" altLang="en-US" sz="2800">
                <a:cs typeface="Arial" panose="020B0604020202020204" pitchFamily="34" charset="0"/>
              </a:rPr>
              <a:t>-Second level</a:t>
            </a:r>
            <a:br>
              <a:rPr lang="en-US" altLang="en-US" sz="2800">
                <a:cs typeface="Arial" panose="020B0604020202020204" pitchFamily="34" charset="0"/>
              </a:rPr>
            </a:br>
            <a:r>
              <a:rPr lang="en-US" altLang="en-US">
                <a:cs typeface="Arial" panose="020B0604020202020204" pitchFamily="34" charset="0"/>
              </a:rPr>
              <a:t>Third level</a:t>
            </a:r>
            <a:br>
              <a:rPr lang="en-US" altLang="en-US">
                <a:cs typeface="Arial" panose="020B0604020202020204" pitchFamily="34" charset="0"/>
              </a:rPr>
            </a:br>
            <a:r>
              <a:rPr lang="en-US" altLang="en-US" sz="2000">
                <a:cs typeface="Arial" panose="020B0604020202020204" pitchFamily="34" charset="0"/>
              </a:rPr>
              <a:t>Fourth level</a:t>
            </a:r>
            <a:br>
              <a:rPr lang="en-US" altLang="en-US" sz="2000">
                <a:cs typeface="Arial" panose="020B0604020202020204" pitchFamily="34" charset="0"/>
              </a:rPr>
            </a:br>
            <a:r>
              <a:rPr lang="en-US" altLang="en-US" sz="2000">
                <a:cs typeface="Arial" panose="020B0604020202020204" pitchFamily="34" charset="0"/>
              </a:rPr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89787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9011799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997212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628098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793817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101766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Computing Theory, Lecture0</a:t>
            </a:r>
          </a:p>
        </p:txBody>
      </p:sp>
    </p:spTree>
    <p:extLst>
      <p:ext uri="{BB962C8B-B14F-4D97-AF65-F5344CB8AC3E}">
        <p14:creationId xmlns:p14="http://schemas.microsoft.com/office/powerpoint/2010/main" val="3948094604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193439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93038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524000"/>
            <a:ext cx="3810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810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387EB0E-968D-4DBB-A1B6-9BD71C5537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232796"/>
      </p:ext>
    </p:extLst>
  </p:cSld>
  <p:clrMapOvr>
    <a:masterClrMapping/>
  </p:clrMapOvr>
  <p:transition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pic>
        <p:nvPicPr>
          <p:cNvPr id="6" name="Picture 10" descr="APU Logo Final-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latin typeface="Calibri" panose="020F0502020204030204" pitchFamily="34" charset="0"/>
              </a:rPr>
              <a:t>CE00870-6 Real-Time Systems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latin typeface="Calibri" panose="020F0502020204030204" pitchFamily="34" charset="0"/>
              </a:rPr>
              <a:t>Introduction to Real -Time Systems </a:t>
            </a:r>
          </a:p>
        </p:txBody>
      </p:sp>
      <p:sp>
        <p:nvSpPr>
          <p:cNvPr id="9" name="Rectangle 4"/>
          <p:cNvSpPr>
            <a:spLocks noGrp="1" noChangeArrowheads="1"/>
          </p:cNvSpPr>
          <p:nvPr/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3200">
                <a:cs typeface="Arial" panose="020B0604020202020204" pitchFamily="34" charset="0"/>
              </a:rPr>
              <a:t> ____ __ ____  _____ ____ ______</a:t>
            </a:r>
          </a:p>
          <a:p>
            <a:pPr marL="0" lvl="1">
              <a:defRPr/>
            </a:pPr>
            <a:r>
              <a:rPr lang="en-US" altLang="en-US" sz="2800">
                <a:cs typeface="Arial" panose="020B0604020202020204" pitchFamily="34" charset="0"/>
              </a:rPr>
              <a:t>  _____ _____</a:t>
            </a:r>
          </a:p>
          <a:p>
            <a:pPr marL="0" lvl="2">
              <a:buFont typeface="Arial" panose="020B0604020202020204" pitchFamily="34" charset="0"/>
              <a:buChar char="•"/>
              <a:defRPr/>
            </a:pPr>
            <a:r>
              <a:rPr lang="en-US" altLang="en-US">
                <a:cs typeface="Arial" panose="020B0604020202020204" pitchFamily="34" charset="0"/>
              </a:rPr>
              <a:t> ____ _____</a:t>
            </a:r>
          </a:p>
          <a:p>
            <a:pPr marL="0" lvl="3">
              <a:defRPr/>
            </a:pPr>
            <a:r>
              <a:rPr lang="en-US" altLang="en-US" sz="2000">
                <a:cs typeface="Arial" panose="020B0604020202020204" pitchFamily="34" charset="0"/>
              </a:rPr>
              <a:t> _____ _____</a:t>
            </a:r>
          </a:p>
          <a:p>
            <a:pPr marL="0" lvl="4">
              <a:defRPr/>
            </a:pPr>
            <a:r>
              <a:rPr lang="en-US" altLang="en-US" sz="2000">
                <a:cs typeface="Arial" panose="020B0604020202020204" pitchFamily="34" charset="0"/>
              </a:rPr>
              <a:t> ____ _____</a:t>
            </a:r>
          </a:p>
        </p:txBody>
      </p:sp>
      <p:sp>
        <p:nvSpPr>
          <p:cNvPr id="10" name="Rectangle 4"/>
          <p:cNvSpPr>
            <a:spLocks noGrp="1" noChangeArrowheads="1"/>
          </p:cNvSpPr>
          <p:nvPr/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lvl="4">
              <a:defRPr/>
            </a:pPr>
            <a:r>
              <a:rPr lang="en-US" altLang="en-US" sz="3200">
                <a:cs typeface="Arial" panose="020B0604020202020204" pitchFamily="34" charset="0"/>
              </a:rPr>
              <a:t>Click to edit Master text styles</a:t>
            </a:r>
            <a:br>
              <a:rPr lang="en-US" altLang="en-US" sz="3200">
                <a:cs typeface="Arial" panose="020B0604020202020204" pitchFamily="34" charset="0"/>
              </a:rPr>
            </a:br>
            <a:r>
              <a:rPr lang="en-US" altLang="en-US" sz="2800">
                <a:cs typeface="Arial" panose="020B0604020202020204" pitchFamily="34" charset="0"/>
              </a:rPr>
              <a:t>-Second level</a:t>
            </a:r>
            <a:br>
              <a:rPr lang="en-US" altLang="en-US" sz="2800">
                <a:cs typeface="Arial" panose="020B0604020202020204" pitchFamily="34" charset="0"/>
              </a:rPr>
            </a:br>
            <a:r>
              <a:rPr lang="en-US" altLang="en-US">
                <a:cs typeface="Arial" panose="020B0604020202020204" pitchFamily="34" charset="0"/>
              </a:rPr>
              <a:t>Third level</a:t>
            </a:r>
            <a:br>
              <a:rPr lang="en-US" altLang="en-US">
                <a:cs typeface="Arial" panose="020B0604020202020204" pitchFamily="34" charset="0"/>
              </a:rPr>
            </a:br>
            <a:r>
              <a:rPr lang="en-US" altLang="en-US" sz="2000">
                <a:cs typeface="Arial" panose="020B0604020202020204" pitchFamily="34" charset="0"/>
              </a:rPr>
              <a:t>Fourth level</a:t>
            </a:r>
            <a:br>
              <a:rPr lang="en-US" altLang="en-US" sz="2000">
                <a:cs typeface="Arial" panose="020B0604020202020204" pitchFamily="34" charset="0"/>
              </a:rPr>
            </a:br>
            <a:r>
              <a:rPr lang="en-US" altLang="en-US" sz="2000">
                <a:cs typeface="Arial" panose="020B0604020202020204" pitchFamily="34" charset="0"/>
              </a:rPr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15888"/>
            <a:ext cx="7793038" cy="8826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196975"/>
            <a:ext cx="4275138" cy="45354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196975"/>
            <a:ext cx="4276725" cy="45354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679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pic>
        <p:nvPicPr>
          <p:cNvPr id="8" name="Picture 10" descr="APU Logo Final-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latin typeface="Calibri" panose="020F0502020204030204" pitchFamily="34" charset="0"/>
              </a:rPr>
              <a:t>CE00870-6 Real-Time Systems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latin typeface="Calibri" panose="020F0502020204030204" pitchFamily="34" charset="0"/>
              </a:rPr>
              <a:t>Introduction to Real -Time Systems </a:t>
            </a:r>
          </a:p>
        </p:txBody>
      </p:sp>
      <p:sp>
        <p:nvSpPr>
          <p:cNvPr id="11" name="Rectangle 4"/>
          <p:cNvSpPr>
            <a:spLocks noGrp="1" noChangeArrowheads="1"/>
          </p:cNvSpPr>
          <p:nvPr/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3200">
                <a:cs typeface="Arial" panose="020B0604020202020204" pitchFamily="34" charset="0"/>
              </a:rPr>
              <a:t> ____ __ ____  _____ ____ ______</a:t>
            </a:r>
          </a:p>
          <a:p>
            <a:pPr marL="0" lvl="1">
              <a:defRPr/>
            </a:pPr>
            <a:r>
              <a:rPr lang="en-US" altLang="en-US" sz="2800">
                <a:cs typeface="Arial" panose="020B0604020202020204" pitchFamily="34" charset="0"/>
              </a:rPr>
              <a:t>  _____ _____</a:t>
            </a:r>
          </a:p>
          <a:p>
            <a:pPr marL="0" lvl="2">
              <a:buFont typeface="Arial" panose="020B0604020202020204" pitchFamily="34" charset="0"/>
              <a:buChar char="•"/>
              <a:defRPr/>
            </a:pPr>
            <a:r>
              <a:rPr lang="en-US" altLang="en-US">
                <a:cs typeface="Arial" panose="020B0604020202020204" pitchFamily="34" charset="0"/>
              </a:rPr>
              <a:t> ____ _____</a:t>
            </a:r>
          </a:p>
          <a:p>
            <a:pPr marL="0" lvl="3">
              <a:defRPr/>
            </a:pPr>
            <a:r>
              <a:rPr lang="en-US" altLang="en-US" sz="2000">
                <a:cs typeface="Arial" panose="020B0604020202020204" pitchFamily="34" charset="0"/>
              </a:rPr>
              <a:t> _____ _____</a:t>
            </a:r>
          </a:p>
          <a:p>
            <a:pPr marL="0" lvl="4">
              <a:defRPr/>
            </a:pPr>
            <a:r>
              <a:rPr lang="en-US" altLang="en-US" sz="2000">
                <a:cs typeface="Arial" panose="020B0604020202020204" pitchFamily="34" charset="0"/>
              </a:rPr>
              <a:t> ____ _____</a:t>
            </a:r>
          </a:p>
        </p:txBody>
      </p:sp>
      <p:sp>
        <p:nvSpPr>
          <p:cNvPr id="12" name="Rectangle 4"/>
          <p:cNvSpPr>
            <a:spLocks noGrp="1" noChangeArrowheads="1"/>
          </p:cNvSpPr>
          <p:nvPr/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lvl="4">
              <a:defRPr/>
            </a:pPr>
            <a:r>
              <a:rPr lang="en-US" altLang="en-US" sz="3200">
                <a:cs typeface="Arial" panose="020B0604020202020204" pitchFamily="34" charset="0"/>
              </a:rPr>
              <a:t>Click to edit Master text styles</a:t>
            </a:r>
            <a:br>
              <a:rPr lang="en-US" altLang="en-US" sz="3200">
                <a:cs typeface="Arial" panose="020B0604020202020204" pitchFamily="34" charset="0"/>
              </a:rPr>
            </a:br>
            <a:r>
              <a:rPr lang="en-US" altLang="en-US" sz="2800">
                <a:cs typeface="Arial" panose="020B0604020202020204" pitchFamily="34" charset="0"/>
              </a:rPr>
              <a:t>-Second level</a:t>
            </a:r>
            <a:br>
              <a:rPr lang="en-US" altLang="en-US" sz="2800">
                <a:cs typeface="Arial" panose="020B0604020202020204" pitchFamily="34" charset="0"/>
              </a:rPr>
            </a:br>
            <a:r>
              <a:rPr lang="en-US" altLang="en-US">
                <a:cs typeface="Arial" panose="020B0604020202020204" pitchFamily="34" charset="0"/>
              </a:rPr>
              <a:t>Third level</a:t>
            </a:r>
            <a:br>
              <a:rPr lang="en-US" altLang="en-US">
                <a:cs typeface="Arial" panose="020B0604020202020204" pitchFamily="34" charset="0"/>
              </a:rPr>
            </a:br>
            <a:r>
              <a:rPr lang="en-US" altLang="en-US" sz="2000">
                <a:cs typeface="Arial" panose="020B0604020202020204" pitchFamily="34" charset="0"/>
              </a:rPr>
              <a:t>Fourth level</a:t>
            </a:r>
            <a:br>
              <a:rPr lang="en-US" altLang="en-US" sz="2000">
                <a:cs typeface="Arial" panose="020B0604020202020204" pitchFamily="34" charset="0"/>
              </a:rPr>
            </a:br>
            <a:r>
              <a:rPr lang="en-US" altLang="en-US" sz="2000">
                <a:cs typeface="Arial" panose="020B0604020202020204" pitchFamily="34" charset="0"/>
              </a:rPr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223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pic>
        <p:nvPicPr>
          <p:cNvPr id="4" name="Picture 10" descr="APU Logo Final-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latin typeface="Calibri" panose="020F0502020204030204" pitchFamily="34" charset="0"/>
              </a:rPr>
              <a:t>CE00870-6 Real-Time Systems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latin typeface="Calibri" panose="020F0502020204030204" pitchFamily="34" charset="0"/>
              </a:rPr>
              <a:t>Introduction to Real -Time Systems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15888"/>
            <a:ext cx="7793038" cy="8826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20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pic>
        <p:nvPicPr>
          <p:cNvPr id="3" name="Picture 10" descr="APU Logo Final-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latin typeface="Calibri" panose="020F0502020204030204" pitchFamily="34" charset="0"/>
              </a:rPr>
              <a:t>CE00870-6 Real-Time Systems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latin typeface="Calibri" panose="020F0502020204030204" pitchFamily="34" charset="0"/>
              </a:rPr>
              <a:t>Introduction to Real -Time Systems </a:t>
            </a:r>
          </a:p>
        </p:txBody>
      </p:sp>
    </p:spTree>
    <p:extLst>
      <p:ext uri="{BB962C8B-B14F-4D97-AF65-F5344CB8AC3E}">
        <p14:creationId xmlns:p14="http://schemas.microsoft.com/office/powerpoint/2010/main" val="180885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pic>
        <p:nvPicPr>
          <p:cNvPr id="6" name="Picture 10" descr="APU Logo Final-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latin typeface="Calibri" panose="020F0502020204030204" pitchFamily="34" charset="0"/>
              </a:rPr>
              <a:t>CE00870-6 Real-Time Systems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latin typeface="Calibri" panose="020F0502020204030204" pitchFamily="34" charset="0"/>
              </a:rPr>
              <a:t>Introduction to Real -Time Systems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14475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96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pic>
        <p:nvPicPr>
          <p:cNvPr id="6" name="Picture 10" descr="APU Logo Final-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latin typeface="Calibri" panose="020F0502020204030204" pitchFamily="34" charset="0"/>
              </a:rPr>
              <a:t>CE00870-6 Real-Time Systems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latin typeface="Calibri" panose="020F0502020204030204" pitchFamily="34" charset="0"/>
              </a:rPr>
              <a:t>Introduction to Real -Time Systems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06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6597650"/>
            <a:ext cx="9144000" cy="236538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28" name="Picture 10" descr="APU Logo Final-medium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latin typeface="Calibri" panose="020F0502020204030204" pitchFamily="34" charset="0"/>
              </a:rPr>
              <a:t>CX-006-3-3</a:t>
            </a: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en-GB" altLang="en-US" sz="800">
              <a:latin typeface="Calibri" panose="020F0502020204030204" pitchFamily="34" charset="0"/>
            </a:endParaRPr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9988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GB"/>
              <a:t>Object Oriented Methods with UML</a:t>
            </a:r>
          </a:p>
          <a:p>
            <a:pPr>
              <a:defRPr/>
            </a:pPr>
            <a:endParaRPr lang="en-GB"/>
          </a:p>
        </p:txBody>
      </p:sp>
      <p:sp>
        <p:nvSpPr>
          <p:cNvPr id="8" name="Rectangle 51"/>
          <p:cNvSpPr>
            <a:spLocks noChangeArrowheads="1"/>
          </p:cNvSpPr>
          <p:nvPr userDrawn="1"/>
        </p:nvSpPr>
        <p:spPr bwMode="gray">
          <a:xfrm>
            <a:off x="914400" y="1168400"/>
            <a:ext cx="8153400" cy="76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>
              <a:cs typeface="+mn-cs"/>
            </a:endParaRPr>
          </a:p>
        </p:txBody>
      </p:sp>
      <p:sp>
        <p:nvSpPr>
          <p:cNvPr id="9" name="Oval 52"/>
          <p:cNvSpPr>
            <a:spLocks noChangeArrowheads="1"/>
          </p:cNvSpPr>
          <p:nvPr userDrawn="1"/>
        </p:nvSpPr>
        <p:spPr bwMode="auto">
          <a:xfrm rot="12382383">
            <a:off x="219075" y="846138"/>
            <a:ext cx="685800" cy="685800"/>
          </a:xfrm>
          <a:prstGeom prst="ellipse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>
              <a:cs typeface="+mn-cs"/>
            </a:endParaRPr>
          </a:p>
        </p:txBody>
      </p:sp>
      <p:sp>
        <p:nvSpPr>
          <p:cNvPr id="10" name="Rectangle 53"/>
          <p:cNvSpPr>
            <a:spLocks noChangeArrowheads="1"/>
          </p:cNvSpPr>
          <p:nvPr userDrawn="1"/>
        </p:nvSpPr>
        <p:spPr bwMode="auto">
          <a:xfrm rot="10770251">
            <a:off x="609600" y="750888"/>
            <a:ext cx="533400" cy="4064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cs typeface="+mn-cs"/>
            </a:endParaRPr>
          </a:p>
        </p:txBody>
      </p:sp>
      <p:sp>
        <p:nvSpPr>
          <p:cNvPr id="11" name="Rectangle 54"/>
          <p:cNvSpPr>
            <a:spLocks noChangeArrowheads="1"/>
          </p:cNvSpPr>
          <p:nvPr userDrawn="1"/>
        </p:nvSpPr>
        <p:spPr bwMode="auto">
          <a:xfrm rot="14340075" flipH="1" flipV="1">
            <a:off x="50800" y="558800"/>
            <a:ext cx="914400" cy="40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2" r:id="rId1"/>
    <p:sldLayoutId id="2147484543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  <p:sldLayoutId id="2147484553" r:id="rId12"/>
    <p:sldLayoutId id="214748455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6597650"/>
            <a:ext cx="9144000" cy="236538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 sz="1800">
              <a:solidFill>
                <a:srgbClr val="000000"/>
              </a:solidFill>
            </a:endParaRP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2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solidFill>
                  <a:srgbClr val="000000"/>
                </a:solidFill>
                <a:latin typeface="Calibri" panose="020F0502020204030204" pitchFamily="34" charset="0"/>
              </a:rPr>
              <a:t>CX-006-3-3</a:t>
            </a: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en-GB" altLang="en-US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9988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Computing Theory, Lecture0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5" r:id="rId1"/>
    <p:sldLayoutId id="2147484556" r:id="rId2"/>
    <p:sldLayoutId id="2147484557" r:id="rId3"/>
    <p:sldLayoutId id="2147484558" r:id="rId4"/>
    <p:sldLayoutId id="2147484559" r:id="rId5"/>
    <p:sldLayoutId id="2147484560" r:id="rId6"/>
    <p:sldLayoutId id="2147484561" r:id="rId7"/>
    <p:sldLayoutId id="2147484562" r:id="rId8"/>
    <p:sldLayoutId id="2147484563" r:id="rId9"/>
    <p:sldLayoutId id="2147484564" r:id="rId10"/>
    <p:sldLayoutId id="2147484565" r:id="rId11"/>
    <p:sldLayoutId id="214748456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7" descr="ucti_globe1_transparent_small"/>
          <p:cNvPicPr>
            <a:picLocks noChangeAspect="1" noChangeArrowheads="1"/>
          </p:cNvPicPr>
          <p:nvPr/>
        </p:nvPicPr>
        <p:blipFill>
          <a:blip r:embed="rId14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800">
                <a:latin typeface="Calibri" panose="020F0502020204030204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GB"/>
              <a:t>Object Oriented Methods with UML</a:t>
            </a:r>
          </a:p>
          <a:p>
            <a:pPr>
              <a:defRPr/>
            </a:pPr>
            <a:endParaRPr lang="en-GB"/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800">
                <a:latin typeface="Calibri" panose="020F0502020204030204" pitchFamily="34" charset="0"/>
              </a:rPr>
              <a:t>Title of Slides</a:t>
            </a:r>
          </a:p>
        </p:txBody>
      </p:sp>
      <p:pic>
        <p:nvPicPr>
          <p:cNvPr id="3081" name="Picture 10" descr="APU Logo Final-medium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67" r:id="rId1"/>
    <p:sldLayoutId id="2147484568" r:id="rId2"/>
    <p:sldLayoutId id="2147484569" r:id="rId3"/>
    <p:sldLayoutId id="2147484570" r:id="rId4"/>
    <p:sldLayoutId id="2147484571" r:id="rId5"/>
    <p:sldLayoutId id="2147484572" r:id="rId6"/>
    <p:sldLayoutId id="2147484573" r:id="rId7"/>
    <p:sldLayoutId id="2147484574" r:id="rId8"/>
    <p:sldLayoutId id="2147484575" r:id="rId9"/>
    <p:sldLayoutId id="2147484576" r:id="rId10"/>
    <p:sldLayoutId id="2147484577" r:id="rId11"/>
    <p:sldLayoutId id="2147484578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52488" y="846138"/>
            <a:ext cx="7772400" cy="1317625"/>
          </a:xfrm>
        </p:spPr>
        <p:txBody>
          <a:bodyPr/>
          <a:lstStyle/>
          <a:p>
            <a:pPr eaLnBrk="1" hangingPunct="1"/>
            <a:r>
              <a:rPr lang="en-US" altLang="en-US" sz="3200">
                <a:cs typeface="Arial" panose="020B0604020202020204" pitchFamily="34" charset="0"/>
              </a:rPr>
              <a:t>Finite State Machines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519363" y="3579813"/>
            <a:ext cx="5413375" cy="1158875"/>
          </a:xfrm>
        </p:spPr>
        <p:txBody>
          <a:bodyPr/>
          <a:lstStyle/>
          <a:p>
            <a:pPr eaLnBrk="1" hangingPunct="1"/>
            <a:r>
              <a:rPr lang="en-US" altLang="en-US"/>
              <a:t>Lecture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cs typeface="Arial" panose="020B0604020202020204" pitchFamily="34" charset="0"/>
              </a:rPr>
              <a:t>Finite State Machine/Automata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52228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2810FA-A3EF-46A6-97B0-B3D9A245DC4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322388"/>
            <a:ext cx="5535613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Finite Automata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>
                <a:solidFill>
                  <a:srgbClr val="0000FF"/>
                </a:solidFill>
              </a:rPr>
              <a:t>Deterministic Finite Automata</a:t>
            </a:r>
          </a:p>
          <a:p>
            <a:pPr lvl="1" eaLnBrk="1" hangingPunct="1"/>
            <a:r>
              <a:rPr lang="en-US" altLang="en-US" sz="2400"/>
              <a:t>Exactly one sequence of steps for each string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 b="1">
                <a:solidFill>
                  <a:srgbClr val="0000FF"/>
                </a:solidFill>
              </a:rPr>
              <a:t>Non Deterministic Finite Automata</a:t>
            </a:r>
          </a:p>
          <a:p>
            <a:pPr lvl="1" eaLnBrk="1" hangingPunct="1"/>
            <a:r>
              <a:rPr lang="en-US" altLang="en-US" sz="2400"/>
              <a:t>May have many sequence of strings</a:t>
            </a:r>
          </a:p>
          <a:p>
            <a:pPr lvl="1" eaLnBrk="1" hangingPunct="1"/>
            <a:r>
              <a:rPr lang="en-US" altLang="en-US" sz="2400"/>
              <a:t>Accepts if any path ends in final state at end of string</a:t>
            </a:r>
          </a:p>
          <a:p>
            <a:pPr lvl="1" eaLnBrk="1" hangingPunct="1"/>
            <a:r>
              <a:rPr lang="en-US" altLang="en-US" sz="2400"/>
              <a:t>More than one transition leaving a state on the same symbol.</a:t>
            </a:r>
          </a:p>
          <a:p>
            <a:pPr eaLnBrk="1" hangingPunct="1"/>
            <a:endParaRPr lang="en-US" altLang="en-US"/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  <a:cs typeface="Times New Roman" panose="02020603050405020304" pitchFamily="18" charset="0"/>
              </a:rPr>
              <a:t>‹#›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74638"/>
            <a:ext cx="8537575" cy="1143000"/>
          </a:xfrm>
        </p:spPr>
        <p:txBody>
          <a:bodyPr/>
          <a:lstStyle/>
          <a:p>
            <a:pPr algn="l" eaLnBrk="1" hangingPunct="1"/>
            <a:r>
              <a:rPr lang="en-US" altLang="en-US">
                <a:cs typeface="Arial" panose="020B0604020202020204" pitchFamily="34" charset="0"/>
              </a:rPr>
              <a:t>Deterministic Finite Automation(DFA)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74700" y="1716088"/>
            <a:ext cx="7893050" cy="29972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400" dirty="0"/>
              <a:t>Definition: A </a:t>
            </a:r>
            <a:r>
              <a:rPr lang="en-US" altLang="en-US" sz="2400" b="1" dirty="0"/>
              <a:t>deterministic finite automaton</a:t>
            </a:r>
            <a:r>
              <a:rPr lang="en-US" altLang="en-US" sz="2400" dirty="0"/>
              <a:t> is a quintuple </a:t>
            </a:r>
            <a:r>
              <a:rPr lang="en-US" altLang="en-US" sz="2400" i="1" dirty="0"/>
              <a:t>M</a:t>
            </a:r>
            <a:r>
              <a:rPr lang="en-US" altLang="en-US" sz="2400" dirty="0"/>
              <a:t> = (</a:t>
            </a:r>
            <a:r>
              <a:rPr lang="en-US" altLang="en-US" sz="2400" i="1" dirty="0">
                <a:latin typeface="Baskerville Old Face" pitchFamily="18" charset="0"/>
              </a:rPr>
              <a:t>Q, </a:t>
            </a:r>
            <a:r>
              <a:rPr lang="en-US" altLang="en-US" sz="2400" dirty="0">
                <a:latin typeface="Baskerville Old Face" pitchFamily="18" charset="0"/>
              </a:rPr>
              <a:t>∑</a:t>
            </a:r>
            <a:r>
              <a:rPr lang="en-US" altLang="en-US" sz="2400" i="1" dirty="0">
                <a:latin typeface="Baskerville Old Face" pitchFamily="18" charset="0"/>
              </a:rPr>
              <a:t>, </a:t>
            </a:r>
            <a:r>
              <a:rPr lang="el-GR" altLang="en-US" sz="2400" i="1" dirty="0">
                <a:latin typeface="Lucida Sans Unicode" pitchFamily="34" charset="0"/>
              </a:rPr>
              <a:t>δ</a:t>
            </a:r>
            <a:r>
              <a:rPr lang="en-US" altLang="en-US" sz="2400" i="1" dirty="0">
                <a:latin typeface="Baskerville Old Face" pitchFamily="18" charset="0"/>
              </a:rPr>
              <a:t>, q</a:t>
            </a:r>
            <a:r>
              <a:rPr lang="en-US" altLang="en-US" sz="2400" i="1" baseline="-25000" dirty="0">
                <a:latin typeface="Baskerville Old Face" pitchFamily="18" charset="0"/>
              </a:rPr>
              <a:t>0</a:t>
            </a:r>
            <a:r>
              <a:rPr lang="en-US" altLang="en-US" sz="2400" i="1" dirty="0">
                <a:latin typeface="Baskerville Old Face" pitchFamily="18" charset="0"/>
              </a:rPr>
              <a:t>, F</a:t>
            </a:r>
            <a:r>
              <a:rPr lang="en-US" altLang="en-US" sz="2400" dirty="0"/>
              <a:t>) where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i="1" dirty="0">
                <a:latin typeface="Baskerville Old Face" pitchFamily="18" charset="0"/>
              </a:rPr>
              <a:t>Q</a:t>
            </a:r>
            <a:r>
              <a:rPr lang="en-US" altLang="en-US" dirty="0"/>
              <a:t> is a finite set of states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Baskerville Old Face" pitchFamily="18" charset="0"/>
              </a:rPr>
              <a:t>∑</a:t>
            </a:r>
            <a:r>
              <a:rPr lang="en-US" altLang="en-US" dirty="0"/>
              <a:t> is an alphabet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i="1" dirty="0">
                <a:latin typeface="Baskerville Old Face" pitchFamily="18" charset="0"/>
              </a:rPr>
              <a:t>q</a:t>
            </a:r>
            <a:r>
              <a:rPr lang="en-US" altLang="en-US" i="1" baseline="-25000" dirty="0">
                <a:latin typeface="Baskerville Old Face" pitchFamily="18" charset="0"/>
              </a:rPr>
              <a:t>0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</a:t>
            </a:r>
            <a:r>
              <a:rPr lang="en-US" altLang="en-US" dirty="0"/>
              <a:t> </a:t>
            </a:r>
            <a:r>
              <a:rPr lang="en-US" altLang="en-US" i="1" dirty="0">
                <a:latin typeface="Baskerville Old Face" pitchFamily="18" charset="0"/>
              </a:rPr>
              <a:t>Q</a:t>
            </a:r>
            <a:r>
              <a:rPr lang="en-US" altLang="en-US" dirty="0"/>
              <a:t> is the initial state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i="1" dirty="0">
                <a:latin typeface="Baskerville Old Face" pitchFamily="18" charset="0"/>
              </a:rPr>
              <a:t>F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</a:t>
            </a:r>
            <a:r>
              <a:rPr lang="en-US" altLang="en-US" dirty="0"/>
              <a:t> </a:t>
            </a:r>
            <a:r>
              <a:rPr lang="en-US" altLang="en-US" i="1" dirty="0">
                <a:latin typeface="Baskerville Old Face" pitchFamily="18" charset="0"/>
              </a:rPr>
              <a:t>Q</a:t>
            </a:r>
            <a:r>
              <a:rPr lang="en-US" altLang="en-US" dirty="0"/>
              <a:t> is the set of final states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altLang="en-US" i="1" dirty="0">
                <a:latin typeface="Lucida Sans Unicode" pitchFamily="34" charset="0"/>
              </a:rPr>
              <a:t>δ</a:t>
            </a:r>
            <a:r>
              <a:rPr lang="en-US" altLang="en-US" dirty="0"/>
              <a:t>, the transition function maps </a:t>
            </a:r>
            <a:r>
              <a:rPr lang="en-US" altLang="en-US" i="1" dirty="0">
                <a:latin typeface="Baskerville Old Face" pitchFamily="18" charset="0"/>
              </a:rPr>
              <a:t>Q</a:t>
            </a:r>
            <a:r>
              <a:rPr lang="en-US" altLang="en-US" dirty="0"/>
              <a:t> x ∑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n-US" altLang="en-US" i="1" dirty="0">
                <a:latin typeface="Baskerville Old Face" pitchFamily="18" charset="0"/>
              </a:rPr>
              <a:t>Q</a:t>
            </a: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/>
          </a:p>
        </p:txBody>
      </p:sp>
      <p:sp>
        <p:nvSpPr>
          <p:cNvPr id="5427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FEEFBD-0484-4922-A9D6-F31DC9D3946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FSM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1100" y="1524000"/>
            <a:ext cx="5894388" cy="5029200"/>
          </a:xfrm>
        </p:spPr>
        <p:txBody>
          <a:bodyPr/>
          <a:lstStyle/>
          <a:p>
            <a:pPr eaLnBrk="1" hangingPunct="1"/>
            <a:r>
              <a:rPr lang="en-US" altLang="en-US" sz="2400"/>
              <a:t>Let M</a:t>
            </a:r>
            <a:r>
              <a:rPr lang="en-US" altLang="en-US" sz="2400" baseline="-25000"/>
              <a:t>1 </a:t>
            </a:r>
            <a:r>
              <a:rPr lang="en-US" altLang="en-US" sz="2400"/>
              <a:t>be the following finite automaton</a:t>
            </a:r>
          </a:p>
          <a:p>
            <a:pPr lvl="1" eaLnBrk="1" hangingPunct="1"/>
            <a:r>
              <a:rPr lang="en-US" altLang="en-US" sz="2000"/>
              <a:t>M</a:t>
            </a:r>
            <a:r>
              <a:rPr lang="en-US" altLang="en-US" sz="2000" baseline="-25000"/>
              <a:t>1</a:t>
            </a:r>
            <a:r>
              <a:rPr lang="en-US" altLang="en-US" sz="2000"/>
              <a:t> = (</a:t>
            </a:r>
            <a:r>
              <a:rPr lang="en-US" altLang="en-US" sz="2000" i="1">
                <a:latin typeface="Baskerville Old Face" panose="02020602080505020303" pitchFamily="18" charset="0"/>
              </a:rPr>
              <a:t>Q, </a:t>
            </a:r>
            <a:r>
              <a:rPr lang="en-US" altLang="en-US" sz="1800">
                <a:latin typeface="Baskerville Old Face" panose="02020602080505020303" pitchFamily="18" charset="0"/>
              </a:rPr>
              <a:t>∑</a:t>
            </a:r>
            <a:r>
              <a:rPr lang="en-US" altLang="en-US" sz="2000" i="1">
                <a:latin typeface="Baskerville Old Face" panose="02020602080505020303" pitchFamily="18" charset="0"/>
              </a:rPr>
              <a:t>, </a:t>
            </a:r>
            <a:r>
              <a:rPr lang="el-GR" altLang="en-US" sz="2000" i="1">
                <a:latin typeface="Lucida Sans Unicode" panose="020B0602030504020204" pitchFamily="34" charset="0"/>
              </a:rPr>
              <a:t>δ</a:t>
            </a:r>
            <a:r>
              <a:rPr lang="en-US" altLang="en-US" sz="2000" i="1">
                <a:latin typeface="Baskerville Old Face" panose="02020602080505020303" pitchFamily="18" charset="0"/>
              </a:rPr>
              <a:t>, q</a:t>
            </a:r>
            <a:r>
              <a:rPr lang="en-US" altLang="en-US" sz="2000" i="1" baseline="-25000">
                <a:latin typeface="Baskerville Old Face" panose="02020602080505020303" pitchFamily="18" charset="0"/>
              </a:rPr>
              <a:t>1</a:t>
            </a:r>
            <a:r>
              <a:rPr lang="en-US" altLang="en-US" sz="2000" i="1">
                <a:latin typeface="Baskerville Old Face" panose="02020602080505020303" pitchFamily="18" charset="0"/>
              </a:rPr>
              <a:t>, F</a:t>
            </a:r>
            <a:r>
              <a:rPr lang="en-US" altLang="en-US" sz="2000"/>
              <a:t>), where</a:t>
            </a:r>
          </a:p>
          <a:p>
            <a:pPr lvl="2" eaLnBrk="1" hangingPunct="1"/>
            <a:r>
              <a:rPr lang="en-US" altLang="en-US" sz="2000" i="1">
                <a:latin typeface="Baskerville Old Face" panose="02020602080505020303" pitchFamily="18" charset="0"/>
              </a:rPr>
              <a:t>Q </a:t>
            </a:r>
            <a:r>
              <a:rPr lang="en-US" altLang="en-US" sz="2000"/>
              <a:t> = {</a:t>
            </a:r>
            <a:r>
              <a:rPr lang="en-US" altLang="en-US" sz="2000" i="1">
                <a:latin typeface="Calibri" panose="020F0502020204030204" pitchFamily="34" charset="0"/>
              </a:rPr>
              <a:t>q</a:t>
            </a:r>
            <a:r>
              <a:rPr lang="en-US" altLang="en-US" sz="2000" i="1" baseline="-25000">
                <a:latin typeface="Calibri" panose="020F0502020204030204" pitchFamily="34" charset="0"/>
              </a:rPr>
              <a:t>1, </a:t>
            </a:r>
            <a:r>
              <a:rPr lang="en-US" altLang="en-US" sz="2000" i="1">
                <a:latin typeface="Calibri" panose="020F0502020204030204" pitchFamily="34" charset="0"/>
              </a:rPr>
              <a:t>q</a:t>
            </a:r>
            <a:r>
              <a:rPr lang="en-US" altLang="en-US" sz="2000" i="1" baseline="-25000">
                <a:latin typeface="Calibri" panose="020F0502020204030204" pitchFamily="34" charset="0"/>
              </a:rPr>
              <a:t>2,</a:t>
            </a:r>
            <a:r>
              <a:rPr lang="en-US" altLang="en-US" sz="2000" i="1">
                <a:latin typeface="Calibri" panose="020F0502020204030204" pitchFamily="34" charset="0"/>
              </a:rPr>
              <a:t> q</a:t>
            </a:r>
            <a:r>
              <a:rPr lang="en-US" altLang="en-US" sz="2000" i="1" baseline="-25000">
                <a:latin typeface="Calibri" panose="020F0502020204030204" pitchFamily="34" charset="0"/>
              </a:rPr>
              <a:t>3</a:t>
            </a:r>
            <a:r>
              <a:rPr lang="en-US" altLang="en-US" sz="2000"/>
              <a:t>}</a:t>
            </a:r>
          </a:p>
          <a:p>
            <a:pPr lvl="2" eaLnBrk="1" hangingPunct="1"/>
            <a:r>
              <a:rPr lang="en-US" altLang="en-US" sz="2000"/>
              <a:t> </a:t>
            </a:r>
            <a:r>
              <a:rPr lang="en-US" altLang="en-US" sz="1800">
                <a:latin typeface="Baskerville Old Face" panose="02020602080505020303" pitchFamily="18" charset="0"/>
              </a:rPr>
              <a:t>∑</a:t>
            </a:r>
            <a:r>
              <a:rPr lang="en-US" altLang="en-US" sz="2000"/>
              <a:t> = {0, 1}</a:t>
            </a:r>
          </a:p>
          <a:p>
            <a:pPr lvl="2" eaLnBrk="1" hangingPunct="1"/>
            <a:r>
              <a:rPr lang="en-US" altLang="en-US" sz="2000" i="1">
                <a:latin typeface="Calibri" panose="020F0502020204030204" pitchFamily="34" charset="0"/>
              </a:rPr>
              <a:t>q</a:t>
            </a:r>
            <a:r>
              <a:rPr lang="en-US" altLang="en-US" sz="2000" i="1" baseline="-25000">
                <a:latin typeface="Calibri" panose="020F0502020204030204" pitchFamily="34" charset="0"/>
              </a:rPr>
              <a:t>1  </a:t>
            </a:r>
            <a:r>
              <a:rPr lang="en-US" altLang="en-US" sz="2000"/>
              <a:t>is the start state</a:t>
            </a:r>
          </a:p>
          <a:p>
            <a:pPr lvl="2" eaLnBrk="1" hangingPunct="1"/>
            <a:r>
              <a:rPr lang="en-US" altLang="en-US" sz="2000" i="1">
                <a:latin typeface="Baskerville Old Face" panose="02020602080505020303" pitchFamily="18" charset="0"/>
              </a:rPr>
              <a:t>F</a:t>
            </a:r>
            <a:r>
              <a:rPr lang="en-US" altLang="en-US" sz="2000" i="1">
                <a:latin typeface="Calibri" panose="020F0502020204030204" pitchFamily="34" charset="0"/>
              </a:rPr>
              <a:t> = {q</a:t>
            </a:r>
            <a:r>
              <a:rPr lang="en-US" altLang="en-US" sz="2000" i="1" baseline="-25000">
                <a:latin typeface="Calibri" panose="020F0502020204030204" pitchFamily="34" charset="0"/>
              </a:rPr>
              <a:t>2</a:t>
            </a:r>
            <a:r>
              <a:rPr lang="en-US" altLang="en-US" sz="2000" i="1">
                <a:latin typeface="Calibri" panose="020F0502020204030204" pitchFamily="34" charset="0"/>
              </a:rPr>
              <a:t>} </a:t>
            </a:r>
            <a:r>
              <a:rPr lang="en-US" altLang="en-US" sz="2000">
                <a:latin typeface="Calibri" panose="020F0502020204030204" pitchFamily="34" charset="0"/>
              </a:rPr>
              <a:t>Final state</a:t>
            </a:r>
          </a:p>
          <a:p>
            <a:pPr lvl="2" eaLnBrk="1" hangingPunct="1"/>
            <a:r>
              <a:rPr lang="en-US" altLang="en-US" sz="2000"/>
              <a:t> </a:t>
            </a:r>
            <a:r>
              <a:rPr lang="el-GR" altLang="en-US" sz="2000" i="1">
                <a:latin typeface="Lucida Sans Unicode" panose="020B0602030504020204" pitchFamily="34" charset="0"/>
              </a:rPr>
              <a:t>δ</a:t>
            </a:r>
            <a:r>
              <a:rPr lang="en-US" altLang="en-US" sz="2000"/>
              <a:t> is described as </a:t>
            </a:r>
          </a:p>
          <a:p>
            <a:pPr lvl="2" eaLnBrk="1" hangingPunct="1"/>
            <a:endParaRPr lang="en-US" altLang="en-US" sz="2000"/>
          </a:p>
        </p:txBody>
      </p:sp>
      <p:graphicFrame>
        <p:nvGraphicFramePr>
          <p:cNvPr id="243851" name="Group 139"/>
          <p:cNvGraphicFramePr>
            <a:graphicFrameLocks noGrp="1"/>
          </p:cNvGraphicFramePr>
          <p:nvPr>
            <p:ph sz="half" idx="2"/>
          </p:nvPr>
        </p:nvGraphicFramePr>
        <p:xfrm>
          <a:off x="5489575" y="2324100"/>
          <a:ext cx="1239838" cy="194627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7" marB="4568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r>
                        <a:rPr kumimoji="0" lang="en-US" altLang="en-US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r>
                        <a:rPr kumimoji="0" lang="en-US" altLang="en-US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r>
                        <a:rPr kumimoji="0" lang="en-US" altLang="en-US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8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r>
                        <a:rPr kumimoji="0" lang="en-US" altLang="en-US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r>
                        <a:rPr kumimoji="0" lang="en-US" altLang="en-US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r>
                        <a:rPr kumimoji="0" lang="en-US" alt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8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r>
                        <a:rPr kumimoji="0" lang="en-US" altLang="en-US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r>
                        <a:rPr kumimoji="0" lang="en-US" altLang="en-US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r>
                        <a:rPr kumimoji="0" lang="en-US" alt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317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06B223-40FE-43E1-BC3B-0D6D39FA64D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grpSp>
        <p:nvGrpSpPr>
          <p:cNvPr id="12309" name="Group 160"/>
          <p:cNvGrpSpPr>
            <a:grpSpLocks/>
          </p:cNvGrpSpPr>
          <p:nvPr/>
        </p:nvGrpSpPr>
        <p:grpSpPr bwMode="auto">
          <a:xfrm>
            <a:off x="2295525" y="4591050"/>
            <a:ext cx="4073525" cy="1392238"/>
            <a:chOff x="1446" y="2892"/>
            <a:chExt cx="2566" cy="877"/>
          </a:xfrm>
        </p:grpSpPr>
        <p:sp>
          <p:nvSpPr>
            <p:cNvPr id="55319" name="AutoShape 140"/>
            <p:cNvSpPr>
              <a:spLocks noChangeArrowheads="1"/>
            </p:cNvSpPr>
            <p:nvPr/>
          </p:nvSpPr>
          <p:spPr bwMode="auto">
            <a:xfrm>
              <a:off x="2153" y="3357"/>
              <a:ext cx="374" cy="35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q</a:t>
              </a:r>
              <a:r>
                <a:rPr lang="en-US" altLang="en-US" sz="2000" baseline="-25000"/>
                <a:t>1</a:t>
              </a:r>
              <a:endParaRPr lang="en-US" altLang="en-US" sz="2000"/>
            </a:p>
          </p:txBody>
        </p:sp>
        <p:sp>
          <p:nvSpPr>
            <p:cNvPr id="55320" name="AutoShape 141"/>
            <p:cNvSpPr>
              <a:spLocks noChangeArrowheads="1"/>
            </p:cNvSpPr>
            <p:nvPr/>
          </p:nvSpPr>
          <p:spPr bwMode="auto">
            <a:xfrm>
              <a:off x="2826" y="3319"/>
              <a:ext cx="458" cy="45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5321" name="AutoShape 142"/>
            <p:cNvSpPr>
              <a:spLocks noChangeArrowheads="1"/>
            </p:cNvSpPr>
            <p:nvPr/>
          </p:nvSpPr>
          <p:spPr bwMode="auto">
            <a:xfrm>
              <a:off x="2860" y="3363"/>
              <a:ext cx="399" cy="35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q</a:t>
              </a:r>
              <a:r>
                <a:rPr lang="en-US" altLang="en-US" sz="2000" baseline="-25000"/>
                <a:t>2</a:t>
              </a:r>
              <a:endParaRPr lang="en-US" altLang="en-US" sz="2000"/>
            </a:p>
          </p:txBody>
        </p:sp>
        <p:sp>
          <p:nvSpPr>
            <p:cNvPr id="55322" name="AutoShape 143"/>
            <p:cNvSpPr>
              <a:spLocks noChangeArrowheads="1"/>
            </p:cNvSpPr>
            <p:nvPr/>
          </p:nvSpPr>
          <p:spPr bwMode="auto">
            <a:xfrm>
              <a:off x="3638" y="3377"/>
              <a:ext cx="374" cy="35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q</a:t>
              </a:r>
              <a:r>
                <a:rPr lang="en-US" altLang="en-US" sz="2000" baseline="-25000"/>
                <a:t>3</a:t>
              </a:r>
              <a:endParaRPr lang="en-US" altLang="en-US" sz="2000"/>
            </a:p>
          </p:txBody>
        </p:sp>
        <p:sp>
          <p:nvSpPr>
            <p:cNvPr id="55323" name="Freeform 145"/>
            <p:cNvSpPr>
              <a:spLocks/>
            </p:cNvSpPr>
            <p:nvPr/>
          </p:nvSpPr>
          <p:spPr bwMode="auto">
            <a:xfrm>
              <a:off x="2911" y="3083"/>
              <a:ext cx="263" cy="280"/>
            </a:xfrm>
            <a:custGeom>
              <a:avLst/>
              <a:gdLst>
                <a:gd name="T0" fmla="*/ 0 w 263"/>
                <a:gd name="T1" fmla="*/ 280 h 280"/>
                <a:gd name="T2" fmla="*/ 144 w 263"/>
                <a:gd name="T3" fmla="*/ 0 h 280"/>
                <a:gd name="T4" fmla="*/ 263 w 263"/>
                <a:gd name="T5" fmla="*/ 280 h 280"/>
                <a:gd name="T6" fmla="*/ 0 60000 65536"/>
                <a:gd name="T7" fmla="*/ 0 60000 65536"/>
                <a:gd name="T8" fmla="*/ 0 60000 65536"/>
                <a:gd name="T9" fmla="*/ 0 w 263"/>
                <a:gd name="T10" fmla="*/ 0 h 280"/>
                <a:gd name="T11" fmla="*/ 263 w 263"/>
                <a:gd name="T12" fmla="*/ 280 h 2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" h="280">
                  <a:moveTo>
                    <a:pt x="0" y="280"/>
                  </a:moveTo>
                  <a:cubicBezTo>
                    <a:pt x="50" y="140"/>
                    <a:pt x="100" y="0"/>
                    <a:pt x="144" y="0"/>
                  </a:cubicBezTo>
                  <a:cubicBezTo>
                    <a:pt x="188" y="0"/>
                    <a:pt x="225" y="140"/>
                    <a:pt x="263" y="2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324" name="Freeform 146"/>
            <p:cNvSpPr>
              <a:spLocks/>
            </p:cNvSpPr>
            <p:nvPr/>
          </p:nvSpPr>
          <p:spPr bwMode="auto">
            <a:xfrm>
              <a:off x="2225" y="3147"/>
              <a:ext cx="229" cy="258"/>
            </a:xfrm>
            <a:custGeom>
              <a:avLst/>
              <a:gdLst>
                <a:gd name="T0" fmla="*/ 0 w 238"/>
                <a:gd name="T1" fmla="*/ 1102 h 241"/>
                <a:gd name="T2" fmla="*/ 48 w 238"/>
                <a:gd name="T3" fmla="*/ 4 h 241"/>
                <a:gd name="T4" fmla="*/ 95 w 238"/>
                <a:gd name="T5" fmla="*/ 1233 h 241"/>
                <a:gd name="T6" fmla="*/ 0 60000 65536"/>
                <a:gd name="T7" fmla="*/ 0 60000 65536"/>
                <a:gd name="T8" fmla="*/ 0 60000 65536"/>
                <a:gd name="T9" fmla="*/ 0 w 238"/>
                <a:gd name="T10" fmla="*/ 0 h 241"/>
                <a:gd name="T11" fmla="*/ 238 w 238"/>
                <a:gd name="T12" fmla="*/ 241 h 2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8" h="241">
                  <a:moveTo>
                    <a:pt x="0" y="216"/>
                  </a:moveTo>
                  <a:cubicBezTo>
                    <a:pt x="39" y="108"/>
                    <a:pt x="79" y="0"/>
                    <a:pt x="119" y="4"/>
                  </a:cubicBezTo>
                  <a:cubicBezTo>
                    <a:pt x="159" y="8"/>
                    <a:pt x="198" y="124"/>
                    <a:pt x="238" y="24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25" name="Line 147"/>
            <p:cNvSpPr>
              <a:spLocks noChangeShapeType="1"/>
            </p:cNvSpPr>
            <p:nvPr/>
          </p:nvSpPr>
          <p:spPr bwMode="auto">
            <a:xfrm>
              <a:off x="2538" y="354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326" name="Line 150"/>
            <p:cNvSpPr>
              <a:spLocks noChangeShapeType="1"/>
            </p:cNvSpPr>
            <p:nvPr/>
          </p:nvSpPr>
          <p:spPr bwMode="auto">
            <a:xfrm flipH="1">
              <a:off x="3275" y="3600"/>
              <a:ext cx="3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327" name="Line 151"/>
            <p:cNvSpPr>
              <a:spLocks noChangeShapeType="1"/>
            </p:cNvSpPr>
            <p:nvPr/>
          </p:nvSpPr>
          <p:spPr bwMode="auto">
            <a:xfrm>
              <a:off x="1446" y="3546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328" name="Text Box 153"/>
            <p:cNvSpPr txBox="1">
              <a:spLocks noChangeArrowheads="1"/>
            </p:cNvSpPr>
            <p:nvPr/>
          </p:nvSpPr>
          <p:spPr bwMode="auto">
            <a:xfrm>
              <a:off x="2194" y="2956"/>
              <a:ext cx="2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55329" name="Text Box 154"/>
            <p:cNvSpPr txBox="1">
              <a:spLocks noChangeArrowheads="1"/>
            </p:cNvSpPr>
            <p:nvPr/>
          </p:nvSpPr>
          <p:spPr bwMode="auto">
            <a:xfrm>
              <a:off x="2873" y="2892"/>
              <a:ext cx="3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55330" name="Text Box 155"/>
            <p:cNvSpPr txBox="1">
              <a:spLocks noChangeArrowheads="1"/>
            </p:cNvSpPr>
            <p:nvPr/>
          </p:nvSpPr>
          <p:spPr bwMode="auto">
            <a:xfrm>
              <a:off x="2530" y="3325"/>
              <a:ext cx="2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55331" name="Text Box 157"/>
            <p:cNvSpPr txBox="1">
              <a:spLocks noChangeArrowheads="1"/>
            </p:cNvSpPr>
            <p:nvPr/>
          </p:nvSpPr>
          <p:spPr bwMode="auto">
            <a:xfrm>
              <a:off x="3304" y="3359"/>
              <a:ext cx="3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55332" name="Freeform 158"/>
            <p:cNvSpPr>
              <a:spLocks/>
            </p:cNvSpPr>
            <p:nvPr/>
          </p:nvSpPr>
          <p:spPr bwMode="auto">
            <a:xfrm>
              <a:off x="3720" y="3149"/>
              <a:ext cx="229" cy="258"/>
            </a:xfrm>
            <a:custGeom>
              <a:avLst/>
              <a:gdLst>
                <a:gd name="T0" fmla="*/ 0 w 238"/>
                <a:gd name="T1" fmla="*/ 1102 h 241"/>
                <a:gd name="T2" fmla="*/ 48 w 238"/>
                <a:gd name="T3" fmla="*/ 4 h 241"/>
                <a:gd name="T4" fmla="*/ 95 w 238"/>
                <a:gd name="T5" fmla="*/ 1233 h 241"/>
                <a:gd name="T6" fmla="*/ 0 60000 65536"/>
                <a:gd name="T7" fmla="*/ 0 60000 65536"/>
                <a:gd name="T8" fmla="*/ 0 60000 65536"/>
                <a:gd name="T9" fmla="*/ 0 w 238"/>
                <a:gd name="T10" fmla="*/ 0 h 241"/>
                <a:gd name="T11" fmla="*/ 238 w 238"/>
                <a:gd name="T12" fmla="*/ 241 h 2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8" h="241">
                  <a:moveTo>
                    <a:pt x="0" y="216"/>
                  </a:moveTo>
                  <a:cubicBezTo>
                    <a:pt x="39" y="108"/>
                    <a:pt x="79" y="0"/>
                    <a:pt x="119" y="4"/>
                  </a:cubicBezTo>
                  <a:cubicBezTo>
                    <a:pt x="159" y="8"/>
                    <a:pt x="198" y="124"/>
                    <a:pt x="238" y="24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33" name="Text Box 159"/>
            <p:cNvSpPr txBox="1">
              <a:spLocks noChangeArrowheads="1"/>
            </p:cNvSpPr>
            <p:nvPr/>
          </p:nvSpPr>
          <p:spPr bwMode="auto">
            <a:xfrm>
              <a:off x="3689" y="2958"/>
              <a:ext cx="2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DFA Example(Type 1)</a:t>
            </a:r>
          </a:p>
        </p:txBody>
      </p:sp>
      <p:sp>
        <p:nvSpPr>
          <p:cNvPr id="5632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524000"/>
            <a:ext cx="6430963" cy="5029200"/>
          </a:xfrm>
        </p:spPr>
        <p:txBody>
          <a:bodyPr/>
          <a:lstStyle/>
          <a:p>
            <a:pPr eaLnBrk="1" hangingPunct="1"/>
            <a:r>
              <a:rPr lang="en-US" altLang="en-US"/>
              <a:t>Four types</a:t>
            </a:r>
          </a:p>
          <a:p>
            <a:pPr lvl="1" eaLnBrk="1" hangingPunct="1"/>
            <a:r>
              <a:rPr lang="en-US" altLang="en-US"/>
              <a:t>Strings ending with</a:t>
            </a:r>
          </a:p>
          <a:p>
            <a:pPr lvl="1" eaLnBrk="1" hangingPunct="1"/>
            <a:r>
              <a:rPr lang="en-US" altLang="en-US"/>
              <a:t>Strings starting with</a:t>
            </a:r>
          </a:p>
          <a:p>
            <a:pPr lvl="1" eaLnBrk="1" hangingPunct="1"/>
            <a:r>
              <a:rPr lang="en-US" altLang="en-US"/>
              <a:t>Substrings</a:t>
            </a:r>
          </a:p>
          <a:p>
            <a:pPr lvl="1" eaLnBrk="1" hangingPunct="1"/>
            <a:r>
              <a:rPr lang="en-US" altLang="en-US"/>
              <a:t>Divisibility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3CF273-E4D0-40EB-B38E-F6B4CE60C2BE}" type="slidenum">
              <a:rPr lang="en-US" altLang="en-US" sz="2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2400"/>
          </a:p>
        </p:txBody>
      </p:sp>
    </p:spTree>
  </p:cSld>
  <p:clrMapOvr>
    <a:masterClrMapping/>
  </p:clrMapOvr>
  <p:transition advTm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DFA Example(Type 1)</a:t>
            </a:r>
            <a:br>
              <a:rPr lang="en-US" altLang="en-US"/>
            </a:br>
            <a:r>
              <a:rPr lang="en-US" altLang="en-US"/>
              <a:t>Strings  ending with 100</a:t>
            </a:r>
          </a:p>
        </p:txBody>
      </p:sp>
      <p:sp>
        <p:nvSpPr>
          <p:cNvPr id="57347" name="Text Placeholder 2"/>
          <p:cNvSpPr>
            <a:spLocks noGrp="1"/>
          </p:cNvSpPr>
          <p:nvPr>
            <p:ph type="body" sz="half" idx="1"/>
          </p:nvPr>
        </p:nvSpPr>
        <p:spPr>
          <a:xfrm>
            <a:off x="257175" y="1266825"/>
            <a:ext cx="7831138" cy="52625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i="1" dirty="0"/>
              <a:t>M</a:t>
            </a:r>
            <a:r>
              <a:rPr lang="en-US" altLang="en-US" dirty="0"/>
              <a:t> = (</a:t>
            </a:r>
            <a:r>
              <a:rPr lang="en-US" altLang="en-US" i="1" dirty="0">
                <a:latin typeface="Baskerville Old Face" panose="02020602080505020303" pitchFamily="18" charset="0"/>
              </a:rPr>
              <a:t>Q, </a:t>
            </a:r>
            <a:r>
              <a:rPr lang="en-US" altLang="en-US" dirty="0">
                <a:latin typeface="Baskerville Old Face" panose="02020602080505020303" pitchFamily="18" charset="0"/>
              </a:rPr>
              <a:t>∑</a:t>
            </a:r>
            <a:r>
              <a:rPr lang="en-US" altLang="en-US" i="1" dirty="0">
                <a:latin typeface="Baskerville Old Face" panose="02020602080505020303" pitchFamily="18" charset="0"/>
              </a:rPr>
              <a:t>, </a:t>
            </a:r>
            <a:r>
              <a:rPr lang="el-GR" altLang="en-US" i="1" dirty="0">
                <a:latin typeface="Lucida Sans Unicode" panose="020B0602030504020204" pitchFamily="34" charset="0"/>
              </a:rPr>
              <a:t>δ</a:t>
            </a:r>
            <a:r>
              <a:rPr lang="en-US" altLang="en-US" i="1" dirty="0">
                <a:latin typeface="Baskerville Old Face" panose="02020602080505020303" pitchFamily="18" charset="0"/>
              </a:rPr>
              <a:t>, q</a:t>
            </a:r>
            <a:r>
              <a:rPr lang="en-US" altLang="en-US" i="1" baseline="-25000" dirty="0">
                <a:latin typeface="Baskerville Old Face" panose="02020602080505020303" pitchFamily="18" charset="0"/>
              </a:rPr>
              <a:t>0</a:t>
            </a:r>
            <a:r>
              <a:rPr lang="en-US" altLang="en-US" i="1" dirty="0">
                <a:latin typeface="Baskerville Old Face" panose="02020602080505020303" pitchFamily="18" charset="0"/>
              </a:rPr>
              <a:t>, F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q0-Initial State</a:t>
            </a:r>
          </a:p>
          <a:p>
            <a:pPr lvl="1" eaLnBrk="1" hangingPunct="1"/>
            <a:r>
              <a:rPr lang="en-US" altLang="en-US" dirty="0"/>
              <a:t>q1- Strings ending with 1</a:t>
            </a:r>
          </a:p>
          <a:p>
            <a:pPr lvl="1" eaLnBrk="1" hangingPunct="1"/>
            <a:r>
              <a:rPr lang="en-US" altLang="en-US" dirty="0"/>
              <a:t>q2-Strings ending with 10</a:t>
            </a:r>
          </a:p>
          <a:p>
            <a:pPr lvl="1" eaLnBrk="1" hangingPunct="1"/>
            <a:r>
              <a:rPr lang="en-US" altLang="en-US" dirty="0"/>
              <a:t>q3-Strings ending with 100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b="1" dirty="0">
                <a:latin typeface="Baskerville Old Face" panose="02020602080505020303" pitchFamily="18" charset="0"/>
              </a:rPr>
              <a:t>Q – q0,q1,q2,q3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b="1" dirty="0">
                <a:latin typeface="Baskerville Old Face" panose="02020602080505020303" pitchFamily="18" charset="0"/>
              </a:rPr>
              <a:t> ∑ ={0,1}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b="1" dirty="0">
                <a:latin typeface="Baskerville Old Face" panose="02020602080505020303" pitchFamily="18" charset="0"/>
              </a:rPr>
              <a:t> q0=q0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b="1" dirty="0">
                <a:latin typeface="Baskerville Old Face" panose="02020602080505020303" pitchFamily="18" charset="0"/>
              </a:rPr>
              <a:t> F=q3</a:t>
            </a:r>
          </a:p>
          <a:p>
            <a:pPr marL="0" indent="0" eaLnBrk="1" hangingPunct="1">
              <a:buFontTx/>
              <a:buNone/>
            </a:pPr>
            <a:r>
              <a:rPr lang="en-US" altLang="en-US" i="1" dirty="0">
                <a:solidFill>
                  <a:srgbClr val="0000FF"/>
                </a:solidFill>
                <a:latin typeface="Baskerville Old Face" panose="02020602080505020303" pitchFamily="18" charset="0"/>
              </a:rPr>
              <a:t>Find the Transition Function?</a:t>
            </a:r>
          </a:p>
          <a:p>
            <a:pPr marL="0" indent="0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4DE31E-3CE6-4DFD-B413-1039D8CBCE71}" type="slidenum">
              <a:rPr lang="en-US" altLang="en-US" sz="2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2400"/>
          </a:p>
        </p:txBody>
      </p:sp>
    </p:spTree>
  </p:cSld>
  <p:clrMapOvr>
    <a:masterClrMapping/>
  </p:clrMapOvr>
  <p:transition advTm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Transition Function</a:t>
            </a:r>
          </a:p>
        </p:txBody>
      </p:sp>
      <p:sp>
        <p:nvSpPr>
          <p:cNvPr id="58371" name="Text Placeholder 2"/>
          <p:cNvSpPr>
            <a:spLocks noGrp="1"/>
          </p:cNvSpPr>
          <p:nvPr>
            <p:ph type="body" sz="half" idx="1"/>
          </p:nvPr>
        </p:nvSpPr>
        <p:spPr>
          <a:xfrm>
            <a:off x="180975" y="1095375"/>
            <a:ext cx="8615363" cy="54578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b="1"/>
              <a:t>     Transition table</a:t>
            </a:r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1A919D-71DE-484B-B5F0-9717793D2428}" type="slidenum">
              <a:rPr lang="en-US" altLang="en-US" sz="2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2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0425" y="1612900"/>
          <a:ext cx="6096000" cy="184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8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683" marB="456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latin typeface="Baskerville Old Face" pitchFamily="18" charset="0"/>
                        </a:rPr>
                        <a:t>∑</a:t>
                      </a:r>
                      <a:endParaRPr lang="en-US" sz="1800" dirty="0"/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q0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q0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q1</a:t>
                      </a:r>
                    </a:p>
                  </a:txBody>
                  <a:tcPr marT="45683" marB="456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q2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q1</a:t>
                      </a:r>
                    </a:p>
                  </a:txBody>
                  <a:tcPr marT="45683" marB="456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q2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q3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q1</a:t>
                      </a:r>
                    </a:p>
                  </a:txBody>
                  <a:tcPr marT="45683" marB="4568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sz="1800" dirty="0"/>
                        <a:t>100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q3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q0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q1</a:t>
                      </a:r>
                    </a:p>
                  </a:txBody>
                  <a:tcPr marT="45683" marB="456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406" name="TextBox 26"/>
          <p:cNvSpPr txBox="1">
            <a:spLocks noChangeArrowheads="1"/>
          </p:cNvSpPr>
          <p:nvPr/>
        </p:nvSpPr>
        <p:spPr bwMode="auto">
          <a:xfrm>
            <a:off x="914400" y="3516313"/>
            <a:ext cx="480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/>
              <a:t>DFA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50" y="4101821"/>
            <a:ext cx="8056750" cy="2571429"/>
          </a:xfrm>
          <a:prstGeom prst="rect">
            <a:avLst/>
          </a:prstGeom>
        </p:spPr>
      </p:pic>
    </p:spTree>
  </p:cSld>
  <p:clrMapOvr>
    <a:masterClrMapping/>
  </p:clrMapOvr>
  <p:transition advTm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Validate  DFA Diagram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With Strings</a:t>
            </a:r>
          </a:p>
          <a:p>
            <a:pPr lvl="1" eaLnBrk="1" hangingPunct="1"/>
            <a:r>
              <a:rPr lang="en-US" altLang="en-US"/>
              <a:t>10100 (Accepted)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10101(Rejected)</a:t>
            </a:r>
          </a:p>
          <a:p>
            <a:pPr eaLnBrk="1" hangingPunct="1"/>
            <a:endParaRPr lang="en-US" altLang="en-US"/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  <a:cs typeface="Times New Roman" panose="02020603050405020304" pitchFamily="18" charset="0"/>
              </a:rPr>
              <a:t>‹#›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DFA Example(Type 2)</a:t>
            </a:r>
            <a:br>
              <a:rPr lang="en-US" altLang="en-US"/>
            </a:br>
            <a:r>
              <a:rPr lang="en-US" altLang="en-US"/>
              <a:t>Strings  starting with aba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dirty="0"/>
              <a:t>Q-set of states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/>
              <a:t>    = </a:t>
            </a:r>
            <a:r>
              <a:rPr lang="en-US" altLang="en-US" dirty="0" err="1"/>
              <a:t>a,b</a:t>
            </a:r>
            <a:endParaRPr lang="en-US" altLang="en-US" dirty="0"/>
          </a:p>
          <a:p>
            <a:pPr marL="0" indent="0" eaLnBrk="1" hangingPunct="1">
              <a:buFontTx/>
              <a:buNone/>
            </a:pPr>
            <a:r>
              <a:rPr lang="en-US" altLang="en-US" dirty="0"/>
              <a:t>q0= Initial state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/>
              <a:t>q1= String starts with a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/>
              <a:t> q2 = String starts with ab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/>
              <a:t> q3 = String starts with aba 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q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ǿ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=reject state</a:t>
            </a:r>
            <a:endParaRPr lang="en-US" altLang="en-US" dirty="0"/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  <a:cs typeface="Times New Roman" panose="02020603050405020304" pitchFamily="18" charset="0"/>
              </a:rPr>
              <a:t>‹#›</a:t>
            </a:r>
          </a:p>
        </p:txBody>
      </p:sp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822325" y="241300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Baskerville Old Face" panose="02020602080505020303" pitchFamily="18" charset="0"/>
              </a:rPr>
              <a:t>∑</a:t>
            </a:r>
            <a:endParaRPr lang="en-US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601663" y="184150"/>
            <a:ext cx="4652962" cy="717550"/>
          </a:xfrm>
        </p:spPr>
        <p:txBody>
          <a:bodyPr/>
          <a:lstStyle/>
          <a:p>
            <a:pPr eaLnBrk="1" hangingPunct="1"/>
            <a:r>
              <a:rPr lang="en-US" altLang="en-US" b="1"/>
              <a:t> Transition table</a:t>
            </a:r>
            <a:endParaRPr lang="en-US" alt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251808"/>
              </p:ext>
            </p:extLst>
          </p:nvPr>
        </p:nvGraphicFramePr>
        <p:xfrm>
          <a:off x="527050" y="963613"/>
          <a:ext cx="8229600" cy="246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3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71" marB="4567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71" marB="4567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671" marB="4567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671" marB="456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36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latin typeface="Baskerville Old Face" pitchFamily="18" charset="0"/>
                        </a:rPr>
                        <a:t>∑</a:t>
                      </a:r>
                      <a:endParaRPr lang="en-US" sz="1800" dirty="0"/>
                    </a:p>
                  </a:txBody>
                  <a:tcPr marT="45671" marB="4567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q0</a:t>
                      </a:r>
                    </a:p>
                  </a:txBody>
                  <a:tcPr marT="45671" marB="4567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q1</a:t>
                      </a:r>
                    </a:p>
                  </a:txBody>
                  <a:tcPr marT="45671" marB="45671"/>
                </a:tc>
                <a:tc>
                  <a:txBody>
                    <a:bodyPr/>
                    <a:lstStyle/>
                    <a:p>
                      <a:r>
                        <a:rPr lang="en-US" altLang="en-US" dirty="0" err="1"/>
                        <a:t>q</a:t>
                      </a:r>
                      <a:r>
                        <a:rPr lang="en-US" altLang="en-US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ǿ</a:t>
                      </a:r>
                      <a:r>
                        <a:rPr lang="en-US" altLang="en-US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800" baseline="0" dirty="0"/>
                        <a:t>  </a:t>
                      </a:r>
                      <a:endParaRPr lang="en-US" sz="1800" dirty="0"/>
                    </a:p>
                  </a:txBody>
                  <a:tcPr marT="45671" marB="456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247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671" marB="4567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q1</a:t>
                      </a:r>
                    </a:p>
                  </a:txBody>
                  <a:tcPr marT="45671" marB="45671"/>
                </a:tc>
                <a:tc>
                  <a:txBody>
                    <a:bodyPr/>
                    <a:lstStyle/>
                    <a:p>
                      <a:r>
                        <a:rPr lang="en-US" altLang="en-US" dirty="0" err="1"/>
                        <a:t>q</a:t>
                      </a:r>
                      <a:r>
                        <a:rPr lang="en-US" altLang="en-US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ǿ</a:t>
                      </a:r>
                      <a:r>
                        <a:rPr lang="en-US" altLang="en-US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 sz="1800" dirty="0"/>
                    </a:p>
                  </a:txBody>
                  <a:tcPr marT="45671" marB="4567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q2</a:t>
                      </a:r>
                    </a:p>
                  </a:txBody>
                  <a:tcPr marT="45671" marB="4567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336">
                <a:tc>
                  <a:txBody>
                    <a:bodyPr/>
                    <a:lstStyle/>
                    <a:p>
                      <a:r>
                        <a:rPr lang="en-US" sz="1800" dirty="0" err="1"/>
                        <a:t>ab</a:t>
                      </a:r>
                      <a:endParaRPr lang="en-US" sz="1800" dirty="0"/>
                    </a:p>
                  </a:txBody>
                  <a:tcPr marT="45671" marB="4567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q2</a:t>
                      </a:r>
                    </a:p>
                  </a:txBody>
                  <a:tcPr marT="45671" marB="4567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q3</a:t>
                      </a:r>
                    </a:p>
                  </a:txBody>
                  <a:tcPr marT="45671" marB="45671"/>
                </a:tc>
                <a:tc>
                  <a:txBody>
                    <a:bodyPr/>
                    <a:lstStyle/>
                    <a:p>
                      <a:r>
                        <a:rPr lang="en-US" altLang="en-US" dirty="0" err="1"/>
                        <a:t>q</a:t>
                      </a:r>
                      <a:r>
                        <a:rPr lang="en-US" altLang="en-US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ǿ</a:t>
                      </a:r>
                      <a:r>
                        <a:rPr lang="en-US" altLang="en-US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 sz="1800" dirty="0"/>
                    </a:p>
                  </a:txBody>
                  <a:tcPr marT="45671" marB="4567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336">
                <a:tc>
                  <a:txBody>
                    <a:bodyPr/>
                    <a:lstStyle/>
                    <a:p>
                      <a:r>
                        <a:rPr lang="en-US" sz="1800" dirty="0"/>
                        <a:t>aba</a:t>
                      </a:r>
                    </a:p>
                  </a:txBody>
                  <a:tcPr marT="45671" marB="4567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q3</a:t>
                      </a:r>
                    </a:p>
                  </a:txBody>
                  <a:tcPr marT="45671" marB="4567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q3</a:t>
                      </a:r>
                    </a:p>
                  </a:txBody>
                  <a:tcPr marT="45671" marB="456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q3</a:t>
                      </a:r>
                    </a:p>
                  </a:txBody>
                  <a:tcPr marT="45671" marB="4567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148">
                <a:tc>
                  <a:txBody>
                    <a:bodyPr/>
                    <a:lstStyle/>
                    <a:p>
                      <a:r>
                        <a:rPr lang="en-US" sz="1800" dirty="0"/>
                        <a:t>reject</a:t>
                      </a:r>
                    </a:p>
                  </a:txBody>
                  <a:tcPr marT="45671" marB="45671"/>
                </a:tc>
                <a:tc>
                  <a:txBody>
                    <a:bodyPr/>
                    <a:lstStyle/>
                    <a:p>
                      <a:r>
                        <a:rPr lang="en-US" altLang="en-US" dirty="0" err="1"/>
                        <a:t>q</a:t>
                      </a:r>
                      <a:r>
                        <a:rPr lang="en-US" altLang="en-US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ǿ</a:t>
                      </a:r>
                      <a:r>
                        <a:rPr lang="en-US" altLang="en-US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 sz="1800" dirty="0"/>
                    </a:p>
                  </a:txBody>
                  <a:tcPr marT="45671" marB="456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err="1"/>
                        <a:t>q</a:t>
                      </a:r>
                      <a:r>
                        <a:rPr lang="en-US" altLang="en-US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ǿ</a:t>
                      </a:r>
                      <a:r>
                        <a:rPr lang="en-US" altLang="en-US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T="45671" marB="45671"/>
                </a:tc>
                <a:tc>
                  <a:txBody>
                    <a:bodyPr/>
                    <a:lstStyle/>
                    <a:p>
                      <a:r>
                        <a:rPr lang="en-US" altLang="en-US" dirty="0" err="1"/>
                        <a:t>q</a:t>
                      </a:r>
                      <a:r>
                        <a:rPr lang="en-US" altLang="en-US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ǿ</a:t>
                      </a:r>
                      <a:r>
                        <a:rPr lang="en-US" altLang="en-US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 sz="1800" dirty="0"/>
                    </a:p>
                  </a:txBody>
                  <a:tcPr marT="45671" marB="4567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4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  <a:cs typeface="Times New Roman" panose="02020603050405020304" pitchFamily="18" charset="0"/>
              </a:rPr>
              <a:t>‹#›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6049"/>
            <a:ext cx="6858000" cy="2742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it-IT" altLang="en-US"/>
              <a:t>Automata(Finite State Machines)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endParaRPr lang="it-IT" altLang="en-US"/>
          </a:p>
          <a:p>
            <a:pPr lvl="2" eaLnBrk="1" hangingPunct="1">
              <a:buFont typeface="Wingdings" panose="05000000000000000000" pitchFamily="2" charset="2"/>
              <a:buChar char="v"/>
            </a:pPr>
            <a:r>
              <a:rPr lang="it-IT" altLang="en-US"/>
              <a:t>Deterministic Finite Automata (DFA)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endParaRPr lang="it-IT" altLang="en-US"/>
          </a:p>
          <a:p>
            <a:pPr lvl="2" eaLnBrk="1" hangingPunct="1">
              <a:buFont typeface="Wingdings" panose="05000000000000000000" pitchFamily="2" charset="2"/>
              <a:buChar char="v"/>
            </a:pPr>
            <a:r>
              <a:rPr lang="it-IT" altLang="en-US"/>
              <a:t>Nondeterministic Finite Automata (NFA)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DFA Example(Type 3)</a:t>
            </a:r>
            <a:br>
              <a:rPr lang="en-US" altLang="en-US"/>
            </a:br>
            <a:r>
              <a:rPr lang="en-US" altLang="en-US"/>
              <a:t>Strings  containing SubString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Construct DFA for substring </a:t>
            </a:r>
            <a:r>
              <a:rPr lang="en-US" dirty="0" err="1"/>
              <a:t>bab</a:t>
            </a:r>
            <a:endParaRPr lang="en-US" dirty="0"/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/>
              <a:t>Q-set of states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/>
              <a:t>    = </a:t>
            </a:r>
            <a:r>
              <a:rPr lang="en-US" altLang="en-US" dirty="0" err="1"/>
              <a:t>a,b</a:t>
            </a:r>
            <a:endParaRPr lang="en-US" altLang="en-US" dirty="0"/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/>
              <a:t> q0= Initial state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/>
              <a:t> q1= String containing b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/>
              <a:t> q2 = String containing </a:t>
            </a:r>
            <a:r>
              <a:rPr lang="en-US" altLang="en-US" dirty="0" err="1"/>
              <a:t>ba</a:t>
            </a:r>
            <a:endParaRPr lang="en-US" altLang="en-US" dirty="0"/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/>
              <a:t> q3 = String containing </a:t>
            </a:r>
            <a:r>
              <a:rPr lang="en-US" altLang="en-US" dirty="0" err="1"/>
              <a:t>bab</a:t>
            </a:r>
            <a:r>
              <a:rPr lang="en-US" altLang="en-US" dirty="0"/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/>
              <a:t>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  <a:cs typeface="Times New Roman" panose="02020603050405020304" pitchFamily="18" charset="0"/>
              </a:rPr>
              <a:t>‹#›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  containing SubString(bab)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44563" y="1603375"/>
          <a:ext cx="6583364" cy="22240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5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36" marR="91436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latin typeface="Baskerville Old Face" pitchFamily="18" charset="0"/>
                        </a:rPr>
                        <a:t>∑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q0</a:t>
                      </a:r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q0</a:t>
                      </a:r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q1</a:t>
                      </a:r>
                    </a:p>
                  </a:txBody>
                  <a:tcPr marL="91436" marR="91436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q1</a:t>
                      </a:r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q2</a:t>
                      </a:r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q1</a:t>
                      </a:r>
                    </a:p>
                  </a:txBody>
                  <a:tcPr marL="91436" marR="91436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err="1"/>
                        <a:t>ba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q2</a:t>
                      </a:r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q0</a:t>
                      </a:r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q3</a:t>
                      </a:r>
                    </a:p>
                  </a:txBody>
                  <a:tcPr marL="91436" marR="91436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err="1"/>
                        <a:t>bab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q3</a:t>
                      </a:r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q3</a:t>
                      </a:r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q3</a:t>
                      </a:r>
                    </a:p>
                  </a:txBody>
                  <a:tcPr marL="91436" marR="91436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6" marR="91436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5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  <a:cs typeface="Times New Roman" panose="02020603050405020304" pitchFamily="18" charset="0"/>
              </a:rPr>
              <a:t>‹#›</a:t>
            </a:r>
          </a:p>
        </p:txBody>
      </p:sp>
      <p:pic>
        <p:nvPicPr>
          <p:cNvPr id="6352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3832225"/>
            <a:ext cx="5726113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DFA Example(Type 4) Divisibility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Construct DFA for Strings Divisible by 3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/>
              <a:t>Q-set of states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/>
              <a:t>    = {0,1,2,3,4,5,6,7,8,9}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/>
              <a:t> q0= 0     reminder as 0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/>
              <a:t> q1= 1     reminder as 1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/>
              <a:t> q2 = 2    reminder  as 2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  <a:cs typeface="Times New Roman" panose="02020603050405020304" pitchFamily="18" charset="0"/>
              </a:rPr>
              <a:t>‹#›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DFA Example(Type 4) Divisibility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Step 1:</a:t>
            </a:r>
          </a:p>
          <a:p>
            <a:pPr marL="0" indent="0">
              <a:buFontTx/>
              <a:buNone/>
            </a:pPr>
            <a:r>
              <a:rPr lang="en-US" altLang="en-US"/>
              <a:t>Group Similar Numbers for Input</a:t>
            </a:r>
          </a:p>
          <a:p>
            <a:pPr marL="0" indent="0">
              <a:buFontTx/>
              <a:buNone/>
            </a:pPr>
            <a:r>
              <a:rPr lang="en-US" altLang="en-US"/>
              <a:t>{0,3,6,9}</a:t>
            </a:r>
          </a:p>
          <a:p>
            <a:pPr marL="0" indent="0">
              <a:buFontTx/>
              <a:buNone/>
            </a:pPr>
            <a:r>
              <a:rPr lang="en-US" altLang="en-US"/>
              <a:t>{1,4,7}</a:t>
            </a:r>
          </a:p>
          <a:p>
            <a:pPr marL="0" indent="0">
              <a:buFontTx/>
              <a:buNone/>
            </a:pPr>
            <a:r>
              <a:rPr lang="en-US" altLang="en-US"/>
              <a:t>{2,5,8}</a:t>
            </a:r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  <a:cs typeface="Times New Roman" panose="02020603050405020304" pitchFamily="18" charset="0"/>
              </a:rPr>
              <a:t>‹#›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DFA Example(Type 4) Divisibility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Step 2:Transition Table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Eg</a:t>
            </a:r>
            <a:r>
              <a:rPr lang="en-US" dirty="0"/>
              <a:t>: 00/3,03/3 ,06/3,09/3  -Remainder 0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Hence the state is q0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  <a:cs typeface="Times New Roman" panose="02020603050405020304" pitchFamily="18" charset="0"/>
              </a:rPr>
              <a:t>‹#›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12913" y="2835275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3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3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{0,3,6,9}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(1,4,7}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{2,5,8}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DFA for Strings divisible by 4.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15174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hlink"/>
                </a:solidFill>
                <a:cs typeface="Arial" panose="020B0604020202020204" pitchFamily="34" charset="0"/>
              </a:rPr>
              <a:t>Try this….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87363" y="1304925"/>
            <a:ext cx="8229600" cy="4918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Construct DFAs for the following languages over {a, b}: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/>
              <a:t>	1)DFA for strings that ends with 1110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/>
              <a:t>           2)DFA for strings containing 'ab' as substring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/>
              <a:t>	3))DFA for all strings over {0, 1} that contain the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/>
              <a:t>	substring 1001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/>
              <a:t>    4)</a:t>
            </a:r>
            <a:r>
              <a:rPr lang="en-US" dirty="0"/>
              <a:t> All strings over {a, b} that begins and ends   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dirty="0"/>
              <a:t>       with same symbol 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dirty="0"/>
              <a:t>    5)DFA for strings that starts with </a:t>
            </a:r>
            <a:r>
              <a:rPr lang="en-US" dirty="0" err="1"/>
              <a:t>bba</a:t>
            </a:r>
            <a:endParaRPr lang="en-US" dirty="0"/>
          </a:p>
        </p:txBody>
      </p:sp>
      <p:sp>
        <p:nvSpPr>
          <p:cNvPr id="67588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62EF34-A82D-4C4A-813C-4F64EA37290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66" y="-133326"/>
            <a:ext cx="7042150" cy="794508"/>
          </a:xfrm>
        </p:spPr>
        <p:txBody>
          <a:bodyPr/>
          <a:lstStyle/>
          <a:p>
            <a:r>
              <a:rPr lang="en-US" dirty="0"/>
              <a:t>Try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81538"/>
            <a:ext cx="8518428" cy="564151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DFA for strings containing ‘101' as substring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DFA for strings that starts with </a:t>
            </a:r>
            <a:r>
              <a:rPr lang="en-US" sz="2800" dirty="0" err="1"/>
              <a:t>bba</a:t>
            </a:r>
            <a:r>
              <a:rPr lang="en-US" sz="28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DFA for strings that starts with two consecutive 1’s 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DFA for strings that accepts aababb as substring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DFA for strings over {a, b} that begins and ends  with same symbol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84835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hlink"/>
                </a:solidFill>
                <a:cs typeface="Arial" panose="020B0604020202020204" pitchFamily="34" charset="0"/>
              </a:rPr>
              <a:t>Try this….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Design DFA’s accepting the following languages over the alphabet {0,1}. 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dirty="0"/>
              <a:t>set of all strings ending in 00.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dirty="0"/>
              <a:t>set of all strings with two consecutive 0’s (not necessarily at the end). 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dirty="0"/>
              <a:t>set of strings with 011 as a substring.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15867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1642" y="462578"/>
            <a:ext cx="140074" cy="984437"/>
          </a:xfrm>
          <a:custGeom>
            <a:avLst/>
            <a:gdLst/>
            <a:ahLst/>
            <a:cxnLst/>
            <a:rect l="l" t="t" r="r" b="b"/>
            <a:pathLst>
              <a:path w="158750" h="1115695">
                <a:moveTo>
                  <a:pt x="158496" y="0"/>
                </a:moveTo>
                <a:lnTo>
                  <a:pt x="0" y="158496"/>
                </a:lnTo>
                <a:lnTo>
                  <a:pt x="0" y="1115568"/>
                </a:lnTo>
                <a:lnTo>
                  <a:pt x="158496" y="957072"/>
                </a:lnTo>
                <a:lnTo>
                  <a:pt x="158496" y="0"/>
                </a:lnTo>
                <a:close/>
              </a:path>
            </a:pathLst>
          </a:custGeom>
          <a:solidFill>
            <a:srgbClr val="2DB4B4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" name="object 3"/>
          <p:cNvSpPr/>
          <p:nvPr/>
        </p:nvSpPr>
        <p:spPr>
          <a:xfrm>
            <a:off x="7761642" y="1307053"/>
            <a:ext cx="140074" cy="140074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158496"/>
                </a:moveTo>
                <a:lnTo>
                  <a:pt x="158496" y="0"/>
                </a:lnTo>
              </a:path>
            </a:pathLst>
          </a:custGeom>
          <a:ln w="6096">
            <a:solidFill>
              <a:srgbClr val="2DB4B4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" name="object 4"/>
          <p:cNvSpPr/>
          <p:nvPr/>
        </p:nvSpPr>
        <p:spPr>
          <a:xfrm>
            <a:off x="1409252" y="462578"/>
            <a:ext cx="6492688" cy="140074"/>
          </a:xfrm>
          <a:custGeom>
            <a:avLst/>
            <a:gdLst/>
            <a:ahLst/>
            <a:cxnLst/>
            <a:rect l="l" t="t" r="r" b="b"/>
            <a:pathLst>
              <a:path w="7358380" h="158750">
                <a:moveTo>
                  <a:pt x="7357872" y="0"/>
                </a:moveTo>
                <a:lnTo>
                  <a:pt x="164591" y="0"/>
                </a:lnTo>
                <a:lnTo>
                  <a:pt x="0" y="158496"/>
                </a:lnTo>
                <a:lnTo>
                  <a:pt x="7199376" y="158496"/>
                </a:lnTo>
                <a:lnTo>
                  <a:pt x="7357872" y="0"/>
                </a:lnTo>
                <a:close/>
              </a:path>
            </a:pathLst>
          </a:custGeom>
          <a:solidFill>
            <a:srgbClr val="1D7878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5" name="object 5"/>
          <p:cNvSpPr/>
          <p:nvPr/>
        </p:nvSpPr>
        <p:spPr>
          <a:xfrm>
            <a:off x="7761642" y="462578"/>
            <a:ext cx="140074" cy="140074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158496"/>
                </a:moveTo>
                <a:lnTo>
                  <a:pt x="158496" y="0"/>
                </a:lnTo>
              </a:path>
            </a:pathLst>
          </a:custGeom>
          <a:ln w="6096">
            <a:solidFill>
              <a:srgbClr val="1D7878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6" name="object 6"/>
          <p:cNvSpPr/>
          <p:nvPr/>
        </p:nvSpPr>
        <p:spPr>
          <a:xfrm>
            <a:off x="1409252" y="602427"/>
            <a:ext cx="6352615" cy="844924"/>
          </a:xfrm>
          <a:custGeom>
            <a:avLst/>
            <a:gdLst/>
            <a:ahLst/>
            <a:cxnLst/>
            <a:rect l="l" t="t" r="r" b="b"/>
            <a:pathLst>
              <a:path w="7199630" h="957580">
                <a:moveTo>
                  <a:pt x="0" y="957072"/>
                </a:moveTo>
                <a:lnTo>
                  <a:pt x="7199376" y="957072"/>
                </a:lnTo>
                <a:lnTo>
                  <a:pt x="7199376" y="0"/>
                </a:lnTo>
                <a:lnTo>
                  <a:pt x="0" y="0"/>
                </a:lnTo>
                <a:lnTo>
                  <a:pt x="0" y="957072"/>
                </a:lnTo>
                <a:close/>
              </a:path>
            </a:pathLst>
          </a:custGeom>
          <a:solidFill>
            <a:srgbClr val="269C9C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7" name="object 7"/>
          <p:cNvSpPr/>
          <p:nvPr/>
        </p:nvSpPr>
        <p:spPr>
          <a:xfrm>
            <a:off x="1409252" y="602427"/>
            <a:ext cx="0" cy="844924"/>
          </a:xfrm>
          <a:custGeom>
            <a:avLst/>
            <a:gdLst/>
            <a:ahLst/>
            <a:cxnLst/>
            <a:rect l="l" t="t" r="r" b="b"/>
            <a:pathLst>
              <a:path h="957580">
                <a:moveTo>
                  <a:pt x="0" y="0"/>
                </a:moveTo>
                <a:lnTo>
                  <a:pt x="0" y="957072"/>
                </a:lnTo>
              </a:path>
            </a:pathLst>
          </a:custGeom>
          <a:ln w="12192">
            <a:solidFill>
              <a:srgbClr val="29ABAB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8" name="object 8"/>
          <p:cNvSpPr/>
          <p:nvPr/>
        </p:nvSpPr>
        <p:spPr>
          <a:xfrm>
            <a:off x="1409252" y="1441524"/>
            <a:ext cx="6352615" cy="11206"/>
          </a:xfrm>
          <a:custGeom>
            <a:avLst/>
            <a:gdLst/>
            <a:ahLst/>
            <a:cxnLst/>
            <a:rect l="l" t="t" r="r" b="b"/>
            <a:pathLst>
              <a:path w="7199630" h="12700">
                <a:moveTo>
                  <a:pt x="0" y="12192"/>
                </a:moveTo>
                <a:lnTo>
                  <a:pt x="7199376" y="12192"/>
                </a:lnTo>
                <a:lnTo>
                  <a:pt x="7199376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249191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9" name="object 9"/>
          <p:cNvSpPr/>
          <p:nvPr/>
        </p:nvSpPr>
        <p:spPr>
          <a:xfrm>
            <a:off x="7761642" y="602427"/>
            <a:ext cx="0" cy="844924"/>
          </a:xfrm>
          <a:custGeom>
            <a:avLst/>
            <a:gdLst/>
            <a:ahLst/>
            <a:cxnLst/>
            <a:rect l="l" t="t" r="r" b="b"/>
            <a:pathLst>
              <a:path h="957580">
                <a:moveTo>
                  <a:pt x="0" y="957072"/>
                </a:moveTo>
                <a:lnTo>
                  <a:pt x="0" y="0"/>
                </a:lnTo>
              </a:path>
            </a:pathLst>
          </a:custGeom>
          <a:ln w="12192">
            <a:solidFill>
              <a:srgbClr val="2EBABA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0" name="object 10"/>
          <p:cNvSpPr/>
          <p:nvPr/>
        </p:nvSpPr>
        <p:spPr>
          <a:xfrm>
            <a:off x="1409252" y="597048"/>
            <a:ext cx="6352615" cy="11206"/>
          </a:xfrm>
          <a:custGeom>
            <a:avLst/>
            <a:gdLst/>
            <a:ahLst/>
            <a:cxnLst/>
            <a:rect l="l" t="t" r="r" b="b"/>
            <a:pathLst>
              <a:path w="7199630" h="12700">
                <a:moveTo>
                  <a:pt x="0" y="12192"/>
                </a:moveTo>
                <a:lnTo>
                  <a:pt x="7199376" y="12192"/>
                </a:lnTo>
                <a:lnTo>
                  <a:pt x="7199376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249191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66235" y="636615"/>
            <a:ext cx="4436969" cy="76200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092071" marR="4483" indent="-1081425">
              <a:lnSpc>
                <a:spcPct val="101800"/>
              </a:lnSpc>
            </a:pPr>
            <a:r>
              <a:rPr sz="2427" spc="22" dirty="0">
                <a:latin typeface="Arial Black"/>
                <a:cs typeface="Arial Black"/>
              </a:rPr>
              <a:t>FINITE </a:t>
            </a:r>
            <a:r>
              <a:rPr sz="2427" spc="26" dirty="0">
                <a:latin typeface="Arial Black"/>
                <a:cs typeface="Arial Black"/>
              </a:rPr>
              <a:t>STATE </a:t>
            </a:r>
            <a:r>
              <a:rPr sz="2427" spc="31" dirty="0">
                <a:latin typeface="Arial Black"/>
                <a:cs typeface="Arial Black"/>
              </a:rPr>
              <a:t>MACHINES  </a:t>
            </a:r>
            <a:r>
              <a:rPr sz="2427" spc="18" dirty="0">
                <a:latin typeface="Arial Black"/>
                <a:cs typeface="Arial Black"/>
              </a:rPr>
              <a:t>(AUTOMATA)</a:t>
            </a:r>
            <a:endParaRPr sz="2427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30706" y="2210696"/>
            <a:ext cx="140074" cy="661707"/>
          </a:xfrm>
          <a:custGeom>
            <a:avLst/>
            <a:gdLst/>
            <a:ahLst/>
            <a:cxnLst/>
            <a:rect l="l" t="t" r="r" b="b"/>
            <a:pathLst>
              <a:path w="158750" h="749935">
                <a:moveTo>
                  <a:pt x="158496" y="0"/>
                </a:moveTo>
                <a:lnTo>
                  <a:pt x="0" y="158496"/>
                </a:lnTo>
                <a:lnTo>
                  <a:pt x="0" y="749808"/>
                </a:lnTo>
                <a:lnTo>
                  <a:pt x="158496" y="591312"/>
                </a:lnTo>
                <a:lnTo>
                  <a:pt x="158496" y="0"/>
                </a:lnTo>
                <a:close/>
              </a:path>
            </a:pathLst>
          </a:custGeom>
          <a:solidFill>
            <a:srgbClr val="E1E186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3" name="object 13"/>
          <p:cNvSpPr/>
          <p:nvPr/>
        </p:nvSpPr>
        <p:spPr>
          <a:xfrm>
            <a:off x="3630706" y="2732441"/>
            <a:ext cx="140074" cy="140074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158496"/>
                </a:moveTo>
                <a:lnTo>
                  <a:pt x="158496" y="0"/>
                </a:lnTo>
              </a:path>
            </a:pathLst>
          </a:custGeom>
          <a:ln w="6096">
            <a:solidFill>
              <a:srgbClr val="E1E186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4" name="object 14"/>
          <p:cNvSpPr/>
          <p:nvPr/>
        </p:nvSpPr>
        <p:spPr>
          <a:xfrm>
            <a:off x="537882" y="2210695"/>
            <a:ext cx="3232897" cy="140074"/>
          </a:xfrm>
          <a:custGeom>
            <a:avLst/>
            <a:gdLst/>
            <a:ahLst/>
            <a:cxnLst/>
            <a:rect l="l" t="t" r="r" b="b"/>
            <a:pathLst>
              <a:path w="3663950" h="158750">
                <a:moveTo>
                  <a:pt x="3663696" y="0"/>
                </a:moveTo>
                <a:lnTo>
                  <a:pt x="158495" y="0"/>
                </a:lnTo>
                <a:lnTo>
                  <a:pt x="0" y="158496"/>
                </a:lnTo>
                <a:lnTo>
                  <a:pt x="3505200" y="158496"/>
                </a:lnTo>
                <a:lnTo>
                  <a:pt x="3663696" y="0"/>
                </a:lnTo>
                <a:close/>
              </a:path>
            </a:pathLst>
          </a:custGeom>
          <a:solidFill>
            <a:srgbClr val="98985B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5" name="object 15"/>
          <p:cNvSpPr/>
          <p:nvPr/>
        </p:nvSpPr>
        <p:spPr>
          <a:xfrm>
            <a:off x="3630706" y="2210695"/>
            <a:ext cx="140074" cy="140074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158496"/>
                </a:moveTo>
                <a:lnTo>
                  <a:pt x="158496" y="0"/>
                </a:lnTo>
              </a:path>
            </a:pathLst>
          </a:custGeom>
          <a:ln w="6096">
            <a:solidFill>
              <a:srgbClr val="98985B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6" name="object 16"/>
          <p:cNvSpPr/>
          <p:nvPr/>
        </p:nvSpPr>
        <p:spPr>
          <a:xfrm>
            <a:off x="537882" y="2350545"/>
            <a:ext cx="3092824" cy="522194"/>
          </a:xfrm>
          <a:custGeom>
            <a:avLst/>
            <a:gdLst/>
            <a:ahLst/>
            <a:cxnLst/>
            <a:rect l="l" t="t" r="r" b="b"/>
            <a:pathLst>
              <a:path w="3505200" h="591820">
                <a:moveTo>
                  <a:pt x="0" y="591312"/>
                </a:moveTo>
                <a:lnTo>
                  <a:pt x="3505200" y="591312"/>
                </a:lnTo>
                <a:lnTo>
                  <a:pt x="3505200" y="0"/>
                </a:lnTo>
                <a:lnTo>
                  <a:pt x="0" y="0"/>
                </a:lnTo>
                <a:lnTo>
                  <a:pt x="0" y="591312"/>
                </a:lnTo>
                <a:close/>
              </a:path>
            </a:pathLst>
          </a:custGeom>
          <a:solidFill>
            <a:srgbClr val="C3C374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7" name="object 17"/>
          <p:cNvSpPr/>
          <p:nvPr/>
        </p:nvSpPr>
        <p:spPr>
          <a:xfrm>
            <a:off x="537882" y="2350545"/>
            <a:ext cx="0" cy="522194"/>
          </a:xfrm>
          <a:custGeom>
            <a:avLst/>
            <a:gdLst/>
            <a:ahLst/>
            <a:cxnLst/>
            <a:rect l="l" t="t" r="r" b="b"/>
            <a:pathLst>
              <a:path h="591820">
                <a:moveTo>
                  <a:pt x="0" y="0"/>
                </a:moveTo>
                <a:lnTo>
                  <a:pt x="0" y="591312"/>
                </a:lnTo>
              </a:path>
            </a:pathLst>
          </a:custGeom>
          <a:ln w="12192">
            <a:solidFill>
              <a:srgbClr val="D5D58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8" name="object 18"/>
          <p:cNvSpPr/>
          <p:nvPr/>
        </p:nvSpPr>
        <p:spPr>
          <a:xfrm>
            <a:off x="537882" y="2866912"/>
            <a:ext cx="3092824" cy="11206"/>
          </a:xfrm>
          <a:custGeom>
            <a:avLst/>
            <a:gdLst/>
            <a:ahLst/>
            <a:cxnLst/>
            <a:rect l="l" t="t" r="r" b="b"/>
            <a:pathLst>
              <a:path w="3505200" h="12700">
                <a:moveTo>
                  <a:pt x="0" y="12192"/>
                </a:moveTo>
                <a:lnTo>
                  <a:pt x="3505200" y="12192"/>
                </a:lnTo>
                <a:lnTo>
                  <a:pt x="35052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6B66D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9" name="object 19"/>
          <p:cNvSpPr/>
          <p:nvPr/>
        </p:nvSpPr>
        <p:spPr>
          <a:xfrm>
            <a:off x="3630706" y="2350545"/>
            <a:ext cx="0" cy="522194"/>
          </a:xfrm>
          <a:custGeom>
            <a:avLst/>
            <a:gdLst/>
            <a:ahLst/>
            <a:cxnLst/>
            <a:rect l="l" t="t" r="r" b="b"/>
            <a:pathLst>
              <a:path h="591820">
                <a:moveTo>
                  <a:pt x="0" y="591312"/>
                </a:moveTo>
                <a:lnTo>
                  <a:pt x="0" y="0"/>
                </a:lnTo>
              </a:path>
            </a:pathLst>
          </a:custGeom>
          <a:ln w="12192">
            <a:solidFill>
              <a:srgbClr val="E9E98B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0" name="object 20"/>
          <p:cNvSpPr/>
          <p:nvPr/>
        </p:nvSpPr>
        <p:spPr>
          <a:xfrm>
            <a:off x="537882" y="2345166"/>
            <a:ext cx="3092824" cy="11206"/>
          </a:xfrm>
          <a:custGeom>
            <a:avLst/>
            <a:gdLst/>
            <a:ahLst/>
            <a:cxnLst/>
            <a:rect l="l" t="t" r="r" b="b"/>
            <a:pathLst>
              <a:path w="3505200" h="12700">
                <a:moveTo>
                  <a:pt x="0" y="12192"/>
                </a:moveTo>
                <a:lnTo>
                  <a:pt x="3505200" y="12192"/>
                </a:lnTo>
                <a:lnTo>
                  <a:pt x="35052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6B66D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1" name="object 21"/>
          <p:cNvSpPr txBox="1"/>
          <p:nvPr/>
        </p:nvSpPr>
        <p:spPr>
          <a:xfrm>
            <a:off x="800995" y="2390716"/>
            <a:ext cx="2559424" cy="43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8280" marR="4483" indent="-1027634">
              <a:lnSpc>
                <a:spcPct val="103200"/>
              </a:lnSpc>
            </a:pPr>
            <a:r>
              <a:rPr sz="1368" b="1" spc="18" dirty="0">
                <a:latin typeface="Arial"/>
                <a:cs typeface="Arial"/>
              </a:rPr>
              <a:t>Deterministic </a:t>
            </a:r>
            <a:r>
              <a:rPr sz="1368" b="1" spc="13" dirty="0">
                <a:latin typeface="Arial"/>
                <a:cs typeface="Arial"/>
              </a:rPr>
              <a:t>Finite </a:t>
            </a:r>
            <a:r>
              <a:rPr sz="1368" b="1" spc="18" dirty="0">
                <a:latin typeface="Arial"/>
                <a:cs typeface="Arial"/>
              </a:rPr>
              <a:t>Automata  </a:t>
            </a:r>
            <a:r>
              <a:rPr sz="1368" b="1" spc="13" dirty="0">
                <a:latin typeface="Arial"/>
                <a:cs typeface="Arial"/>
              </a:rPr>
              <a:t>(DFA)</a:t>
            </a:r>
            <a:endParaRPr sz="1368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50193" y="3619948"/>
            <a:ext cx="145676" cy="721098"/>
          </a:xfrm>
          <a:custGeom>
            <a:avLst/>
            <a:gdLst/>
            <a:ahLst/>
            <a:cxnLst/>
            <a:rect l="l" t="t" r="r" b="b"/>
            <a:pathLst>
              <a:path w="165100" h="817245">
                <a:moveTo>
                  <a:pt x="164592" y="0"/>
                </a:moveTo>
                <a:lnTo>
                  <a:pt x="0" y="164591"/>
                </a:lnTo>
                <a:lnTo>
                  <a:pt x="0" y="816863"/>
                </a:lnTo>
                <a:lnTo>
                  <a:pt x="164592" y="652271"/>
                </a:lnTo>
                <a:lnTo>
                  <a:pt x="164592" y="0"/>
                </a:lnTo>
                <a:close/>
              </a:path>
            </a:pathLst>
          </a:custGeom>
          <a:solidFill>
            <a:srgbClr val="E1E186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3" name="object 23"/>
          <p:cNvSpPr/>
          <p:nvPr/>
        </p:nvSpPr>
        <p:spPr>
          <a:xfrm>
            <a:off x="6250193" y="4195482"/>
            <a:ext cx="145676" cy="145676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4592"/>
                </a:moveTo>
                <a:lnTo>
                  <a:pt x="164592" y="0"/>
                </a:lnTo>
              </a:path>
            </a:pathLst>
          </a:custGeom>
          <a:ln w="6096">
            <a:solidFill>
              <a:srgbClr val="E1E186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4" name="object 24"/>
          <p:cNvSpPr/>
          <p:nvPr/>
        </p:nvSpPr>
        <p:spPr>
          <a:xfrm>
            <a:off x="2689412" y="3619948"/>
            <a:ext cx="3706346" cy="145676"/>
          </a:xfrm>
          <a:custGeom>
            <a:avLst/>
            <a:gdLst/>
            <a:ahLst/>
            <a:cxnLst/>
            <a:rect l="l" t="t" r="r" b="b"/>
            <a:pathLst>
              <a:path w="4200525" h="165100">
                <a:moveTo>
                  <a:pt x="4200144" y="0"/>
                </a:moveTo>
                <a:lnTo>
                  <a:pt x="158495" y="0"/>
                </a:lnTo>
                <a:lnTo>
                  <a:pt x="0" y="164591"/>
                </a:lnTo>
                <a:lnTo>
                  <a:pt x="4035552" y="164591"/>
                </a:lnTo>
                <a:lnTo>
                  <a:pt x="4200144" y="0"/>
                </a:lnTo>
                <a:close/>
              </a:path>
            </a:pathLst>
          </a:custGeom>
          <a:solidFill>
            <a:srgbClr val="98985B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5" name="object 25"/>
          <p:cNvSpPr/>
          <p:nvPr/>
        </p:nvSpPr>
        <p:spPr>
          <a:xfrm>
            <a:off x="6250193" y="3619948"/>
            <a:ext cx="145676" cy="145676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4591"/>
                </a:moveTo>
                <a:lnTo>
                  <a:pt x="164592" y="0"/>
                </a:lnTo>
              </a:path>
            </a:pathLst>
          </a:custGeom>
          <a:ln w="6096">
            <a:solidFill>
              <a:srgbClr val="98985B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6" name="object 26"/>
          <p:cNvSpPr/>
          <p:nvPr/>
        </p:nvSpPr>
        <p:spPr>
          <a:xfrm>
            <a:off x="2689412" y="3765177"/>
            <a:ext cx="3561229" cy="575982"/>
          </a:xfrm>
          <a:custGeom>
            <a:avLst/>
            <a:gdLst/>
            <a:ahLst/>
            <a:cxnLst/>
            <a:rect l="l" t="t" r="r" b="b"/>
            <a:pathLst>
              <a:path w="4036059" h="652779">
                <a:moveTo>
                  <a:pt x="0" y="652272"/>
                </a:moveTo>
                <a:lnTo>
                  <a:pt x="4035552" y="652272"/>
                </a:lnTo>
                <a:lnTo>
                  <a:pt x="4035552" y="0"/>
                </a:lnTo>
                <a:lnTo>
                  <a:pt x="0" y="0"/>
                </a:lnTo>
                <a:lnTo>
                  <a:pt x="0" y="652272"/>
                </a:lnTo>
                <a:close/>
              </a:path>
            </a:pathLst>
          </a:custGeom>
          <a:solidFill>
            <a:srgbClr val="C3C374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7" name="object 27"/>
          <p:cNvSpPr/>
          <p:nvPr/>
        </p:nvSpPr>
        <p:spPr>
          <a:xfrm>
            <a:off x="2689412" y="3765177"/>
            <a:ext cx="0" cy="575982"/>
          </a:xfrm>
          <a:custGeom>
            <a:avLst/>
            <a:gdLst/>
            <a:ahLst/>
            <a:cxnLst/>
            <a:rect l="l" t="t" r="r" b="b"/>
            <a:pathLst>
              <a:path h="652779">
                <a:moveTo>
                  <a:pt x="0" y="0"/>
                </a:moveTo>
                <a:lnTo>
                  <a:pt x="0" y="652272"/>
                </a:lnTo>
              </a:path>
            </a:pathLst>
          </a:custGeom>
          <a:ln w="12192">
            <a:solidFill>
              <a:srgbClr val="D5D58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8" name="object 28"/>
          <p:cNvSpPr/>
          <p:nvPr/>
        </p:nvSpPr>
        <p:spPr>
          <a:xfrm>
            <a:off x="2689412" y="4335332"/>
            <a:ext cx="3561229" cy="11206"/>
          </a:xfrm>
          <a:custGeom>
            <a:avLst/>
            <a:gdLst/>
            <a:ahLst/>
            <a:cxnLst/>
            <a:rect l="l" t="t" r="r" b="b"/>
            <a:pathLst>
              <a:path w="4036059" h="12700">
                <a:moveTo>
                  <a:pt x="0" y="12192"/>
                </a:moveTo>
                <a:lnTo>
                  <a:pt x="4035552" y="12192"/>
                </a:lnTo>
                <a:lnTo>
                  <a:pt x="403555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6B66D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9" name="object 29"/>
          <p:cNvSpPr/>
          <p:nvPr/>
        </p:nvSpPr>
        <p:spPr>
          <a:xfrm>
            <a:off x="6250193" y="3765177"/>
            <a:ext cx="0" cy="575982"/>
          </a:xfrm>
          <a:custGeom>
            <a:avLst/>
            <a:gdLst/>
            <a:ahLst/>
            <a:cxnLst/>
            <a:rect l="l" t="t" r="r" b="b"/>
            <a:pathLst>
              <a:path h="652779">
                <a:moveTo>
                  <a:pt x="0" y="652272"/>
                </a:moveTo>
                <a:lnTo>
                  <a:pt x="0" y="0"/>
                </a:lnTo>
              </a:path>
            </a:pathLst>
          </a:custGeom>
          <a:ln w="12192">
            <a:solidFill>
              <a:srgbClr val="E9E98B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0" name="object 30"/>
          <p:cNvSpPr/>
          <p:nvPr/>
        </p:nvSpPr>
        <p:spPr>
          <a:xfrm>
            <a:off x="2689412" y="3759797"/>
            <a:ext cx="3561229" cy="11206"/>
          </a:xfrm>
          <a:custGeom>
            <a:avLst/>
            <a:gdLst/>
            <a:ahLst/>
            <a:cxnLst/>
            <a:rect l="l" t="t" r="r" b="b"/>
            <a:pathLst>
              <a:path w="4036059" h="12700">
                <a:moveTo>
                  <a:pt x="0" y="12192"/>
                </a:moveTo>
                <a:lnTo>
                  <a:pt x="4035552" y="12192"/>
                </a:lnTo>
                <a:lnTo>
                  <a:pt x="403555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6B66D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1" name="object 31"/>
          <p:cNvSpPr txBox="1"/>
          <p:nvPr/>
        </p:nvSpPr>
        <p:spPr>
          <a:xfrm>
            <a:off x="2689412" y="3800138"/>
            <a:ext cx="3561229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5591" marR="118789" indent="-1382880"/>
            <a:r>
              <a:rPr sz="1588" b="1" spc="-4" dirty="0">
                <a:latin typeface="Arial"/>
                <a:cs typeface="Arial"/>
              </a:rPr>
              <a:t>Non-Deterministic Finite Automata  (NFA)</a:t>
            </a:r>
            <a:endParaRPr sz="1588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71647" y="2216074"/>
            <a:ext cx="134471" cy="656665"/>
          </a:xfrm>
          <a:custGeom>
            <a:avLst/>
            <a:gdLst/>
            <a:ahLst/>
            <a:cxnLst/>
            <a:rect l="l" t="t" r="r" b="b"/>
            <a:pathLst>
              <a:path w="152400" h="744220">
                <a:moveTo>
                  <a:pt x="152400" y="0"/>
                </a:moveTo>
                <a:lnTo>
                  <a:pt x="0" y="152400"/>
                </a:lnTo>
                <a:lnTo>
                  <a:pt x="0" y="743712"/>
                </a:lnTo>
                <a:lnTo>
                  <a:pt x="152400" y="591312"/>
                </a:lnTo>
                <a:lnTo>
                  <a:pt x="152400" y="0"/>
                </a:lnTo>
                <a:close/>
              </a:path>
            </a:pathLst>
          </a:custGeom>
          <a:solidFill>
            <a:srgbClr val="E1E186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3" name="object 33"/>
          <p:cNvSpPr/>
          <p:nvPr/>
        </p:nvSpPr>
        <p:spPr>
          <a:xfrm>
            <a:off x="8471647" y="2737821"/>
            <a:ext cx="134471" cy="134471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6096">
            <a:solidFill>
              <a:srgbClr val="E1E186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4" name="object 34"/>
          <p:cNvSpPr/>
          <p:nvPr/>
        </p:nvSpPr>
        <p:spPr>
          <a:xfrm>
            <a:off x="4905487" y="2210695"/>
            <a:ext cx="3700743" cy="140074"/>
          </a:xfrm>
          <a:custGeom>
            <a:avLst/>
            <a:gdLst/>
            <a:ahLst/>
            <a:cxnLst/>
            <a:rect l="l" t="t" r="r" b="b"/>
            <a:pathLst>
              <a:path w="4194175" h="158750">
                <a:moveTo>
                  <a:pt x="4194048" y="0"/>
                </a:moveTo>
                <a:lnTo>
                  <a:pt x="164591" y="0"/>
                </a:lnTo>
                <a:lnTo>
                  <a:pt x="0" y="158496"/>
                </a:lnTo>
                <a:lnTo>
                  <a:pt x="4041648" y="158496"/>
                </a:lnTo>
                <a:lnTo>
                  <a:pt x="4194048" y="6096"/>
                </a:lnTo>
                <a:lnTo>
                  <a:pt x="4194048" y="0"/>
                </a:lnTo>
                <a:close/>
              </a:path>
            </a:pathLst>
          </a:custGeom>
          <a:solidFill>
            <a:srgbClr val="98985B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5" name="object 35"/>
          <p:cNvSpPr/>
          <p:nvPr/>
        </p:nvSpPr>
        <p:spPr>
          <a:xfrm>
            <a:off x="8471647" y="2216074"/>
            <a:ext cx="134471" cy="134471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6096">
            <a:solidFill>
              <a:srgbClr val="98985B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6" name="object 36"/>
          <p:cNvSpPr/>
          <p:nvPr/>
        </p:nvSpPr>
        <p:spPr>
          <a:xfrm>
            <a:off x="4905488" y="2350545"/>
            <a:ext cx="3566272" cy="522194"/>
          </a:xfrm>
          <a:custGeom>
            <a:avLst/>
            <a:gdLst/>
            <a:ahLst/>
            <a:cxnLst/>
            <a:rect l="l" t="t" r="r" b="b"/>
            <a:pathLst>
              <a:path w="4041775" h="591820">
                <a:moveTo>
                  <a:pt x="0" y="591312"/>
                </a:moveTo>
                <a:lnTo>
                  <a:pt x="4041648" y="591312"/>
                </a:lnTo>
                <a:lnTo>
                  <a:pt x="4041648" y="0"/>
                </a:lnTo>
                <a:lnTo>
                  <a:pt x="0" y="0"/>
                </a:lnTo>
                <a:lnTo>
                  <a:pt x="0" y="591312"/>
                </a:lnTo>
                <a:close/>
              </a:path>
            </a:pathLst>
          </a:custGeom>
          <a:solidFill>
            <a:srgbClr val="C3C374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7" name="object 37"/>
          <p:cNvSpPr/>
          <p:nvPr/>
        </p:nvSpPr>
        <p:spPr>
          <a:xfrm>
            <a:off x="4905487" y="2350545"/>
            <a:ext cx="0" cy="522194"/>
          </a:xfrm>
          <a:custGeom>
            <a:avLst/>
            <a:gdLst/>
            <a:ahLst/>
            <a:cxnLst/>
            <a:rect l="l" t="t" r="r" b="b"/>
            <a:pathLst>
              <a:path h="591820">
                <a:moveTo>
                  <a:pt x="0" y="0"/>
                </a:moveTo>
                <a:lnTo>
                  <a:pt x="0" y="591312"/>
                </a:lnTo>
              </a:path>
            </a:pathLst>
          </a:custGeom>
          <a:ln w="12192">
            <a:solidFill>
              <a:srgbClr val="D5D58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8" name="object 38"/>
          <p:cNvSpPr/>
          <p:nvPr/>
        </p:nvSpPr>
        <p:spPr>
          <a:xfrm>
            <a:off x="4905488" y="2866912"/>
            <a:ext cx="3566272" cy="11206"/>
          </a:xfrm>
          <a:custGeom>
            <a:avLst/>
            <a:gdLst/>
            <a:ahLst/>
            <a:cxnLst/>
            <a:rect l="l" t="t" r="r" b="b"/>
            <a:pathLst>
              <a:path w="4041775" h="12700">
                <a:moveTo>
                  <a:pt x="0" y="12192"/>
                </a:moveTo>
                <a:lnTo>
                  <a:pt x="4041648" y="12192"/>
                </a:lnTo>
                <a:lnTo>
                  <a:pt x="40416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6B66D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9" name="object 39"/>
          <p:cNvSpPr/>
          <p:nvPr/>
        </p:nvSpPr>
        <p:spPr>
          <a:xfrm>
            <a:off x="8471647" y="2350545"/>
            <a:ext cx="0" cy="522194"/>
          </a:xfrm>
          <a:custGeom>
            <a:avLst/>
            <a:gdLst/>
            <a:ahLst/>
            <a:cxnLst/>
            <a:rect l="l" t="t" r="r" b="b"/>
            <a:pathLst>
              <a:path h="591820">
                <a:moveTo>
                  <a:pt x="0" y="591312"/>
                </a:moveTo>
                <a:lnTo>
                  <a:pt x="0" y="0"/>
                </a:lnTo>
              </a:path>
            </a:pathLst>
          </a:custGeom>
          <a:ln w="12192">
            <a:solidFill>
              <a:srgbClr val="E9E98B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0" name="object 40"/>
          <p:cNvSpPr/>
          <p:nvPr/>
        </p:nvSpPr>
        <p:spPr>
          <a:xfrm>
            <a:off x="4905488" y="2345166"/>
            <a:ext cx="3566272" cy="11206"/>
          </a:xfrm>
          <a:custGeom>
            <a:avLst/>
            <a:gdLst/>
            <a:ahLst/>
            <a:cxnLst/>
            <a:rect l="l" t="t" r="r" b="b"/>
            <a:pathLst>
              <a:path w="4041775" h="12700">
                <a:moveTo>
                  <a:pt x="0" y="12192"/>
                </a:moveTo>
                <a:lnTo>
                  <a:pt x="4041648" y="12192"/>
                </a:lnTo>
                <a:lnTo>
                  <a:pt x="40416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6B66D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1" name="object 41"/>
          <p:cNvSpPr txBox="1"/>
          <p:nvPr/>
        </p:nvSpPr>
        <p:spPr>
          <a:xfrm>
            <a:off x="4905488" y="2390716"/>
            <a:ext cx="3566272" cy="43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48" marR="103099" indent="-812470">
              <a:lnSpc>
                <a:spcPct val="103200"/>
              </a:lnSpc>
            </a:pPr>
            <a:r>
              <a:rPr sz="1368" b="1" spc="18" dirty="0">
                <a:latin typeface="Arial"/>
                <a:cs typeface="Arial"/>
              </a:rPr>
              <a:t>Non-Deterministic </a:t>
            </a:r>
            <a:r>
              <a:rPr sz="1368" b="1" spc="13" dirty="0">
                <a:latin typeface="Arial"/>
                <a:cs typeface="Arial"/>
              </a:rPr>
              <a:t>Finite </a:t>
            </a:r>
            <a:r>
              <a:rPr sz="1368" b="1" spc="18" dirty="0">
                <a:latin typeface="Arial"/>
                <a:cs typeface="Arial"/>
              </a:rPr>
              <a:t>Automata with  empty </a:t>
            </a:r>
            <a:r>
              <a:rPr sz="1368" b="1" spc="22" dirty="0">
                <a:latin typeface="Arial"/>
                <a:cs typeface="Arial"/>
              </a:rPr>
              <a:t>move</a:t>
            </a:r>
            <a:r>
              <a:rPr sz="1368" b="1" spc="-66" dirty="0">
                <a:latin typeface="Arial"/>
                <a:cs typeface="Arial"/>
              </a:rPr>
              <a:t> </a:t>
            </a:r>
            <a:r>
              <a:rPr sz="1368" b="1" dirty="0">
                <a:latin typeface="Arial"/>
                <a:cs typeface="Arial"/>
              </a:rPr>
              <a:t>(?-NFA)</a:t>
            </a:r>
            <a:endParaRPr sz="1368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17059" y="1382358"/>
            <a:ext cx="2297206" cy="925606"/>
          </a:xfrm>
          <a:custGeom>
            <a:avLst/>
            <a:gdLst/>
            <a:ahLst/>
            <a:cxnLst/>
            <a:rect l="l" t="t" r="r" b="b"/>
            <a:pathLst>
              <a:path w="2603500" h="1049020">
                <a:moveTo>
                  <a:pt x="170687" y="835151"/>
                </a:moveTo>
                <a:lnTo>
                  <a:pt x="0" y="1024127"/>
                </a:lnTo>
                <a:lnTo>
                  <a:pt x="256031" y="1048512"/>
                </a:lnTo>
                <a:lnTo>
                  <a:pt x="234086" y="993648"/>
                </a:lnTo>
                <a:lnTo>
                  <a:pt x="188975" y="993648"/>
                </a:lnTo>
                <a:lnTo>
                  <a:pt x="164592" y="920495"/>
                </a:lnTo>
                <a:lnTo>
                  <a:pt x="199501" y="907184"/>
                </a:lnTo>
                <a:lnTo>
                  <a:pt x="170687" y="835151"/>
                </a:lnTo>
                <a:close/>
              </a:path>
              <a:path w="2603500" h="1049020">
                <a:moveTo>
                  <a:pt x="199501" y="907184"/>
                </a:moveTo>
                <a:lnTo>
                  <a:pt x="164592" y="920495"/>
                </a:lnTo>
                <a:lnTo>
                  <a:pt x="188975" y="993648"/>
                </a:lnTo>
                <a:lnTo>
                  <a:pt x="228082" y="978637"/>
                </a:lnTo>
                <a:lnTo>
                  <a:pt x="199501" y="907184"/>
                </a:lnTo>
                <a:close/>
              </a:path>
              <a:path w="2603500" h="1049020">
                <a:moveTo>
                  <a:pt x="228082" y="978637"/>
                </a:moveTo>
                <a:lnTo>
                  <a:pt x="188975" y="993648"/>
                </a:lnTo>
                <a:lnTo>
                  <a:pt x="234086" y="993648"/>
                </a:lnTo>
                <a:lnTo>
                  <a:pt x="228082" y="978637"/>
                </a:lnTo>
                <a:close/>
              </a:path>
              <a:path w="2603500" h="1049020">
                <a:moveTo>
                  <a:pt x="2578608" y="0"/>
                </a:moveTo>
                <a:lnTo>
                  <a:pt x="199501" y="907184"/>
                </a:lnTo>
                <a:lnTo>
                  <a:pt x="228082" y="978637"/>
                </a:lnTo>
                <a:lnTo>
                  <a:pt x="2602991" y="67055"/>
                </a:lnTo>
                <a:lnTo>
                  <a:pt x="257860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3" name="object 43"/>
          <p:cNvSpPr/>
          <p:nvPr/>
        </p:nvSpPr>
        <p:spPr>
          <a:xfrm>
            <a:off x="4292301" y="1382358"/>
            <a:ext cx="2431676" cy="930649"/>
          </a:xfrm>
          <a:custGeom>
            <a:avLst/>
            <a:gdLst/>
            <a:ahLst/>
            <a:cxnLst/>
            <a:rect l="l" t="t" r="r" b="b"/>
            <a:pathLst>
              <a:path w="2755900" h="1054735">
                <a:moveTo>
                  <a:pt x="2526542" y="981423"/>
                </a:moveTo>
                <a:lnTo>
                  <a:pt x="2499360" y="1054607"/>
                </a:lnTo>
                <a:lnTo>
                  <a:pt x="2755391" y="1024127"/>
                </a:lnTo>
                <a:lnTo>
                  <a:pt x="2725928" y="993648"/>
                </a:lnTo>
                <a:lnTo>
                  <a:pt x="2560319" y="993648"/>
                </a:lnTo>
                <a:lnTo>
                  <a:pt x="2526542" y="981423"/>
                </a:lnTo>
                <a:close/>
              </a:path>
              <a:path w="2755900" h="1054735">
                <a:moveTo>
                  <a:pt x="2554066" y="907320"/>
                </a:moveTo>
                <a:lnTo>
                  <a:pt x="2526542" y="981423"/>
                </a:lnTo>
                <a:lnTo>
                  <a:pt x="2560319" y="993648"/>
                </a:lnTo>
                <a:lnTo>
                  <a:pt x="2590799" y="920495"/>
                </a:lnTo>
                <a:lnTo>
                  <a:pt x="2554066" y="907320"/>
                </a:lnTo>
                <a:close/>
              </a:path>
              <a:path w="2755900" h="1054735">
                <a:moveTo>
                  <a:pt x="2578608" y="841248"/>
                </a:moveTo>
                <a:lnTo>
                  <a:pt x="2554066" y="907320"/>
                </a:lnTo>
                <a:lnTo>
                  <a:pt x="2590799" y="920495"/>
                </a:lnTo>
                <a:lnTo>
                  <a:pt x="2560319" y="993648"/>
                </a:lnTo>
                <a:lnTo>
                  <a:pt x="2725928" y="993648"/>
                </a:lnTo>
                <a:lnTo>
                  <a:pt x="2578608" y="841248"/>
                </a:lnTo>
                <a:close/>
              </a:path>
              <a:path w="2755900" h="1054735">
                <a:moveTo>
                  <a:pt x="24383" y="0"/>
                </a:moveTo>
                <a:lnTo>
                  <a:pt x="0" y="67055"/>
                </a:lnTo>
                <a:lnTo>
                  <a:pt x="2526542" y="981423"/>
                </a:lnTo>
                <a:lnTo>
                  <a:pt x="2554066" y="907320"/>
                </a:lnTo>
                <a:lnTo>
                  <a:pt x="24383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4" name="object 44"/>
          <p:cNvSpPr/>
          <p:nvPr/>
        </p:nvSpPr>
        <p:spPr>
          <a:xfrm>
            <a:off x="4200862" y="1409252"/>
            <a:ext cx="204507" cy="2286000"/>
          </a:xfrm>
          <a:custGeom>
            <a:avLst/>
            <a:gdLst/>
            <a:ahLst/>
            <a:cxnLst/>
            <a:rect l="l" t="t" r="r" b="b"/>
            <a:pathLst>
              <a:path w="231775" h="2590800">
                <a:moveTo>
                  <a:pt x="79248" y="2365248"/>
                </a:moveTo>
                <a:lnTo>
                  <a:pt x="0" y="2365248"/>
                </a:lnTo>
                <a:lnTo>
                  <a:pt x="115824" y="2590800"/>
                </a:lnTo>
                <a:lnTo>
                  <a:pt x="212865" y="2401824"/>
                </a:lnTo>
                <a:lnTo>
                  <a:pt x="79248" y="2401824"/>
                </a:lnTo>
                <a:lnTo>
                  <a:pt x="79248" y="2365248"/>
                </a:lnTo>
                <a:close/>
              </a:path>
              <a:path w="231775" h="2590800">
                <a:moveTo>
                  <a:pt x="152400" y="0"/>
                </a:moveTo>
                <a:lnTo>
                  <a:pt x="79248" y="0"/>
                </a:lnTo>
                <a:lnTo>
                  <a:pt x="79248" y="2401824"/>
                </a:lnTo>
                <a:lnTo>
                  <a:pt x="152400" y="2401824"/>
                </a:lnTo>
                <a:lnTo>
                  <a:pt x="152400" y="0"/>
                </a:lnTo>
                <a:close/>
              </a:path>
              <a:path w="231775" h="2590800">
                <a:moveTo>
                  <a:pt x="231648" y="2365248"/>
                </a:moveTo>
                <a:lnTo>
                  <a:pt x="152400" y="2365248"/>
                </a:lnTo>
                <a:lnTo>
                  <a:pt x="152400" y="2401824"/>
                </a:lnTo>
                <a:lnTo>
                  <a:pt x="212865" y="2401824"/>
                </a:lnTo>
                <a:lnTo>
                  <a:pt x="231648" y="236524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</p:spTree>
    <p:extLst>
      <p:ext uri="{BB962C8B-B14F-4D97-AF65-F5344CB8AC3E}">
        <p14:creationId xmlns:p14="http://schemas.microsoft.com/office/powerpoint/2010/main" val="87903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Automata/Finite State Machine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376363"/>
            <a:ext cx="7772400" cy="51768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Automata (such as Finite State Machines) are tools for reasoning about computation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Finite State Machines or Finite automation*</a:t>
            </a:r>
            <a:endParaRPr lang="en-US" altLang="en-US" sz="20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Our model of computation comes down to two parts: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input and output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Processor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Automatic door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Coke machine (input money, output drinks + change if right coins inserted)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Credit card checker (input card number + expiry date, output yes or no)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Compiler (input program, output yes/no answer + compiled code)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Operating System (input commands, output could be anything!)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589F8D-609D-470E-9145-0C9AF8392E0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883" y="403412"/>
            <a:ext cx="8068235" cy="6051176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" name="object 3"/>
          <p:cNvSpPr/>
          <p:nvPr/>
        </p:nvSpPr>
        <p:spPr>
          <a:xfrm>
            <a:off x="4771017" y="1748118"/>
            <a:ext cx="3835213" cy="3975287"/>
          </a:xfrm>
          <a:custGeom>
            <a:avLst/>
            <a:gdLst/>
            <a:ahLst/>
            <a:cxnLst/>
            <a:rect l="l" t="t" r="r" b="b"/>
            <a:pathLst>
              <a:path w="4346575" h="4505325">
                <a:moveTo>
                  <a:pt x="0" y="4504944"/>
                </a:moveTo>
                <a:lnTo>
                  <a:pt x="4346448" y="4504944"/>
                </a:lnTo>
                <a:lnTo>
                  <a:pt x="4346448" y="0"/>
                </a:lnTo>
                <a:lnTo>
                  <a:pt x="0" y="0"/>
                </a:lnTo>
                <a:lnTo>
                  <a:pt x="0" y="450494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" name="object 4"/>
          <p:cNvSpPr/>
          <p:nvPr/>
        </p:nvSpPr>
        <p:spPr>
          <a:xfrm>
            <a:off x="4771017" y="1748118"/>
            <a:ext cx="3835213" cy="3975287"/>
          </a:xfrm>
          <a:custGeom>
            <a:avLst/>
            <a:gdLst/>
            <a:ahLst/>
            <a:cxnLst/>
            <a:rect l="l" t="t" r="r" b="b"/>
            <a:pathLst>
              <a:path w="4346575" h="4505325">
                <a:moveTo>
                  <a:pt x="0" y="0"/>
                </a:moveTo>
                <a:lnTo>
                  <a:pt x="0" y="4504944"/>
                </a:lnTo>
                <a:lnTo>
                  <a:pt x="4346448" y="4504944"/>
                </a:lnTo>
                <a:lnTo>
                  <a:pt x="4346448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5" name="object 5"/>
          <p:cNvSpPr/>
          <p:nvPr/>
        </p:nvSpPr>
        <p:spPr>
          <a:xfrm>
            <a:off x="5050715" y="2727063"/>
            <a:ext cx="349624" cy="414618"/>
          </a:xfrm>
          <a:custGeom>
            <a:avLst/>
            <a:gdLst/>
            <a:ahLst/>
            <a:cxnLst/>
            <a:rect l="l" t="t" r="r" b="b"/>
            <a:pathLst>
              <a:path w="396239" h="469900">
                <a:moveTo>
                  <a:pt x="201167" y="0"/>
                </a:moveTo>
                <a:lnTo>
                  <a:pt x="155474" y="6113"/>
                </a:lnTo>
                <a:lnTo>
                  <a:pt x="113300" y="23530"/>
                </a:lnTo>
                <a:lnTo>
                  <a:pt x="75924" y="50865"/>
                </a:lnTo>
                <a:lnTo>
                  <a:pt x="44626" y="86730"/>
                </a:lnTo>
                <a:lnTo>
                  <a:pt x="20687" y="129739"/>
                </a:lnTo>
                <a:lnTo>
                  <a:pt x="5385" y="178507"/>
                </a:lnTo>
                <a:lnTo>
                  <a:pt x="0" y="231648"/>
                </a:lnTo>
                <a:lnTo>
                  <a:pt x="4143" y="280368"/>
                </a:lnTo>
                <a:lnTo>
                  <a:pt x="16001" y="325374"/>
                </a:lnTo>
                <a:lnTo>
                  <a:pt x="34718" y="365807"/>
                </a:lnTo>
                <a:lnTo>
                  <a:pt x="59436" y="400811"/>
                </a:lnTo>
                <a:lnTo>
                  <a:pt x="89296" y="429529"/>
                </a:lnTo>
                <a:lnTo>
                  <a:pt x="123443" y="451103"/>
                </a:lnTo>
                <a:lnTo>
                  <a:pt x="161020" y="464677"/>
                </a:lnTo>
                <a:lnTo>
                  <a:pt x="201167" y="469391"/>
                </a:lnTo>
                <a:lnTo>
                  <a:pt x="246523" y="463260"/>
                </a:lnTo>
                <a:lnTo>
                  <a:pt x="287827" y="445718"/>
                </a:lnTo>
                <a:lnTo>
                  <a:pt x="324012" y="418046"/>
                </a:lnTo>
                <a:lnTo>
                  <a:pt x="354012" y="381524"/>
                </a:lnTo>
                <a:lnTo>
                  <a:pt x="376761" y="337430"/>
                </a:lnTo>
                <a:lnTo>
                  <a:pt x="391192" y="287045"/>
                </a:lnTo>
                <a:lnTo>
                  <a:pt x="396239" y="231648"/>
                </a:lnTo>
                <a:lnTo>
                  <a:pt x="391192" y="178507"/>
                </a:lnTo>
                <a:lnTo>
                  <a:pt x="376761" y="129739"/>
                </a:lnTo>
                <a:lnTo>
                  <a:pt x="354012" y="86730"/>
                </a:lnTo>
                <a:lnTo>
                  <a:pt x="324012" y="50865"/>
                </a:lnTo>
                <a:lnTo>
                  <a:pt x="287827" y="23530"/>
                </a:lnTo>
                <a:lnTo>
                  <a:pt x="246523" y="6113"/>
                </a:lnTo>
                <a:lnTo>
                  <a:pt x="20116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6" name="object 6"/>
          <p:cNvSpPr/>
          <p:nvPr/>
        </p:nvSpPr>
        <p:spPr>
          <a:xfrm>
            <a:off x="5050715" y="2727063"/>
            <a:ext cx="349624" cy="414618"/>
          </a:xfrm>
          <a:custGeom>
            <a:avLst/>
            <a:gdLst/>
            <a:ahLst/>
            <a:cxnLst/>
            <a:rect l="l" t="t" r="r" b="b"/>
            <a:pathLst>
              <a:path w="396239" h="469900">
                <a:moveTo>
                  <a:pt x="201167" y="0"/>
                </a:moveTo>
                <a:lnTo>
                  <a:pt x="155474" y="6113"/>
                </a:lnTo>
                <a:lnTo>
                  <a:pt x="113300" y="23530"/>
                </a:lnTo>
                <a:lnTo>
                  <a:pt x="75924" y="50865"/>
                </a:lnTo>
                <a:lnTo>
                  <a:pt x="44626" y="86730"/>
                </a:lnTo>
                <a:lnTo>
                  <a:pt x="20687" y="129739"/>
                </a:lnTo>
                <a:lnTo>
                  <a:pt x="5385" y="178507"/>
                </a:lnTo>
                <a:lnTo>
                  <a:pt x="0" y="231648"/>
                </a:lnTo>
                <a:lnTo>
                  <a:pt x="4143" y="280368"/>
                </a:lnTo>
                <a:lnTo>
                  <a:pt x="16001" y="325374"/>
                </a:lnTo>
                <a:lnTo>
                  <a:pt x="34718" y="365807"/>
                </a:lnTo>
                <a:lnTo>
                  <a:pt x="59436" y="400811"/>
                </a:lnTo>
                <a:lnTo>
                  <a:pt x="89296" y="429529"/>
                </a:lnTo>
                <a:lnTo>
                  <a:pt x="123443" y="451103"/>
                </a:lnTo>
                <a:lnTo>
                  <a:pt x="161020" y="464677"/>
                </a:lnTo>
                <a:lnTo>
                  <a:pt x="201167" y="469391"/>
                </a:lnTo>
                <a:lnTo>
                  <a:pt x="246523" y="463260"/>
                </a:lnTo>
                <a:lnTo>
                  <a:pt x="287827" y="445718"/>
                </a:lnTo>
                <a:lnTo>
                  <a:pt x="324012" y="418046"/>
                </a:lnTo>
                <a:lnTo>
                  <a:pt x="354012" y="381524"/>
                </a:lnTo>
                <a:lnTo>
                  <a:pt x="376761" y="337430"/>
                </a:lnTo>
                <a:lnTo>
                  <a:pt x="391192" y="287045"/>
                </a:lnTo>
                <a:lnTo>
                  <a:pt x="396239" y="231648"/>
                </a:lnTo>
                <a:lnTo>
                  <a:pt x="391192" y="178507"/>
                </a:lnTo>
                <a:lnTo>
                  <a:pt x="376761" y="129739"/>
                </a:lnTo>
                <a:lnTo>
                  <a:pt x="354012" y="86730"/>
                </a:lnTo>
                <a:lnTo>
                  <a:pt x="324012" y="50865"/>
                </a:lnTo>
                <a:lnTo>
                  <a:pt x="287827" y="23530"/>
                </a:lnTo>
                <a:lnTo>
                  <a:pt x="246523" y="6113"/>
                </a:lnTo>
                <a:lnTo>
                  <a:pt x="201167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7" name="object 7"/>
          <p:cNvSpPr txBox="1"/>
          <p:nvPr/>
        </p:nvSpPr>
        <p:spPr>
          <a:xfrm>
            <a:off x="5141706" y="2805056"/>
            <a:ext cx="170329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13" dirty="0">
                <a:latin typeface="Arial"/>
                <a:cs typeface="Arial"/>
              </a:rPr>
              <a:t>A</a:t>
            </a:r>
            <a:endParaRPr sz="1588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59737" y="1963270"/>
            <a:ext cx="344581" cy="414618"/>
          </a:xfrm>
          <a:custGeom>
            <a:avLst/>
            <a:gdLst/>
            <a:ahLst/>
            <a:cxnLst/>
            <a:rect l="l" t="t" r="r" b="b"/>
            <a:pathLst>
              <a:path w="390525" h="469900">
                <a:moveTo>
                  <a:pt x="195072" y="0"/>
                </a:moveTo>
                <a:lnTo>
                  <a:pt x="149716" y="6131"/>
                </a:lnTo>
                <a:lnTo>
                  <a:pt x="108412" y="23673"/>
                </a:lnTo>
                <a:lnTo>
                  <a:pt x="72227" y="51345"/>
                </a:lnTo>
                <a:lnTo>
                  <a:pt x="42227" y="87867"/>
                </a:lnTo>
                <a:lnTo>
                  <a:pt x="19478" y="131961"/>
                </a:lnTo>
                <a:lnTo>
                  <a:pt x="5047" y="182346"/>
                </a:lnTo>
                <a:lnTo>
                  <a:pt x="0" y="237744"/>
                </a:lnTo>
                <a:lnTo>
                  <a:pt x="5047" y="290884"/>
                </a:lnTo>
                <a:lnTo>
                  <a:pt x="19478" y="339652"/>
                </a:lnTo>
                <a:lnTo>
                  <a:pt x="42227" y="382661"/>
                </a:lnTo>
                <a:lnTo>
                  <a:pt x="72227" y="418526"/>
                </a:lnTo>
                <a:lnTo>
                  <a:pt x="108412" y="445861"/>
                </a:lnTo>
                <a:lnTo>
                  <a:pt x="149716" y="463278"/>
                </a:lnTo>
                <a:lnTo>
                  <a:pt x="195072" y="469392"/>
                </a:lnTo>
                <a:lnTo>
                  <a:pt x="240427" y="463278"/>
                </a:lnTo>
                <a:lnTo>
                  <a:pt x="281731" y="445861"/>
                </a:lnTo>
                <a:lnTo>
                  <a:pt x="317916" y="418526"/>
                </a:lnTo>
                <a:lnTo>
                  <a:pt x="347916" y="382661"/>
                </a:lnTo>
                <a:lnTo>
                  <a:pt x="370665" y="339652"/>
                </a:lnTo>
                <a:lnTo>
                  <a:pt x="385096" y="290884"/>
                </a:lnTo>
                <a:lnTo>
                  <a:pt x="390143" y="237744"/>
                </a:lnTo>
                <a:lnTo>
                  <a:pt x="385096" y="182346"/>
                </a:lnTo>
                <a:lnTo>
                  <a:pt x="370665" y="131961"/>
                </a:lnTo>
                <a:lnTo>
                  <a:pt x="347916" y="87867"/>
                </a:lnTo>
                <a:lnTo>
                  <a:pt x="317916" y="51345"/>
                </a:lnTo>
                <a:lnTo>
                  <a:pt x="281731" y="23673"/>
                </a:lnTo>
                <a:lnTo>
                  <a:pt x="240427" y="6131"/>
                </a:lnTo>
                <a:lnTo>
                  <a:pt x="195072" y="0"/>
                </a:lnTo>
                <a:close/>
              </a:path>
            </a:pathLst>
          </a:custGeom>
          <a:solidFill>
            <a:srgbClr val="BADFE3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9" name="object 9"/>
          <p:cNvSpPr/>
          <p:nvPr/>
        </p:nvSpPr>
        <p:spPr>
          <a:xfrm>
            <a:off x="5959737" y="1963270"/>
            <a:ext cx="344581" cy="414618"/>
          </a:xfrm>
          <a:custGeom>
            <a:avLst/>
            <a:gdLst/>
            <a:ahLst/>
            <a:cxnLst/>
            <a:rect l="l" t="t" r="r" b="b"/>
            <a:pathLst>
              <a:path w="390525" h="469900">
                <a:moveTo>
                  <a:pt x="195072" y="0"/>
                </a:moveTo>
                <a:lnTo>
                  <a:pt x="149716" y="6131"/>
                </a:lnTo>
                <a:lnTo>
                  <a:pt x="108412" y="23673"/>
                </a:lnTo>
                <a:lnTo>
                  <a:pt x="72227" y="51345"/>
                </a:lnTo>
                <a:lnTo>
                  <a:pt x="42227" y="87867"/>
                </a:lnTo>
                <a:lnTo>
                  <a:pt x="19478" y="131961"/>
                </a:lnTo>
                <a:lnTo>
                  <a:pt x="5047" y="182346"/>
                </a:lnTo>
                <a:lnTo>
                  <a:pt x="0" y="237744"/>
                </a:lnTo>
                <a:lnTo>
                  <a:pt x="5047" y="290884"/>
                </a:lnTo>
                <a:lnTo>
                  <a:pt x="19478" y="339652"/>
                </a:lnTo>
                <a:lnTo>
                  <a:pt x="42227" y="382661"/>
                </a:lnTo>
                <a:lnTo>
                  <a:pt x="72227" y="418526"/>
                </a:lnTo>
                <a:lnTo>
                  <a:pt x="108412" y="445861"/>
                </a:lnTo>
                <a:lnTo>
                  <a:pt x="149716" y="463278"/>
                </a:lnTo>
                <a:lnTo>
                  <a:pt x="195072" y="469392"/>
                </a:lnTo>
                <a:lnTo>
                  <a:pt x="240427" y="463278"/>
                </a:lnTo>
                <a:lnTo>
                  <a:pt x="281731" y="445861"/>
                </a:lnTo>
                <a:lnTo>
                  <a:pt x="317916" y="418526"/>
                </a:lnTo>
                <a:lnTo>
                  <a:pt x="347916" y="382661"/>
                </a:lnTo>
                <a:lnTo>
                  <a:pt x="370665" y="339652"/>
                </a:lnTo>
                <a:lnTo>
                  <a:pt x="385096" y="290884"/>
                </a:lnTo>
                <a:lnTo>
                  <a:pt x="390143" y="237744"/>
                </a:lnTo>
                <a:lnTo>
                  <a:pt x="385096" y="182346"/>
                </a:lnTo>
                <a:lnTo>
                  <a:pt x="370665" y="131961"/>
                </a:lnTo>
                <a:lnTo>
                  <a:pt x="347916" y="87867"/>
                </a:lnTo>
                <a:lnTo>
                  <a:pt x="317916" y="51345"/>
                </a:lnTo>
                <a:lnTo>
                  <a:pt x="281731" y="23673"/>
                </a:lnTo>
                <a:lnTo>
                  <a:pt x="240427" y="6131"/>
                </a:lnTo>
                <a:lnTo>
                  <a:pt x="19507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0" name="object 10"/>
          <p:cNvSpPr txBox="1"/>
          <p:nvPr/>
        </p:nvSpPr>
        <p:spPr>
          <a:xfrm>
            <a:off x="6050728" y="2041263"/>
            <a:ext cx="170329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13" dirty="0">
                <a:latin typeface="Arial"/>
                <a:cs typeface="Arial"/>
              </a:rPr>
              <a:t>B</a:t>
            </a:r>
            <a:endParaRPr sz="1588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29662" y="3141233"/>
            <a:ext cx="344581" cy="414618"/>
          </a:xfrm>
          <a:custGeom>
            <a:avLst/>
            <a:gdLst/>
            <a:ahLst/>
            <a:cxnLst/>
            <a:rect l="l" t="t" r="r" b="b"/>
            <a:pathLst>
              <a:path w="390525" h="469900">
                <a:moveTo>
                  <a:pt x="195072" y="0"/>
                </a:moveTo>
                <a:lnTo>
                  <a:pt x="149716" y="6113"/>
                </a:lnTo>
                <a:lnTo>
                  <a:pt x="108412" y="23530"/>
                </a:lnTo>
                <a:lnTo>
                  <a:pt x="72227" y="50865"/>
                </a:lnTo>
                <a:lnTo>
                  <a:pt x="42227" y="86730"/>
                </a:lnTo>
                <a:lnTo>
                  <a:pt x="19478" y="129739"/>
                </a:lnTo>
                <a:lnTo>
                  <a:pt x="5047" y="178507"/>
                </a:lnTo>
                <a:lnTo>
                  <a:pt x="0" y="231648"/>
                </a:lnTo>
                <a:lnTo>
                  <a:pt x="5047" y="287045"/>
                </a:lnTo>
                <a:lnTo>
                  <a:pt x="19478" y="337430"/>
                </a:lnTo>
                <a:lnTo>
                  <a:pt x="42227" y="381524"/>
                </a:lnTo>
                <a:lnTo>
                  <a:pt x="72227" y="418046"/>
                </a:lnTo>
                <a:lnTo>
                  <a:pt x="108412" y="445718"/>
                </a:lnTo>
                <a:lnTo>
                  <a:pt x="149716" y="463260"/>
                </a:lnTo>
                <a:lnTo>
                  <a:pt x="195072" y="469391"/>
                </a:lnTo>
                <a:lnTo>
                  <a:pt x="240427" y="463260"/>
                </a:lnTo>
                <a:lnTo>
                  <a:pt x="281731" y="445718"/>
                </a:lnTo>
                <a:lnTo>
                  <a:pt x="317916" y="418046"/>
                </a:lnTo>
                <a:lnTo>
                  <a:pt x="347916" y="381524"/>
                </a:lnTo>
                <a:lnTo>
                  <a:pt x="370665" y="337430"/>
                </a:lnTo>
                <a:lnTo>
                  <a:pt x="385096" y="287045"/>
                </a:lnTo>
                <a:lnTo>
                  <a:pt x="390143" y="231648"/>
                </a:lnTo>
                <a:lnTo>
                  <a:pt x="385096" y="178507"/>
                </a:lnTo>
                <a:lnTo>
                  <a:pt x="370665" y="129739"/>
                </a:lnTo>
                <a:lnTo>
                  <a:pt x="347916" y="86730"/>
                </a:lnTo>
                <a:lnTo>
                  <a:pt x="317916" y="50865"/>
                </a:lnTo>
                <a:lnTo>
                  <a:pt x="281731" y="23530"/>
                </a:lnTo>
                <a:lnTo>
                  <a:pt x="240427" y="6113"/>
                </a:lnTo>
                <a:lnTo>
                  <a:pt x="195072" y="0"/>
                </a:lnTo>
                <a:close/>
              </a:path>
            </a:pathLst>
          </a:custGeom>
          <a:solidFill>
            <a:srgbClr val="BADFE3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2" name="object 12"/>
          <p:cNvSpPr/>
          <p:nvPr/>
        </p:nvSpPr>
        <p:spPr>
          <a:xfrm>
            <a:off x="6029662" y="3141233"/>
            <a:ext cx="344581" cy="414618"/>
          </a:xfrm>
          <a:custGeom>
            <a:avLst/>
            <a:gdLst/>
            <a:ahLst/>
            <a:cxnLst/>
            <a:rect l="l" t="t" r="r" b="b"/>
            <a:pathLst>
              <a:path w="390525" h="469900">
                <a:moveTo>
                  <a:pt x="195072" y="0"/>
                </a:moveTo>
                <a:lnTo>
                  <a:pt x="149716" y="6113"/>
                </a:lnTo>
                <a:lnTo>
                  <a:pt x="108412" y="23530"/>
                </a:lnTo>
                <a:lnTo>
                  <a:pt x="72227" y="50865"/>
                </a:lnTo>
                <a:lnTo>
                  <a:pt x="42227" y="86730"/>
                </a:lnTo>
                <a:lnTo>
                  <a:pt x="19478" y="129739"/>
                </a:lnTo>
                <a:lnTo>
                  <a:pt x="5047" y="178507"/>
                </a:lnTo>
                <a:lnTo>
                  <a:pt x="0" y="231648"/>
                </a:lnTo>
                <a:lnTo>
                  <a:pt x="5047" y="287045"/>
                </a:lnTo>
                <a:lnTo>
                  <a:pt x="19478" y="337430"/>
                </a:lnTo>
                <a:lnTo>
                  <a:pt x="42227" y="381524"/>
                </a:lnTo>
                <a:lnTo>
                  <a:pt x="72227" y="418046"/>
                </a:lnTo>
                <a:lnTo>
                  <a:pt x="108412" y="445718"/>
                </a:lnTo>
                <a:lnTo>
                  <a:pt x="149716" y="463260"/>
                </a:lnTo>
                <a:lnTo>
                  <a:pt x="195072" y="469391"/>
                </a:lnTo>
                <a:lnTo>
                  <a:pt x="240427" y="463260"/>
                </a:lnTo>
                <a:lnTo>
                  <a:pt x="281731" y="445718"/>
                </a:lnTo>
                <a:lnTo>
                  <a:pt x="317916" y="418046"/>
                </a:lnTo>
                <a:lnTo>
                  <a:pt x="347916" y="381524"/>
                </a:lnTo>
                <a:lnTo>
                  <a:pt x="370665" y="337430"/>
                </a:lnTo>
                <a:lnTo>
                  <a:pt x="385096" y="287045"/>
                </a:lnTo>
                <a:lnTo>
                  <a:pt x="390143" y="231648"/>
                </a:lnTo>
                <a:lnTo>
                  <a:pt x="385096" y="178507"/>
                </a:lnTo>
                <a:lnTo>
                  <a:pt x="370665" y="129739"/>
                </a:lnTo>
                <a:lnTo>
                  <a:pt x="347916" y="86730"/>
                </a:lnTo>
                <a:lnTo>
                  <a:pt x="317916" y="50865"/>
                </a:lnTo>
                <a:lnTo>
                  <a:pt x="281731" y="23530"/>
                </a:lnTo>
                <a:lnTo>
                  <a:pt x="240427" y="6113"/>
                </a:lnTo>
                <a:lnTo>
                  <a:pt x="19507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3" name="object 13"/>
          <p:cNvSpPr txBox="1"/>
          <p:nvPr/>
        </p:nvSpPr>
        <p:spPr>
          <a:xfrm>
            <a:off x="6120653" y="3219225"/>
            <a:ext cx="170329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13" dirty="0">
                <a:latin typeface="Arial"/>
                <a:cs typeface="Arial"/>
              </a:rPr>
              <a:t>C</a:t>
            </a:r>
            <a:endParaRPr sz="1588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40187" y="3905026"/>
            <a:ext cx="349624" cy="414618"/>
          </a:xfrm>
          <a:custGeom>
            <a:avLst/>
            <a:gdLst/>
            <a:ahLst/>
            <a:cxnLst/>
            <a:rect l="l" t="t" r="r" b="b"/>
            <a:pathLst>
              <a:path w="396240" h="469900">
                <a:moveTo>
                  <a:pt x="195072" y="0"/>
                </a:moveTo>
                <a:lnTo>
                  <a:pt x="149716" y="6113"/>
                </a:lnTo>
                <a:lnTo>
                  <a:pt x="108412" y="23530"/>
                </a:lnTo>
                <a:lnTo>
                  <a:pt x="72227" y="50865"/>
                </a:lnTo>
                <a:lnTo>
                  <a:pt x="42227" y="86730"/>
                </a:lnTo>
                <a:lnTo>
                  <a:pt x="19478" y="129739"/>
                </a:lnTo>
                <a:lnTo>
                  <a:pt x="5047" y="178507"/>
                </a:lnTo>
                <a:lnTo>
                  <a:pt x="0" y="231647"/>
                </a:lnTo>
                <a:lnTo>
                  <a:pt x="5047" y="287045"/>
                </a:lnTo>
                <a:lnTo>
                  <a:pt x="19478" y="337430"/>
                </a:lnTo>
                <a:lnTo>
                  <a:pt x="42227" y="381524"/>
                </a:lnTo>
                <a:lnTo>
                  <a:pt x="72227" y="418046"/>
                </a:lnTo>
                <a:lnTo>
                  <a:pt x="108412" y="445718"/>
                </a:lnTo>
                <a:lnTo>
                  <a:pt x="149716" y="463260"/>
                </a:lnTo>
                <a:lnTo>
                  <a:pt x="195072" y="469391"/>
                </a:lnTo>
                <a:lnTo>
                  <a:pt x="235219" y="464677"/>
                </a:lnTo>
                <a:lnTo>
                  <a:pt x="272796" y="451103"/>
                </a:lnTo>
                <a:lnTo>
                  <a:pt x="306943" y="429529"/>
                </a:lnTo>
                <a:lnTo>
                  <a:pt x="336804" y="400812"/>
                </a:lnTo>
                <a:lnTo>
                  <a:pt x="361521" y="365807"/>
                </a:lnTo>
                <a:lnTo>
                  <a:pt x="380238" y="325374"/>
                </a:lnTo>
                <a:lnTo>
                  <a:pt x="392096" y="280368"/>
                </a:lnTo>
                <a:lnTo>
                  <a:pt x="396240" y="231647"/>
                </a:lnTo>
                <a:lnTo>
                  <a:pt x="390854" y="178507"/>
                </a:lnTo>
                <a:lnTo>
                  <a:pt x="375552" y="129739"/>
                </a:lnTo>
                <a:lnTo>
                  <a:pt x="351613" y="86730"/>
                </a:lnTo>
                <a:lnTo>
                  <a:pt x="320315" y="50865"/>
                </a:lnTo>
                <a:lnTo>
                  <a:pt x="282939" y="23530"/>
                </a:lnTo>
                <a:lnTo>
                  <a:pt x="240765" y="6113"/>
                </a:lnTo>
                <a:lnTo>
                  <a:pt x="195072" y="0"/>
                </a:lnTo>
                <a:close/>
              </a:path>
            </a:pathLst>
          </a:custGeom>
          <a:solidFill>
            <a:srgbClr val="BADFE3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5" name="object 15"/>
          <p:cNvSpPr/>
          <p:nvPr/>
        </p:nvSpPr>
        <p:spPr>
          <a:xfrm>
            <a:off x="5540187" y="3905026"/>
            <a:ext cx="349624" cy="414618"/>
          </a:xfrm>
          <a:custGeom>
            <a:avLst/>
            <a:gdLst/>
            <a:ahLst/>
            <a:cxnLst/>
            <a:rect l="l" t="t" r="r" b="b"/>
            <a:pathLst>
              <a:path w="396240" h="469900">
                <a:moveTo>
                  <a:pt x="195072" y="0"/>
                </a:moveTo>
                <a:lnTo>
                  <a:pt x="149716" y="6113"/>
                </a:lnTo>
                <a:lnTo>
                  <a:pt x="108412" y="23530"/>
                </a:lnTo>
                <a:lnTo>
                  <a:pt x="72227" y="50865"/>
                </a:lnTo>
                <a:lnTo>
                  <a:pt x="42227" y="86730"/>
                </a:lnTo>
                <a:lnTo>
                  <a:pt x="19478" y="129739"/>
                </a:lnTo>
                <a:lnTo>
                  <a:pt x="5047" y="178507"/>
                </a:lnTo>
                <a:lnTo>
                  <a:pt x="0" y="231647"/>
                </a:lnTo>
                <a:lnTo>
                  <a:pt x="5047" y="287045"/>
                </a:lnTo>
                <a:lnTo>
                  <a:pt x="19478" y="337430"/>
                </a:lnTo>
                <a:lnTo>
                  <a:pt x="42227" y="381524"/>
                </a:lnTo>
                <a:lnTo>
                  <a:pt x="72227" y="418046"/>
                </a:lnTo>
                <a:lnTo>
                  <a:pt x="108412" y="445718"/>
                </a:lnTo>
                <a:lnTo>
                  <a:pt x="149716" y="463260"/>
                </a:lnTo>
                <a:lnTo>
                  <a:pt x="195072" y="469391"/>
                </a:lnTo>
                <a:lnTo>
                  <a:pt x="235219" y="464677"/>
                </a:lnTo>
                <a:lnTo>
                  <a:pt x="272796" y="451103"/>
                </a:lnTo>
                <a:lnTo>
                  <a:pt x="306943" y="429529"/>
                </a:lnTo>
                <a:lnTo>
                  <a:pt x="336804" y="400812"/>
                </a:lnTo>
                <a:lnTo>
                  <a:pt x="361521" y="365807"/>
                </a:lnTo>
                <a:lnTo>
                  <a:pt x="380238" y="325374"/>
                </a:lnTo>
                <a:lnTo>
                  <a:pt x="392096" y="280368"/>
                </a:lnTo>
                <a:lnTo>
                  <a:pt x="396240" y="231647"/>
                </a:lnTo>
                <a:lnTo>
                  <a:pt x="390854" y="178507"/>
                </a:lnTo>
                <a:lnTo>
                  <a:pt x="375552" y="129739"/>
                </a:lnTo>
                <a:lnTo>
                  <a:pt x="351613" y="86730"/>
                </a:lnTo>
                <a:lnTo>
                  <a:pt x="320315" y="50865"/>
                </a:lnTo>
                <a:lnTo>
                  <a:pt x="282939" y="23530"/>
                </a:lnTo>
                <a:lnTo>
                  <a:pt x="240765" y="6113"/>
                </a:lnTo>
                <a:lnTo>
                  <a:pt x="19507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6" name="object 16"/>
          <p:cNvSpPr txBox="1"/>
          <p:nvPr/>
        </p:nvSpPr>
        <p:spPr>
          <a:xfrm>
            <a:off x="5631179" y="3983019"/>
            <a:ext cx="170329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13" dirty="0">
                <a:latin typeface="Arial"/>
                <a:cs typeface="Arial"/>
              </a:rPr>
              <a:t>D</a:t>
            </a:r>
            <a:endParaRPr sz="1588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03228" y="2377441"/>
            <a:ext cx="349624" cy="419660"/>
          </a:xfrm>
          <a:custGeom>
            <a:avLst/>
            <a:gdLst/>
            <a:ahLst/>
            <a:cxnLst/>
            <a:rect l="l" t="t" r="r" b="b"/>
            <a:pathLst>
              <a:path w="396240" h="475614">
                <a:moveTo>
                  <a:pt x="195072" y="0"/>
                </a:moveTo>
                <a:lnTo>
                  <a:pt x="151635" y="6131"/>
                </a:lnTo>
                <a:lnTo>
                  <a:pt x="111078" y="23673"/>
                </a:lnTo>
                <a:lnTo>
                  <a:pt x="74787" y="51345"/>
                </a:lnTo>
                <a:lnTo>
                  <a:pt x="44147" y="87867"/>
                </a:lnTo>
                <a:lnTo>
                  <a:pt x="20545" y="131961"/>
                </a:lnTo>
                <a:lnTo>
                  <a:pt x="5367" y="182346"/>
                </a:lnTo>
                <a:lnTo>
                  <a:pt x="0" y="237743"/>
                </a:lnTo>
                <a:lnTo>
                  <a:pt x="5367" y="291221"/>
                </a:lnTo>
                <a:lnTo>
                  <a:pt x="20545" y="340860"/>
                </a:lnTo>
                <a:lnTo>
                  <a:pt x="44147" y="385061"/>
                </a:lnTo>
                <a:lnTo>
                  <a:pt x="74787" y="422223"/>
                </a:lnTo>
                <a:lnTo>
                  <a:pt x="111078" y="450748"/>
                </a:lnTo>
                <a:lnTo>
                  <a:pt x="151635" y="469036"/>
                </a:lnTo>
                <a:lnTo>
                  <a:pt x="195072" y="475488"/>
                </a:lnTo>
                <a:lnTo>
                  <a:pt x="240765" y="469036"/>
                </a:lnTo>
                <a:lnTo>
                  <a:pt x="282939" y="450748"/>
                </a:lnTo>
                <a:lnTo>
                  <a:pt x="320315" y="422223"/>
                </a:lnTo>
                <a:lnTo>
                  <a:pt x="351613" y="385061"/>
                </a:lnTo>
                <a:lnTo>
                  <a:pt x="375552" y="340860"/>
                </a:lnTo>
                <a:lnTo>
                  <a:pt x="390854" y="291221"/>
                </a:lnTo>
                <a:lnTo>
                  <a:pt x="396239" y="237743"/>
                </a:lnTo>
                <a:lnTo>
                  <a:pt x="392096" y="189023"/>
                </a:lnTo>
                <a:lnTo>
                  <a:pt x="380237" y="144017"/>
                </a:lnTo>
                <a:lnTo>
                  <a:pt x="361521" y="103584"/>
                </a:lnTo>
                <a:lnTo>
                  <a:pt x="336803" y="68580"/>
                </a:lnTo>
                <a:lnTo>
                  <a:pt x="306943" y="39862"/>
                </a:lnTo>
                <a:lnTo>
                  <a:pt x="272796" y="18287"/>
                </a:lnTo>
                <a:lnTo>
                  <a:pt x="235219" y="4714"/>
                </a:lnTo>
                <a:lnTo>
                  <a:pt x="195072" y="0"/>
                </a:lnTo>
                <a:close/>
              </a:path>
            </a:pathLst>
          </a:custGeom>
          <a:solidFill>
            <a:srgbClr val="BADFE3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8" name="object 18"/>
          <p:cNvSpPr/>
          <p:nvPr/>
        </p:nvSpPr>
        <p:spPr>
          <a:xfrm>
            <a:off x="7003228" y="2377441"/>
            <a:ext cx="349624" cy="419660"/>
          </a:xfrm>
          <a:custGeom>
            <a:avLst/>
            <a:gdLst/>
            <a:ahLst/>
            <a:cxnLst/>
            <a:rect l="l" t="t" r="r" b="b"/>
            <a:pathLst>
              <a:path w="396240" h="475614">
                <a:moveTo>
                  <a:pt x="195072" y="0"/>
                </a:moveTo>
                <a:lnTo>
                  <a:pt x="151635" y="6131"/>
                </a:lnTo>
                <a:lnTo>
                  <a:pt x="111078" y="23673"/>
                </a:lnTo>
                <a:lnTo>
                  <a:pt x="74787" y="51345"/>
                </a:lnTo>
                <a:lnTo>
                  <a:pt x="44147" y="87867"/>
                </a:lnTo>
                <a:lnTo>
                  <a:pt x="20545" y="131961"/>
                </a:lnTo>
                <a:lnTo>
                  <a:pt x="5367" y="182346"/>
                </a:lnTo>
                <a:lnTo>
                  <a:pt x="0" y="237743"/>
                </a:lnTo>
                <a:lnTo>
                  <a:pt x="5367" y="291221"/>
                </a:lnTo>
                <a:lnTo>
                  <a:pt x="20545" y="340860"/>
                </a:lnTo>
                <a:lnTo>
                  <a:pt x="44147" y="385061"/>
                </a:lnTo>
                <a:lnTo>
                  <a:pt x="74787" y="422223"/>
                </a:lnTo>
                <a:lnTo>
                  <a:pt x="111078" y="450748"/>
                </a:lnTo>
                <a:lnTo>
                  <a:pt x="151635" y="469036"/>
                </a:lnTo>
                <a:lnTo>
                  <a:pt x="195072" y="475488"/>
                </a:lnTo>
                <a:lnTo>
                  <a:pt x="240765" y="469036"/>
                </a:lnTo>
                <a:lnTo>
                  <a:pt x="282939" y="450748"/>
                </a:lnTo>
                <a:lnTo>
                  <a:pt x="320315" y="422223"/>
                </a:lnTo>
                <a:lnTo>
                  <a:pt x="351613" y="385061"/>
                </a:lnTo>
                <a:lnTo>
                  <a:pt x="375552" y="340860"/>
                </a:lnTo>
                <a:lnTo>
                  <a:pt x="390854" y="291221"/>
                </a:lnTo>
                <a:lnTo>
                  <a:pt x="396239" y="237743"/>
                </a:lnTo>
                <a:lnTo>
                  <a:pt x="392096" y="189023"/>
                </a:lnTo>
                <a:lnTo>
                  <a:pt x="380237" y="144017"/>
                </a:lnTo>
                <a:lnTo>
                  <a:pt x="361521" y="103584"/>
                </a:lnTo>
                <a:lnTo>
                  <a:pt x="336803" y="68580"/>
                </a:lnTo>
                <a:lnTo>
                  <a:pt x="306943" y="39862"/>
                </a:lnTo>
                <a:lnTo>
                  <a:pt x="272796" y="18287"/>
                </a:lnTo>
                <a:lnTo>
                  <a:pt x="235219" y="4714"/>
                </a:lnTo>
                <a:lnTo>
                  <a:pt x="19507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9" name="object 19"/>
          <p:cNvSpPr txBox="1"/>
          <p:nvPr/>
        </p:nvSpPr>
        <p:spPr>
          <a:xfrm>
            <a:off x="7099598" y="2455432"/>
            <a:ext cx="159124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13" dirty="0">
                <a:latin typeface="Arial"/>
                <a:cs typeface="Arial"/>
              </a:rPr>
              <a:t>E</a:t>
            </a:r>
            <a:endParaRPr sz="1588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63378" y="3765176"/>
            <a:ext cx="349624" cy="414618"/>
          </a:xfrm>
          <a:custGeom>
            <a:avLst/>
            <a:gdLst/>
            <a:ahLst/>
            <a:cxnLst/>
            <a:rect l="l" t="t" r="r" b="b"/>
            <a:pathLst>
              <a:path w="396240" h="469900">
                <a:moveTo>
                  <a:pt x="195072" y="0"/>
                </a:moveTo>
                <a:lnTo>
                  <a:pt x="151635" y="6131"/>
                </a:lnTo>
                <a:lnTo>
                  <a:pt x="111078" y="23673"/>
                </a:lnTo>
                <a:lnTo>
                  <a:pt x="74787" y="51345"/>
                </a:lnTo>
                <a:lnTo>
                  <a:pt x="44147" y="87867"/>
                </a:lnTo>
                <a:lnTo>
                  <a:pt x="20545" y="131961"/>
                </a:lnTo>
                <a:lnTo>
                  <a:pt x="5367" y="182346"/>
                </a:lnTo>
                <a:lnTo>
                  <a:pt x="0" y="237744"/>
                </a:lnTo>
                <a:lnTo>
                  <a:pt x="5367" y="290884"/>
                </a:lnTo>
                <a:lnTo>
                  <a:pt x="20545" y="339652"/>
                </a:lnTo>
                <a:lnTo>
                  <a:pt x="44147" y="382661"/>
                </a:lnTo>
                <a:lnTo>
                  <a:pt x="74787" y="418526"/>
                </a:lnTo>
                <a:lnTo>
                  <a:pt x="111078" y="445861"/>
                </a:lnTo>
                <a:lnTo>
                  <a:pt x="151635" y="463278"/>
                </a:lnTo>
                <a:lnTo>
                  <a:pt x="195072" y="469392"/>
                </a:lnTo>
                <a:lnTo>
                  <a:pt x="240765" y="463278"/>
                </a:lnTo>
                <a:lnTo>
                  <a:pt x="282939" y="445861"/>
                </a:lnTo>
                <a:lnTo>
                  <a:pt x="320315" y="418526"/>
                </a:lnTo>
                <a:lnTo>
                  <a:pt x="351613" y="382661"/>
                </a:lnTo>
                <a:lnTo>
                  <a:pt x="375552" y="339652"/>
                </a:lnTo>
                <a:lnTo>
                  <a:pt x="390854" y="290884"/>
                </a:lnTo>
                <a:lnTo>
                  <a:pt x="396239" y="237744"/>
                </a:lnTo>
                <a:lnTo>
                  <a:pt x="392096" y="189023"/>
                </a:lnTo>
                <a:lnTo>
                  <a:pt x="380237" y="144018"/>
                </a:lnTo>
                <a:lnTo>
                  <a:pt x="361521" y="103584"/>
                </a:lnTo>
                <a:lnTo>
                  <a:pt x="336803" y="68579"/>
                </a:lnTo>
                <a:lnTo>
                  <a:pt x="306943" y="39862"/>
                </a:lnTo>
                <a:lnTo>
                  <a:pt x="272796" y="18287"/>
                </a:lnTo>
                <a:lnTo>
                  <a:pt x="235219" y="4714"/>
                </a:lnTo>
                <a:lnTo>
                  <a:pt x="195072" y="0"/>
                </a:lnTo>
                <a:close/>
              </a:path>
            </a:pathLst>
          </a:custGeom>
          <a:solidFill>
            <a:srgbClr val="BADFE3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1" name="object 21"/>
          <p:cNvSpPr/>
          <p:nvPr/>
        </p:nvSpPr>
        <p:spPr>
          <a:xfrm>
            <a:off x="6863378" y="3765176"/>
            <a:ext cx="349624" cy="414618"/>
          </a:xfrm>
          <a:custGeom>
            <a:avLst/>
            <a:gdLst/>
            <a:ahLst/>
            <a:cxnLst/>
            <a:rect l="l" t="t" r="r" b="b"/>
            <a:pathLst>
              <a:path w="396240" h="469900">
                <a:moveTo>
                  <a:pt x="195072" y="0"/>
                </a:moveTo>
                <a:lnTo>
                  <a:pt x="151635" y="6131"/>
                </a:lnTo>
                <a:lnTo>
                  <a:pt x="111078" y="23673"/>
                </a:lnTo>
                <a:lnTo>
                  <a:pt x="74787" y="51345"/>
                </a:lnTo>
                <a:lnTo>
                  <a:pt x="44147" y="87867"/>
                </a:lnTo>
                <a:lnTo>
                  <a:pt x="20545" y="131961"/>
                </a:lnTo>
                <a:lnTo>
                  <a:pt x="5367" y="182346"/>
                </a:lnTo>
                <a:lnTo>
                  <a:pt x="0" y="237744"/>
                </a:lnTo>
                <a:lnTo>
                  <a:pt x="5367" y="290884"/>
                </a:lnTo>
                <a:lnTo>
                  <a:pt x="20545" y="339652"/>
                </a:lnTo>
                <a:lnTo>
                  <a:pt x="44147" y="382661"/>
                </a:lnTo>
                <a:lnTo>
                  <a:pt x="74787" y="418526"/>
                </a:lnTo>
                <a:lnTo>
                  <a:pt x="111078" y="445861"/>
                </a:lnTo>
                <a:lnTo>
                  <a:pt x="151635" y="463278"/>
                </a:lnTo>
                <a:lnTo>
                  <a:pt x="195072" y="469392"/>
                </a:lnTo>
                <a:lnTo>
                  <a:pt x="240765" y="463278"/>
                </a:lnTo>
                <a:lnTo>
                  <a:pt x="282939" y="445861"/>
                </a:lnTo>
                <a:lnTo>
                  <a:pt x="320315" y="418526"/>
                </a:lnTo>
                <a:lnTo>
                  <a:pt x="351613" y="382661"/>
                </a:lnTo>
                <a:lnTo>
                  <a:pt x="375552" y="339652"/>
                </a:lnTo>
                <a:lnTo>
                  <a:pt x="390854" y="290884"/>
                </a:lnTo>
                <a:lnTo>
                  <a:pt x="396239" y="237744"/>
                </a:lnTo>
                <a:lnTo>
                  <a:pt x="392096" y="189023"/>
                </a:lnTo>
                <a:lnTo>
                  <a:pt x="380237" y="144018"/>
                </a:lnTo>
                <a:lnTo>
                  <a:pt x="361521" y="103584"/>
                </a:lnTo>
                <a:lnTo>
                  <a:pt x="336803" y="68579"/>
                </a:lnTo>
                <a:lnTo>
                  <a:pt x="306943" y="39862"/>
                </a:lnTo>
                <a:lnTo>
                  <a:pt x="272796" y="18287"/>
                </a:lnTo>
                <a:lnTo>
                  <a:pt x="235219" y="4714"/>
                </a:lnTo>
                <a:lnTo>
                  <a:pt x="19507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2" name="object 22"/>
          <p:cNvSpPr txBox="1"/>
          <p:nvPr/>
        </p:nvSpPr>
        <p:spPr>
          <a:xfrm>
            <a:off x="6965128" y="3843169"/>
            <a:ext cx="147357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9" dirty="0">
                <a:latin typeface="Arial"/>
                <a:cs typeface="Arial"/>
              </a:rPr>
              <a:t>F</a:t>
            </a:r>
            <a:endParaRPr sz="1588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13755" y="4528969"/>
            <a:ext cx="349624" cy="414618"/>
          </a:xfrm>
          <a:custGeom>
            <a:avLst/>
            <a:gdLst/>
            <a:ahLst/>
            <a:cxnLst/>
            <a:rect l="l" t="t" r="r" b="b"/>
            <a:pathLst>
              <a:path w="396240" h="469900">
                <a:moveTo>
                  <a:pt x="201168" y="0"/>
                </a:moveTo>
                <a:lnTo>
                  <a:pt x="155474" y="6113"/>
                </a:lnTo>
                <a:lnTo>
                  <a:pt x="113300" y="23530"/>
                </a:lnTo>
                <a:lnTo>
                  <a:pt x="75924" y="50865"/>
                </a:lnTo>
                <a:lnTo>
                  <a:pt x="44626" y="86730"/>
                </a:lnTo>
                <a:lnTo>
                  <a:pt x="20687" y="129739"/>
                </a:lnTo>
                <a:lnTo>
                  <a:pt x="5385" y="178507"/>
                </a:lnTo>
                <a:lnTo>
                  <a:pt x="0" y="231648"/>
                </a:lnTo>
                <a:lnTo>
                  <a:pt x="4143" y="280368"/>
                </a:lnTo>
                <a:lnTo>
                  <a:pt x="16001" y="325374"/>
                </a:lnTo>
                <a:lnTo>
                  <a:pt x="34718" y="365807"/>
                </a:lnTo>
                <a:lnTo>
                  <a:pt x="59435" y="400812"/>
                </a:lnTo>
                <a:lnTo>
                  <a:pt x="89296" y="429529"/>
                </a:lnTo>
                <a:lnTo>
                  <a:pt x="123444" y="451104"/>
                </a:lnTo>
                <a:lnTo>
                  <a:pt x="161020" y="464677"/>
                </a:lnTo>
                <a:lnTo>
                  <a:pt x="201168" y="469392"/>
                </a:lnTo>
                <a:lnTo>
                  <a:pt x="246523" y="463260"/>
                </a:lnTo>
                <a:lnTo>
                  <a:pt x="287827" y="445718"/>
                </a:lnTo>
                <a:lnTo>
                  <a:pt x="324012" y="418046"/>
                </a:lnTo>
                <a:lnTo>
                  <a:pt x="354012" y="381524"/>
                </a:lnTo>
                <a:lnTo>
                  <a:pt x="376761" y="337430"/>
                </a:lnTo>
                <a:lnTo>
                  <a:pt x="391192" y="287045"/>
                </a:lnTo>
                <a:lnTo>
                  <a:pt x="396240" y="231648"/>
                </a:lnTo>
                <a:lnTo>
                  <a:pt x="391192" y="178507"/>
                </a:lnTo>
                <a:lnTo>
                  <a:pt x="376761" y="129739"/>
                </a:lnTo>
                <a:lnTo>
                  <a:pt x="354012" y="86730"/>
                </a:lnTo>
                <a:lnTo>
                  <a:pt x="324012" y="50865"/>
                </a:lnTo>
                <a:lnTo>
                  <a:pt x="287827" y="23530"/>
                </a:lnTo>
                <a:lnTo>
                  <a:pt x="246523" y="6113"/>
                </a:lnTo>
                <a:lnTo>
                  <a:pt x="201168" y="0"/>
                </a:lnTo>
                <a:close/>
              </a:path>
            </a:pathLst>
          </a:custGeom>
          <a:solidFill>
            <a:srgbClr val="BADFE3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4" name="object 24"/>
          <p:cNvSpPr/>
          <p:nvPr/>
        </p:nvSpPr>
        <p:spPr>
          <a:xfrm>
            <a:off x="6513755" y="4528969"/>
            <a:ext cx="349624" cy="414618"/>
          </a:xfrm>
          <a:custGeom>
            <a:avLst/>
            <a:gdLst/>
            <a:ahLst/>
            <a:cxnLst/>
            <a:rect l="l" t="t" r="r" b="b"/>
            <a:pathLst>
              <a:path w="396240" h="469900">
                <a:moveTo>
                  <a:pt x="201168" y="0"/>
                </a:moveTo>
                <a:lnTo>
                  <a:pt x="155474" y="6113"/>
                </a:lnTo>
                <a:lnTo>
                  <a:pt x="113300" y="23530"/>
                </a:lnTo>
                <a:lnTo>
                  <a:pt x="75924" y="50865"/>
                </a:lnTo>
                <a:lnTo>
                  <a:pt x="44626" y="86730"/>
                </a:lnTo>
                <a:lnTo>
                  <a:pt x="20687" y="129739"/>
                </a:lnTo>
                <a:lnTo>
                  <a:pt x="5385" y="178507"/>
                </a:lnTo>
                <a:lnTo>
                  <a:pt x="0" y="231648"/>
                </a:lnTo>
                <a:lnTo>
                  <a:pt x="4143" y="280368"/>
                </a:lnTo>
                <a:lnTo>
                  <a:pt x="16001" y="325374"/>
                </a:lnTo>
                <a:lnTo>
                  <a:pt x="34718" y="365807"/>
                </a:lnTo>
                <a:lnTo>
                  <a:pt x="59435" y="400812"/>
                </a:lnTo>
                <a:lnTo>
                  <a:pt x="89296" y="429529"/>
                </a:lnTo>
                <a:lnTo>
                  <a:pt x="123444" y="451104"/>
                </a:lnTo>
                <a:lnTo>
                  <a:pt x="161020" y="464677"/>
                </a:lnTo>
                <a:lnTo>
                  <a:pt x="201168" y="469392"/>
                </a:lnTo>
                <a:lnTo>
                  <a:pt x="246523" y="463260"/>
                </a:lnTo>
                <a:lnTo>
                  <a:pt x="287827" y="445718"/>
                </a:lnTo>
                <a:lnTo>
                  <a:pt x="324012" y="418046"/>
                </a:lnTo>
                <a:lnTo>
                  <a:pt x="354012" y="381524"/>
                </a:lnTo>
                <a:lnTo>
                  <a:pt x="376761" y="337430"/>
                </a:lnTo>
                <a:lnTo>
                  <a:pt x="391192" y="287045"/>
                </a:lnTo>
                <a:lnTo>
                  <a:pt x="396240" y="231648"/>
                </a:lnTo>
                <a:lnTo>
                  <a:pt x="391192" y="178507"/>
                </a:lnTo>
                <a:lnTo>
                  <a:pt x="376761" y="129739"/>
                </a:lnTo>
                <a:lnTo>
                  <a:pt x="354012" y="86730"/>
                </a:lnTo>
                <a:lnTo>
                  <a:pt x="324012" y="50865"/>
                </a:lnTo>
                <a:lnTo>
                  <a:pt x="287827" y="23530"/>
                </a:lnTo>
                <a:lnTo>
                  <a:pt x="246523" y="6113"/>
                </a:lnTo>
                <a:lnTo>
                  <a:pt x="201168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5" name="object 25"/>
          <p:cNvSpPr txBox="1"/>
          <p:nvPr/>
        </p:nvSpPr>
        <p:spPr>
          <a:xfrm>
            <a:off x="6599368" y="4606961"/>
            <a:ext cx="181535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13" dirty="0">
                <a:latin typeface="Arial"/>
                <a:cs typeface="Arial"/>
              </a:rPr>
              <a:t>G</a:t>
            </a:r>
            <a:endParaRPr sz="1588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19886" y="4873214"/>
            <a:ext cx="349624" cy="414618"/>
          </a:xfrm>
          <a:custGeom>
            <a:avLst/>
            <a:gdLst/>
            <a:ahLst/>
            <a:cxnLst/>
            <a:rect l="l" t="t" r="r" b="b"/>
            <a:pathLst>
              <a:path w="396240" h="469900">
                <a:moveTo>
                  <a:pt x="195072" y="0"/>
                </a:moveTo>
                <a:lnTo>
                  <a:pt x="149716" y="6131"/>
                </a:lnTo>
                <a:lnTo>
                  <a:pt x="108412" y="23673"/>
                </a:lnTo>
                <a:lnTo>
                  <a:pt x="72227" y="51345"/>
                </a:lnTo>
                <a:lnTo>
                  <a:pt x="42227" y="87867"/>
                </a:lnTo>
                <a:lnTo>
                  <a:pt x="19478" y="131961"/>
                </a:lnTo>
                <a:lnTo>
                  <a:pt x="5047" y="182346"/>
                </a:lnTo>
                <a:lnTo>
                  <a:pt x="0" y="237744"/>
                </a:lnTo>
                <a:lnTo>
                  <a:pt x="5047" y="290884"/>
                </a:lnTo>
                <a:lnTo>
                  <a:pt x="19478" y="339652"/>
                </a:lnTo>
                <a:lnTo>
                  <a:pt x="42227" y="382661"/>
                </a:lnTo>
                <a:lnTo>
                  <a:pt x="72227" y="418526"/>
                </a:lnTo>
                <a:lnTo>
                  <a:pt x="108412" y="445861"/>
                </a:lnTo>
                <a:lnTo>
                  <a:pt x="149716" y="463278"/>
                </a:lnTo>
                <a:lnTo>
                  <a:pt x="195072" y="469392"/>
                </a:lnTo>
                <a:lnTo>
                  <a:pt x="240765" y="463278"/>
                </a:lnTo>
                <a:lnTo>
                  <a:pt x="282939" y="445861"/>
                </a:lnTo>
                <a:lnTo>
                  <a:pt x="320315" y="418526"/>
                </a:lnTo>
                <a:lnTo>
                  <a:pt x="351613" y="382661"/>
                </a:lnTo>
                <a:lnTo>
                  <a:pt x="375552" y="339652"/>
                </a:lnTo>
                <a:lnTo>
                  <a:pt x="390854" y="290884"/>
                </a:lnTo>
                <a:lnTo>
                  <a:pt x="396239" y="237744"/>
                </a:lnTo>
                <a:lnTo>
                  <a:pt x="392096" y="189023"/>
                </a:lnTo>
                <a:lnTo>
                  <a:pt x="380237" y="144018"/>
                </a:lnTo>
                <a:lnTo>
                  <a:pt x="361521" y="103584"/>
                </a:lnTo>
                <a:lnTo>
                  <a:pt x="336803" y="68580"/>
                </a:lnTo>
                <a:lnTo>
                  <a:pt x="306943" y="39862"/>
                </a:lnTo>
                <a:lnTo>
                  <a:pt x="272796" y="18288"/>
                </a:lnTo>
                <a:lnTo>
                  <a:pt x="235219" y="4714"/>
                </a:lnTo>
                <a:lnTo>
                  <a:pt x="195072" y="0"/>
                </a:lnTo>
                <a:close/>
              </a:path>
            </a:pathLst>
          </a:custGeom>
          <a:solidFill>
            <a:srgbClr val="BADFE3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7" name="object 27"/>
          <p:cNvSpPr/>
          <p:nvPr/>
        </p:nvSpPr>
        <p:spPr>
          <a:xfrm>
            <a:off x="5819886" y="4873214"/>
            <a:ext cx="349624" cy="414618"/>
          </a:xfrm>
          <a:custGeom>
            <a:avLst/>
            <a:gdLst/>
            <a:ahLst/>
            <a:cxnLst/>
            <a:rect l="l" t="t" r="r" b="b"/>
            <a:pathLst>
              <a:path w="396240" h="469900">
                <a:moveTo>
                  <a:pt x="195072" y="0"/>
                </a:moveTo>
                <a:lnTo>
                  <a:pt x="149716" y="6131"/>
                </a:lnTo>
                <a:lnTo>
                  <a:pt x="108412" y="23673"/>
                </a:lnTo>
                <a:lnTo>
                  <a:pt x="72227" y="51345"/>
                </a:lnTo>
                <a:lnTo>
                  <a:pt x="42227" y="87867"/>
                </a:lnTo>
                <a:lnTo>
                  <a:pt x="19478" y="131961"/>
                </a:lnTo>
                <a:lnTo>
                  <a:pt x="5047" y="182346"/>
                </a:lnTo>
                <a:lnTo>
                  <a:pt x="0" y="237744"/>
                </a:lnTo>
                <a:lnTo>
                  <a:pt x="5047" y="290884"/>
                </a:lnTo>
                <a:lnTo>
                  <a:pt x="19478" y="339652"/>
                </a:lnTo>
                <a:lnTo>
                  <a:pt x="42227" y="382661"/>
                </a:lnTo>
                <a:lnTo>
                  <a:pt x="72227" y="418526"/>
                </a:lnTo>
                <a:lnTo>
                  <a:pt x="108412" y="445861"/>
                </a:lnTo>
                <a:lnTo>
                  <a:pt x="149716" y="463278"/>
                </a:lnTo>
                <a:lnTo>
                  <a:pt x="195072" y="469392"/>
                </a:lnTo>
                <a:lnTo>
                  <a:pt x="240765" y="463278"/>
                </a:lnTo>
                <a:lnTo>
                  <a:pt x="282939" y="445861"/>
                </a:lnTo>
                <a:lnTo>
                  <a:pt x="320315" y="418526"/>
                </a:lnTo>
                <a:lnTo>
                  <a:pt x="351613" y="382661"/>
                </a:lnTo>
                <a:lnTo>
                  <a:pt x="375552" y="339652"/>
                </a:lnTo>
                <a:lnTo>
                  <a:pt x="390854" y="290884"/>
                </a:lnTo>
                <a:lnTo>
                  <a:pt x="396239" y="237744"/>
                </a:lnTo>
                <a:lnTo>
                  <a:pt x="392096" y="189023"/>
                </a:lnTo>
                <a:lnTo>
                  <a:pt x="380237" y="144018"/>
                </a:lnTo>
                <a:lnTo>
                  <a:pt x="361521" y="103584"/>
                </a:lnTo>
                <a:lnTo>
                  <a:pt x="336803" y="68580"/>
                </a:lnTo>
                <a:lnTo>
                  <a:pt x="306943" y="39862"/>
                </a:lnTo>
                <a:lnTo>
                  <a:pt x="272796" y="18288"/>
                </a:lnTo>
                <a:lnTo>
                  <a:pt x="235219" y="4714"/>
                </a:lnTo>
                <a:lnTo>
                  <a:pt x="19507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8" name="object 28"/>
          <p:cNvSpPr txBox="1"/>
          <p:nvPr/>
        </p:nvSpPr>
        <p:spPr>
          <a:xfrm>
            <a:off x="5916257" y="4951206"/>
            <a:ext cx="159124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13" dirty="0">
                <a:latin typeface="Arial"/>
                <a:cs typeface="Arial"/>
              </a:rPr>
              <a:t>E</a:t>
            </a:r>
            <a:endParaRPr sz="1588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772400" y="2727063"/>
            <a:ext cx="344581" cy="414618"/>
          </a:xfrm>
          <a:custGeom>
            <a:avLst/>
            <a:gdLst/>
            <a:ahLst/>
            <a:cxnLst/>
            <a:rect l="l" t="t" r="r" b="b"/>
            <a:pathLst>
              <a:path w="390525" h="469900">
                <a:moveTo>
                  <a:pt x="195072" y="0"/>
                </a:moveTo>
                <a:lnTo>
                  <a:pt x="149716" y="6113"/>
                </a:lnTo>
                <a:lnTo>
                  <a:pt x="108412" y="23530"/>
                </a:lnTo>
                <a:lnTo>
                  <a:pt x="72227" y="50865"/>
                </a:lnTo>
                <a:lnTo>
                  <a:pt x="42227" y="86730"/>
                </a:lnTo>
                <a:lnTo>
                  <a:pt x="19478" y="129739"/>
                </a:lnTo>
                <a:lnTo>
                  <a:pt x="5047" y="178507"/>
                </a:lnTo>
                <a:lnTo>
                  <a:pt x="0" y="231648"/>
                </a:lnTo>
                <a:lnTo>
                  <a:pt x="5047" y="287045"/>
                </a:lnTo>
                <a:lnTo>
                  <a:pt x="19478" y="337430"/>
                </a:lnTo>
                <a:lnTo>
                  <a:pt x="42227" y="381524"/>
                </a:lnTo>
                <a:lnTo>
                  <a:pt x="72227" y="418046"/>
                </a:lnTo>
                <a:lnTo>
                  <a:pt x="108412" y="445718"/>
                </a:lnTo>
                <a:lnTo>
                  <a:pt x="149716" y="463260"/>
                </a:lnTo>
                <a:lnTo>
                  <a:pt x="195072" y="469391"/>
                </a:lnTo>
                <a:lnTo>
                  <a:pt x="240427" y="463260"/>
                </a:lnTo>
                <a:lnTo>
                  <a:pt x="281731" y="445718"/>
                </a:lnTo>
                <a:lnTo>
                  <a:pt x="317916" y="418046"/>
                </a:lnTo>
                <a:lnTo>
                  <a:pt x="347916" y="381524"/>
                </a:lnTo>
                <a:lnTo>
                  <a:pt x="370665" y="337430"/>
                </a:lnTo>
                <a:lnTo>
                  <a:pt x="385096" y="287045"/>
                </a:lnTo>
                <a:lnTo>
                  <a:pt x="390144" y="231648"/>
                </a:lnTo>
                <a:lnTo>
                  <a:pt x="385096" y="178507"/>
                </a:lnTo>
                <a:lnTo>
                  <a:pt x="370665" y="129739"/>
                </a:lnTo>
                <a:lnTo>
                  <a:pt x="347916" y="86730"/>
                </a:lnTo>
                <a:lnTo>
                  <a:pt x="317916" y="50865"/>
                </a:lnTo>
                <a:lnTo>
                  <a:pt x="281731" y="23530"/>
                </a:lnTo>
                <a:lnTo>
                  <a:pt x="240427" y="6113"/>
                </a:lnTo>
                <a:lnTo>
                  <a:pt x="195072" y="0"/>
                </a:lnTo>
                <a:close/>
              </a:path>
            </a:pathLst>
          </a:custGeom>
          <a:solidFill>
            <a:srgbClr val="BADFE3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0" name="object 30"/>
          <p:cNvSpPr/>
          <p:nvPr/>
        </p:nvSpPr>
        <p:spPr>
          <a:xfrm>
            <a:off x="7772400" y="2727063"/>
            <a:ext cx="344581" cy="414618"/>
          </a:xfrm>
          <a:custGeom>
            <a:avLst/>
            <a:gdLst/>
            <a:ahLst/>
            <a:cxnLst/>
            <a:rect l="l" t="t" r="r" b="b"/>
            <a:pathLst>
              <a:path w="390525" h="469900">
                <a:moveTo>
                  <a:pt x="195072" y="0"/>
                </a:moveTo>
                <a:lnTo>
                  <a:pt x="149716" y="6113"/>
                </a:lnTo>
                <a:lnTo>
                  <a:pt x="108412" y="23530"/>
                </a:lnTo>
                <a:lnTo>
                  <a:pt x="72227" y="50865"/>
                </a:lnTo>
                <a:lnTo>
                  <a:pt x="42227" y="86730"/>
                </a:lnTo>
                <a:lnTo>
                  <a:pt x="19478" y="129739"/>
                </a:lnTo>
                <a:lnTo>
                  <a:pt x="5047" y="178507"/>
                </a:lnTo>
                <a:lnTo>
                  <a:pt x="0" y="231648"/>
                </a:lnTo>
                <a:lnTo>
                  <a:pt x="5047" y="287045"/>
                </a:lnTo>
                <a:lnTo>
                  <a:pt x="19478" y="337430"/>
                </a:lnTo>
                <a:lnTo>
                  <a:pt x="42227" y="381524"/>
                </a:lnTo>
                <a:lnTo>
                  <a:pt x="72227" y="418046"/>
                </a:lnTo>
                <a:lnTo>
                  <a:pt x="108412" y="445718"/>
                </a:lnTo>
                <a:lnTo>
                  <a:pt x="149716" y="463260"/>
                </a:lnTo>
                <a:lnTo>
                  <a:pt x="195072" y="469391"/>
                </a:lnTo>
                <a:lnTo>
                  <a:pt x="240427" y="463260"/>
                </a:lnTo>
                <a:lnTo>
                  <a:pt x="281731" y="445718"/>
                </a:lnTo>
                <a:lnTo>
                  <a:pt x="317916" y="418046"/>
                </a:lnTo>
                <a:lnTo>
                  <a:pt x="347916" y="381524"/>
                </a:lnTo>
                <a:lnTo>
                  <a:pt x="370665" y="337430"/>
                </a:lnTo>
                <a:lnTo>
                  <a:pt x="385096" y="287045"/>
                </a:lnTo>
                <a:lnTo>
                  <a:pt x="390144" y="231648"/>
                </a:lnTo>
                <a:lnTo>
                  <a:pt x="385096" y="178507"/>
                </a:lnTo>
                <a:lnTo>
                  <a:pt x="370665" y="129739"/>
                </a:lnTo>
                <a:lnTo>
                  <a:pt x="347916" y="86730"/>
                </a:lnTo>
                <a:lnTo>
                  <a:pt x="317916" y="50865"/>
                </a:lnTo>
                <a:lnTo>
                  <a:pt x="281731" y="23530"/>
                </a:lnTo>
                <a:lnTo>
                  <a:pt x="240427" y="6113"/>
                </a:lnTo>
                <a:lnTo>
                  <a:pt x="19507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1" name="object 31"/>
          <p:cNvSpPr txBox="1"/>
          <p:nvPr/>
        </p:nvSpPr>
        <p:spPr>
          <a:xfrm>
            <a:off x="7863391" y="2805056"/>
            <a:ext cx="170329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13" dirty="0">
                <a:latin typeface="Arial"/>
                <a:cs typeface="Arial"/>
              </a:rPr>
              <a:t>H</a:t>
            </a:r>
            <a:endParaRPr sz="1588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86568" y="3695252"/>
            <a:ext cx="349624" cy="414618"/>
          </a:xfrm>
          <a:custGeom>
            <a:avLst/>
            <a:gdLst/>
            <a:ahLst/>
            <a:cxnLst/>
            <a:rect l="l" t="t" r="r" b="b"/>
            <a:pathLst>
              <a:path w="396240" h="469900">
                <a:moveTo>
                  <a:pt x="201168" y="0"/>
                </a:moveTo>
                <a:lnTo>
                  <a:pt x="161020" y="4714"/>
                </a:lnTo>
                <a:lnTo>
                  <a:pt x="123444" y="18287"/>
                </a:lnTo>
                <a:lnTo>
                  <a:pt x="89296" y="39862"/>
                </a:lnTo>
                <a:lnTo>
                  <a:pt x="59435" y="68580"/>
                </a:lnTo>
                <a:lnTo>
                  <a:pt x="34718" y="103584"/>
                </a:lnTo>
                <a:lnTo>
                  <a:pt x="16001" y="144018"/>
                </a:lnTo>
                <a:lnTo>
                  <a:pt x="4143" y="189023"/>
                </a:lnTo>
                <a:lnTo>
                  <a:pt x="0" y="237744"/>
                </a:lnTo>
                <a:lnTo>
                  <a:pt x="5385" y="290884"/>
                </a:lnTo>
                <a:lnTo>
                  <a:pt x="20687" y="339652"/>
                </a:lnTo>
                <a:lnTo>
                  <a:pt x="44626" y="382661"/>
                </a:lnTo>
                <a:lnTo>
                  <a:pt x="75924" y="418526"/>
                </a:lnTo>
                <a:lnTo>
                  <a:pt x="113300" y="445861"/>
                </a:lnTo>
                <a:lnTo>
                  <a:pt x="155474" y="463278"/>
                </a:lnTo>
                <a:lnTo>
                  <a:pt x="201168" y="469392"/>
                </a:lnTo>
                <a:lnTo>
                  <a:pt x="244604" y="463278"/>
                </a:lnTo>
                <a:lnTo>
                  <a:pt x="285161" y="445861"/>
                </a:lnTo>
                <a:lnTo>
                  <a:pt x="321452" y="418526"/>
                </a:lnTo>
                <a:lnTo>
                  <a:pt x="352092" y="382661"/>
                </a:lnTo>
                <a:lnTo>
                  <a:pt x="375694" y="339652"/>
                </a:lnTo>
                <a:lnTo>
                  <a:pt x="390872" y="290884"/>
                </a:lnTo>
                <a:lnTo>
                  <a:pt x="396240" y="237744"/>
                </a:lnTo>
                <a:lnTo>
                  <a:pt x="390872" y="182346"/>
                </a:lnTo>
                <a:lnTo>
                  <a:pt x="375694" y="131961"/>
                </a:lnTo>
                <a:lnTo>
                  <a:pt x="352092" y="87867"/>
                </a:lnTo>
                <a:lnTo>
                  <a:pt x="321452" y="51345"/>
                </a:lnTo>
                <a:lnTo>
                  <a:pt x="285161" y="23673"/>
                </a:lnTo>
                <a:lnTo>
                  <a:pt x="244604" y="6131"/>
                </a:lnTo>
                <a:lnTo>
                  <a:pt x="20116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3" name="object 33"/>
          <p:cNvSpPr/>
          <p:nvPr/>
        </p:nvSpPr>
        <p:spPr>
          <a:xfrm>
            <a:off x="8186568" y="3695252"/>
            <a:ext cx="349624" cy="414618"/>
          </a:xfrm>
          <a:custGeom>
            <a:avLst/>
            <a:gdLst/>
            <a:ahLst/>
            <a:cxnLst/>
            <a:rect l="l" t="t" r="r" b="b"/>
            <a:pathLst>
              <a:path w="396240" h="469900">
                <a:moveTo>
                  <a:pt x="201168" y="0"/>
                </a:moveTo>
                <a:lnTo>
                  <a:pt x="161020" y="4714"/>
                </a:lnTo>
                <a:lnTo>
                  <a:pt x="123444" y="18287"/>
                </a:lnTo>
                <a:lnTo>
                  <a:pt x="89296" y="39862"/>
                </a:lnTo>
                <a:lnTo>
                  <a:pt x="59435" y="68580"/>
                </a:lnTo>
                <a:lnTo>
                  <a:pt x="34718" y="103584"/>
                </a:lnTo>
                <a:lnTo>
                  <a:pt x="16001" y="144018"/>
                </a:lnTo>
                <a:lnTo>
                  <a:pt x="4143" y="189023"/>
                </a:lnTo>
                <a:lnTo>
                  <a:pt x="0" y="237744"/>
                </a:lnTo>
                <a:lnTo>
                  <a:pt x="5385" y="290884"/>
                </a:lnTo>
                <a:lnTo>
                  <a:pt x="20687" y="339652"/>
                </a:lnTo>
                <a:lnTo>
                  <a:pt x="44626" y="382661"/>
                </a:lnTo>
                <a:lnTo>
                  <a:pt x="75924" y="418526"/>
                </a:lnTo>
                <a:lnTo>
                  <a:pt x="113300" y="445861"/>
                </a:lnTo>
                <a:lnTo>
                  <a:pt x="155474" y="463278"/>
                </a:lnTo>
                <a:lnTo>
                  <a:pt x="201168" y="469392"/>
                </a:lnTo>
                <a:lnTo>
                  <a:pt x="244604" y="463278"/>
                </a:lnTo>
                <a:lnTo>
                  <a:pt x="285161" y="445861"/>
                </a:lnTo>
                <a:lnTo>
                  <a:pt x="321452" y="418526"/>
                </a:lnTo>
                <a:lnTo>
                  <a:pt x="352092" y="382661"/>
                </a:lnTo>
                <a:lnTo>
                  <a:pt x="375694" y="339652"/>
                </a:lnTo>
                <a:lnTo>
                  <a:pt x="390872" y="290884"/>
                </a:lnTo>
                <a:lnTo>
                  <a:pt x="396240" y="237744"/>
                </a:lnTo>
                <a:lnTo>
                  <a:pt x="390872" y="182346"/>
                </a:lnTo>
                <a:lnTo>
                  <a:pt x="375694" y="131961"/>
                </a:lnTo>
                <a:lnTo>
                  <a:pt x="352092" y="87867"/>
                </a:lnTo>
                <a:lnTo>
                  <a:pt x="321452" y="51345"/>
                </a:lnTo>
                <a:lnTo>
                  <a:pt x="285161" y="23673"/>
                </a:lnTo>
                <a:lnTo>
                  <a:pt x="244604" y="6131"/>
                </a:lnTo>
                <a:lnTo>
                  <a:pt x="201168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4" name="object 34"/>
          <p:cNvSpPr txBox="1"/>
          <p:nvPr/>
        </p:nvSpPr>
        <p:spPr>
          <a:xfrm>
            <a:off x="8272183" y="3773244"/>
            <a:ext cx="181535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13" dirty="0">
                <a:latin typeface="Arial"/>
                <a:cs typeface="Arial"/>
              </a:rPr>
              <a:t>G</a:t>
            </a:r>
            <a:endParaRPr sz="1588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632550" y="4459045"/>
            <a:ext cx="344581" cy="414618"/>
          </a:xfrm>
          <a:custGeom>
            <a:avLst/>
            <a:gdLst/>
            <a:ahLst/>
            <a:cxnLst/>
            <a:rect l="l" t="t" r="r" b="b"/>
            <a:pathLst>
              <a:path w="390525" h="469900">
                <a:moveTo>
                  <a:pt x="195072" y="0"/>
                </a:moveTo>
                <a:lnTo>
                  <a:pt x="149716" y="6113"/>
                </a:lnTo>
                <a:lnTo>
                  <a:pt x="108412" y="23530"/>
                </a:lnTo>
                <a:lnTo>
                  <a:pt x="72227" y="50865"/>
                </a:lnTo>
                <a:lnTo>
                  <a:pt x="42227" y="86730"/>
                </a:lnTo>
                <a:lnTo>
                  <a:pt x="19478" y="129739"/>
                </a:lnTo>
                <a:lnTo>
                  <a:pt x="5047" y="178507"/>
                </a:lnTo>
                <a:lnTo>
                  <a:pt x="0" y="231648"/>
                </a:lnTo>
                <a:lnTo>
                  <a:pt x="5047" y="287045"/>
                </a:lnTo>
                <a:lnTo>
                  <a:pt x="19478" y="337430"/>
                </a:lnTo>
                <a:lnTo>
                  <a:pt x="42227" y="381524"/>
                </a:lnTo>
                <a:lnTo>
                  <a:pt x="72227" y="418046"/>
                </a:lnTo>
                <a:lnTo>
                  <a:pt x="108412" y="445718"/>
                </a:lnTo>
                <a:lnTo>
                  <a:pt x="149716" y="463260"/>
                </a:lnTo>
                <a:lnTo>
                  <a:pt x="195072" y="469392"/>
                </a:lnTo>
                <a:lnTo>
                  <a:pt x="240427" y="463260"/>
                </a:lnTo>
                <a:lnTo>
                  <a:pt x="281731" y="445718"/>
                </a:lnTo>
                <a:lnTo>
                  <a:pt x="317916" y="418046"/>
                </a:lnTo>
                <a:lnTo>
                  <a:pt x="347916" y="381524"/>
                </a:lnTo>
                <a:lnTo>
                  <a:pt x="370665" y="337430"/>
                </a:lnTo>
                <a:lnTo>
                  <a:pt x="385096" y="287045"/>
                </a:lnTo>
                <a:lnTo>
                  <a:pt x="390144" y="231648"/>
                </a:lnTo>
                <a:lnTo>
                  <a:pt x="385096" y="178507"/>
                </a:lnTo>
                <a:lnTo>
                  <a:pt x="370665" y="129739"/>
                </a:lnTo>
                <a:lnTo>
                  <a:pt x="347916" y="86730"/>
                </a:lnTo>
                <a:lnTo>
                  <a:pt x="317916" y="50865"/>
                </a:lnTo>
                <a:lnTo>
                  <a:pt x="281731" y="23530"/>
                </a:lnTo>
                <a:lnTo>
                  <a:pt x="240427" y="6113"/>
                </a:lnTo>
                <a:lnTo>
                  <a:pt x="195072" y="0"/>
                </a:lnTo>
                <a:close/>
              </a:path>
            </a:pathLst>
          </a:custGeom>
          <a:solidFill>
            <a:srgbClr val="BADFE3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6" name="object 36"/>
          <p:cNvSpPr/>
          <p:nvPr/>
        </p:nvSpPr>
        <p:spPr>
          <a:xfrm>
            <a:off x="7632550" y="4459045"/>
            <a:ext cx="344581" cy="414618"/>
          </a:xfrm>
          <a:custGeom>
            <a:avLst/>
            <a:gdLst/>
            <a:ahLst/>
            <a:cxnLst/>
            <a:rect l="l" t="t" r="r" b="b"/>
            <a:pathLst>
              <a:path w="390525" h="469900">
                <a:moveTo>
                  <a:pt x="195072" y="0"/>
                </a:moveTo>
                <a:lnTo>
                  <a:pt x="149716" y="6113"/>
                </a:lnTo>
                <a:lnTo>
                  <a:pt x="108412" y="23530"/>
                </a:lnTo>
                <a:lnTo>
                  <a:pt x="72227" y="50865"/>
                </a:lnTo>
                <a:lnTo>
                  <a:pt x="42227" y="86730"/>
                </a:lnTo>
                <a:lnTo>
                  <a:pt x="19478" y="129739"/>
                </a:lnTo>
                <a:lnTo>
                  <a:pt x="5047" y="178507"/>
                </a:lnTo>
                <a:lnTo>
                  <a:pt x="0" y="231648"/>
                </a:lnTo>
                <a:lnTo>
                  <a:pt x="5047" y="287045"/>
                </a:lnTo>
                <a:lnTo>
                  <a:pt x="19478" y="337430"/>
                </a:lnTo>
                <a:lnTo>
                  <a:pt x="42227" y="381524"/>
                </a:lnTo>
                <a:lnTo>
                  <a:pt x="72227" y="418046"/>
                </a:lnTo>
                <a:lnTo>
                  <a:pt x="108412" y="445718"/>
                </a:lnTo>
                <a:lnTo>
                  <a:pt x="149716" y="463260"/>
                </a:lnTo>
                <a:lnTo>
                  <a:pt x="195072" y="469392"/>
                </a:lnTo>
                <a:lnTo>
                  <a:pt x="240427" y="463260"/>
                </a:lnTo>
                <a:lnTo>
                  <a:pt x="281731" y="445718"/>
                </a:lnTo>
                <a:lnTo>
                  <a:pt x="317916" y="418046"/>
                </a:lnTo>
                <a:lnTo>
                  <a:pt x="347916" y="381524"/>
                </a:lnTo>
                <a:lnTo>
                  <a:pt x="370665" y="337430"/>
                </a:lnTo>
                <a:lnTo>
                  <a:pt x="385096" y="287045"/>
                </a:lnTo>
                <a:lnTo>
                  <a:pt x="390144" y="231648"/>
                </a:lnTo>
                <a:lnTo>
                  <a:pt x="385096" y="178507"/>
                </a:lnTo>
                <a:lnTo>
                  <a:pt x="370665" y="129739"/>
                </a:lnTo>
                <a:lnTo>
                  <a:pt x="347916" y="86730"/>
                </a:lnTo>
                <a:lnTo>
                  <a:pt x="317916" y="50865"/>
                </a:lnTo>
                <a:lnTo>
                  <a:pt x="281731" y="23530"/>
                </a:lnTo>
                <a:lnTo>
                  <a:pt x="240427" y="6113"/>
                </a:lnTo>
                <a:lnTo>
                  <a:pt x="19507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7" name="object 37"/>
          <p:cNvSpPr txBox="1"/>
          <p:nvPr/>
        </p:nvSpPr>
        <p:spPr>
          <a:xfrm>
            <a:off x="7766573" y="4537037"/>
            <a:ext cx="79562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4" dirty="0">
                <a:latin typeface="Arial"/>
                <a:cs typeface="Arial"/>
              </a:rPr>
              <a:t>I</a:t>
            </a:r>
            <a:endParaRPr sz="1588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08899" y="2237590"/>
            <a:ext cx="672353" cy="559734"/>
          </a:xfrm>
          <a:custGeom>
            <a:avLst/>
            <a:gdLst/>
            <a:ahLst/>
            <a:cxnLst/>
            <a:rect l="l" t="t" r="r" b="b"/>
            <a:pathLst>
              <a:path w="762000" h="634364">
                <a:moveTo>
                  <a:pt x="0" y="633984"/>
                </a:moveTo>
                <a:lnTo>
                  <a:pt x="762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9" name="object 39"/>
          <p:cNvSpPr/>
          <p:nvPr/>
        </p:nvSpPr>
        <p:spPr>
          <a:xfrm>
            <a:off x="5378824" y="3001382"/>
            <a:ext cx="737347" cy="349624"/>
          </a:xfrm>
          <a:custGeom>
            <a:avLst/>
            <a:gdLst/>
            <a:ahLst/>
            <a:cxnLst/>
            <a:rect l="l" t="t" r="r" b="b"/>
            <a:pathLst>
              <a:path w="835659" h="396239">
                <a:moveTo>
                  <a:pt x="0" y="0"/>
                </a:moveTo>
                <a:lnTo>
                  <a:pt x="835151" y="39624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0" name="object 40"/>
          <p:cNvSpPr/>
          <p:nvPr/>
        </p:nvSpPr>
        <p:spPr>
          <a:xfrm>
            <a:off x="5308899" y="3141233"/>
            <a:ext cx="268941" cy="898712"/>
          </a:xfrm>
          <a:custGeom>
            <a:avLst/>
            <a:gdLst/>
            <a:ahLst/>
            <a:cxnLst/>
            <a:rect l="l" t="t" r="r" b="b"/>
            <a:pathLst>
              <a:path w="304800" h="1018539">
                <a:moveTo>
                  <a:pt x="0" y="0"/>
                </a:moveTo>
                <a:lnTo>
                  <a:pt x="304800" y="10180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1" name="object 41"/>
          <p:cNvSpPr/>
          <p:nvPr/>
        </p:nvSpPr>
        <p:spPr>
          <a:xfrm>
            <a:off x="6250193" y="2173044"/>
            <a:ext cx="806824" cy="344581"/>
          </a:xfrm>
          <a:custGeom>
            <a:avLst/>
            <a:gdLst/>
            <a:ahLst/>
            <a:cxnLst/>
            <a:rect l="l" t="t" r="r" b="b"/>
            <a:pathLst>
              <a:path w="914400" h="390525">
                <a:moveTo>
                  <a:pt x="0" y="0"/>
                </a:moveTo>
                <a:lnTo>
                  <a:pt x="914400" y="390143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2" name="object 42"/>
          <p:cNvSpPr/>
          <p:nvPr/>
        </p:nvSpPr>
        <p:spPr>
          <a:xfrm>
            <a:off x="6320118" y="2727064"/>
            <a:ext cx="737347" cy="484094"/>
          </a:xfrm>
          <a:custGeom>
            <a:avLst/>
            <a:gdLst/>
            <a:ahLst/>
            <a:cxnLst/>
            <a:rect l="l" t="t" r="r" b="b"/>
            <a:pathLst>
              <a:path w="835659" h="548639">
                <a:moveTo>
                  <a:pt x="0" y="548639"/>
                </a:moveTo>
                <a:lnTo>
                  <a:pt x="83515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3" name="object 43"/>
          <p:cNvSpPr/>
          <p:nvPr/>
        </p:nvSpPr>
        <p:spPr>
          <a:xfrm>
            <a:off x="5712311" y="4249271"/>
            <a:ext cx="204507" cy="694204"/>
          </a:xfrm>
          <a:custGeom>
            <a:avLst/>
            <a:gdLst/>
            <a:ahLst/>
            <a:cxnLst/>
            <a:rect l="l" t="t" r="r" b="b"/>
            <a:pathLst>
              <a:path w="231775" h="786764">
                <a:moveTo>
                  <a:pt x="0" y="0"/>
                </a:moveTo>
                <a:lnTo>
                  <a:pt x="231648" y="7863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4" name="object 44"/>
          <p:cNvSpPr/>
          <p:nvPr/>
        </p:nvSpPr>
        <p:spPr>
          <a:xfrm>
            <a:off x="5782235" y="3974950"/>
            <a:ext cx="1140759" cy="134471"/>
          </a:xfrm>
          <a:custGeom>
            <a:avLst/>
            <a:gdLst/>
            <a:ahLst/>
            <a:cxnLst/>
            <a:rect l="l" t="t" r="r" b="b"/>
            <a:pathLst>
              <a:path w="1292859" h="152400">
                <a:moveTo>
                  <a:pt x="0" y="152399"/>
                </a:moveTo>
                <a:lnTo>
                  <a:pt x="1292352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5" name="object 45"/>
          <p:cNvSpPr/>
          <p:nvPr/>
        </p:nvSpPr>
        <p:spPr>
          <a:xfrm>
            <a:off x="6320118" y="3001382"/>
            <a:ext cx="1479176" cy="414618"/>
          </a:xfrm>
          <a:custGeom>
            <a:avLst/>
            <a:gdLst/>
            <a:ahLst/>
            <a:cxnLst/>
            <a:rect l="l" t="t" r="r" b="b"/>
            <a:pathLst>
              <a:path w="1676400" h="469900">
                <a:moveTo>
                  <a:pt x="0" y="469392"/>
                </a:moveTo>
                <a:lnTo>
                  <a:pt x="16764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6" name="object 46"/>
          <p:cNvSpPr/>
          <p:nvPr/>
        </p:nvSpPr>
        <p:spPr>
          <a:xfrm>
            <a:off x="6115723" y="4873215"/>
            <a:ext cx="473449" cy="210110"/>
          </a:xfrm>
          <a:custGeom>
            <a:avLst/>
            <a:gdLst/>
            <a:ahLst/>
            <a:cxnLst/>
            <a:rect l="l" t="t" r="r" b="b"/>
            <a:pathLst>
              <a:path w="536575" h="238125">
                <a:moveTo>
                  <a:pt x="0" y="237744"/>
                </a:moveTo>
                <a:lnTo>
                  <a:pt x="53644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7" name="object 47"/>
          <p:cNvSpPr/>
          <p:nvPr/>
        </p:nvSpPr>
        <p:spPr>
          <a:xfrm>
            <a:off x="7191488" y="4109421"/>
            <a:ext cx="607919" cy="484094"/>
          </a:xfrm>
          <a:custGeom>
            <a:avLst/>
            <a:gdLst/>
            <a:ahLst/>
            <a:cxnLst/>
            <a:rect l="l" t="t" r="r" b="b"/>
            <a:pathLst>
              <a:path w="688975" h="548639">
                <a:moveTo>
                  <a:pt x="0" y="0"/>
                </a:moveTo>
                <a:lnTo>
                  <a:pt x="688848" y="54863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8" name="object 48"/>
          <p:cNvSpPr/>
          <p:nvPr/>
        </p:nvSpPr>
        <p:spPr>
          <a:xfrm>
            <a:off x="5782235" y="3555402"/>
            <a:ext cx="403412" cy="419660"/>
          </a:xfrm>
          <a:custGeom>
            <a:avLst/>
            <a:gdLst/>
            <a:ahLst/>
            <a:cxnLst/>
            <a:rect l="l" t="t" r="r" b="b"/>
            <a:pathLst>
              <a:path w="457200" h="475614">
                <a:moveTo>
                  <a:pt x="0" y="475488"/>
                </a:moveTo>
                <a:lnTo>
                  <a:pt x="4572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9" name="object 49"/>
          <p:cNvSpPr/>
          <p:nvPr/>
        </p:nvSpPr>
        <p:spPr>
          <a:xfrm>
            <a:off x="7998310" y="3071308"/>
            <a:ext cx="403412" cy="694204"/>
          </a:xfrm>
          <a:custGeom>
            <a:avLst/>
            <a:gdLst/>
            <a:ahLst/>
            <a:cxnLst/>
            <a:rect l="l" t="t" r="r" b="b"/>
            <a:pathLst>
              <a:path w="457200" h="786764">
                <a:moveTo>
                  <a:pt x="0" y="0"/>
                </a:moveTo>
                <a:lnTo>
                  <a:pt x="457200" y="7863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50" name="object 50"/>
          <p:cNvSpPr/>
          <p:nvPr/>
        </p:nvSpPr>
        <p:spPr>
          <a:xfrm>
            <a:off x="537882" y="1812663"/>
            <a:ext cx="3830171" cy="3975287"/>
          </a:xfrm>
          <a:custGeom>
            <a:avLst/>
            <a:gdLst/>
            <a:ahLst/>
            <a:cxnLst/>
            <a:rect l="l" t="t" r="r" b="b"/>
            <a:pathLst>
              <a:path w="4340860" h="4505325">
                <a:moveTo>
                  <a:pt x="0" y="4504944"/>
                </a:moveTo>
                <a:lnTo>
                  <a:pt x="4340352" y="4504944"/>
                </a:lnTo>
                <a:lnTo>
                  <a:pt x="4340352" y="0"/>
                </a:lnTo>
                <a:lnTo>
                  <a:pt x="0" y="0"/>
                </a:lnTo>
                <a:lnTo>
                  <a:pt x="0" y="450494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51" name="object 51"/>
          <p:cNvSpPr/>
          <p:nvPr/>
        </p:nvSpPr>
        <p:spPr>
          <a:xfrm>
            <a:off x="537882" y="1812663"/>
            <a:ext cx="3830171" cy="3975287"/>
          </a:xfrm>
          <a:custGeom>
            <a:avLst/>
            <a:gdLst/>
            <a:ahLst/>
            <a:cxnLst/>
            <a:rect l="l" t="t" r="r" b="b"/>
            <a:pathLst>
              <a:path w="4340860" h="4505325">
                <a:moveTo>
                  <a:pt x="0" y="0"/>
                </a:moveTo>
                <a:lnTo>
                  <a:pt x="0" y="4504944"/>
                </a:lnTo>
                <a:lnTo>
                  <a:pt x="4340352" y="4504944"/>
                </a:lnTo>
                <a:lnTo>
                  <a:pt x="4340352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52" name="object 52"/>
          <p:cNvSpPr/>
          <p:nvPr/>
        </p:nvSpPr>
        <p:spPr>
          <a:xfrm>
            <a:off x="817580" y="2764715"/>
            <a:ext cx="349624" cy="403412"/>
          </a:xfrm>
          <a:custGeom>
            <a:avLst/>
            <a:gdLst/>
            <a:ahLst/>
            <a:cxnLst/>
            <a:rect l="l" t="t" r="r" b="b"/>
            <a:pathLst>
              <a:path w="396240" h="457200">
                <a:moveTo>
                  <a:pt x="195071" y="0"/>
                </a:moveTo>
                <a:lnTo>
                  <a:pt x="149716" y="6096"/>
                </a:lnTo>
                <a:lnTo>
                  <a:pt x="108412" y="23388"/>
                </a:lnTo>
                <a:lnTo>
                  <a:pt x="72227" y="50385"/>
                </a:lnTo>
                <a:lnTo>
                  <a:pt x="42227" y="85592"/>
                </a:lnTo>
                <a:lnTo>
                  <a:pt x="19478" y="127518"/>
                </a:lnTo>
                <a:lnTo>
                  <a:pt x="5047" y="174669"/>
                </a:lnTo>
                <a:lnTo>
                  <a:pt x="0" y="225551"/>
                </a:lnTo>
                <a:lnTo>
                  <a:pt x="5047" y="278692"/>
                </a:lnTo>
                <a:lnTo>
                  <a:pt x="19478" y="327460"/>
                </a:lnTo>
                <a:lnTo>
                  <a:pt x="42227" y="370469"/>
                </a:lnTo>
                <a:lnTo>
                  <a:pt x="72227" y="406334"/>
                </a:lnTo>
                <a:lnTo>
                  <a:pt x="108412" y="433669"/>
                </a:lnTo>
                <a:lnTo>
                  <a:pt x="149716" y="451086"/>
                </a:lnTo>
                <a:lnTo>
                  <a:pt x="195071" y="457200"/>
                </a:lnTo>
                <a:lnTo>
                  <a:pt x="240765" y="451086"/>
                </a:lnTo>
                <a:lnTo>
                  <a:pt x="282939" y="433669"/>
                </a:lnTo>
                <a:lnTo>
                  <a:pt x="320315" y="406334"/>
                </a:lnTo>
                <a:lnTo>
                  <a:pt x="351613" y="370469"/>
                </a:lnTo>
                <a:lnTo>
                  <a:pt x="375552" y="327460"/>
                </a:lnTo>
                <a:lnTo>
                  <a:pt x="390854" y="278692"/>
                </a:lnTo>
                <a:lnTo>
                  <a:pt x="396239" y="225551"/>
                </a:lnTo>
                <a:lnTo>
                  <a:pt x="390854" y="174669"/>
                </a:lnTo>
                <a:lnTo>
                  <a:pt x="375552" y="127518"/>
                </a:lnTo>
                <a:lnTo>
                  <a:pt x="351613" y="85592"/>
                </a:lnTo>
                <a:lnTo>
                  <a:pt x="320315" y="50385"/>
                </a:lnTo>
                <a:lnTo>
                  <a:pt x="282939" y="23388"/>
                </a:lnTo>
                <a:lnTo>
                  <a:pt x="240765" y="6096"/>
                </a:lnTo>
                <a:lnTo>
                  <a:pt x="195071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53" name="object 53"/>
          <p:cNvSpPr/>
          <p:nvPr/>
        </p:nvSpPr>
        <p:spPr>
          <a:xfrm>
            <a:off x="817580" y="2764715"/>
            <a:ext cx="349624" cy="403412"/>
          </a:xfrm>
          <a:custGeom>
            <a:avLst/>
            <a:gdLst/>
            <a:ahLst/>
            <a:cxnLst/>
            <a:rect l="l" t="t" r="r" b="b"/>
            <a:pathLst>
              <a:path w="396240" h="457200">
                <a:moveTo>
                  <a:pt x="195071" y="0"/>
                </a:moveTo>
                <a:lnTo>
                  <a:pt x="149716" y="6096"/>
                </a:lnTo>
                <a:lnTo>
                  <a:pt x="108412" y="23388"/>
                </a:lnTo>
                <a:lnTo>
                  <a:pt x="72227" y="50385"/>
                </a:lnTo>
                <a:lnTo>
                  <a:pt x="42227" y="85592"/>
                </a:lnTo>
                <a:lnTo>
                  <a:pt x="19478" y="127518"/>
                </a:lnTo>
                <a:lnTo>
                  <a:pt x="5047" y="174669"/>
                </a:lnTo>
                <a:lnTo>
                  <a:pt x="0" y="225551"/>
                </a:lnTo>
                <a:lnTo>
                  <a:pt x="5047" y="278692"/>
                </a:lnTo>
                <a:lnTo>
                  <a:pt x="19478" y="327460"/>
                </a:lnTo>
                <a:lnTo>
                  <a:pt x="42227" y="370469"/>
                </a:lnTo>
                <a:lnTo>
                  <a:pt x="72227" y="406334"/>
                </a:lnTo>
                <a:lnTo>
                  <a:pt x="108412" y="433669"/>
                </a:lnTo>
                <a:lnTo>
                  <a:pt x="149716" y="451086"/>
                </a:lnTo>
                <a:lnTo>
                  <a:pt x="195071" y="457200"/>
                </a:lnTo>
                <a:lnTo>
                  <a:pt x="240765" y="451086"/>
                </a:lnTo>
                <a:lnTo>
                  <a:pt x="282939" y="433669"/>
                </a:lnTo>
                <a:lnTo>
                  <a:pt x="320315" y="406334"/>
                </a:lnTo>
                <a:lnTo>
                  <a:pt x="351613" y="370469"/>
                </a:lnTo>
                <a:lnTo>
                  <a:pt x="375552" y="327460"/>
                </a:lnTo>
                <a:lnTo>
                  <a:pt x="390854" y="278692"/>
                </a:lnTo>
                <a:lnTo>
                  <a:pt x="396239" y="225551"/>
                </a:lnTo>
                <a:lnTo>
                  <a:pt x="390854" y="174669"/>
                </a:lnTo>
                <a:lnTo>
                  <a:pt x="375552" y="127518"/>
                </a:lnTo>
                <a:lnTo>
                  <a:pt x="351613" y="85592"/>
                </a:lnTo>
                <a:lnTo>
                  <a:pt x="320315" y="50385"/>
                </a:lnTo>
                <a:lnTo>
                  <a:pt x="282939" y="23388"/>
                </a:lnTo>
                <a:lnTo>
                  <a:pt x="240765" y="6096"/>
                </a:lnTo>
                <a:lnTo>
                  <a:pt x="19507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54" name="object 54"/>
          <p:cNvSpPr txBox="1"/>
          <p:nvPr/>
        </p:nvSpPr>
        <p:spPr>
          <a:xfrm>
            <a:off x="908573" y="2837329"/>
            <a:ext cx="170329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13" dirty="0">
                <a:latin typeface="Arial"/>
                <a:cs typeface="Arial"/>
              </a:rPr>
              <a:t>A</a:t>
            </a:r>
            <a:endParaRPr sz="1588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721223" y="2022437"/>
            <a:ext cx="349624" cy="403412"/>
          </a:xfrm>
          <a:custGeom>
            <a:avLst/>
            <a:gdLst/>
            <a:ahLst/>
            <a:cxnLst/>
            <a:rect l="l" t="t" r="r" b="b"/>
            <a:pathLst>
              <a:path w="396239" h="457200">
                <a:moveTo>
                  <a:pt x="201168" y="0"/>
                </a:moveTo>
                <a:lnTo>
                  <a:pt x="155474" y="6113"/>
                </a:lnTo>
                <a:lnTo>
                  <a:pt x="113300" y="23530"/>
                </a:lnTo>
                <a:lnTo>
                  <a:pt x="75924" y="50865"/>
                </a:lnTo>
                <a:lnTo>
                  <a:pt x="44626" y="86730"/>
                </a:lnTo>
                <a:lnTo>
                  <a:pt x="20687" y="129739"/>
                </a:lnTo>
                <a:lnTo>
                  <a:pt x="5385" y="178507"/>
                </a:lnTo>
                <a:lnTo>
                  <a:pt x="0" y="231648"/>
                </a:lnTo>
                <a:lnTo>
                  <a:pt x="5385" y="282530"/>
                </a:lnTo>
                <a:lnTo>
                  <a:pt x="20687" y="329681"/>
                </a:lnTo>
                <a:lnTo>
                  <a:pt x="44626" y="371607"/>
                </a:lnTo>
                <a:lnTo>
                  <a:pt x="75924" y="406814"/>
                </a:lnTo>
                <a:lnTo>
                  <a:pt x="113300" y="433811"/>
                </a:lnTo>
                <a:lnTo>
                  <a:pt x="155474" y="451104"/>
                </a:lnTo>
                <a:lnTo>
                  <a:pt x="201168" y="457200"/>
                </a:lnTo>
                <a:lnTo>
                  <a:pt x="244604" y="451103"/>
                </a:lnTo>
                <a:lnTo>
                  <a:pt x="285161" y="433811"/>
                </a:lnTo>
                <a:lnTo>
                  <a:pt x="321452" y="406814"/>
                </a:lnTo>
                <a:lnTo>
                  <a:pt x="352092" y="371607"/>
                </a:lnTo>
                <a:lnTo>
                  <a:pt x="375694" y="329681"/>
                </a:lnTo>
                <a:lnTo>
                  <a:pt x="390872" y="282530"/>
                </a:lnTo>
                <a:lnTo>
                  <a:pt x="396240" y="231648"/>
                </a:lnTo>
                <a:lnTo>
                  <a:pt x="390872" y="178507"/>
                </a:lnTo>
                <a:lnTo>
                  <a:pt x="375694" y="129739"/>
                </a:lnTo>
                <a:lnTo>
                  <a:pt x="352092" y="86730"/>
                </a:lnTo>
                <a:lnTo>
                  <a:pt x="321452" y="50865"/>
                </a:lnTo>
                <a:lnTo>
                  <a:pt x="285161" y="23530"/>
                </a:lnTo>
                <a:lnTo>
                  <a:pt x="244604" y="6113"/>
                </a:lnTo>
                <a:lnTo>
                  <a:pt x="201168" y="0"/>
                </a:lnTo>
                <a:close/>
              </a:path>
            </a:pathLst>
          </a:custGeom>
          <a:solidFill>
            <a:srgbClr val="BADFE3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56" name="object 56"/>
          <p:cNvSpPr/>
          <p:nvPr/>
        </p:nvSpPr>
        <p:spPr>
          <a:xfrm>
            <a:off x="1721223" y="2022437"/>
            <a:ext cx="349624" cy="403412"/>
          </a:xfrm>
          <a:custGeom>
            <a:avLst/>
            <a:gdLst/>
            <a:ahLst/>
            <a:cxnLst/>
            <a:rect l="l" t="t" r="r" b="b"/>
            <a:pathLst>
              <a:path w="396239" h="457200">
                <a:moveTo>
                  <a:pt x="201168" y="0"/>
                </a:moveTo>
                <a:lnTo>
                  <a:pt x="155474" y="6113"/>
                </a:lnTo>
                <a:lnTo>
                  <a:pt x="113300" y="23530"/>
                </a:lnTo>
                <a:lnTo>
                  <a:pt x="75924" y="50865"/>
                </a:lnTo>
                <a:lnTo>
                  <a:pt x="44626" y="86730"/>
                </a:lnTo>
                <a:lnTo>
                  <a:pt x="20687" y="129739"/>
                </a:lnTo>
                <a:lnTo>
                  <a:pt x="5385" y="178507"/>
                </a:lnTo>
                <a:lnTo>
                  <a:pt x="0" y="231648"/>
                </a:lnTo>
                <a:lnTo>
                  <a:pt x="5385" y="282530"/>
                </a:lnTo>
                <a:lnTo>
                  <a:pt x="20687" y="329681"/>
                </a:lnTo>
                <a:lnTo>
                  <a:pt x="44626" y="371607"/>
                </a:lnTo>
                <a:lnTo>
                  <a:pt x="75924" y="406814"/>
                </a:lnTo>
                <a:lnTo>
                  <a:pt x="113300" y="433811"/>
                </a:lnTo>
                <a:lnTo>
                  <a:pt x="155474" y="451104"/>
                </a:lnTo>
                <a:lnTo>
                  <a:pt x="201168" y="457200"/>
                </a:lnTo>
                <a:lnTo>
                  <a:pt x="244604" y="451103"/>
                </a:lnTo>
                <a:lnTo>
                  <a:pt x="285161" y="433811"/>
                </a:lnTo>
                <a:lnTo>
                  <a:pt x="321452" y="406814"/>
                </a:lnTo>
                <a:lnTo>
                  <a:pt x="352092" y="371607"/>
                </a:lnTo>
                <a:lnTo>
                  <a:pt x="375694" y="329681"/>
                </a:lnTo>
                <a:lnTo>
                  <a:pt x="390872" y="282530"/>
                </a:lnTo>
                <a:lnTo>
                  <a:pt x="396240" y="231648"/>
                </a:lnTo>
                <a:lnTo>
                  <a:pt x="390872" y="178507"/>
                </a:lnTo>
                <a:lnTo>
                  <a:pt x="375694" y="129739"/>
                </a:lnTo>
                <a:lnTo>
                  <a:pt x="352092" y="86730"/>
                </a:lnTo>
                <a:lnTo>
                  <a:pt x="321452" y="50865"/>
                </a:lnTo>
                <a:lnTo>
                  <a:pt x="285161" y="23530"/>
                </a:lnTo>
                <a:lnTo>
                  <a:pt x="244604" y="6113"/>
                </a:lnTo>
                <a:lnTo>
                  <a:pt x="20116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57" name="object 57"/>
          <p:cNvSpPr txBox="1"/>
          <p:nvPr/>
        </p:nvSpPr>
        <p:spPr>
          <a:xfrm>
            <a:off x="1812216" y="2095051"/>
            <a:ext cx="170329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13" dirty="0">
                <a:latin typeface="Arial"/>
                <a:cs typeface="Arial"/>
              </a:rPr>
              <a:t>B</a:t>
            </a:r>
            <a:endParaRPr sz="1588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791147" y="3168127"/>
            <a:ext cx="349624" cy="403412"/>
          </a:xfrm>
          <a:custGeom>
            <a:avLst/>
            <a:gdLst/>
            <a:ahLst/>
            <a:cxnLst/>
            <a:rect l="l" t="t" r="r" b="b"/>
            <a:pathLst>
              <a:path w="396239" h="457200">
                <a:moveTo>
                  <a:pt x="195071" y="0"/>
                </a:moveTo>
                <a:lnTo>
                  <a:pt x="151635" y="6096"/>
                </a:lnTo>
                <a:lnTo>
                  <a:pt x="111078" y="23388"/>
                </a:lnTo>
                <a:lnTo>
                  <a:pt x="74787" y="50385"/>
                </a:lnTo>
                <a:lnTo>
                  <a:pt x="44147" y="85592"/>
                </a:lnTo>
                <a:lnTo>
                  <a:pt x="20545" y="127518"/>
                </a:lnTo>
                <a:lnTo>
                  <a:pt x="5367" y="174669"/>
                </a:lnTo>
                <a:lnTo>
                  <a:pt x="0" y="225551"/>
                </a:lnTo>
                <a:lnTo>
                  <a:pt x="5367" y="278692"/>
                </a:lnTo>
                <a:lnTo>
                  <a:pt x="20545" y="327460"/>
                </a:lnTo>
                <a:lnTo>
                  <a:pt x="44147" y="370469"/>
                </a:lnTo>
                <a:lnTo>
                  <a:pt x="74787" y="406334"/>
                </a:lnTo>
                <a:lnTo>
                  <a:pt x="111078" y="433669"/>
                </a:lnTo>
                <a:lnTo>
                  <a:pt x="151635" y="451086"/>
                </a:lnTo>
                <a:lnTo>
                  <a:pt x="195071" y="457200"/>
                </a:lnTo>
                <a:lnTo>
                  <a:pt x="240765" y="451086"/>
                </a:lnTo>
                <a:lnTo>
                  <a:pt x="282939" y="433669"/>
                </a:lnTo>
                <a:lnTo>
                  <a:pt x="320315" y="406334"/>
                </a:lnTo>
                <a:lnTo>
                  <a:pt x="351613" y="370469"/>
                </a:lnTo>
                <a:lnTo>
                  <a:pt x="375552" y="327460"/>
                </a:lnTo>
                <a:lnTo>
                  <a:pt x="390854" y="278692"/>
                </a:lnTo>
                <a:lnTo>
                  <a:pt x="396239" y="225551"/>
                </a:lnTo>
                <a:lnTo>
                  <a:pt x="390854" y="174669"/>
                </a:lnTo>
                <a:lnTo>
                  <a:pt x="375552" y="127518"/>
                </a:lnTo>
                <a:lnTo>
                  <a:pt x="351613" y="85592"/>
                </a:lnTo>
                <a:lnTo>
                  <a:pt x="320315" y="50385"/>
                </a:lnTo>
                <a:lnTo>
                  <a:pt x="282939" y="23388"/>
                </a:lnTo>
                <a:lnTo>
                  <a:pt x="240765" y="6096"/>
                </a:lnTo>
                <a:lnTo>
                  <a:pt x="195071" y="0"/>
                </a:lnTo>
                <a:close/>
              </a:path>
            </a:pathLst>
          </a:custGeom>
          <a:solidFill>
            <a:srgbClr val="BADFE3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59" name="object 59"/>
          <p:cNvSpPr/>
          <p:nvPr/>
        </p:nvSpPr>
        <p:spPr>
          <a:xfrm>
            <a:off x="1791147" y="3168127"/>
            <a:ext cx="349624" cy="403412"/>
          </a:xfrm>
          <a:custGeom>
            <a:avLst/>
            <a:gdLst/>
            <a:ahLst/>
            <a:cxnLst/>
            <a:rect l="l" t="t" r="r" b="b"/>
            <a:pathLst>
              <a:path w="396239" h="457200">
                <a:moveTo>
                  <a:pt x="195071" y="0"/>
                </a:moveTo>
                <a:lnTo>
                  <a:pt x="151635" y="6096"/>
                </a:lnTo>
                <a:lnTo>
                  <a:pt x="111078" y="23388"/>
                </a:lnTo>
                <a:lnTo>
                  <a:pt x="74787" y="50385"/>
                </a:lnTo>
                <a:lnTo>
                  <a:pt x="44147" y="85592"/>
                </a:lnTo>
                <a:lnTo>
                  <a:pt x="20545" y="127518"/>
                </a:lnTo>
                <a:lnTo>
                  <a:pt x="5367" y="174669"/>
                </a:lnTo>
                <a:lnTo>
                  <a:pt x="0" y="225551"/>
                </a:lnTo>
                <a:lnTo>
                  <a:pt x="5367" y="278692"/>
                </a:lnTo>
                <a:lnTo>
                  <a:pt x="20545" y="327460"/>
                </a:lnTo>
                <a:lnTo>
                  <a:pt x="44147" y="370469"/>
                </a:lnTo>
                <a:lnTo>
                  <a:pt x="74787" y="406334"/>
                </a:lnTo>
                <a:lnTo>
                  <a:pt x="111078" y="433669"/>
                </a:lnTo>
                <a:lnTo>
                  <a:pt x="151635" y="451086"/>
                </a:lnTo>
                <a:lnTo>
                  <a:pt x="195071" y="457200"/>
                </a:lnTo>
                <a:lnTo>
                  <a:pt x="240765" y="451086"/>
                </a:lnTo>
                <a:lnTo>
                  <a:pt x="282939" y="433669"/>
                </a:lnTo>
                <a:lnTo>
                  <a:pt x="320315" y="406334"/>
                </a:lnTo>
                <a:lnTo>
                  <a:pt x="351613" y="370469"/>
                </a:lnTo>
                <a:lnTo>
                  <a:pt x="375552" y="327460"/>
                </a:lnTo>
                <a:lnTo>
                  <a:pt x="390854" y="278692"/>
                </a:lnTo>
                <a:lnTo>
                  <a:pt x="396239" y="225551"/>
                </a:lnTo>
                <a:lnTo>
                  <a:pt x="390854" y="174669"/>
                </a:lnTo>
                <a:lnTo>
                  <a:pt x="375552" y="127518"/>
                </a:lnTo>
                <a:lnTo>
                  <a:pt x="351613" y="85592"/>
                </a:lnTo>
                <a:lnTo>
                  <a:pt x="320315" y="50385"/>
                </a:lnTo>
                <a:lnTo>
                  <a:pt x="282939" y="23388"/>
                </a:lnTo>
                <a:lnTo>
                  <a:pt x="240765" y="6096"/>
                </a:lnTo>
                <a:lnTo>
                  <a:pt x="19507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60" name="object 60"/>
          <p:cNvSpPr txBox="1"/>
          <p:nvPr/>
        </p:nvSpPr>
        <p:spPr>
          <a:xfrm>
            <a:off x="1882140" y="3240741"/>
            <a:ext cx="170329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13" dirty="0">
                <a:latin typeface="Arial"/>
                <a:cs typeface="Arial"/>
              </a:rPr>
              <a:t>C</a:t>
            </a:r>
            <a:endParaRPr sz="1588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301675" y="3905026"/>
            <a:ext cx="349624" cy="403412"/>
          </a:xfrm>
          <a:custGeom>
            <a:avLst/>
            <a:gdLst/>
            <a:ahLst/>
            <a:cxnLst/>
            <a:rect l="l" t="t" r="r" b="b"/>
            <a:pathLst>
              <a:path w="396239" h="457200">
                <a:moveTo>
                  <a:pt x="201168" y="0"/>
                </a:moveTo>
                <a:lnTo>
                  <a:pt x="155474" y="6113"/>
                </a:lnTo>
                <a:lnTo>
                  <a:pt x="113300" y="23530"/>
                </a:lnTo>
                <a:lnTo>
                  <a:pt x="75924" y="50865"/>
                </a:lnTo>
                <a:lnTo>
                  <a:pt x="44626" y="86730"/>
                </a:lnTo>
                <a:lnTo>
                  <a:pt x="20687" y="129739"/>
                </a:lnTo>
                <a:lnTo>
                  <a:pt x="5385" y="178507"/>
                </a:lnTo>
                <a:lnTo>
                  <a:pt x="0" y="231647"/>
                </a:lnTo>
                <a:lnTo>
                  <a:pt x="5385" y="282530"/>
                </a:lnTo>
                <a:lnTo>
                  <a:pt x="20687" y="329681"/>
                </a:lnTo>
                <a:lnTo>
                  <a:pt x="44626" y="371607"/>
                </a:lnTo>
                <a:lnTo>
                  <a:pt x="75924" y="406814"/>
                </a:lnTo>
                <a:lnTo>
                  <a:pt x="113300" y="433811"/>
                </a:lnTo>
                <a:lnTo>
                  <a:pt x="155474" y="451103"/>
                </a:lnTo>
                <a:lnTo>
                  <a:pt x="201168" y="457199"/>
                </a:lnTo>
                <a:lnTo>
                  <a:pt x="246523" y="451103"/>
                </a:lnTo>
                <a:lnTo>
                  <a:pt x="287827" y="433811"/>
                </a:lnTo>
                <a:lnTo>
                  <a:pt x="324012" y="406814"/>
                </a:lnTo>
                <a:lnTo>
                  <a:pt x="354012" y="371607"/>
                </a:lnTo>
                <a:lnTo>
                  <a:pt x="376761" y="329681"/>
                </a:lnTo>
                <a:lnTo>
                  <a:pt x="391192" y="282530"/>
                </a:lnTo>
                <a:lnTo>
                  <a:pt x="396240" y="231647"/>
                </a:lnTo>
                <a:lnTo>
                  <a:pt x="391192" y="178507"/>
                </a:lnTo>
                <a:lnTo>
                  <a:pt x="376761" y="129739"/>
                </a:lnTo>
                <a:lnTo>
                  <a:pt x="354012" y="86730"/>
                </a:lnTo>
                <a:lnTo>
                  <a:pt x="324012" y="50865"/>
                </a:lnTo>
                <a:lnTo>
                  <a:pt x="287827" y="23530"/>
                </a:lnTo>
                <a:lnTo>
                  <a:pt x="246523" y="6113"/>
                </a:lnTo>
                <a:lnTo>
                  <a:pt x="201168" y="0"/>
                </a:lnTo>
                <a:close/>
              </a:path>
            </a:pathLst>
          </a:custGeom>
          <a:solidFill>
            <a:srgbClr val="BADFE3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62" name="object 62"/>
          <p:cNvSpPr/>
          <p:nvPr/>
        </p:nvSpPr>
        <p:spPr>
          <a:xfrm>
            <a:off x="1301675" y="3905026"/>
            <a:ext cx="349624" cy="403412"/>
          </a:xfrm>
          <a:custGeom>
            <a:avLst/>
            <a:gdLst/>
            <a:ahLst/>
            <a:cxnLst/>
            <a:rect l="l" t="t" r="r" b="b"/>
            <a:pathLst>
              <a:path w="396239" h="457200">
                <a:moveTo>
                  <a:pt x="201168" y="0"/>
                </a:moveTo>
                <a:lnTo>
                  <a:pt x="155474" y="6113"/>
                </a:lnTo>
                <a:lnTo>
                  <a:pt x="113300" y="23530"/>
                </a:lnTo>
                <a:lnTo>
                  <a:pt x="75924" y="50865"/>
                </a:lnTo>
                <a:lnTo>
                  <a:pt x="44626" y="86730"/>
                </a:lnTo>
                <a:lnTo>
                  <a:pt x="20687" y="129739"/>
                </a:lnTo>
                <a:lnTo>
                  <a:pt x="5385" y="178507"/>
                </a:lnTo>
                <a:lnTo>
                  <a:pt x="0" y="231647"/>
                </a:lnTo>
                <a:lnTo>
                  <a:pt x="5385" y="282530"/>
                </a:lnTo>
                <a:lnTo>
                  <a:pt x="20687" y="329681"/>
                </a:lnTo>
                <a:lnTo>
                  <a:pt x="44626" y="371607"/>
                </a:lnTo>
                <a:lnTo>
                  <a:pt x="75924" y="406814"/>
                </a:lnTo>
                <a:lnTo>
                  <a:pt x="113300" y="433811"/>
                </a:lnTo>
                <a:lnTo>
                  <a:pt x="155474" y="451103"/>
                </a:lnTo>
                <a:lnTo>
                  <a:pt x="201168" y="457199"/>
                </a:lnTo>
                <a:lnTo>
                  <a:pt x="246523" y="451103"/>
                </a:lnTo>
                <a:lnTo>
                  <a:pt x="287827" y="433811"/>
                </a:lnTo>
                <a:lnTo>
                  <a:pt x="324012" y="406814"/>
                </a:lnTo>
                <a:lnTo>
                  <a:pt x="354012" y="371607"/>
                </a:lnTo>
                <a:lnTo>
                  <a:pt x="376761" y="329681"/>
                </a:lnTo>
                <a:lnTo>
                  <a:pt x="391192" y="282530"/>
                </a:lnTo>
                <a:lnTo>
                  <a:pt x="396240" y="231647"/>
                </a:lnTo>
                <a:lnTo>
                  <a:pt x="391192" y="178507"/>
                </a:lnTo>
                <a:lnTo>
                  <a:pt x="376761" y="129739"/>
                </a:lnTo>
                <a:lnTo>
                  <a:pt x="354012" y="86730"/>
                </a:lnTo>
                <a:lnTo>
                  <a:pt x="324012" y="50865"/>
                </a:lnTo>
                <a:lnTo>
                  <a:pt x="287827" y="23530"/>
                </a:lnTo>
                <a:lnTo>
                  <a:pt x="246523" y="6113"/>
                </a:lnTo>
                <a:lnTo>
                  <a:pt x="20116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63" name="object 63"/>
          <p:cNvSpPr txBox="1"/>
          <p:nvPr/>
        </p:nvSpPr>
        <p:spPr>
          <a:xfrm>
            <a:off x="1392666" y="3977640"/>
            <a:ext cx="170329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13" dirty="0">
                <a:latin typeface="Arial"/>
                <a:cs typeface="Arial"/>
              </a:rPr>
              <a:t>D</a:t>
            </a:r>
            <a:endParaRPr sz="1588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770094" y="2425848"/>
            <a:ext cx="344581" cy="403412"/>
          </a:xfrm>
          <a:custGeom>
            <a:avLst/>
            <a:gdLst/>
            <a:ahLst/>
            <a:cxnLst/>
            <a:rect l="l" t="t" r="r" b="b"/>
            <a:pathLst>
              <a:path w="390525" h="457200">
                <a:moveTo>
                  <a:pt x="195072" y="0"/>
                </a:moveTo>
                <a:lnTo>
                  <a:pt x="149716" y="6113"/>
                </a:lnTo>
                <a:lnTo>
                  <a:pt x="108412" y="23530"/>
                </a:lnTo>
                <a:lnTo>
                  <a:pt x="72227" y="50865"/>
                </a:lnTo>
                <a:lnTo>
                  <a:pt x="42227" y="86730"/>
                </a:lnTo>
                <a:lnTo>
                  <a:pt x="19478" y="129739"/>
                </a:lnTo>
                <a:lnTo>
                  <a:pt x="5047" y="178507"/>
                </a:lnTo>
                <a:lnTo>
                  <a:pt x="0" y="231648"/>
                </a:lnTo>
                <a:lnTo>
                  <a:pt x="5047" y="282530"/>
                </a:lnTo>
                <a:lnTo>
                  <a:pt x="19478" y="329681"/>
                </a:lnTo>
                <a:lnTo>
                  <a:pt x="42227" y="371607"/>
                </a:lnTo>
                <a:lnTo>
                  <a:pt x="72227" y="406814"/>
                </a:lnTo>
                <a:lnTo>
                  <a:pt x="108412" y="433811"/>
                </a:lnTo>
                <a:lnTo>
                  <a:pt x="149716" y="451104"/>
                </a:lnTo>
                <a:lnTo>
                  <a:pt x="195072" y="457200"/>
                </a:lnTo>
                <a:lnTo>
                  <a:pt x="240427" y="451103"/>
                </a:lnTo>
                <a:lnTo>
                  <a:pt x="281731" y="433811"/>
                </a:lnTo>
                <a:lnTo>
                  <a:pt x="317916" y="406814"/>
                </a:lnTo>
                <a:lnTo>
                  <a:pt x="347916" y="371607"/>
                </a:lnTo>
                <a:lnTo>
                  <a:pt x="370665" y="329681"/>
                </a:lnTo>
                <a:lnTo>
                  <a:pt x="385096" y="282530"/>
                </a:lnTo>
                <a:lnTo>
                  <a:pt x="390144" y="231648"/>
                </a:lnTo>
                <a:lnTo>
                  <a:pt x="385096" y="178507"/>
                </a:lnTo>
                <a:lnTo>
                  <a:pt x="370665" y="129739"/>
                </a:lnTo>
                <a:lnTo>
                  <a:pt x="347916" y="86730"/>
                </a:lnTo>
                <a:lnTo>
                  <a:pt x="317916" y="50865"/>
                </a:lnTo>
                <a:lnTo>
                  <a:pt x="281731" y="23530"/>
                </a:lnTo>
                <a:lnTo>
                  <a:pt x="240427" y="6113"/>
                </a:lnTo>
                <a:lnTo>
                  <a:pt x="195072" y="0"/>
                </a:lnTo>
                <a:close/>
              </a:path>
            </a:pathLst>
          </a:custGeom>
          <a:solidFill>
            <a:srgbClr val="BADFE3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65" name="object 65"/>
          <p:cNvSpPr/>
          <p:nvPr/>
        </p:nvSpPr>
        <p:spPr>
          <a:xfrm>
            <a:off x="2770094" y="2425848"/>
            <a:ext cx="344581" cy="403412"/>
          </a:xfrm>
          <a:custGeom>
            <a:avLst/>
            <a:gdLst/>
            <a:ahLst/>
            <a:cxnLst/>
            <a:rect l="l" t="t" r="r" b="b"/>
            <a:pathLst>
              <a:path w="390525" h="457200">
                <a:moveTo>
                  <a:pt x="195072" y="0"/>
                </a:moveTo>
                <a:lnTo>
                  <a:pt x="149716" y="6113"/>
                </a:lnTo>
                <a:lnTo>
                  <a:pt x="108412" y="23530"/>
                </a:lnTo>
                <a:lnTo>
                  <a:pt x="72227" y="50865"/>
                </a:lnTo>
                <a:lnTo>
                  <a:pt x="42227" y="86730"/>
                </a:lnTo>
                <a:lnTo>
                  <a:pt x="19478" y="129739"/>
                </a:lnTo>
                <a:lnTo>
                  <a:pt x="5047" y="178507"/>
                </a:lnTo>
                <a:lnTo>
                  <a:pt x="0" y="231648"/>
                </a:lnTo>
                <a:lnTo>
                  <a:pt x="5047" y="282530"/>
                </a:lnTo>
                <a:lnTo>
                  <a:pt x="19478" y="329681"/>
                </a:lnTo>
                <a:lnTo>
                  <a:pt x="42227" y="371607"/>
                </a:lnTo>
                <a:lnTo>
                  <a:pt x="72227" y="406814"/>
                </a:lnTo>
                <a:lnTo>
                  <a:pt x="108412" y="433811"/>
                </a:lnTo>
                <a:lnTo>
                  <a:pt x="149716" y="451104"/>
                </a:lnTo>
                <a:lnTo>
                  <a:pt x="195072" y="457200"/>
                </a:lnTo>
                <a:lnTo>
                  <a:pt x="240427" y="451103"/>
                </a:lnTo>
                <a:lnTo>
                  <a:pt x="281731" y="433811"/>
                </a:lnTo>
                <a:lnTo>
                  <a:pt x="317916" y="406814"/>
                </a:lnTo>
                <a:lnTo>
                  <a:pt x="347916" y="371607"/>
                </a:lnTo>
                <a:lnTo>
                  <a:pt x="370665" y="329681"/>
                </a:lnTo>
                <a:lnTo>
                  <a:pt x="385096" y="282530"/>
                </a:lnTo>
                <a:lnTo>
                  <a:pt x="390144" y="231648"/>
                </a:lnTo>
                <a:lnTo>
                  <a:pt x="385096" y="178507"/>
                </a:lnTo>
                <a:lnTo>
                  <a:pt x="370665" y="129739"/>
                </a:lnTo>
                <a:lnTo>
                  <a:pt x="347916" y="86730"/>
                </a:lnTo>
                <a:lnTo>
                  <a:pt x="317916" y="50865"/>
                </a:lnTo>
                <a:lnTo>
                  <a:pt x="281731" y="23530"/>
                </a:lnTo>
                <a:lnTo>
                  <a:pt x="240427" y="6113"/>
                </a:lnTo>
                <a:lnTo>
                  <a:pt x="19507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66" name="object 66"/>
          <p:cNvSpPr txBox="1"/>
          <p:nvPr/>
        </p:nvSpPr>
        <p:spPr>
          <a:xfrm>
            <a:off x="2866464" y="2498462"/>
            <a:ext cx="159124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13" dirty="0">
                <a:latin typeface="Arial"/>
                <a:cs typeface="Arial"/>
              </a:rPr>
              <a:t>E</a:t>
            </a:r>
            <a:endParaRPr sz="1588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630245" y="3770555"/>
            <a:ext cx="344581" cy="403412"/>
          </a:xfrm>
          <a:custGeom>
            <a:avLst/>
            <a:gdLst/>
            <a:ahLst/>
            <a:cxnLst/>
            <a:rect l="l" t="t" r="r" b="b"/>
            <a:pathLst>
              <a:path w="390525" h="457200">
                <a:moveTo>
                  <a:pt x="195072" y="0"/>
                </a:moveTo>
                <a:lnTo>
                  <a:pt x="149716" y="6113"/>
                </a:lnTo>
                <a:lnTo>
                  <a:pt x="108412" y="23530"/>
                </a:lnTo>
                <a:lnTo>
                  <a:pt x="72227" y="50865"/>
                </a:lnTo>
                <a:lnTo>
                  <a:pt x="42227" y="86730"/>
                </a:lnTo>
                <a:lnTo>
                  <a:pt x="19478" y="129739"/>
                </a:lnTo>
                <a:lnTo>
                  <a:pt x="5047" y="178507"/>
                </a:lnTo>
                <a:lnTo>
                  <a:pt x="0" y="231648"/>
                </a:lnTo>
                <a:lnTo>
                  <a:pt x="5047" y="282530"/>
                </a:lnTo>
                <a:lnTo>
                  <a:pt x="19478" y="329681"/>
                </a:lnTo>
                <a:lnTo>
                  <a:pt x="42227" y="371607"/>
                </a:lnTo>
                <a:lnTo>
                  <a:pt x="72227" y="406814"/>
                </a:lnTo>
                <a:lnTo>
                  <a:pt x="108412" y="433811"/>
                </a:lnTo>
                <a:lnTo>
                  <a:pt x="149716" y="451103"/>
                </a:lnTo>
                <a:lnTo>
                  <a:pt x="195072" y="457199"/>
                </a:lnTo>
                <a:lnTo>
                  <a:pt x="240427" y="451103"/>
                </a:lnTo>
                <a:lnTo>
                  <a:pt x="281731" y="433811"/>
                </a:lnTo>
                <a:lnTo>
                  <a:pt x="317916" y="406814"/>
                </a:lnTo>
                <a:lnTo>
                  <a:pt x="347916" y="371607"/>
                </a:lnTo>
                <a:lnTo>
                  <a:pt x="370665" y="329681"/>
                </a:lnTo>
                <a:lnTo>
                  <a:pt x="385096" y="282530"/>
                </a:lnTo>
                <a:lnTo>
                  <a:pt x="390144" y="231648"/>
                </a:lnTo>
                <a:lnTo>
                  <a:pt x="385096" y="178507"/>
                </a:lnTo>
                <a:lnTo>
                  <a:pt x="370665" y="129739"/>
                </a:lnTo>
                <a:lnTo>
                  <a:pt x="347916" y="86730"/>
                </a:lnTo>
                <a:lnTo>
                  <a:pt x="317916" y="50865"/>
                </a:lnTo>
                <a:lnTo>
                  <a:pt x="281731" y="23530"/>
                </a:lnTo>
                <a:lnTo>
                  <a:pt x="240427" y="6113"/>
                </a:lnTo>
                <a:lnTo>
                  <a:pt x="195072" y="0"/>
                </a:lnTo>
                <a:close/>
              </a:path>
            </a:pathLst>
          </a:custGeom>
          <a:solidFill>
            <a:srgbClr val="BADFE3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68" name="object 68"/>
          <p:cNvSpPr/>
          <p:nvPr/>
        </p:nvSpPr>
        <p:spPr>
          <a:xfrm>
            <a:off x="2630245" y="3770555"/>
            <a:ext cx="344581" cy="403412"/>
          </a:xfrm>
          <a:custGeom>
            <a:avLst/>
            <a:gdLst/>
            <a:ahLst/>
            <a:cxnLst/>
            <a:rect l="l" t="t" r="r" b="b"/>
            <a:pathLst>
              <a:path w="390525" h="457200">
                <a:moveTo>
                  <a:pt x="195072" y="0"/>
                </a:moveTo>
                <a:lnTo>
                  <a:pt x="149716" y="6113"/>
                </a:lnTo>
                <a:lnTo>
                  <a:pt x="108412" y="23530"/>
                </a:lnTo>
                <a:lnTo>
                  <a:pt x="72227" y="50865"/>
                </a:lnTo>
                <a:lnTo>
                  <a:pt x="42227" y="86730"/>
                </a:lnTo>
                <a:lnTo>
                  <a:pt x="19478" y="129739"/>
                </a:lnTo>
                <a:lnTo>
                  <a:pt x="5047" y="178507"/>
                </a:lnTo>
                <a:lnTo>
                  <a:pt x="0" y="231648"/>
                </a:lnTo>
                <a:lnTo>
                  <a:pt x="5047" y="282530"/>
                </a:lnTo>
                <a:lnTo>
                  <a:pt x="19478" y="329681"/>
                </a:lnTo>
                <a:lnTo>
                  <a:pt x="42227" y="371607"/>
                </a:lnTo>
                <a:lnTo>
                  <a:pt x="72227" y="406814"/>
                </a:lnTo>
                <a:lnTo>
                  <a:pt x="108412" y="433811"/>
                </a:lnTo>
                <a:lnTo>
                  <a:pt x="149716" y="451103"/>
                </a:lnTo>
                <a:lnTo>
                  <a:pt x="195072" y="457199"/>
                </a:lnTo>
                <a:lnTo>
                  <a:pt x="240427" y="451103"/>
                </a:lnTo>
                <a:lnTo>
                  <a:pt x="281731" y="433811"/>
                </a:lnTo>
                <a:lnTo>
                  <a:pt x="317916" y="406814"/>
                </a:lnTo>
                <a:lnTo>
                  <a:pt x="347916" y="371607"/>
                </a:lnTo>
                <a:lnTo>
                  <a:pt x="370665" y="329681"/>
                </a:lnTo>
                <a:lnTo>
                  <a:pt x="385096" y="282530"/>
                </a:lnTo>
                <a:lnTo>
                  <a:pt x="390144" y="231648"/>
                </a:lnTo>
                <a:lnTo>
                  <a:pt x="385096" y="178507"/>
                </a:lnTo>
                <a:lnTo>
                  <a:pt x="370665" y="129739"/>
                </a:lnTo>
                <a:lnTo>
                  <a:pt x="347916" y="86730"/>
                </a:lnTo>
                <a:lnTo>
                  <a:pt x="317916" y="50865"/>
                </a:lnTo>
                <a:lnTo>
                  <a:pt x="281731" y="23530"/>
                </a:lnTo>
                <a:lnTo>
                  <a:pt x="240427" y="6113"/>
                </a:lnTo>
                <a:lnTo>
                  <a:pt x="19507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69" name="object 69"/>
          <p:cNvSpPr txBox="1"/>
          <p:nvPr/>
        </p:nvSpPr>
        <p:spPr>
          <a:xfrm>
            <a:off x="2726616" y="3843169"/>
            <a:ext cx="147357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9" dirty="0">
                <a:latin typeface="Arial"/>
                <a:cs typeface="Arial"/>
              </a:rPr>
              <a:t>F</a:t>
            </a:r>
            <a:endParaRPr sz="1588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280621" y="4512833"/>
            <a:ext cx="349624" cy="403412"/>
          </a:xfrm>
          <a:custGeom>
            <a:avLst/>
            <a:gdLst/>
            <a:ahLst/>
            <a:cxnLst/>
            <a:rect l="l" t="t" r="r" b="b"/>
            <a:pathLst>
              <a:path w="396239" h="457200">
                <a:moveTo>
                  <a:pt x="195071" y="0"/>
                </a:moveTo>
                <a:lnTo>
                  <a:pt x="149716" y="6095"/>
                </a:lnTo>
                <a:lnTo>
                  <a:pt x="108412" y="23388"/>
                </a:lnTo>
                <a:lnTo>
                  <a:pt x="72227" y="50385"/>
                </a:lnTo>
                <a:lnTo>
                  <a:pt x="42227" y="85592"/>
                </a:lnTo>
                <a:lnTo>
                  <a:pt x="19478" y="127518"/>
                </a:lnTo>
                <a:lnTo>
                  <a:pt x="5047" y="174669"/>
                </a:lnTo>
                <a:lnTo>
                  <a:pt x="0" y="225551"/>
                </a:lnTo>
                <a:lnTo>
                  <a:pt x="5047" y="278692"/>
                </a:lnTo>
                <a:lnTo>
                  <a:pt x="19478" y="327460"/>
                </a:lnTo>
                <a:lnTo>
                  <a:pt x="42227" y="370469"/>
                </a:lnTo>
                <a:lnTo>
                  <a:pt x="72227" y="406334"/>
                </a:lnTo>
                <a:lnTo>
                  <a:pt x="108412" y="433669"/>
                </a:lnTo>
                <a:lnTo>
                  <a:pt x="149716" y="451086"/>
                </a:lnTo>
                <a:lnTo>
                  <a:pt x="195071" y="457199"/>
                </a:lnTo>
                <a:lnTo>
                  <a:pt x="240765" y="451086"/>
                </a:lnTo>
                <a:lnTo>
                  <a:pt x="282939" y="433669"/>
                </a:lnTo>
                <a:lnTo>
                  <a:pt x="320315" y="406334"/>
                </a:lnTo>
                <a:lnTo>
                  <a:pt x="351613" y="370469"/>
                </a:lnTo>
                <a:lnTo>
                  <a:pt x="375552" y="327460"/>
                </a:lnTo>
                <a:lnTo>
                  <a:pt x="390854" y="278692"/>
                </a:lnTo>
                <a:lnTo>
                  <a:pt x="396239" y="225551"/>
                </a:lnTo>
                <a:lnTo>
                  <a:pt x="390854" y="174669"/>
                </a:lnTo>
                <a:lnTo>
                  <a:pt x="375552" y="127518"/>
                </a:lnTo>
                <a:lnTo>
                  <a:pt x="351613" y="85592"/>
                </a:lnTo>
                <a:lnTo>
                  <a:pt x="320315" y="50385"/>
                </a:lnTo>
                <a:lnTo>
                  <a:pt x="282939" y="23388"/>
                </a:lnTo>
                <a:lnTo>
                  <a:pt x="240765" y="6095"/>
                </a:lnTo>
                <a:lnTo>
                  <a:pt x="195071" y="0"/>
                </a:lnTo>
                <a:close/>
              </a:path>
            </a:pathLst>
          </a:custGeom>
          <a:solidFill>
            <a:srgbClr val="BADFE3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71" name="object 71"/>
          <p:cNvSpPr/>
          <p:nvPr/>
        </p:nvSpPr>
        <p:spPr>
          <a:xfrm>
            <a:off x="2280621" y="4512833"/>
            <a:ext cx="349624" cy="403412"/>
          </a:xfrm>
          <a:custGeom>
            <a:avLst/>
            <a:gdLst/>
            <a:ahLst/>
            <a:cxnLst/>
            <a:rect l="l" t="t" r="r" b="b"/>
            <a:pathLst>
              <a:path w="396239" h="457200">
                <a:moveTo>
                  <a:pt x="195071" y="0"/>
                </a:moveTo>
                <a:lnTo>
                  <a:pt x="149716" y="6095"/>
                </a:lnTo>
                <a:lnTo>
                  <a:pt x="108412" y="23388"/>
                </a:lnTo>
                <a:lnTo>
                  <a:pt x="72227" y="50385"/>
                </a:lnTo>
                <a:lnTo>
                  <a:pt x="42227" y="85592"/>
                </a:lnTo>
                <a:lnTo>
                  <a:pt x="19478" y="127518"/>
                </a:lnTo>
                <a:lnTo>
                  <a:pt x="5047" y="174669"/>
                </a:lnTo>
                <a:lnTo>
                  <a:pt x="0" y="225551"/>
                </a:lnTo>
                <a:lnTo>
                  <a:pt x="5047" y="278692"/>
                </a:lnTo>
                <a:lnTo>
                  <a:pt x="19478" y="327460"/>
                </a:lnTo>
                <a:lnTo>
                  <a:pt x="42227" y="370469"/>
                </a:lnTo>
                <a:lnTo>
                  <a:pt x="72227" y="406334"/>
                </a:lnTo>
                <a:lnTo>
                  <a:pt x="108412" y="433669"/>
                </a:lnTo>
                <a:lnTo>
                  <a:pt x="149716" y="451086"/>
                </a:lnTo>
                <a:lnTo>
                  <a:pt x="195071" y="457199"/>
                </a:lnTo>
                <a:lnTo>
                  <a:pt x="240765" y="451086"/>
                </a:lnTo>
                <a:lnTo>
                  <a:pt x="282939" y="433669"/>
                </a:lnTo>
                <a:lnTo>
                  <a:pt x="320315" y="406334"/>
                </a:lnTo>
                <a:lnTo>
                  <a:pt x="351613" y="370469"/>
                </a:lnTo>
                <a:lnTo>
                  <a:pt x="375552" y="327460"/>
                </a:lnTo>
                <a:lnTo>
                  <a:pt x="390854" y="278692"/>
                </a:lnTo>
                <a:lnTo>
                  <a:pt x="396239" y="225551"/>
                </a:lnTo>
                <a:lnTo>
                  <a:pt x="390854" y="174669"/>
                </a:lnTo>
                <a:lnTo>
                  <a:pt x="375552" y="127518"/>
                </a:lnTo>
                <a:lnTo>
                  <a:pt x="351613" y="85592"/>
                </a:lnTo>
                <a:lnTo>
                  <a:pt x="320315" y="50385"/>
                </a:lnTo>
                <a:lnTo>
                  <a:pt x="282939" y="23388"/>
                </a:lnTo>
                <a:lnTo>
                  <a:pt x="240765" y="6095"/>
                </a:lnTo>
                <a:lnTo>
                  <a:pt x="19507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72" name="object 72"/>
          <p:cNvSpPr txBox="1"/>
          <p:nvPr/>
        </p:nvSpPr>
        <p:spPr>
          <a:xfrm>
            <a:off x="2366234" y="4585447"/>
            <a:ext cx="181535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13" dirty="0">
                <a:latin typeface="Arial"/>
                <a:cs typeface="Arial"/>
              </a:rPr>
              <a:t>G</a:t>
            </a:r>
            <a:endParaRPr sz="1588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581373" y="4846320"/>
            <a:ext cx="349624" cy="403412"/>
          </a:xfrm>
          <a:custGeom>
            <a:avLst/>
            <a:gdLst/>
            <a:ahLst/>
            <a:cxnLst/>
            <a:rect l="l" t="t" r="r" b="b"/>
            <a:pathLst>
              <a:path w="396239" h="457200">
                <a:moveTo>
                  <a:pt x="201168" y="0"/>
                </a:moveTo>
                <a:lnTo>
                  <a:pt x="155474" y="6113"/>
                </a:lnTo>
                <a:lnTo>
                  <a:pt x="113300" y="23530"/>
                </a:lnTo>
                <a:lnTo>
                  <a:pt x="75924" y="50865"/>
                </a:lnTo>
                <a:lnTo>
                  <a:pt x="44626" y="86730"/>
                </a:lnTo>
                <a:lnTo>
                  <a:pt x="20687" y="129739"/>
                </a:lnTo>
                <a:lnTo>
                  <a:pt x="5385" y="178507"/>
                </a:lnTo>
                <a:lnTo>
                  <a:pt x="0" y="231647"/>
                </a:lnTo>
                <a:lnTo>
                  <a:pt x="5385" y="282530"/>
                </a:lnTo>
                <a:lnTo>
                  <a:pt x="20687" y="329681"/>
                </a:lnTo>
                <a:lnTo>
                  <a:pt x="44626" y="371607"/>
                </a:lnTo>
                <a:lnTo>
                  <a:pt x="75924" y="406814"/>
                </a:lnTo>
                <a:lnTo>
                  <a:pt x="113300" y="433811"/>
                </a:lnTo>
                <a:lnTo>
                  <a:pt x="155474" y="451103"/>
                </a:lnTo>
                <a:lnTo>
                  <a:pt x="201168" y="457199"/>
                </a:lnTo>
                <a:lnTo>
                  <a:pt x="246523" y="451103"/>
                </a:lnTo>
                <a:lnTo>
                  <a:pt x="287827" y="433811"/>
                </a:lnTo>
                <a:lnTo>
                  <a:pt x="324012" y="406814"/>
                </a:lnTo>
                <a:lnTo>
                  <a:pt x="354012" y="371607"/>
                </a:lnTo>
                <a:lnTo>
                  <a:pt x="376761" y="329681"/>
                </a:lnTo>
                <a:lnTo>
                  <a:pt x="391192" y="282530"/>
                </a:lnTo>
                <a:lnTo>
                  <a:pt x="396239" y="231647"/>
                </a:lnTo>
                <a:lnTo>
                  <a:pt x="391192" y="178507"/>
                </a:lnTo>
                <a:lnTo>
                  <a:pt x="376761" y="129739"/>
                </a:lnTo>
                <a:lnTo>
                  <a:pt x="354012" y="86730"/>
                </a:lnTo>
                <a:lnTo>
                  <a:pt x="324012" y="50865"/>
                </a:lnTo>
                <a:lnTo>
                  <a:pt x="287827" y="23530"/>
                </a:lnTo>
                <a:lnTo>
                  <a:pt x="246523" y="6113"/>
                </a:lnTo>
                <a:lnTo>
                  <a:pt x="201168" y="0"/>
                </a:lnTo>
                <a:close/>
              </a:path>
            </a:pathLst>
          </a:custGeom>
          <a:solidFill>
            <a:srgbClr val="BADFE3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74" name="object 74"/>
          <p:cNvSpPr/>
          <p:nvPr/>
        </p:nvSpPr>
        <p:spPr>
          <a:xfrm>
            <a:off x="1581373" y="4846320"/>
            <a:ext cx="349624" cy="403412"/>
          </a:xfrm>
          <a:custGeom>
            <a:avLst/>
            <a:gdLst/>
            <a:ahLst/>
            <a:cxnLst/>
            <a:rect l="l" t="t" r="r" b="b"/>
            <a:pathLst>
              <a:path w="396239" h="457200">
                <a:moveTo>
                  <a:pt x="201168" y="0"/>
                </a:moveTo>
                <a:lnTo>
                  <a:pt x="155474" y="6113"/>
                </a:lnTo>
                <a:lnTo>
                  <a:pt x="113300" y="23530"/>
                </a:lnTo>
                <a:lnTo>
                  <a:pt x="75924" y="50865"/>
                </a:lnTo>
                <a:lnTo>
                  <a:pt x="44626" y="86730"/>
                </a:lnTo>
                <a:lnTo>
                  <a:pt x="20687" y="129739"/>
                </a:lnTo>
                <a:lnTo>
                  <a:pt x="5385" y="178507"/>
                </a:lnTo>
                <a:lnTo>
                  <a:pt x="0" y="231647"/>
                </a:lnTo>
                <a:lnTo>
                  <a:pt x="5385" y="282530"/>
                </a:lnTo>
                <a:lnTo>
                  <a:pt x="20687" y="329681"/>
                </a:lnTo>
                <a:lnTo>
                  <a:pt x="44626" y="371607"/>
                </a:lnTo>
                <a:lnTo>
                  <a:pt x="75924" y="406814"/>
                </a:lnTo>
                <a:lnTo>
                  <a:pt x="113300" y="433811"/>
                </a:lnTo>
                <a:lnTo>
                  <a:pt x="155474" y="451103"/>
                </a:lnTo>
                <a:lnTo>
                  <a:pt x="201168" y="457199"/>
                </a:lnTo>
                <a:lnTo>
                  <a:pt x="246523" y="451103"/>
                </a:lnTo>
                <a:lnTo>
                  <a:pt x="287827" y="433811"/>
                </a:lnTo>
                <a:lnTo>
                  <a:pt x="324012" y="406814"/>
                </a:lnTo>
                <a:lnTo>
                  <a:pt x="354012" y="371607"/>
                </a:lnTo>
                <a:lnTo>
                  <a:pt x="376761" y="329681"/>
                </a:lnTo>
                <a:lnTo>
                  <a:pt x="391192" y="282530"/>
                </a:lnTo>
                <a:lnTo>
                  <a:pt x="396239" y="231647"/>
                </a:lnTo>
                <a:lnTo>
                  <a:pt x="391192" y="178507"/>
                </a:lnTo>
                <a:lnTo>
                  <a:pt x="376761" y="129739"/>
                </a:lnTo>
                <a:lnTo>
                  <a:pt x="354012" y="86730"/>
                </a:lnTo>
                <a:lnTo>
                  <a:pt x="324012" y="50865"/>
                </a:lnTo>
                <a:lnTo>
                  <a:pt x="287827" y="23530"/>
                </a:lnTo>
                <a:lnTo>
                  <a:pt x="246523" y="6113"/>
                </a:lnTo>
                <a:lnTo>
                  <a:pt x="20116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75" name="object 75"/>
          <p:cNvSpPr txBox="1"/>
          <p:nvPr/>
        </p:nvSpPr>
        <p:spPr>
          <a:xfrm>
            <a:off x="1677744" y="4918934"/>
            <a:ext cx="159124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13" dirty="0">
                <a:latin typeface="Arial"/>
                <a:cs typeface="Arial"/>
              </a:rPr>
              <a:t>E</a:t>
            </a:r>
            <a:endParaRPr sz="1588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533886" y="2764715"/>
            <a:ext cx="349624" cy="403412"/>
          </a:xfrm>
          <a:custGeom>
            <a:avLst/>
            <a:gdLst/>
            <a:ahLst/>
            <a:cxnLst/>
            <a:rect l="l" t="t" r="r" b="b"/>
            <a:pathLst>
              <a:path w="396239" h="457200">
                <a:moveTo>
                  <a:pt x="195072" y="0"/>
                </a:moveTo>
                <a:lnTo>
                  <a:pt x="151635" y="6096"/>
                </a:lnTo>
                <a:lnTo>
                  <a:pt x="111078" y="23388"/>
                </a:lnTo>
                <a:lnTo>
                  <a:pt x="74787" y="50385"/>
                </a:lnTo>
                <a:lnTo>
                  <a:pt x="44147" y="85592"/>
                </a:lnTo>
                <a:lnTo>
                  <a:pt x="20545" y="127518"/>
                </a:lnTo>
                <a:lnTo>
                  <a:pt x="5367" y="174669"/>
                </a:lnTo>
                <a:lnTo>
                  <a:pt x="0" y="225551"/>
                </a:lnTo>
                <a:lnTo>
                  <a:pt x="5367" y="278692"/>
                </a:lnTo>
                <a:lnTo>
                  <a:pt x="20545" y="327460"/>
                </a:lnTo>
                <a:lnTo>
                  <a:pt x="44147" y="370469"/>
                </a:lnTo>
                <a:lnTo>
                  <a:pt x="74787" y="406334"/>
                </a:lnTo>
                <a:lnTo>
                  <a:pt x="111078" y="433669"/>
                </a:lnTo>
                <a:lnTo>
                  <a:pt x="151635" y="451086"/>
                </a:lnTo>
                <a:lnTo>
                  <a:pt x="195072" y="457200"/>
                </a:lnTo>
                <a:lnTo>
                  <a:pt x="240765" y="451086"/>
                </a:lnTo>
                <a:lnTo>
                  <a:pt x="282939" y="433669"/>
                </a:lnTo>
                <a:lnTo>
                  <a:pt x="320315" y="406334"/>
                </a:lnTo>
                <a:lnTo>
                  <a:pt x="351613" y="370469"/>
                </a:lnTo>
                <a:lnTo>
                  <a:pt x="375552" y="327460"/>
                </a:lnTo>
                <a:lnTo>
                  <a:pt x="390854" y="278692"/>
                </a:lnTo>
                <a:lnTo>
                  <a:pt x="396239" y="225551"/>
                </a:lnTo>
                <a:lnTo>
                  <a:pt x="390854" y="174669"/>
                </a:lnTo>
                <a:lnTo>
                  <a:pt x="375552" y="127518"/>
                </a:lnTo>
                <a:lnTo>
                  <a:pt x="351613" y="85592"/>
                </a:lnTo>
                <a:lnTo>
                  <a:pt x="320315" y="50385"/>
                </a:lnTo>
                <a:lnTo>
                  <a:pt x="282939" y="23388"/>
                </a:lnTo>
                <a:lnTo>
                  <a:pt x="240765" y="6096"/>
                </a:lnTo>
                <a:lnTo>
                  <a:pt x="195072" y="0"/>
                </a:lnTo>
                <a:close/>
              </a:path>
            </a:pathLst>
          </a:custGeom>
          <a:solidFill>
            <a:srgbClr val="BADFE3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77" name="object 77"/>
          <p:cNvSpPr/>
          <p:nvPr/>
        </p:nvSpPr>
        <p:spPr>
          <a:xfrm>
            <a:off x="3533886" y="2764715"/>
            <a:ext cx="349624" cy="403412"/>
          </a:xfrm>
          <a:custGeom>
            <a:avLst/>
            <a:gdLst/>
            <a:ahLst/>
            <a:cxnLst/>
            <a:rect l="l" t="t" r="r" b="b"/>
            <a:pathLst>
              <a:path w="396239" h="457200">
                <a:moveTo>
                  <a:pt x="195072" y="0"/>
                </a:moveTo>
                <a:lnTo>
                  <a:pt x="151635" y="6096"/>
                </a:lnTo>
                <a:lnTo>
                  <a:pt x="111078" y="23388"/>
                </a:lnTo>
                <a:lnTo>
                  <a:pt x="74787" y="50385"/>
                </a:lnTo>
                <a:lnTo>
                  <a:pt x="44147" y="85592"/>
                </a:lnTo>
                <a:lnTo>
                  <a:pt x="20545" y="127518"/>
                </a:lnTo>
                <a:lnTo>
                  <a:pt x="5367" y="174669"/>
                </a:lnTo>
                <a:lnTo>
                  <a:pt x="0" y="225551"/>
                </a:lnTo>
                <a:lnTo>
                  <a:pt x="5367" y="278692"/>
                </a:lnTo>
                <a:lnTo>
                  <a:pt x="20545" y="327460"/>
                </a:lnTo>
                <a:lnTo>
                  <a:pt x="44147" y="370469"/>
                </a:lnTo>
                <a:lnTo>
                  <a:pt x="74787" y="406334"/>
                </a:lnTo>
                <a:lnTo>
                  <a:pt x="111078" y="433669"/>
                </a:lnTo>
                <a:lnTo>
                  <a:pt x="151635" y="451086"/>
                </a:lnTo>
                <a:lnTo>
                  <a:pt x="195072" y="457200"/>
                </a:lnTo>
                <a:lnTo>
                  <a:pt x="240765" y="451086"/>
                </a:lnTo>
                <a:lnTo>
                  <a:pt x="282939" y="433669"/>
                </a:lnTo>
                <a:lnTo>
                  <a:pt x="320315" y="406334"/>
                </a:lnTo>
                <a:lnTo>
                  <a:pt x="351613" y="370469"/>
                </a:lnTo>
                <a:lnTo>
                  <a:pt x="375552" y="327460"/>
                </a:lnTo>
                <a:lnTo>
                  <a:pt x="390854" y="278692"/>
                </a:lnTo>
                <a:lnTo>
                  <a:pt x="396239" y="225551"/>
                </a:lnTo>
                <a:lnTo>
                  <a:pt x="390854" y="174669"/>
                </a:lnTo>
                <a:lnTo>
                  <a:pt x="375552" y="127518"/>
                </a:lnTo>
                <a:lnTo>
                  <a:pt x="351613" y="85592"/>
                </a:lnTo>
                <a:lnTo>
                  <a:pt x="320315" y="50385"/>
                </a:lnTo>
                <a:lnTo>
                  <a:pt x="282939" y="23388"/>
                </a:lnTo>
                <a:lnTo>
                  <a:pt x="240765" y="6096"/>
                </a:lnTo>
                <a:lnTo>
                  <a:pt x="19507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78" name="object 78"/>
          <p:cNvSpPr txBox="1"/>
          <p:nvPr/>
        </p:nvSpPr>
        <p:spPr>
          <a:xfrm>
            <a:off x="3624879" y="2837329"/>
            <a:ext cx="170329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13" dirty="0">
                <a:latin typeface="Arial"/>
                <a:cs typeface="Arial"/>
              </a:rPr>
              <a:t>H</a:t>
            </a:r>
            <a:endParaRPr sz="1588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953435" y="3706009"/>
            <a:ext cx="344581" cy="403412"/>
          </a:xfrm>
          <a:custGeom>
            <a:avLst/>
            <a:gdLst/>
            <a:ahLst/>
            <a:cxnLst/>
            <a:rect l="l" t="t" r="r" b="b"/>
            <a:pathLst>
              <a:path w="390525" h="457200">
                <a:moveTo>
                  <a:pt x="195072" y="0"/>
                </a:moveTo>
                <a:lnTo>
                  <a:pt x="149716" y="6096"/>
                </a:lnTo>
                <a:lnTo>
                  <a:pt x="108412" y="23388"/>
                </a:lnTo>
                <a:lnTo>
                  <a:pt x="72227" y="50385"/>
                </a:lnTo>
                <a:lnTo>
                  <a:pt x="42227" y="85592"/>
                </a:lnTo>
                <a:lnTo>
                  <a:pt x="19478" y="127518"/>
                </a:lnTo>
                <a:lnTo>
                  <a:pt x="5047" y="174669"/>
                </a:lnTo>
                <a:lnTo>
                  <a:pt x="0" y="225551"/>
                </a:lnTo>
                <a:lnTo>
                  <a:pt x="5047" y="278692"/>
                </a:lnTo>
                <a:lnTo>
                  <a:pt x="19478" y="327460"/>
                </a:lnTo>
                <a:lnTo>
                  <a:pt x="42227" y="370469"/>
                </a:lnTo>
                <a:lnTo>
                  <a:pt x="72227" y="406334"/>
                </a:lnTo>
                <a:lnTo>
                  <a:pt x="108412" y="433669"/>
                </a:lnTo>
                <a:lnTo>
                  <a:pt x="149716" y="451086"/>
                </a:lnTo>
                <a:lnTo>
                  <a:pt x="195072" y="457199"/>
                </a:lnTo>
                <a:lnTo>
                  <a:pt x="240427" y="451086"/>
                </a:lnTo>
                <a:lnTo>
                  <a:pt x="281731" y="433669"/>
                </a:lnTo>
                <a:lnTo>
                  <a:pt x="317916" y="406334"/>
                </a:lnTo>
                <a:lnTo>
                  <a:pt x="347916" y="370469"/>
                </a:lnTo>
                <a:lnTo>
                  <a:pt x="370665" y="327460"/>
                </a:lnTo>
                <a:lnTo>
                  <a:pt x="385096" y="278692"/>
                </a:lnTo>
                <a:lnTo>
                  <a:pt x="390143" y="225551"/>
                </a:lnTo>
                <a:lnTo>
                  <a:pt x="385096" y="174669"/>
                </a:lnTo>
                <a:lnTo>
                  <a:pt x="370665" y="127518"/>
                </a:lnTo>
                <a:lnTo>
                  <a:pt x="347916" y="85592"/>
                </a:lnTo>
                <a:lnTo>
                  <a:pt x="317916" y="50385"/>
                </a:lnTo>
                <a:lnTo>
                  <a:pt x="281731" y="23388"/>
                </a:lnTo>
                <a:lnTo>
                  <a:pt x="240427" y="6096"/>
                </a:lnTo>
                <a:lnTo>
                  <a:pt x="19507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80" name="object 80"/>
          <p:cNvSpPr/>
          <p:nvPr/>
        </p:nvSpPr>
        <p:spPr>
          <a:xfrm>
            <a:off x="3953435" y="3706009"/>
            <a:ext cx="344581" cy="403412"/>
          </a:xfrm>
          <a:custGeom>
            <a:avLst/>
            <a:gdLst/>
            <a:ahLst/>
            <a:cxnLst/>
            <a:rect l="l" t="t" r="r" b="b"/>
            <a:pathLst>
              <a:path w="390525" h="457200">
                <a:moveTo>
                  <a:pt x="195072" y="0"/>
                </a:moveTo>
                <a:lnTo>
                  <a:pt x="149716" y="6096"/>
                </a:lnTo>
                <a:lnTo>
                  <a:pt x="108412" y="23388"/>
                </a:lnTo>
                <a:lnTo>
                  <a:pt x="72227" y="50385"/>
                </a:lnTo>
                <a:lnTo>
                  <a:pt x="42227" y="85592"/>
                </a:lnTo>
                <a:lnTo>
                  <a:pt x="19478" y="127518"/>
                </a:lnTo>
                <a:lnTo>
                  <a:pt x="5047" y="174669"/>
                </a:lnTo>
                <a:lnTo>
                  <a:pt x="0" y="225551"/>
                </a:lnTo>
                <a:lnTo>
                  <a:pt x="5047" y="278692"/>
                </a:lnTo>
                <a:lnTo>
                  <a:pt x="19478" y="327460"/>
                </a:lnTo>
                <a:lnTo>
                  <a:pt x="42227" y="370469"/>
                </a:lnTo>
                <a:lnTo>
                  <a:pt x="72227" y="406334"/>
                </a:lnTo>
                <a:lnTo>
                  <a:pt x="108412" y="433669"/>
                </a:lnTo>
                <a:lnTo>
                  <a:pt x="149716" y="451086"/>
                </a:lnTo>
                <a:lnTo>
                  <a:pt x="195072" y="457199"/>
                </a:lnTo>
                <a:lnTo>
                  <a:pt x="240427" y="451086"/>
                </a:lnTo>
                <a:lnTo>
                  <a:pt x="281731" y="433669"/>
                </a:lnTo>
                <a:lnTo>
                  <a:pt x="317916" y="406334"/>
                </a:lnTo>
                <a:lnTo>
                  <a:pt x="347916" y="370469"/>
                </a:lnTo>
                <a:lnTo>
                  <a:pt x="370665" y="327460"/>
                </a:lnTo>
                <a:lnTo>
                  <a:pt x="385096" y="278692"/>
                </a:lnTo>
                <a:lnTo>
                  <a:pt x="390143" y="225551"/>
                </a:lnTo>
                <a:lnTo>
                  <a:pt x="385096" y="174669"/>
                </a:lnTo>
                <a:lnTo>
                  <a:pt x="370665" y="127518"/>
                </a:lnTo>
                <a:lnTo>
                  <a:pt x="347916" y="85592"/>
                </a:lnTo>
                <a:lnTo>
                  <a:pt x="317916" y="50385"/>
                </a:lnTo>
                <a:lnTo>
                  <a:pt x="281731" y="23388"/>
                </a:lnTo>
                <a:lnTo>
                  <a:pt x="240427" y="6096"/>
                </a:lnTo>
                <a:lnTo>
                  <a:pt x="19507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81" name="object 81"/>
          <p:cNvSpPr txBox="1"/>
          <p:nvPr/>
        </p:nvSpPr>
        <p:spPr>
          <a:xfrm>
            <a:off x="4039048" y="3778623"/>
            <a:ext cx="181535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13" dirty="0">
                <a:latin typeface="Arial"/>
                <a:cs typeface="Arial"/>
              </a:rPr>
              <a:t>G</a:t>
            </a:r>
            <a:endParaRPr sz="1588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394037" y="4442908"/>
            <a:ext cx="349624" cy="403412"/>
          </a:xfrm>
          <a:custGeom>
            <a:avLst/>
            <a:gdLst/>
            <a:ahLst/>
            <a:cxnLst/>
            <a:rect l="l" t="t" r="r" b="b"/>
            <a:pathLst>
              <a:path w="396239" h="457200">
                <a:moveTo>
                  <a:pt x="201168" y="0"/>
                </a:moveTo>
                <a:lnTo>
                  <a:pt x="155474" y="6113"/>
                </a:lnTo>
                <a:lnTo>
                  <a:pt x="113300" y="23530"/>
                </a:lnTo>
                <a:lnTo>
                  <a:pt x="75924" y="50865"/>
                </a:lnTo>
                <a:lnTo>
                  <a:pt x="44626" y="86730"/>
                </a:lnTo>
                <a:lnTo>
                  <a:pt x="20687" y="129739"/>
                </a:lnTo>
                <a:lnTo>
                  <a:pt x="5385" y="178507"/>
                </a:lnTo>
                <a:lnTo>
                  <a:pt x="0" y="231647"/>
                </a:lnTo>
                <a:lnTo>
                  <a:pt x="5385" y="282530"/>
                </a:lnTo>
                <a:lnTo>
                  <a:pt x="20687" y="329681"/>
                </a:lnTo>
                <a:lnTo>
                  <a:pt x="44626" y="371607"/>
                </a:lnTo>
                <a:lnTo>
                  <a:pt x="75924" y="406814"/>
                </a:lnTo>
                <a:lnTo>
                  <a:pt x="113300" y="433811"/>
                </a:lnTo>
                <a:lnTo>
                  <a:pt x="155474" y="451103"/>
                </a:lnTo>
                <a:lnTo>
                  <a:pt x="201168" y="457199"/>
                </a:lnTo>
                <a:lnTo>
                  <a:pt x="244604" y="451103"/>
                </a:lnTo>
                <a:lnTo>
                  <a:pt x="285161" y="433811"/>
                </a:lnTo>
                <a:lnTo>
                  <a:pt x="321452" y="406814"/>
                </a:lnTo>
                <a:lnTo>
                  <a:pt x="352092" y="371607"/>
                </a:lnTo>
                <a:lnTo>
                  <a:pt x="375694" y="329681"/>
                </a:lnTo>
                <a:lnTo>
                  <a:pt x="390872" y="282530"/>
                </a:lnTo>
                <a:lnTo>
                  <a:pt x="396239" y="231647"/>
                </a:lnTo>
                <a:lnTo>
                  <a:pt x="390872" y="178507"/>
                </a:lnTo>
                <a:lnTo>
                  <a:pt x="375694" y="129739"/>
                </a:lnTo>
                <a:lnTo>
                  <a:pt x="352092" y="86730"/>
                </a:lnTo>
                <a:lnTo>
                  <a:pt x="321452" y="50865"/>
                </a:lnTo>
                <a:lnTo>
                  <a:pt x="285161" y="23530"/>
                </a:lnTo>
                <a:lnTo>
                  <a:pt x="244604" y="6113"/>
                </a:lnTo>
                <a:lnTo>
                  <a:pt x="201168" y="0"/>
                </a:lnTo>
                <a:close/>
              </a:path>
            </a:pathLst>
          </a:custGeom>
          <a:solidFill>
            <a:srgbClr val="BADFE3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83" name="object 83"/>
          <p:cNvSpPr/>
          <p:nvPr/>
        </p:nvSpPr>
        <p:spPr>
          <a:xfrm>
            <a:off x="3394037" y="4442908"/>
            <a:ext cx="349624" cy="403412"/>
          </a:xfrm>
          <a:custGeom>
            <a:avLst/>
            <a:gdLst/>
            <a:ahLst/>
            <a:cxnLst/>
            <a:rect l="l" t="t" r="r" b="b"/>
            <a:pathLst>
              <a:path w="396239" h="457200">
                <a:moveTo>
                  <a:pt x="201168" y="0"/>
                </a:moveTo>
                <a:lnTo>
                  <a:pt x="155474" y="6113"/>
                </a:lnTo>
                <a:lnTo>
                  <a:pt x="113300" y="23530"/>
                </a:lnTo>
                <a:lnTo>
                  <a:pt x="75924" y="50865"/>
                </a:lnTo>
                <a:lnTo>
                  <a:pt x="44626" y="86730"/>
                </a:lnTo>
                <a:lnTo>
                  <a:pt x="20687" y="129739"/>
                </a:lnTo>
                <a:lnTo>
                  <a:pt x="5385" y="178507"/>
                </a:lnTo>
                <a:lnTo>
                  <a:pt x="0" y="231647"/>
                </a:lnTo>
                <a:lnTo>
                  <a:pt x="5385" y="282530"/>
                </a:lnTo>
                <a:lnTo>
                  <a:pt x="20687" y="329681"/>
                </a:lnTo>
                <a:lnTo>
                  <a:pt x="44626" y="371607"/>
                </a:lnTo>
                <a:lnTo>
                  <a:pt x="75924" y="406814"/>
                </a:lnTo>
                <a:lnTo>
                  <a:pt x="113300" y="433811"/>
                </a:lnTo>
                <a:lnTo>
                  <a:pt x="155474" y="451103"/>
                </a:lnTo>
                <a:lnTo>
                  <a:pt x="201168" y="457199"/>
                </a:lnTo>
                <a:lnTo>
                  <a:pt x="244604" y="451103"/>
                </a:lnTo>
                <a:lnTo>
                  <a:pt x="285161" y="433811"/>
                </a:lnTo>
                <a:lnTo>
                  <a:pt x="321452" y="406814"/>
                </a:lnTo>
                <a:lnTo>
                  <a:pt x="352092" y="371607"/>
                </a:lnTo>
                <a:lnTo>
                  <a:pt x="375694" y="329681"/>
                </a:lnTo>
                <a:lnTo>
                  <a:pt x="390872" y="282530"/>
                </a:lnTo>
                <a:lnTo>
                  <a:pt x="396239" y="231647"/>
                </a:lnTo>
                <a:lnTo>
                  <a:pt x="390872" y="178507"/>
                </a:lnTo>
                <a:lnTo>
                  <a:pt x="375694" y="129739"/>
                </a:lnTo>
                <a:lnTo>
                  <a:pt x="352092" y="86730"/>
                </a:lnTo>
                <a:lnTo>
                  <a:pt x="321452" y="50865"/>
                </a:lnTo>
                <a:lnTo>
                  <a:pt x="285161" y="23530"/>
                </a:lnTo>
                <a:lnTo>
                  <a:pt x="244604" y="6113"/>
                </a:lnTo>
                <a:lnTo>
                  <a:pt x="20116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84" name="object 84"/>
          <p:cNvSpPr txBox="1"/>
          <p:nvPr/>
        </p:nvSpPr>
        <p:spPr>
          <a:xfrm>
            <a:off x="3528059" y="4515522"/>
            <a:ext cx="79562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4" dirty="0">
                <a:latin typeface="Arial"/>
                <a:cs typeface="Arial"/>
              </a:rPr>
              <a:t>I</a:t>
            </a:r>
            <a:endParaRPr sz="1588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075764" y="3033657"/>
            <a:ext cx="806824" cy="333935"/>
          </a:xfrm>
          <a:custGeom>
            <a:avLst/>
            <a:gdLst/>
            <a:ahLst/>
            <a:cxnLst/>
            <a:rect l="l" t="t" r="r" b="b"/>
            <a:pathLst>
              <a:path w="914400" h="378460">
                <a:moveTo>
                  <a:pt x="0" y="0"/>
                </a:moveTo>
                <a:lnTo>
                  <a:pt x="914400" y="37795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86" name="object 86"/>
          <p:cNvSpPr/>
          <p:nvPr/>
        </p:nvSpPr>
        <p:spPr>
          <a:xfrm>
            <a:off x="2017059" y="2764715"/>
            <a:ext cx="806824" cy="468406"/>
          </a:xfrm>
          <a:custGeom>
            <a:avLst/>
            <a:gdLst/>
            <a:ahLst/>
            <a:cxnLst/>
            <a:rect l="l" t="t" r="r" b="b"/>
            <a:pathLst>
              <a:path w="914400" h="530860">
                <a:moveTo>
                  <a:pt x="0" y="530351"/>
                </a:moveTo>
                <a:lnTo>
                  <a:pt x="914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87" name="object 87"/>
          <p:cNvSpPr/>
          <p:nvPr/>
        </p:nvSpPr>
        <p:spPr>
          <a:xfrm>
            <a:off x="2823882" y="2764715"/>
            <a:ext cx="134471" cy="1075765"/>
          </a:xfrm>
          <a:custGeom>
            <a:avLst/>
            <a:gdLst/>
            <a:ahLst/>
            <a:cxnLst/>
            <a:rect l="l" t="t" r="r" b="b"/>
            <a:pathLst>
              <a:path w="152400" h="1219200">
                <a:moveTo>
                  <a:pt x="152400" y="0"/>
                </a:moveTo>
                <a:lnTo>
                  <a:pt x="0" y="12192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88" name="object 88"/>
          <p:cNvSpPr/>
          <p:nvPr/>
        </p:nvSpPr>
        <p:spPr>
          <a:xfrm>
            <a:off x="2958353" y="3974951"/>
            <a:ext cx="1006288" cy="0"/>
          </a:xfrm>
          <a:custGeom>
            <a:avLst/>
            <a:gdLst/>
            <a:ahLst/>
            <a:cxnLst/>
            <a:rect l="l" t="t" r="r" b="b"/>
            <a:pathLst>
              <a:path w="1140460">
                <a:moveTo>
                  <a:pt x="0" y="0"/>
                </a:moveTo>
                <a:lnTo>
                  <a:pt x="113995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89" name="object 89"/>
          <p:cNvSpPr/>
          <p:nvPr/>
        </p:nvSpPr>
        <p:spPr>
          <a:xfrm>
            <a:off x="7761642" y="462578"/>
            <a:ext cx="140074" cy="607919"/>
          </a:xfrm>
          <a:custGeom>
            <a:avLst/>
            <a:gdLst/>
            <a:ahLst/>
            <a:cxnLst/>
            <a:rect l="l" t="t" r="r" b="b"/>
            <a:pathLst>
              <a:path w="158750" h="688975">
                <a:moveTo>
                  <a:pt x="158496" y="0"/>
                </a:moveTo>
                <a:lnTo>
                  <a:pt x="0" y="158496"/>
                </a:lnTo>
                <a:lnTo>
                  <a:pt x="0" y="688848"/>
                </a:lnTo>
                <a:lnTo>
                  <a:pt x="158496" y="530351"/>
                </a:lnTo>
                <a:lnTo>
                  <a:pt x="158496" y="0"/>
                </a:lnTo>
                <a:close/>
              </a:path>
            </a:pathLst>
          </a:custGeom>
          <a:solidFill>
            <a:srgbClr val="2DB4B4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90" name="object 90"/>
          <p:cNvSpPr/>
          <p:nvPr/>
        </p:nvSpPr>
        <p:spPr>
          <a:xfrm>
            <a:off x="7761642" y="930536"/>
            <a:ext cx="140074" cy="140074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158496"/>
                </a:moveTo>
                <a:lnTo>
                  <a:pt x="158496" y="0"/>
                </a:lnTo>
              </a:path>
            </a:pathLst>
          </a:custGeom>
          <a:ln w="6096">
            <a:solidFill>
              <a:srgbClr val="2DB4B4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91" name="object 91"/>
          <p:cNvSpPr/>
          <p:nvPr/>
        </p:nvSpPr>
        <p:spPr>
          <a:xfrm>
            <a:off x="1409252" y="462578"/>
            <a:ext cx="6492688" cy="140074"/>
          </a:xfrm>
          <a:custGeom>
            <a:avLst/>
            <a:gdLst/>
            <a:ahLst/>
            <a:cxnLst/>
            <a:rect l="l" t="t" r="r" b="b"/>
            <a:pathLst>
              <a:path w="7358380" h="158750">
                <a:moveTo>
                  <a:pt x="7357872" y="0"/>
                </a:moveTo>
                <a:lnTo>
                  <a:pt x="164591" y="0"/>
                </a:lnTo>
                <a:lnTo>
                  <a:pt x="0" y="158496"/>
                </a:lnTo>
                <a:lnTo>
                  <a:pt x="7199376" y="158496"/>
                </a:lnTo>
                <a:lnTo>
                  <a:pt x="7357872" y="0"/>
                </a:lnTo>
                <a:close/>
              </a:path>
            </a:pathLst>
          </a:custGeom>
          <a:solidFill>
            <a:srgbClr val="1D7878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92" name="object 92"/>
          <p:cNvSpPr/>
          <p:nvPr/>
        </p:nvSpPr>
        <p:spPr>
          <a:xfrm>
            <a:off x="7761642" y="462578"/>
            <a:ext cx="140074" cy="140074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158496"/>
                </a:moveTo>
                <a:lnTo>
                  <a:pt x="158496" y="0"/>
                </a:lnTo>
              </a:path>
            </a:pathLst>
          </a:custGeom>
          <a:ln w="6096">
            <a:solidFill>
              <a:srgbClr val="1D7878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93" name="object 93"/>
          <p:cNvSpPr/>
          <p:nvPr/>
        </p:nvSpPr>
        <p:spPr>
          <a:xfrm>
            <a:off x="1409252" y="602427"/>
            <a:ext cx="6352615" cy="468406"/>
          </a:xfrm>
          <a:custGeom>
            <a:avLst/>
            <a:gdLst/>
            <a:ahLst/>
            <a:cxnLst/>
            <a:rect l="l" t="t" r="r" b="b"/>
            <a:pathLst>
              <a:path w="7199630" h="530860">
                <a:moveTo>
                  <a:pt x="0" y="530351"/>
                </a:moveTo>
                <a:lnTo>
                  <a:pt x="7199376" y="530351"/>
                </a:lnTo>
                <a:lnTo>
                  <a:pt x="7199376" y="0"/>
                </a:lnTo>
                <a:lnTo>
                  <a:pt x="0" y="0"/>
                </a:lnTo>
                <a:lnTo>
                  <a:pt x="0" y="530351"/>
                </a:lnTo>
                <a:close/>
              </a:path>
            </a:pathLst>
          </a:custGeom>
          <a:solidFill>
            <a:srgbClr val="269C9C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94" name="object 94"/>
          <p:cNvSpPr/>
          <p:nvPr/>
        </p:nvSpPr>
        <p:spPr>
          <a:xfrm>
            <a:off x="1409252" y="602427"/>
            <a:ext cx="0" cy="468406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351"/>
                </a:lnTo>
              </a:path>
            </a:pathLst>
          </a:custGeom>
          <a:ln w="12192">
            <a:solidFill>
              <a:srgbClr val="29ABAB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95" name="object 95"/>
          <p:cNvSpPr/>
          <p:nvPr/>
        </p:nvSpPr>
        <p:spPr>
          <a:xfrm>
            <a:off x="1409252" y="1065007"/>
            <a:ext cx="6352615" cy="11206"/>
          </a:xfrm>
          <a:custGeom>
            <a:avLst/>
            <a:gdLst/>
            <a:ahLst/>
            <a:cxnLst/>
            <a:rect l="l" t="t" r="r" b="b"/>
            <a:pathLst>
              <a:path w="7199630" h="12700">
                <a:moveTo>
                  <a:pt x="0" y="12192"/>
                </a:moveTo>
                <a:lnTo>
                  <a:pt x="7199376" y="12192"/>
                </a:lnTo>
                <a:lnTo>
                  <a:pt x="7199376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249191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96" name="object 96"/>
          <p:cNvSpPr/>
          <p:nvPr/>
        </p:nvSpPr>
        <p:spPr>
          <a:xfrm>
            <a:off x="7761642" y="602427"/>
            <a:ext cx="0" cy="468406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530351"/>
                </a:moveTo>
                <a:lnTo>
                  <a:pt x="0" y="0"/>
                </a:lnTo>
              </a:path>
            </a:pathLst>
          </a:custGeom>
          <a:ln w="12192">
            <a:solidFill>
              <a:srgbClr val="2EBABA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97" name="object 97"/>
          <p:cNvSpPr/>
          <p:nvPr/>
        </p:nvSpPr>
        <p:spPr>
          <a:xfrm>
            <a:off x="1409252" y="597048"/>
            <a:ext cx="6352615" cy="11206"/>
          </a:xfrm>
          <a:custGeom>
            <a:avLst/>
            <a:gdLst/>
            <a:ahLst/>
            <a:cxnLst/>
            <a:rect l="l" t="t" r="r" b="b"/>
            <a:pathLst>
              <a:path w="7199630" h="12700">
                <a:moveTo>
                  <a:pt x="0" y="12192"/>
                </a:moveTo>
                <a:lnTo>
                  <a:pt x="7199376" y="12192"/>
                </a:lnTo>
                <a:lnTo>
                  <a:pt x="7199376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249191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xfrm>
            <a:off x="563095" y="373093"/>
            <a:ext cx="6213662" cy="746999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41344"/>
            <a:r>
              <a:rPr sz="2427" spc="18" dirty="0">
                <a:latin typeface="Arial Black"/>
                <a:cs typeface="Arial Black"/>
              </a:rPr>
              <a:t>Deterministic </a:t>
            </a:r>
            <a:r>
              <a:rPr sz="2427" spc="22" dirty="0">
                <a:latin typeface="Arial Black"/>
                <a:cs typeface="Arial Black"/>
              </a:rPr>
              <a:t>&amp;</a:t>
            </a:r>
            <a:r>
              <a:rPr sz="2427" spc="-22" dirty="0">
                <a:latin typeface="Arial Black"/>
                <a:cs typeface="Arial Black"/>
              </a:rPr>
              <a:t> </a:t>
            </a:r>
            <a:r>
              <a:rPr sz="2427" spc="22" dirty="0">
                <a:latin typeface="Arial Black"/>
                <a:cs typeface="Arial Black"/>
              </a:rPr>
              <a:t>Nondeterministic</a:t>
            </a:r>
            <a:endParaRPr sz="2427">
              <a:latin typeface="Arial Black"/>
              <a:cs typeface="Arial Black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303059" y="1269402"/>
            <a:ext cx="140074" cy="500343"/>
          </a:xfrm>
          <a:custGeom>
            <a:avLst/>
            <a:gdLst/>
            <a:ahLst/>
            <a:cxnLst/>
            <a:rect l="l" t="t" r="r" b="b"/>
            <a:pathLst>
              <a:path w="158750" h="567055">
                <a:moveTo>
                  <a:pt x="158496" y="0"/>
                </a:moveTo>
                <a:lnTo>
                  <a:pt x="0" y="158496"/>
                </a:lnTo>
                <a:lnTo>
                  <a:pt x="0" y="566928"/>
                </a:lnTo>
                <a:lnTo>
                  <a:pt x="158496" y="408432"/>
                </a:lnTo>
                <a:lnTo>
                  <a:pt x="158496" y="0"/>
                </a:lnTo>
                <a:close/>
              </a:path>
            </a:pathLst>
          </a:custGeom>
          <a:solidFill>
            <a:srgbClr val="E1E186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00" name="object 100"/>
          <p:cNvSpPr/>
          <p:nvPr/>
        </p:nvSpPr>
        <p:spPr>
          <a:xfrm>
            <a:off x="4303059" y="1629783"/>
            <a:ext cx="140074" cy="140074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158496"/>
                </a:moveTo>
                <a:lnTo>
                  <a:pt x="158496" y="0"/>
                </a:lnTo>
              </a:path>
            </a:pathLst>
          </a:custGeom>
          <a:ln w="6096">
            <a:solidFill>
              <a:srgbClr val="E1E186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01" name="object 101"/>
          <p:cNvSpPr/>
          <p:nvPr/>
        </p:nvSpPr>
        <p:spPr>
          <a:xfrm>
            <a:off x="537882" y="1269401"/>
            <a:ext cx="3905250" cy="140074"/>
          </a:xfrm>
          <a:custGeom>
            <a:avLst/>
            <a:gdLst/>
            <a:ahLst/>
            <a:cxnLst/>
            <a:rect l="l" t="t" r="r" b="b"/>
            <a:pathLst>
              <a:path w="4425950" h="158750">
                <a:moveTo>
                  <a:pt x="4425696" y="0"/>
                </a:moveTo>
                <a:lnTo>
                  <a:pt x="158495" y="0"/>
                </a:lnTo>
                <a:lnTo>
                  <a:pt x="0" y="158496"/>
                </a:lnTo>
                <a:lnTo>
                  <a:pt x="4267200" y="158496"/>
                </a:lnTo>
                <a:lnTo>
                  <a:pt x="4425696" y="0"/>
                </a:lnTo>
                <a:close/>
              </a:path>
            </a:pathLst>
          </a:custGeom>
          <a:solidFill>
            <a:srgbClr val="98985B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02" name="object 102"/>
          <p:cNvSpPr/>
          <p:nvPr/>
        </p:nvSpPr>
        <p:spPr>
          <a:xfrm>
            <a:off x="4303059" y="1269401"/>
            <a:ext cx="140074" cy="140074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158496"/>
                </a:moveTo>
                <a:lnTo>
                  <a:pt x="158496" y="0"/>
                </a:lnTo>
              </a:path>
            </a:pathLst>
          </a:custGeom>
          <a:ln w="6096">
            <a:solidFill>
              <a:srgbClr val="98985B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03" name="object 103"/>
          <p:cNvSpPr/>
          <p:nvPr/>
        </p:nvSpPr>
        <p:spPr>
          <a:xfrm>
            <a:off x="537883" y="1409252"/>
            <a:ext cx="3765176" cy="360829"/>
          </a:xfrm>
          <a:custGeom>
            <a:avLst/>
            <a:gdLst/>
            <a:ahLst/>
            <a:cxnLst/>
            <a:rect l="l" t="t" r="r" b="b"/>
            <a:pathLst>
              <a:path w="4267200" h="408939">
                <a:moveTo>
                  <a:pt x="0" y="408432"/>
                </a:moveTo>
                <a:lnTo>
                  <a:pt x="4267200" y="408432"/>
                </a:lnTo>
                <a:lnTo>
                  <a:pt x="4267200" y="0"/>
                </a:lnTo>
                <a:lnTo>
                  <a:pt x="0" y="0"/>
                </a:lnTo>
                <a:lnTo>
                  <a:pt x="0" y="408432"/>
                </a:lnTo>
                <a:close/>
              </a:path>
            </a:pathLst>
          </a:custGeom>
          <a:solidFill>
            <a:srgbClr val="C3C374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04" name="object 104"/>
          <p:cNvSpPr/>
          <p:nvPr/>
        </p:nvSpPr>
        <p:spPr>
          <a:xfrm>
            <a:off x="537882" y="1409252"/>
            <a:ext cx="0" cy="360829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432"/>
                </a:lnTo>
              </a:path>
            </a:pathLst>
          </a:custGeom>
          <a:ln w="12192">
            <a:solidFill>
              <a:srgbClr val="D5D58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05" name="object 105"/>
          <p:cNvSpPr/>
          <p:nvPr/>
        </p:nvSpPr>
        <p:spPr>
          <a:xfrm>
            <a:off x="537883" y="1764254"/>
            <a:ext cx="3765176" cy="11206"/>
          </a:xfrm>
          <a:custGeom>
            <a:avLst/>
            <a:gdLst/>
            <a:ahLst/>
            <a:cxnLst/>
            <a:rect l="l" t="t" r="r" b="b"/>
            <a:pathLst>
              <a:path w="4267200" h="12700">
                <a:moveTo>
                  <a:pt x="0" y="12192"/>
                </a:moveTo>
                <a:lnTo>
                  <a:pt x="4267200" y="12192"/>
                </a:lnTo>
                <a:lnTo>
                  <a:pt x="42672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6B66D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06" name="object 106"/>
          <p:cNvSpPr/>
          <p:nvPr/>
        </p:nvSpPr>
        <p:spPr>
          <a:xfrm>
            <a:off x="4303059" y="1409252"/>
            <a:ext cx="0" cy="360829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432"/>
                </a:moveTo>
                <a:lnTo>
                  <a:pt x="0" y="0"/>
                </a:lnTo>
              </a:path>
            </a:pathLst>
          </a:custGeom>
          <a:ln w="12192">
            <a:solidFill>
              <a:srgbClr val="E9E98B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07" name="object 107"/>
          <p:cNvSpPr/>
          <p:nvPr/>
        </p:nvSpPr>
        <p:spPr>
          <a:xfrm>
            <a:off x="537883" y="1403872"/>
            <a:ext cx="3765176" cy="11206"/>
          </a:xfrm>
          <a:custGeom>
            <a:avLst/>
            <a:gdLst/>
            <a:ahLst/>
            <a:cxnLst/>
            <a:rect l="l" t="t" r="r" b="b"/>
            <a:pathLst>
              <a:path w="4267200" h="12700">
                <a:moveTo>
                  <a:pt x="0" y="12192"/>
                </a:moveTo>
                <a:lnTo>
                  <a:pt x="4267200" y="12192"/>
                </a:lnTo>
                <a:lnTo>
                  <a:pt x="42672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6B66D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08" name="object 108"/>
          <p:cNvSpPr txBox="1"/>
          <p:nvPr/>
        </p:nvSpPr>
        <p:spPr>
          <a:xfrm>
            <a:off x="1699260" y="1454076"/>
            <a:ext cx="1447799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b="1" dirty="0">
                <a:latin typeface="Arial"/>
                <a:cs typeface="Arial"/>
              </a:rPr>
              <a:t>Deterministic</a:t>
            </a:r>
            <a:endParaRPr sz="1765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771017" y="1199478"/>
            <a:ext cx="3835213" cy="145676"/>
          </a:xfrm>
          <a:custGeom>
            <a:avLst/>
            <a:gdLst/>
            <a:ahLst/>
            <a:cxnLst/>
            <a:rect l="l" t="t" r="r" b="b"/>
            <a:pathLst>
              <a:path w="4346575" h="165100">
                <a:moveTo>
                  <a:pt x="4346448" y="0"/>
                </a:moveTo>
                <a:lnTo>
                  <a:pt x="164592" y="0"/>
                </a:lnTo>
                <a:lnTo>
                  <a:pt x="0" y="164591"/>
                </a:lnTo>
                <a:lnTo>
                  <a:pt x="4346448" y="164591"/>
                </a:lnTo>
                <a:lnTo>
                  <a:pt x="4346448" y="0"/>
                </a:lnTo>
                <a:close/>
              </a:path>
            </a:pathLst>
          </a:custGeom>
          <a:solidFill>
            <a:srgbClr val="98985B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10" name="object 110"/>
          <p:cNvSpPr/>
          <p:nvPr/>
        </p:nvSpPr>
        <p:spPr>
          <a:xfrm>
            <a:off x="4771017" y="1344706"/>
            <a:ext cx="3835213" cy="360829"/>
          </a:xfrm>
          <a:custGeom>
            <a:avLst/>
            <a:gdLst/>
            <a:ahLst/>
            <a:cxnLst/>
            <a:rect l="l" t="t" r="r" b="b"/>
            <a:pathLst>
              <a:path w="4346575" h="408939">
                <a:moveTo>
                  <a:pt x="0" y="408432"/>
                </a:moveTo>
                <a:lnTo>
                  <a:pt x="4346448" y="408432"/>
                </a:lnTo>
                <a:lnTo>
                  <a:pt x="4346448" y="0"/>
                </a:lnTo>
                <a:lnTo>
                  <a:pt x="0" y="0"/>
                </a:lnTo>
                <a:lnTo>
                  <a:pt x="0" y="408432"/>
                </a:lnTo>
                <a:close/>
              </a:path>
            </a:pathLst>
          </a:custGeom>
          <a:solidFill>
            <a:srgbClr val="C3C374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11" name="object 111"/>
          <p:cNvSpPr/>
          <p:nvPr/>
        </p:nvSpPr>
        <p:spPr>
          <a:xfrm>
            <a:off x="4771016" y="1344706"/>
            <a:ext cx="0" cy="360829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432"/>
                </a:lnTo>
              </a:path>
            </a:pathLst>
          </a:custGeom>
          <a:ln w="12192">
            <a:solidFill>
              <a:srgbClr val="D5D58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12" name="object 112"/>
          <p:cNvSpPr/>
          <p:nvPr/>
        </p:nvSpPr>
        <p:spPr>
          <a:xfrm>
            <a:off x="4771017" y="1699707"/>
            <a:ext cx="3835213" cy="11206"/>
          </a:xfrm>
          <a:custGeom>
            <a:avLst/>
            <a:gdLst/>
            <a:ahLst/>
            <a:cxnLst/>
            <a:rect l="l" t="t" r="r" b="b"/>
            <a:pathLst>
              <a:path w="4346575" h="12700">
                <a:moveTo>
                  <a:pt x="0" y="12192"/>
                </a:moveTo>
                <a:lnTo>
                  <a:pt x="4346448" y="12192"/>
                </a:lnTo>
                <a:lnTo>
                  <a:pt x="43464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6B66D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13" name="object 113"/>
          <p:cNvSpPr/>
          <p:nvPr/>
        </p:nvSpPr>
        <p:spPr>
          <a:xfrm>
            <a:off x="8606118" y="1344706"/>
            <a:ext cx="0" cy="360829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432"/>
                </a:moveTo>
                <a:lnTo>
                  <a:pt x="0" y="0"/>
                </a:lnTo>
              </a:path>
            </a:pathLst>
          </a:custGeom>
          <a:ln w="12192">
            <a:solidFill>
              <a:srgbClr val="E9E98B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14" name="object 114"/>
          <p:cNvSpPr/>
          <p:nvPr/>
        </p:nvSpPr>
        <p:spPr>
          <a:xfrm>
            <a:off x="4771017" y="1339326"/>
            <a:ext cx="3835213" cy="11206"/>
          </a:xfrm>
          <a:custGeom>
            <a:avLst/>
            <a:gdLst/>
            <a:ahLst/>
            <a:cxnLst/>
            <a:rect l="l" t="t" r="r" b="b"/>
            <a:pathLst>
              <a:path w="4346575" h="12700">
                <a:moveTo>
                  <a:pt x="0" y="12192"/>
                </a:moveTo>
                <a:lnTo>
                  <a:pt x="4346448" y="12192"/>
                </a:lnTo>
                <a:lnTo>
                  <a:pt x="43464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6B66D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15" name="object 115"/>
          <p:cNvSpPr txBox="1"/>
          <p:nvPr/>
        </p:nvSpPr>
        <p:spPr>
          <a:xfrm>
            <a:off x="5711862" y="1384150"/>
            <a:ext cx="1958788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b="1" dirty="0">
                <a:latin typeface="Arial"/>
                <a:cs typeface="Arial"/>
              </a:rPr>
              <a:t>Non-Deterministic</a:t>
            </a:r>
            <a:endParaRPr sz="1765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2823883" y="1043492"/>
            <a:ext cx="1484779" cy="365872"/>
          </a:xfrm>
          <a:custGeom>
            <a:avLst/>
            <a:gdLst/>
            <a:ahLst/>
            <a:cxnLst/>
            <a:rect l="l" t="t" r="r" b="b"/>
            <a:pathLst>
              <a:path w="1682750" h="414655">
                <a:moveTo>
                  <a:pt x="207263" y="188975"/>
                </a:moveTo>
                <a:lnTo>
                  <a:pt x="0" y="341375"/>
                </a:lnTo>
                <a:lnTo>
                  <a:pt x="243839" y="414527"/>
                </a:lnTo>
                <a:lnTo>
                  <a:pt x="232966" y="347472"/>
                </a:lnTo>
                <a:lnTo>
                  <a:pt x="195072" y="347472"/>
                </a:lnTo>
                <a:lnTo>
                  <a:pt x="182880" y="268224"/>
                </a:lnTo>
                <a:lnTo>
                  <a:pt x="219057" y="261700"/>
                </a:lnTo>
                <a:lnTo>
                  <a:pt x="207263" y="188975"/>
                </a:lnTo>
                <a:close/>
              </a:path>
              <a:path w="1682750" h="414655">
                <a:moveTo>
                  <a:pt x="219057" y="261700"/>
                </a:moveTo>
                <a:lnTo>
                  <a:pt x="182880" y="268224"/>
                </a:lnTo>
                <a:lnTo>
                  <a:pt x="195072" y="347472"/>
                </a:lnTo>
                <a:lnTo>
                  <a:pt x="231865" y="340686"/>
                </a:lnTo>
                <a:lnTo>
                  <a:pt x="219057" y="261700"/>
                </a:lnTo>
                <a:close/>
              </a:path>
              <a:path w="1682750" h="414655">
                <a:moveTo>
                  <a:pt x="231865" y="340686"/>
                </a:moveTo>
                <a:lnTo>
                  <a:pt x="195072" y="347472"/>
                </a:lnTo>
                <a:lnTo>
                  <a:pt x="232966" y="347472"/>
                </a:lnTo>
                <a:lnTo>
                  <a:pt x="231865" y="340686"/>
                </a:lnTo>
                <a:close/>
              </a:path>
              <a:path w="1682750" h="414655">
                <a:moveTo>
                  <a:pt x="1670303" y="0"/>
                </a:moveTo>
                <a:lnTo>
                  <a:pt x="219057" y="261700"/>
                </a:lnTo>
                <a:lnTo>
                  <a:pt x="231865" y="340686"/>
                </a:lnTo>
                <a:lnTo>
                  <a:pt x="1682496" y="73151"/>
                </a:lnTo>
                <a:lnTo>
                  <a:pt x="1670303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17" name="object 117"/>
          <p:cNvSpPr/>
          <p:nvPr/>
        </p:nvSpPr>
        <p:spPr>
          <a:xfrm>
            <a:off x="4297679" y="1043492"/>
            <a:ext cx="1484779" cy="307041"/>
          </a:xfrm>
          <a:custGeom>
            <a:avLst/>
            <a:gdLst/>
            <a:ahLst/>
            <a:cxnLst/>
            <a:rect l="l" t="t" r="r" b="b"/>
            <a:pathLst>
              <a:path w="1682750" h="347980">
                <a:moveTo>
                  <a:pt x="1449239" y="269155"/>
                </a:moveTo>
                <a:lnTo>
                  <a:pt x="1438656" y="347472"/>
                </a:lnTo>
                <a:lnTo>
                  <a:pt x="1647661" y="274320"/>
                </a:lnTo>
                <a:lnTo>
                  <a:pt x="1487424" y="274320"/>
                </a:lnTo>
                <a:lnTo>
                  <a:pt x="1449239" y="269155"/>
                </a:lnTo>
                <a:close/>
              </a:path>
              <a:path w="1682750" h="347980">
                <a:moveTo>
                  <a:pt x="1459166" y="195697"/>
                </a:moveTo>
                <a:lnTo>
                  <a:pt x="1449239" y="269155"/>
                </a:lnTo>
                <a:lnTo>
                  <a:pt x="1487424" y="274320"/>
                </a:lnTo>
                <a:lnTo>
                  <a:pt x="1499616" y="201167"/>
                </a:lnTo>
                <a:lnTo>
                  <a:pt x="1459166" y="195697"/>
                </a:lnTo>
                <a:close/>
              </a:path>
              <a:path w="1682750" h="347980">
                <a:moveTo>
                  <a:pt x="1469136" y="121920"/>
                </a:moveTo>
                <a:lnTo>
                  <a:pt x="1459166" y="195697"/>
                </a:lnTo>
                <a:lnTo>
                  <a:pt x="1499616" y="201167"/>
                </a:lnTo>
                <a:lnTo>
                  <a:pt x="1487424" y="274320"/>
                </a:lnTo>
                <a:lnTo>
                  <a:pt x="1647661" y="274320"/>
                </a:lnTo>
                <a:lnTo>
                  <a:pt x="1682496" y="262127"/>
                </a:lnTo>
                <a:lnTo>
                  <a:pt x="1469136" y="121920"/>
                </a:lnTo>
                <a:close/>
              </a:path>
              <a:path w="1682750" h="347980">
                <a:moveTo>
                  <a:pt x="12192" y="0"/>
                </a:moveTo>
                <a:lnTo>
                  <a:pt x="0" y="73151"/>
                </a:lnTo>
                <a:lnTo>
                  <a:pt x="1449239" y="269155"/>
                </a:lnTo>
                <a:lnTo>
                  <a:pt x="1459166" y="195697"/>
                </a:lnTo>
                <a:lnTo>
                  <a:pt x="1219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18" name="object 118"/>
          <p:cNvSpPr/>
          <p:nvPr/>
        </p:nvSpPr>
        <p:spPr>
          <a:xfrm>
            <a:off x="806824" y="2151530"/>
            <a:ext cx="0" cy="333935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7951"/>
                </a:lnTo>
              </a:path>
            </a:pathLst>
          </a:custGeom>
          <a:ln w="79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19" name="object 119"/>
          <p:cNvSpPr/>
          <p:nvPr/>
        </p:nvSpPr>
        <p:spPr>
          <a:xfrm>
            <a:off x="736899" y="1947134"/>
            <a:ext cx="204507" cy="204507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115824" y="0"/>
                </a:moveTo>
                <a:lnTo>
                  <a:pt x="72009" y="9525"/>
                </a:lnTo>
                <a:lnTo>
                  <a:pt x="35051" y="35051"/>
                </a:lnTo>
                <a:lnTo>
                  <a:pt x="9525" y="72009"/>
                </a:lnTo>
                <a:lnTo>
                  <a:pt x="0" y="115824"/>
                </a:lnTo>
                <a:lnTo>
                  <a:pt x="9525" y="162210"/>
                </a:lnTo>
                <a:lnTo>
                  <a:pt x="35051" y="198882"/>
                </a:lnTo>
                <a:lnTo>
                  <a:pt x="72009" y="222980"/>
                </a:lnTo>
                <a:lnTo>
                  <a:pt x="115824" y="231648"/>
                </a:lnTo>
                <a:lnTo>
                  <a:pt x="162210" y="222980"/>
                </a:lnTo>
                <a:lnTo>
                  <a:pt x="198882" y="198882"/>
                </a:lnTo>
                <a:lnTo>
                  <a:pt x="222980" y="162210"/>
                </a:lnTo>
                <a:lnTo>
                  <a:pt x="231648" y="115824"/>
                </a:lnTo>
                <a:lnTo>
                  <a:pt x="222980" y="72009"/>
                </a:lnTo>
                <a:lnTo>
                  <a:pt x="198882" y="35051"/>
                </a:lnTo>
                <a:lnTo>
                  <a:pt x="162210" y="9525"/>
                </a:lnTo>
                <a:lnTo>
                  <a:pt x="11582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20" name="object 120"/>
          <p:cNvSpPr/>
          <p:nvPr/>
        </p:nvSpPr>
        <p:spPr>
          <a:xfrm>
            <a:off x="736899" y="1947134"/>
            <a:ext cx="204507" cy="204507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115824" y="0"/>
                </a:moveTo>
                <a:lnTo>
                  <a:pt x="72009" y="9525"/>
                </a:lnTo>
                <a:lnTo>
                  <a:pt x="35051" y="35051"/>
                </a:lnTo>
                <a:lnTo>
                  <a:pt x="9525" y="72009"/>
                </a:lnTo>
                <a:lnTo>
                  <a:pt x="0" y="115824"/>
                </a:lnTo>
                <a:lnTo>
                  <a:pt x="9525" y="162210"/>
                </a:lnTo>
                <a:lnTo>
                  <a:pt x="35051" y="198882"/>
                </a:lnTo>
                <a:lnTo>
                  <a:pt x="72009" y="222980"/>
                </a:lnTo>
                <a:lnTo>
                  <a:pt x="115824" y="231648"/>
                </a:lnTo>
                <a:lnTo>
                  <a:pt x="162210" y="222980"/>
                </a:lnTo>
                <a:lnTo>
                  <a:pt x="198882" y="198882"/>
                </a:lnTo>
                <a:lnTo>
                  <a:pt x="222980" y="162210"/>
                </a:lnTo>
                <a:lnTo>
                  <a:pt x="231648" y="115824"/>
                </a:lnTo>
                <a:lnTo>
                  <a:pt x="222980" y="72009"/>
                </a:lnTo>
                <a:lnTo>
                  <a:pt x="198882" y="35051"/>
                </a:lnTo>
                <a:lnTo>
                  <a:pt x="162210" y="9525"/>
                </a:lnTo>
                <a:lnTo>
                  <a:pt x="11582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21" name="object 121"/>
          <p:cNvSpPr/>
          <p:nvPr/>
        </p:nvSpPr>
        <p:spPr>
          <a:xfrm>
            <a:off x="785308" y="2092362"/>
            <a:ext cx="107576" cy="20171"/>
          </a:xfrm>
          <a:custGeom>
            <a:avLst/>
            <a:gdLst/>
            <a:ahLst/>
            <a:cxnLst/>
            <a:rect l="l" t="t" r="r" b="b"/>
            <a:pathLst>
              <a:path w="121919" h="22860">
                <a:moveTo>
                  <a:pt x="0" y="0"/>
                </a:moveTo>
                <a:lnTo>
                  <a:pt x="31908" y="17144"/>
                </a:lnTo>
                <a:lnTo>
                  <a:pt x="63246" y="22859"/>
                </a:lnTo>
                <a:lnTo>
                  <a:pt x="93440" y="17144"/>
                </a:lnTo>
                <a:lnTo>
                  <a:pt x="12192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22" name="object 122"/>
          <p:cNvSpPr/>
          <p:nvPr/>
        </p:nvSpPr>
        <p:spPr>
          <a:xfrm>
            <a:off x="796067" y="2011681"/>
            <a:ext cx="21851" cy="21851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18287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8287"/>
                </a:lnTo>
                <a:lnTo>
                  <a:pt x="6096" y="24384"/>
                </a:lnTo>
                <a:lnTo>
                  <a:pt x="18287" y="24384"/>
                </a:lnTo>
                <a:lnTo>
                  <a:pt x="24384" y="18287"/>
                </a:lnTo>
                <a:lnTo>
                  <a:pt x="24384" y="6096"/>
                </a:lnTo>
                <a:lnTo>
                  <a:pt x="18287" y="0"/>
                </a:lnTo>
                <a:close/>
              </a:path>
            </a:pathLst>
          </a:custGeom>
          <a:solidFill>
            <a:srgbClr val="CC52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23" name="object 123"/>
          <p:cNvSpPr/>
          <p:nvPr/>
        </p:nvSpPr>
        <p:spPr>
          <a:xfrm>
            <a:off x="860612" y="2011681"/>
            <a:ext cx="21851" cy="21851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18287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8287"/>
                </a:lnTo>
                <a:lnTo>
                  <a:pt x="6096" y="24384"/>
                </a:lnTo>
                <a:lnTo>
                  <a:pt x="18287" y="24384"/>
                </a:lnTo>
                <a:lnTo>
                  <a:pt x="24384" y="18287"/>
                </a:lnTo>
                <a:lnTo>
                  <a:pt x="24384" y="6096"/>
                </a:lnTo>
                <a:lnTo>
                  <a:pt x="18287" y="0"/>
                </a:lnTo>
                <a:close/>
              </a:path>
            </a:pathLst>
          </a:custGeom>
          <a:solidFill>
            <a:srgbClr val="CC52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24" name="object 124"/>
          <p:cNvSpPr/>
          <p:nvPr/>
        </p:nvSpPr>
        <p:spPr>
          <a:xfrm>
            <a:off x="796067" y="2011681"/>
            <a:ext cx="21851" cy="21851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1219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2192"/>
                </a:lnTo>
                <a:lnTo>
                  <a:pt x="0" y="18287"/>
                </a:lnTo>
                <a:lnTo>
                  <a:pt x="6096" y="24384"/>
                </a:lnTo>
                <a:lnTo>
                  <a:pt x="12192" y="24384"/>
                </a:lnTo>
                <a:lnTo>
                  <a:pt x="18287" y="24384"/>
                </a:lnTo>
                <a:lnTo>
                  <a:pt x="24384" y="18287"/>
                </a:lnTo>
                <a:lnTo>
                  <a:pt x="24384" y="12192"/>
                </a:lnTo>
                <a:lnTo>
                  <a:pt x="24384" y="6096"/>
                </a:lnTo>
                <a:lnTo>
                  <a:pt x="18287" y="0"/>
                </a:lnTo>
                <a:lnTo>
                  <a:pt x="121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25" name="object 125"/>
          <p:cNvSpPr/>
          <p:nvPr/>
        </p:nvSpPr>
        <p:spPr>
          <a:xfrm>
            <a:off x="860612" y="2011681"/>
            <a:ext cx="21851" cy="21851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1219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2192"/>
                </a:lnTo>
                <a:lnTo>
                  <a:pt x="0" y="18287"/>
                </a:lnTo>
                <a:lnTo>
                  <a:pt x="6096" y="24384"/>
                </a:lnTo>
                <a:lnTo>
                  <a:pt x="12192" y="24384"/>
                </a:lnTo>
                <a:lnTo>
                  <a:pt x="18287" y="24384"/>
                </a:lnTo>
                <a:lnTo>
                  <a:pt x="24384" y="18287"/>
                </a:lnTo>
                <a:lnTo>
                  <a:pt x="24384" y="12192"/>
                </a:lnTo>
                <a:lnTo>
                  <a:pt x="24384" y="6096"/>
                </a:lnTo>
                <a:lnTo>
                  <a:pt x="18287" y="0"/>
                </a:lnTo>
                <a:lnTo>
                  <a:pt x="121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26" name="object 126"/>
          <p:cNvSpPr/>
          <p:nvPr/>
        </p:nvSpPr>
        <p:spPr>
          <a:xfrm>
            <a:off x="537882" y="2216075"/>
            <a:ext cx="268941" cy="70037"/>
          </a:xfrm>
          <a:custGeom>
            <a:avLst/>
            <a:gdLst/>
            <a:ahLst/>
            <a:cxnLst/>
            <a:rect l="l" t="t" r="r" b="b"/>
            <a:pathLst>
              <a:path w="304800" h="79375">
                <a:moveTo>
                  <a:pt x="304800" y="0"/>
                </a:moveTo>
                <a:lnTo>
                  <a:pt x="0" y="7924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27" name="object 127"/>
          <p:cNvSpPr/>
          <p:nvPr/>
        </p:nvSpPr>
        <p:spPr>
          <a:xfrm>
            <a:off x="806824" y="2216075"/>
            <a:ext cx="268941" cy="70037"/>
          </a:xfrm>
          <a:custGeom>
            <a:avLst/>
            <a:gdLst/>
            <a:ahLst/>
            <a:cxnLst/>
            <a:rect l="l" t="t" r="r" b="b"/>
            <a:pathLst>
              <a:path w="304800" h="79375">
                <a:moveTo>
                  <a:pt x="0" y="0"/>
                </a:moveTo>
                <a:lnTo>
                  <a:pt x="304800" y="7924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28" name="object 128"/>
          <p:cNvSpPr/>
          <p:nvPr/>
        </p:nvSpPr>
        <p:spPr>
          <a:xfrm>
            <a:off x="736898" y="2420471"/>
            <a:ext cx="70037" cy="333935"/>
          </a:xfrm>
          <a:custGeom>
            <a:avLst/>
            <a:gdLst/>
            <a:ahLst/>
            <a:cxnLst/>
            <a:rect l="l" t="t" r="r" b="b"/>
            <a:pathLst>
              <a:path w="79375" h="378460">
                <a:moveTo>
                  <a:pt x="79248" y="0"/>
                </a:moveTo>
                <a:lnTo>
                  <a:pt x="0" y="37795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29" name="object 129"/>
          <p:cNvSpPr/>
          <p:nvPr/>
        </p:nvSpPr>
        <p:spPr>
          <a:xfrm>
            <a:off x="822959" y="2485016"/>
            <a:ext cx="48745" cy="268941"/>
          </a:xfrm>
          <a:custGeom>
            <a:avLst/>
            <a:gdLst/>
            <a:ahLst/>
            <a:cxnLst/>
            <a:rect l="l" t="t" r="r" b="b"/>
            <a:pathLst>
              <a:path w="55244" h="304800">
                <a:moveTo>
                  <a:pt x="0" y="0"/>
                </a:moveTo>
                <a:lnTo>
                  <a:pt x="54864" y="3048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30" name="object 130"/>
          <p:cNvSpPr/>
          <p:nvPr/>
        </p:nvSpPr>
        <p:spPr>
          <a:xfrm>
            <a:off x="5039958" y="2081604"/>
            <a:ext cx="0" cy="338978"/>
          </a:xfrm>
          <a:custGeom>
            <a:avLst/>
            <a:gdLst/>
            <a:ahLst/>
            <a:cxnLst/>
            <a:rect l="l" t="t" r="r" b="b"/>
            <a:pathLst>
              <a:path h="384175">
                <a:moveTo>
                  <a:pt x="0" y="0"/>
                </a:moveTo>
                <a:lnTo>
                  <a:pt x="0" y="384048"/>
                </a:lnTo>
              </a:path>
            </a:pathLst>
          </a:custGeom>
          <a:ln w="79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31" name="object 131"/>
          <p:cNvSpPr/>
          <p:nvPr/>
        </p:nvSpPr>
        <p:spPr>
          <a:xfrm>
            <a:off x="4975412" y="1882588"/>
            <a:ext cx="199465" cy="199465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115824" y="0"/>
                </a:moveTo>
                <a:lnTo>
                  <a:pt x="69437" y="8667"/>
                </a:lnTo>
                <a:lnTo>
                  <a:pt x="32765" y="32765"/>
                </a:lnTo>
                <a:lnTo>
                  <a:pt x="8667" y="69437"/>
                </a:lnTo>
                <a:lnTo>
                  <a:pt x="0" y="115824"/>
                </a:lnTo>
                <a:lnTo>
                  <a:pt x="8667" y="158686"/>
                </a:lnTo>
                <a:lnTo>
                  <a:pt x="32765" y="193548"/>
                </a:lnTo>
                <a:lnTo>
                  <a:pt x="69437" y="216979"/>
                </a:lnTo>
                <a:lnTo>
                  <a:pt x="115824" y="225551"/>
                </a:lnTo>
                <a:lnTo>
                  <a:pt x="158686" y="216979"/>
                </a:lnTo>
                <a:lnTo>
                  <a:pt x="193548" y="193548"/>
                </a:lnTo>
                <a:lnTo>
                  <a:pt x="216979" y="158686"/>
                </a:lnTo>
                <a:lnTo>
                  <a:pt x="225551" y="115824"/>
                </a:lnTo>
                <a:lnTo>
                  <a:pt x="216979" y="69437"/>
                </a:lnTo>
                <a:lnTo>
                  <a:pt x="193548" y="32765"/>
                </a:lnTo>
                <a:lnTo>
                  <a:pt x="158686" y="8667"/>
                </a:lnTo>
                <a:lnTo>
                  <a:pt x="11582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32" name="object 132"/>
          <p:cNvSpPr/>
          <p:nvPr/>
        </p:nvSpPr>
        <p:spPr>
          <a:xfrm>
            <a:off x="4975412" y="1882588"/>
            <a:ext cx="199465" cy="199465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115824" y="0"/>
                </a:moveTo>
                <a:lnTo>
                  <a:pt x="69437" y="8667"/>
                </a:lnTo>
                <a:lnTo>
                  <a:pt x="32765" y="32765"/>
                </a:lnTo>
                <a:lnTo>
                  <a:pt x="8667" y="69437"/>
                </a:lnTo>
                <a:lnTo>
                  <a:pt x="0" y="115824"/>
                </a:lnTo>
                <a:lnTo>
                  <a:pt x="8667" y="158686"/>
                </a:lnTo>
                <a:lnTo>
                  <a:pt x="32765" y="193548"/>
                </a:lnTo>
                <a:lnTo>
                  <a:pt x="69437" y="216979"/>
                </a:lnTo>
                <a:lnTo>
                  <a:pt x="115824" y="225551"/>
                </a:lnTo>
                <a:lnTo>
                  <a:pt x="158686" y="216979"/>
                </a:lnTo>
                <a:lnTo>
                  <a:pt x="193548" y="193548"/>
                </a:lnTo>
                <a:lnTo>
                  <a:pt x="216979" y="158686"/>
                </a:lnTo>
                <a:lnTo>
                  <a:pt x="225551" y="115824"/>
                </a:lnTo>
                <a:lnTo>
                  <a:pt x="216979" y="69437"/>
                </a:lnTo>
                <a:lnTo>
                  <a:pt x="193548" y="32765"/>
                </a:lnTo>
                <a:lnTo>
                  <a:pt x="158686" y="8667"/>
                </a:lnTo>
                <a:lnTo>
                  <a:pt x="11582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33" name="object 133"/>
          <p:cNvSpPr/>
          <p:nvPr/>
        </p:nvSpPr>
        <p:spPr>
          <a:xfrm>
            <a:off x="5023821" y="2027816"/>
            <a:ext cx="107576" cy="20171"/>
          </a:xfrm>
          <a:custGeom>
            <a:avLst/>
            <a:gdLst/>
            <a:ahLst/>
            <a:cxnLst/>
            <a:rect l="l" t="t" r="r" b="b"/>
            <a:pathLst>
              <a:path w="121920" h="22860">
                <a:moveTo>
                  <a:pt x="0" y="0"/>
                </a:moveTo>
                <a:lnTo>
                  <a:pt x="28479" y="17145"/>
                </a:lnTo>
                <a:lnTo>
                  <a:pt x="58674" y="22860"/>
                </a:lnTo>
                <a:lnTo>
                  <a:pt x="90011" y="17145"/>
                </a:lnTo>
                <a:lnTo>
                  <a:pt x="12192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34" name="object 134"/>
          <p:cNvSpPr/>
          <p:nvPr/>
        </p:nvSpPr>
        <p:spPr>
          <a:xfrm>
            <a:off x="5034579" y="1941755"/>
            <a:ext cx="21851" cy="21851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8288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8288"/>
                </a:lnTo>
                <a:lnTo>
                  <a:pt x="6096" y="24384"/>
                </a:lnTo>
                <a:lnTo>
                  <a:pt x="18288" y="24384"/>
                </a:lnTo>
                <a:lnTo>
                  <a:pt x="24384" y="18288"/>
                </a:lnTo>
                <a:lnTo>
                  <a:pt x="24384" y="6096"/>
                </a:lnTo>
                <a:lnTo>
                  <a:pt x="18288" y="0"/>
                </a:lnTo>
                <a:close/>
              </a:path>
            </a:pathLst>
          </a:custGeom>
          <a:solidFill>
            <a:srgbClr val="CC52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35" name="object 135"/>
          <p:cNvSpPr/>
          <p:nvPr/>
        </p:nvSpPr>
        <p:spPr>
          <a:xfrm>
            <a:off x="5099125" y="1941755"/>
            <a:ext cx="21851" cy="21851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8287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18288"/>
                </a:lnTo>
                <a:lnTo>
                  <a:pt x="6095" y="24384"/>
                </a:lnTo>
                <a:lnTo>
                  <a:pt x="18287" y="24384"/>
                </a:lnTo>
                <a:lnTo>
                  <a:pt x="24383" y="18288"/>
                </a:lnTo>
                <a:lnTo>
                  <a:pt x="24383" y="6096"/>
                </a:lnTo>
                <a:lnTo>
                  <a:pt x="18287" y="0"/>
                </a:lnTo>
                <a:close/>
              </a:path>
            </a:pathLst>
          </a:custGeom>
          <a:solidFill>
            <a:srgbClr val="CC52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36" name="object 136"/>
          <p:cNvSpPr/>
          <p:nvPr/>
        </p:nvSpPr>
        <p:spPr>
          <a:xfrm>
            <a:off x="5034579" y="1941755"/>
            <a:ext cx="21851" cy="21851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219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2192"/>
                </a:lnTo>
                <a:lnTo>
                  <a:pt x="0" y="18288"/>
                </a:lnTo>
                <a:lnTo>
                  <a:pt x="6096" y="24384"/>
                </a:lnTo>
                <a:lnTo>
                  <a:pt x="12192" y="24384"/>
                </a:lnTo>
                <a:lnTo>
                  <a:pt x="18288" y="24384"/>
                </a:lnTo>
                <a:lnTo>
                  <a:pt x="24384" y="18288"/>
                </a:lnTo>
                <a:lnTo>
                  <a:pt x="24384" y="12192"/>
                </a:lnTo>
                <a:lnTo>
                  <a:pt x="24384" y="6096"/>
                </a:lnTo>
                <a:lnTo>
                  <a:pt x="18288" y="0"/>
                </a:lnTo>
                <a:lnTo>
                  <a:pt x="121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37" name="object 137"/>
          <p:cNvSpPr/>
          <p:nvPr/>
        </p:nvSpPr>
        <p:spPr>
          <a:xfrm>
            <a:off x="5099125" y="1941755"/>
            <a:ext cx="21851" cy="21851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2191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12192"/>
                </a:lnTo>
                <a:lnTo>
                  <a:pt x="0" y="18288"/>
                </a:lnTo>
                <a:lnTo>
                  <a:pt x="6095" y="24384"/>
                </a:lnTo>
                <a:lnTo>
                  <a:pt x="12191" y="24384"/>
                </a:lnTo>
                <a:lnTo>
                  <a:pt x="18287" y="24384"/>
                </a:lnTo>
                <a:lnTo>
                  <a:pt x="24383" y="18288"/>
                </a:lnTo>
                <a:lnTo>
                  <a:pt x="24383" y="12192"/>
                </a:lnTo>
                <a:lnTo>
                  <a:pt x="24383" y="6096"/>
                </a:lnTo>
                <a:lnTo>
                  <a:pt x="18287" y="0"/>
                </a:lnTo>
                <a:lnTo>
                  <a:pt x="1219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38" name="object 138"/>
          <p:cNvSpPr/>
          <p:nvPr/>
        </p:nvSpPr>
        <p:spPr>
          <a:xfrm>
            <a:off x="4771017" y="2151529"/>
            <a:ext cx="268941" cy="64994"/>
          </a:xfrm>
          <a:custGeom>
            <a:avLst/>
            <a:gdLst/>
            <a:ahLst/>
            <a:cxnLst/>
            <a:rect l="l" t="t" r="r" b="b"/>
            <a:pathLst>
              <a:path w="304800" h="73660">
                <a:moveTo>
                  <a:pt x="304800" y="0"/>
                </a:moveTo>
                <a:lnTo>
                  <a:pt x="0" y="7315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39" name="object 139"/>
          <p:cNvSpPr/>
          <p:nvPr/>
        </p:nvSpPr>
        <p:spPr>
          <a:xfrm>
            <a:off x="5039958" y="2151529"/>
            <a:ext cx="268941" cy="64994"/>
          </a:xfrm>
          <a:custGeom>
            <a:avLst/>
            <a:gdLst/>
            <a:ahLst/>
            <a:cxnLst/>
            <a:rect l="l" t="t" r="r" b="b"/>
            <a:pathLst>
              <a:path w="304800" h="73660">
                <a:moveTo>
                  <a:pt x="0" y="0"/>
                </a:moveTo>
                <a:lnTo>
                  <a:pt x="304800" y="7315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40" name="object 140"/>
          <p:cNvSpPr/>
          <p:nvPr/>
        </p:nvSpPr>
        <p:spPr>
          <a:xfrm>
            <a:off x="4975412" y="2350545"/>
            <a:ext cx="64994" cy="338978"/>
          </a:xfrm>
          <a:custGeom>
            <a:avLst/>
            <a:gdLst/>
            <a:ahLst/>
            <a:cxnLst/>
            <a:rect l="l" t="t" r="r" b="b"/>
            <a:pathLst>
              <a:path w="73660" h="384175">
                <a:moveTo>
                  <a:pt x="73151" y="0"/>
                </a:moveTo>
                <a:lnTo>
                  <a:pt x="0" y="38404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41" name="object 141"/>
          <p:cNvSpPr/>
          <p:nvPr/>
        </p:nvSpPr>
        <p:spPr>
          <a:xfrm>
            <a:off x="5056094" y="2420471"/>
            <a:ext cx="53788" cy="268941"/>
          </a:xfrm>
          <a:custGeom>
            <a:avLst/>
            <a:gdLst/>
            <a:ahLst/>
            <a:cxnLst/>
            <a:rect l="l" t="t" r="r" b="b"/>
            <a:pathLst>
              <a:path w="60960" h="304800">
                <a:moveTo>
                  <a:pt x="0" y="0"/>
                </a:moveTo>
                <a:lnTo>
                  <a:pt x="60960" y="3048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42" name="object 142"/>
          <p:cNvSpPr/>
          <p:nvPr/>
        </p:nvSpPr>
        <p:spPr>
          <a:xfrm>
            <a:off x="537882" y="5782236"/>
            <a:ext cx="3830171" cy="360829"/>
          </a:xfrm>
          <a:custGeom>
            <a:avLst/>
            <a:gdLst/>
            <a:ahLst/>
            <a:cxnLst/>
            <a:rect l="l" t="t" r="r" b="b"/>
            <a:pathLst>
              <a:path w="4340860" h="408940">
                <a:moveTo>
                  <a:pt x="0" y="408431"/>
                </a:moveTo>
                <a:lnTo>
                  <a:pt x="4340352" y="408431"/>
                </a:lnTo>
                <a:lnTo>
                  <a:pt x="4340352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43" name="object 143"/>
          <p:cNvSpPr/>
          <p:nvPr/>
        </p:nvSpPr>
        <p:spPr>
          <a:xfrm>
            <a:off x="537882" y="5782236"/>
            <a:ext cx="3830171" cy="360829"/>
          </a:xfrm>
          <a:custGeom>
            <a:avLst/>
            <a:gdLst/>
            <a:ahLst/>
            <a:cxnLst/>
            <a:rect l="l" t="t" r="r" b="b"/>
            <a:pathLst>
              <a:path w="4340860" h="408940">
                <a:moveTo>
                  <a:pt x="0" y="0"/>
                </a:moveTo>
                <a:lnTo>
                  <a:pt x="0" y="408431"/>
                </a:lnTo>
                <a:lnTo>
                  <a:pt x="4340352" y="408431"/>
                </a:lnTo>
                <a:lnTo>
                  <a:pt x="4340352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44" name="object 144"/>
          <p:cNvSpPr txBox="1"/>
          <p:nvPr/>
        </p:nvSpPr>
        <p:spPr>
          <a:xfrm>
            <a:off x="1839109" y="5821680"/>
            <a:ext cx="1229846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765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65" b="1" spc="-4" dirty="0">
                <a:solidFill>
                  <a:srgbClr val="FFFFFF"/>
                </a:solidFill>
                <a:latin typeface="Arial"/>
                <a:cs typeface="Arial"/>
              </a:rPr>
              <a:t>choice</a:t>
            </a:r>
            <a:endParaRPr sz="1765">
              <a:latin typeface="Arial"/>
              <a:cs typeface="Arial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4771017" y="5712311"/>
            <a:ext cx="3835213" cy="360829"/>
          </a:xfrm>
          <a:custGeom>
            <a:avLst/>
            <a:gdLst/>
            <a:ahLst/>
            <a:cxnLst/>
            <a:rect l="l" t="t" r="r" b="b"/>
            <a:pathLst>
              <a:path w="4346575" h="408940">
                <a:moveTo>
                  <a:pt x="0" y="408432"/>
                </a:moveTo>
                <a:lnTo>
                  <a:pt x="4346448" y="408432"/>
                </a:lnTo>
                <a:lnTo>
                  <a:pt x="4346448" y="0"/>
                </a:lnTo>
                <a:lnTo>
                  <a:pt x="0" y="0"/>
                </a:lnTo>
                <a:lnTo>
                  <a:pt x="0" y="40843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46" name="object 146"/>
          <p:cNvSpPr/>
          <p:nvPr/>
        </p:nvSpPr>
        <p:spPr>
          <a:xfrm>
            <a:off x="4771017" y="5712311"/>
            <a:ext cx="3835213" cy="360829"/>
          </a:xfrm>
          <a:custGeom>
            <a:avLst/>
            <a:gdLst/>
            <a:ahLst/>
            <a:cxnLst/>
            <a:rect l="l" t="t" r="r" b="b"/>
            <a:pathLst>
              <a:path w="4346575" h="408940">
                <a:moveTo>
                  <a:pt x="0" y="0"/>
                </a:moveTo>
                <a:lnTo>
                  <a:pt x="0" y="408432"/>
                </a:lnTo>
                <a:lnTo>
                  <a:pt x="4346448" y="408432"/>
                </a:lnTo>
                <a:lnTo>
                  <a:pt x="4346448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47" name="object 147"/>
          <p:cNvSpPr txBox="1"/>
          <p:nvPr/>
        </p:nvSpPr>
        <p:spPr>
          <a:xfrm>
            <a:off x="5313829" y="5757134"/>
            <a:ext cx="2749924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b="1" spc="-4" dirty="0">
                <a:solidFill>
                  <a:srgbClr val="FFFFFF"/>
                </a:solidFill>
                <a:latin typeface="Arial"/>
                <a:cs typeface="Arial"/>
              </a:rPr>
              <a:t>Multi </a:t>
            </a:r>
            <a:r>
              <a:rPr sz="1765" b="1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1765" spc="322" dirty="0">
                <a:solidFill>
                  <a:srgbClr val="FFFFFF"/>
                </a:solidFill>
                <a:latin typeface="Wingdings"/>
                <a:cs typeface="Wingdings"/>
              </a:rPr>
              <a:t>€</a:t>
            </a:r>
            <a:r>
              <a:rPr sz="1765" spc="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65" b="1" spc="-9" dirty="0">
                <a:solidFill>
                  <a:srgbClr val="FFFFFF"/>
                </a:solidFill>
                <a:latin typeface="Arial"/>
                <a:cs typeface="Arial"/>
              </a:rPr>
              <a:t>Backtrack</a:t>
            </a:r>
            <a:endParaRPr sz="176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76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883" y="403412"/>
            <a:ext cx="8068235" cy="6051176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" name="object 3"/>
          <p:cNvSpPr/>
          <p:nvPr/>
        </p:nvSpPr>
        <p:spPr>
          <a:xfrm>
            <a:off x="4771017" y="1748117"/>
            <a:ext cx="3835213" cy="3157818"/>
          </a:xfrm>
          <a:custGeom>
            <a:avLst/>
            <a:gdLst/>
            <a:ahLst/>
            <a:cxnLst/>
            <a:rect l="l" t="t" r="r" b="b"/>
            <a:pathLst>
              <a:path w="4346575" h="3578860">
                <a:moveTo>
                  <a:pt x="0" y="3578352"/>
                </a:moveTo>
                <a:lnTo>
                  <a:pt x="4346448" y="3578352"/>
                </a:lnTo>
                <a:lnTo>
                  <a:pt x="4346448" y="0"/>
                </a:lnTo>
                <a:lnTo>
                  <a:pt x="0" y="0"/>
                </a:lnTo>
                <a:lnTo>
                  <a:pt x="0" y="357835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" name="object 4"/>
          <p:cNvSpPr/>
          <p:nvPr/>
        </p:nvSpPr>
        <p:spPr>
          <a:xfrm>
            <a:off x="4771017" y="5481020"/>
            <a:ext cx="3835213" cy="242047"/>
          </a:xfrm>
          <a:custGeom>
            <a:avLst/>
            <a:gdLst/>
            <a:ahLst/>
            <a:cxnLst/>
            <a:rect l="l" t="t" r="r" b="b"/>
            <a:pathLst>
              <a:path w="4346575" h="274320">
                <a:moveTo>
                  <a:pt x="0" y="274319"/>
                </a:moveTo>
                <a:lnTo>
                  <a:pt x="4346448" y="274319"/>
                </a:lnTo>
                <a:lnTo>
                  <a:pt x="434644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5" name="object 5"/>
          <p:cNvSpPr/>
          <p:nvPr/>
        </p:nvSpPr>
        <p:spPr>
          <a:xfrm>
            <a:off x="4771017" y="1748118"/>
            <a:ext cx="3835213" cy="3975287"/>
          </a:xfrm>
          <a:custGeom>
            <a:avLst/>
            <a:gdLst/>
            <a:ahLst/>
            <a:cxnLst/>
            <a:rect l="l" t="t" r="r" b="b"/>
            <a:pathLst>
              <a:path w="4346575" h="4505325">
                <a:moveTo>
                  <a:pt x="0" y="0"/>
                </a:moveTo>
                <a:lnTo>
                  <a:pt x="0" y="4504944"/>
                </a:lnTo>
                <a:lnTo>
                  <a:pt x="4346448" y="4504944"/>
                </a:lnTo>
                <a:lnTo>
                  <a:pt x="4346448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6" name="object 6"/>
          <p:cNvSpPr/>
          <p:nvPr/>
        </p:nvSpPr>
        <p:spPr>
          <a:xfrm>
            <a:off x="537882" y="1812662"/>
            <a:ext cx="3830171" cy="3092824"/>
          </a:xfrm>
          <a:custGeom>
            <a:avLst/>
            <a:gdLst/>
            <a:ahLst/>
            <a:cxnLst/>
            <a:rect l="l" t="t" r="r" b="b"/>
            <a:pathLst>
              <a:path w="4340860" h="3505200">
                <a:moveTo>
                  <a:pt x="0" y="3505200"/>
                </a:moveTo>
                <a:lnTo>
                  <a:pt x="4340352" y="3505200"/>
                </a:lnTo>
                <a:lnTo>
                  <a:pt x="4340352" y="0"/>
                </a:lnTo>
                <a:lnTo>
                  <a:pt x="0" y="0"/>
                </a:lnTo>
                <a:lnTo>
                  <a:pt x="0" y="3505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7" name="object 7"/>
          <p:cNvSpPr/>
          <p:nvPr/>
        </p:nvSpPr>
        <p:spPr>
          <a:xfrm>
            <a:off x="537882" y="5481020"/>
            <a:ext cx="3830171" cy="307041"/>
          </a:xfrm>
          <a:custGeom>
            <a:avLst/>
            <a:gdLst/>
            <a:ahLst/>
            <a:cxnLst/>
            <a:rect l="l" t="t" r="r" b="b"/>
            <a:pathLst>
              <a:path w="4340860" h="347979">
                <a:moveTo>
                  <a:pt x="0" y="347472"/>
                </a:moveTo>
                <a:lnTo>
                  <a:pt x="4340352" y="347472"/>
                </a:lnTo>
                <a:lnTo>
                  <a:pt x="4340352" y="0"/>
                </a:lnTo>
                <a:lnTo>
                  <a:pt x="0" y="0"/>
                </a:lnTo>
                <a:lnTo>
                  <a:pt x="0" y="34747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8" name="object 8"/>
          <p:cNvSpPr/>
          <p:nvPr/>
        </p:nvSpPr>
        <p:spPr>
          <a:xfrm>
            <a:off x="537882" y="1812663"/>
            <a:ext cx="3830171" cy="3975287"/>
          </a:xfrm>
          <a:custGeom>
            <a:avLst/>
            <a:gdLst/>
            <a:ahLst/>
            <a:cxnLst/>
            <a:rect l="l" t="t" r="r" b="b"/>
            <a:pathLst>
              <a:path w="4340860" h="4505325">
                <a:moveTo>
                  <a:pt x="0" y="0"/>
                </a:moveTo>
                <a:lnTo>
                  <a:pt x="0" y="4504944"/>
                </a:lnTo>
                <a:lnTo>
                  <a:pt x="4340352" y="4504944"/>
                </a:lnTo>
                <a:lnTo>
                  <a:pt x="4340352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9" name="object 9"/>
          <p:cNvSpPr/>
          <p:nvPr/>
        </p:nvSpPr>
        <p:spPr>
          <a:xfrm>
            <a:off x="7761642" y="462578"/>
            <a:ext cx="140074" cy="607919"/>
          </a:xfrm>
          <a:custGeom>
            <a:avLst/>
            <a:gdLst/>
            <a:ahLst/>
            <a:cxnLst/>
            <a:rect l="l" t="t" r="r" b="b"/>
            <a:pathLst>
              <a:path w="158750" h="688975">
                <a:moveTo>
                  <a:pt x="158496" y="0"/>
                </a:moveTo>
                <a:lnTo>
                  <a:pt x="0" y="158496"/>
                </a:lnTo>
                <a:lnTo>
                  <a:pt x="0" y="688848"/>
                </a:lnTo>
                <a:lnTo>
                  <a:pt x="158496" y="530351"/>
                </a:lnTo>
                <a:lnTo>
                  <a:pt x="158496" y="0"/>
                </a:lnTo>
                <a:close/>
              </a:path>
            </a:pathLst>
          </a:custGeom>
          <a:solidFill>
            <a:srgbClr val="2DB4B4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0" name="object 10"/>
          <p:cNvSpPr/>
          <p:nvPr/>
        </p:nvSpPr>
        <p:spPr>
          <a:xfrm>
            <a:off x="7761642" y="930536"/>
            <a:ext cx="140074" cy="140074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158496"/>
                </a:moveTo>
                <a:lnTo>
                  <a:pt x="158496" y="0"/>
                </a:lnTo>
              </a:path>
            </a:pathLst>
          </a:custGeom>
          <a:ln w="6096">
            <a:solidFill>
              <a:srgbClr val="2DB4B4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1" name="object 11"/>
          <p:cNvSpPr/>
          <p:nvPr/>
        </p:nvSpPr>
        <p:spPr>
          <a:xfrm>
            <a:off x="1409252" y="462578"/>
            <a:ext cx="6492688" cy="140074"/>
          </a:xfrm>
          <a:custGeom>
            <a:avLst/>
            <a:gdLst/>
            <a:ahLst/>
            <a:cxnLst/>
            <a:rect l="l" t="t" r="r" b="b"/>
            <a:pathLst>
              <a:path w="7358380" h="158750">
                <a:moveTo>
                  <a:pt x="7357872" y="0"/>
                </a:moveTo>
                <a:lnTo>
                  <a:pt x="164591" y="0"/>
                </a:lnTo>
                <a:lnTo>
                  <a:pt x="0" y="158496"/>
                </a:lnTo>
                <a:lnTo>
                  <a:pt x="7199376" y="158496"/>
                </a:lnTo>
                <a:lnTo>
                  <a:pt x="7357872" y="0"/>
                </a:lnTo>
                <a:close/>
              </a:path>
            </a:pathLst>
          </a:custGeom>
          <a:solidFill>
            <a:srgbClr val="1D7878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2" name="object 12"/>
          <p:cNvSpPr/>
          <p:nvPr/>
        </p:nvSpPr>
        <p:spPr>
          <a:xfrm>
            <a:off x="7761642" y="462578"/>
            <a:ext cx="140074" cy="140074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158496"/>
                </a:moveTo>
                <a:lnTo>
                  <a:pt x="158496" y="0"/>
                </a:lnTo>
              </a:path>
            </a:pathLst>
          </a:custGeom>
          <a:ln w="6096">
            <a:solidFill>
              <a:srgbClr val="1D7878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3" name="object 13"/>
          <p:cNvSpPr/>
          <p:nvPr/>
        </p:nvSpPr>
        <p:spPr>
          <a:xfrm>
            <a:off x="1409252" y="602427"/>
            <a:ext cx="6352615" cy="468406"/>
          </a:xfrm>
          <a:custGeom>
            <a:avLst/>
            <a:gdLst/>
            <a:ahLst/>
            <a:cxnLst/>
            <a:rect l="l" t="t" r="r" b="b"/>
            <a:pathLst>
              <a:path w="7199630" h="530860">
                <a:moveTo>
                  <a:pt x="0" y="530351"/>
                </a:moveTo>
                <a:lnTo>
                  <a:pt x="7199376" y="530351"/>
                </a:lnTo>
                <a:lnTo>
                  <a:pt x="7199376" y="0"/>
                </a:lnTo>
                <a:lnTo>
                  <a:pt x="0" y="0"/>
                </a:lnTo>
                <a:lnTo>
                  <a:pt x="0" y="530351"/>
                </a:lnTo>
                <a:close/>
              </a:path>
            </a:pathLst>
          </a:custGeom>
          <a:solidFill>
            <a:srgbClr val="269C9C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4" name="object 14"/>
          <p:cNvSpPr/>
          <p:nvPr/>
        </p:nvSpPr>
        <p:spPr>
          <a:xfrm>
            <a:off x="1409252" y="602427"/>
            <a:ext cx="0" cy="468406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351"/>
                </a:lnTo>
              </a:path>
            </a:pathLst>
          </a:custGeom>
          <a:ln w="12192">
            <a:solidFill>
              <a:srgbClr val="29ABAB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5" name="object 15"/>
          <p:cNvSpPr/>
          <p:nvPr/>
        </p:nvSpPr>
        <p:spPr>
          <a:xfrm>
            <a:off x="1409252" y="1065007"/>
            <a:ext cx="6352615" cy="11206"/>
          </a:xfrm>
          <a:custGeom>
            <a:avLst/>
            <a:gdLst/>
            <a:ahLst/>
            <a:cxnLst/>
            <a:rect l="l" t="t" r="r" b="b"/>
            <a:pathLst>
              <a:path w="7199630" h="12700">
                <a:moveTo>
                  <a:pt x="0" y="12192"/>
                </a:moveTo>
                <a:lnTo>
                  <a:pt x="7199376" y="12192"/>
                </a:lnTo>
                <a:lnTo>
                  <a:pt x="7199376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249191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6" name="object 16"/>
          <p:cNvSpPr/>
          <p:nvPr/>
        </p:nvSpPr>
        <p:spPr>
          <a:xfrm>
            <a:off x="7761642" y="602427"/>
            <a:ext cx="0" cy="468406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530351"/>
                </a:moveTo>
                <a:lnTo>
                  <a:pt x="0" y="0"/>
                </a:lnTo>
              </a:path>
            </a:pathLst>
          </a:custGeom>
          <a:ln w="12192">
            <a:solidFill>
              <a:srgbClr val="2EBABA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7" name="object 17"/>
          <p:cNvSpPr/>
          <p:nvPr/>
        </p:nvSpPr>
        <p:spPr>
          <a:xfrm>
            <a:off x="1409252" y="597048"/>
            <a:ext cx="6352615" cy="11206"/>
          </a:xfrm>
          <a:custGeom>
            <a:avLst/>
            <a:gdLst/>
            <a:ahLst/>
            <a:cxnLst/>
            <a:rect l="l" t="t" r="r" b="b"/>
            <a:pathLst>
              <a:path w="7199630" h="12700">
                <a:moveTo>
                  <a:pt x="0" y="12192"/>
                </a:moveTo>
                <a:lnTo>
                  <a:pt x="7199376" y="12192"/>
                </a:lnTo>
                <a:lnTo>
                  <a:pt x="7199376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249191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63095" y="373093"/>
            <a:ext cx="6213662" cy="746999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41344"/>
            <a:r>
              <a:rPr sz="2427" spc="18" dirty="0">
                <a:latin typeface="Arial Black"/>
                <a:cs typeface="Arial Black"/>
              </a:rPr>
              <a:t>Deterministic </a:t>
            </a:r>
            <a:r>
              <a:rPr sz="2427" spc="22" dirty="0">
                <a:latin typeface="Arial Black"/>
                <a:cs typeface="Arial Black"/>
              </a:rPr>
              <a:t>&amp;</a:t>
            </a:r>
            <a:r>
              <a:rPr sz="2427" spc="-22" dirty="0">
                <a:latin typeface="Arial Black"/>
                <a:cs typeface="Arial Black"/>
              </a:rPr>
              <a:t> </a:t>
            </a:r>
            <a:r>
              <a:rPr sz="2427" spc="22" dirty="0">
                <a:latin typeface="Arial Black"/>
                <a:cs typeface="Arial Black"/>
              </a:rPr>
              <a:t>Nondeterministic</a:t>
            </a:r>
            <a:endParaRPr sz="2427">
              <a:latin typeface="Arial Black"/>
              <a:cs typeface="Arial 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03059" y="1269402"/>
            <a:ext cx="140074" cy="500343"/>
          </a:xfrm>
          <a:custGeom>
            <a:avLst/>
            <a:gdLst/>
            <a:ahLst/>
            <a:cxnLst/>
            <a:rect l="l" t="t" r="r" b="b"/>
            <a:pathLst>
              <a:path w="158750" h="567055">
                <a:moveTo>
                  <a:pt x="158496" y="0"/>
                </a:moveTo>
                <a:lnTo>
                  <a:pt x="0" y="158496"/>
                </a:lnTo>
                <a:lnTo>
                  <a:pt x="0" y="566928"/>
                </a:lnTo>
                <a:lnTo>
                  <a:pt x="158496" y="408432"/>
                </a:lnTo>
                <a:lnTo>
                  <a:pt x="158496" y="0"/>
                </a:lnTo>
                <a:close/>
              </a:path>
            </a:pathLst>
          </a:custGeom>
          <a:solidFill>
            <a:srgbClr val="E1E186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0" name="object 20"/>
          <p:cNvSpPr/>
          <p:nvPr/>
        </p:nvSpPr>
        <p:spPr>
          <a:xfrm>
            <a:off x="4303059" y="1629783"/>
            <a:ext cx="140074" cy="140074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158496"/>
                </a:moveTo>
                <a:lnTo>
                  <a:pt x="158496" y="0"/>
                </a:lnTo>
              </a:path>
            </a:pathLst>
          </a:custGeom>
          <a:ln w="6096">
            <a:solidFill>
              <a:srgbClr val="E1E186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1" name="object 21"/>
          <p:cNvSpPr/>
          <p:nvPr/>
        </p:nvSpPr>
        <p:spPr>
          <a:xfrm>
            <a:off x="537882" y="1269401"/>
            <a:ext cx="3905250" cy="140074"/>
          </a:xfrm>
          <a:custGeom>
            <a:avLst/>
            <a:gdLst/>
            <a:ahLst/>
            <a:cxnLst/>
            <a:rect l="l" t="t" r="r" b="b"/>
            <a:pathLst>
              <a:path w="4425950" h="158750">
                <a:moveTo>
                  <a:pt x="4425696" y="0"/>
                </a:moveTo>
                <a:lnTo>
                  <a:pt x="158495" y="0"/>
                </a:lnTo>
                <a:lnTo>
                  <a:pt x="0" y="158496"/>
                </a:lnTo>
                <a:lnTo>
                  <a:pt x="4267200" y="158496"/>
                </a:lnTo>
                <a:lnTo>
                  <a:pt x="4425696" y="0"/>
                </a:lnTo>
                <a:close/>
              </a:path>
            </a:pathLst>
          </a:custGeom>
          <a:solidFill>
            <a:srgbClr val="98985B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2" name="object 22"/>
          <p:cNvSpPr/>
          <p:nvPr/>
        </p:nvSpPr>
        <p:spPr>
          <a:xfrm>
            <a:off x="4303059" y="1269401"/>
            <a:ext cx="140074" cy="140074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158496"/>
                </a:moveTo>
                <a:lnTo>
                  <a:pt x="158496" y="0"/>
                </a:lnTo>
              </a:path>
            </a:pathLst>
          </a:custGeom>
          <a:ln w="6096">
            <a:solidFill>
              <a:srgbClr val="98985B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3" name="object 23"/>
          <p:cNvSpPr/>
          <p:nvPr/>
        </p:nvSpPr>
        <p:spPr>
          <a:xfrm>
            <a:off x="537883" y="1409252"/>
            <a:ext cx="3765176" cy="360829"/>
          </a:xfrm>
          <a:custGeom>
            <a:avLst/>
            <a:gdLst/>
            <a:ahLst/>
            <a:cxnLst/>
            <a:rect l="l" t="t" r="r" b="b"/>
            <a:pathLst>
              <a:path w="4267200" h="408939">
                <a:moveTo>
                  <a:pt x="0" y="408432"/>
                </a:moveTo>
                <a:lnTo>
                  <a:pt x="4267200" y="408432"/>
                </a:lnTo>
                <a:lnTo>
                  <a:pt x="4267200" y="0"/>
                </a:lnTo>
                <a:lnTo>
                  <a:pt x="0" y="0"/>
                </a:lnTo>
                <a:lnTo>
                  <a:pt x="0" y="408432"/>
                </a:lnTo>
                <a:close/>
              </a:path>
            </a:pathLst>
          </a:custGeom>
          <a:solidFill>
            <a:srgbClr val="C3C374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4" name="object 24"/>
          <p:cNvSpPr/>
          <p:nvPr/>
        </p:nvSpPr>
        <p:spPr>
          <a:xfrm>
            <a:off x="537882" y="1409252"/>
            <a:ext cx="0" cy="360829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432"/>
                </a:lnTo>
              </a:path>
            </a:pathLst>
          </a:custGeom>
          <a:ln w="12192">
            <a:solidFill>
              <a:srgbClr val="D5D58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5" name="object 25"/>
          <p:cNvSpPr/>
          <p:nvPr/>
        </p:nvSpPr>
        <p:spPr>
          <a:xfrm>
            <a:off x="537883" y="1764254"/>
            <a:ext cx="3765176" cy="11206"/>
          </a:xfrm>
          <a:custGeom>
            <a:avLst/>
            <a:gdLst/>
            <a:ahLst/>
            <a:cxnLst/>
            <a:rect l="l" t="t" r="r" b="b"/>
            <a:pathLst>
              <a:path w="4267200" h="12700">
                <a:moveTo>
                  <a:pt x="0" y="12192"/>
                </a:moveTo>
                <a:lnTo>
                  <a:pt x="4267200" y="12192"/>
                </a:lnTo>
                <a:lnTo>
                  <a:pt x="42672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6B66D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6" name="object 26"/>
          <p:cNvSpPr/>
          <p:nvPr/>
        </p:nvSpPr>
        <p:spPr>
          <a:xfrm>
            <a:off x="4303059" y="1409252"/>
            <a:ext cx="0" cy="360829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432"/>
                </a:moveTo>
                <a:lnTo>
                  <a:pt x="0" y="0"/>
                </a:lnTo>
              </a:path>
            </a:pathLst>
          </a:custGeom>
          <a:ln w="12192">
            <a:solidFill>
              <a:srgbClr val="E9E98B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7" name="object 27"/>
          <p:cNvSpPr/>
          <p:nvPr/>
        </p:nvSpPr>
        <p:spPr>
          <a:xfrm>
            <a:off x="537883" y="1403872"/>
            <a:ext cx="3765176" cy="11206"/>
          </a:xfrm>
          <a:custGeom>
            <a:avLst/>
            <a:gdLst/>
            <a:ahLst/>
            <a:cxnLst/>
            <a:rect l="l" t="t" r="r" b="b"/>
            <a:pathLst>
              <a:path w="4267200" h="12700">
                <a:moveTo>
                  <a:pt x="0" y="12192"/>
                </a:moveTo>
                <a:lnTo>
                  <a:pt x="4267200" y="12192"/>
                </a:lnTo>
                <a:lnTo>
                  <a:pt x="42672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6B66D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8" name="object 28"/>
          <p:cNvSpPr txBox="1"/>
          <p:nvPr/>
        </p:nvSpPr>
        <p:spPr>
          <a:xfrm>
            <a:off x="1699260" y="1454076"/>
            <a:ext cx="1447799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b="1" dirty="0">
                <a:latin typeface="Arial"/>
                <a:cs typeface="Arial"/>
              </a:rPr>
              <a:t>Deterministic</a:t>
            </a:r>
            <a:endParaRPr sz="1765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71017" y="1199478"/>
            <a:ext cx="3835213" cy="145676"/>
          </a:xfrm>
          <a:custGeom>
            <a:avLst/>
            <a:gdLst/>
            <a:ahLst/>
            <a:cxnLst/>
            <a:rect l="l" t="t" r="r" b="b"/>
            <a:pathLst>
              <a:path w="4346575" h="165100">
                <a:moveTo>
                  <a:pt x="4346448" y="0"/>
                </a:moveTo>
                <a:lnTo>
                  <a:pt x="164592" y="0"/>
                </a:lnTo>
                <a:lnTo>
                  <a:pt x="0" y="164591"/>
                </a:lnTo>
                <a:lnTo>
                  <a:pt x="4346448" y="164591"/>
                </a:lnTo>
                <a:lnTo>
                  <a:pt x="4346448" y="0"/>
                </a:lnTo>
                <a:close/>
              </a:path>
            </a:pathLst>
          </a:custGeom>
          <a:solidFill>
            <a:srgbClr val="98985B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0" name="object 30"/>
          <p:cNvSpPr/>
          <p:nvPr/>
        </p:nvSpPr>
        <p:spPr>
          <a:xfrm>
            <a:off x="4771017" y="1344706"/>
            <a:ext cx="3835213" cy="360829"/>
          </a:xfrm>
          <a:custGeom>
            <a:avLst/>
            <a:gdLst/>
            <a:ahLst/>
            <a:cxnLst/>
            <a:rect l="l" t="t" r="r" b="b"/>
            <a:pathLst>
              <a:path w="4346575" h="408939">
                <a:moveTo>
                  <a:pt x="0" y="408432"/>
                </a:moveTo>
                <a:lnTo>
                  <a:pt x="4346448" y="408432"/>
                </a:lnTo>
                <a:lnTo>
                  <a:pt x="4346448" y="0"/>
                </a:lnTo>
                <a:lnTo>
                  <a:pt x="0" y="0"/>
                </a:lnTo>
                <a:lnTo>
                  <a:pt x="0" y="408432"/>
                </a:lnTo>
                <a:close/>
              </a:path>
            </a:pathLst>
          </a:custGeom>
          <a:solidFill>
            <a:srgbClr val="C3C374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1" name="object 31"/>
          <p:cNvSpPr/>
          <p:nvPr/>
        </p:nvSpPr>
        <p:spPr>
          <a:xfrm>
            <a:off x="4771016" y="1344706"/>
            <a:ext cx="0" cy="360829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432"/>
                </a:lnTo>
              </a:path>
            </a:pathLst>
          </a:custGeom>
          <a:ln w="12192">
            <a:solidFill>
              <a:srgbClr val="D5D58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2" name="object 32"/>
          <p:cNvSpPr/>
          <p:nvPr/>
        </p:nvSpPr>
        <p:spPr>
          <a:xfrm>
            <a:off x="4771017" y="1699707"/>
            <a:ext cx="3835213" cy="11206"/>
          </a:xfrm>
          <a:custGeom>
            <a:avLst/>
            <a:gdLst/>
            <a:ahLst/>
            <a:cxnLst/>
            <a:rect l="l" t="t" r="r" b="b"/>
            <a:pathLst>
              <a:path w="4346575" h="12700">
                <a:moveTo>
                  <a:pt x="0" y="12192"/>
                </a:moveTo>
                <a:lnTo>
                  <a:pt x="4346448" y="12192"/>
                </a:lnTo>
                <a:lnTo>
                  <a:pt x="43464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6B66D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3" name="object 33"/>
          <p:cNvSpPr/>
          <p:nvPr/>
        </p:nvSpPr>
        <p:spPr>
          <a:xfrm>
            <a:off x="8606118" y="1344706"/>
            <a:ext cx="0" cy="360829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432"/>
                </a:moveTo>
                <a:lnTo>
                  <a:pt x="0" y="0"/>
                </a:lnTo>
              </a:path>
            </a:pathLst>
          </a:custGeom>
          <a:ln w="12192">
            <a:solidFill>
              <a:srgbClr val="E9E98B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4" name="object 34"/>
          <p:cNvSpPr/>
          <p:nvPr/>
        </p:nvSpPr>
        <p:spPr>
          <a:xfrm>
            <a:off x="4771017" y="1339326"/>
            <a:ext cx="3835213" cy="11206"/>
          </a:xfrm>
          <a:custGeom>
            <a:avLst/>
            <a:gdLst/>
            <a:ahLst/>
            <a:cxnLst/>
            <a:rect l="l" t="t" r="r" b="b"/>
            <a:pathLst>
              <a:path w="4346575" h="12700">
                <a:moveTo>
                  <a:pt x="0" y="12192"/>
                </a:moveTo>
                <a:lnTo>
                  <a:pt x="4346448" y="12192"/>
                </a:lnTo>
                <a:lnTo>
                  <a:pt x="43464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6B66D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5" name="object 35"/>
          <p:cNvSpPr txBox="1"/>
          <p:nvPr/>
        </p:nvSpPr>
        <p:spPr>
          <a:xfrm>
            <a:off x="5711862" y="1384150"/>
            <a:ext cx="1958788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b="1" dirty="0">
                <a:latin typeface="Arial"/>
                <a:cs typeface="Arial"/>
              </a:rPr>
              <a:t>Non-Deterministic</a:t>
            </a:r>
            <a:endParaRPr sz="1765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23883" y="1043492"/>
            <a:ext cx="1484779" cy="365872"/>
          </a:xfrm>
          <a:custGeom>
            <a:avLst/>
            <a:gdLst/>
            <a:ahLst/>
            <a:cxnLst/>
            <a:rect l="l" t="t" r="r" b="b"/>
            <a:pathLst>
              <a:path w="1682750" h="414655">
                <a:moveTo>
                  <a:pt x="207263" y="188975"/>
                </a:moveTo>
                <a:lnTo>
                  <a:pt x="0" y="341375"/>
                </a:lnTo>
                <a:lnTo>
                  <a:pt x="243839" y="414527"/>
                </a:lnTo>
                <a:lnTo>
                  <a:pt x="232966" y="347472"/>
                </a:lnTo>
                <a:lnTo>
                  <a:pt x="195072" y="347472"/>
                </a:lnTo>
                <a:lnTo>
                  <a:pt x="182880" y="268224"/>
                </a:lnTo>
                <a:lnTo>
                  <a:pt x="219057" y="261700"/>
                </a:lnTo>
                <a:lnTo>
                  <a:pt x="207263" y="188975"/>
                </a:lnTo>
                <a:close/>
              </a:path>
              <a:path w="1682750" h="414655">
                <a:moveTo>
                  <a:pt x="219057" y="261700"/>
                </a:moveTo>
                <a:lnTo>
                  <a:pt x="182880" y="268224"/>
                </a:lnTo>
                <a:lnTo>
                  <a:pt x="195072" y="347472"/>
                </a:lnTo>
                <a:lnTo>
                  <a:pt x="231865" y="340686"/>
                </a:lnTo>
                <a:lnTo>
                  <a:pt x="219057" y="261700"/>
                </a:lnTo>
                <a:close/>
              </a:path>
              <a:path w="1682750" h="414655">
                <a:moveTo>
                  <a:pt x="231865" y="340686"/>
                </a:moveTo>
                <a:lnTo>
                  <a:pt x="195072" y="347472"/>
                </a:lnTo>
                <a:lnTo>
                  <a:pt x="232966" y="347472"/>
                </a:lnTo>
                <a:lnTo>
                  <a:pt x="231865" y="340686"/>
                </a:lnTo>
                <a:close/>
              </a:path>
              <a:path w="1682750" h="414655">
                <a:moveTo>
                  <a:pt x="1670303" y="0"/>
                </a:moveTo>
                <a:lnTo>
                  <a:pt x="219057" y="261700"/>
                </a:lnTo>
                <a:lnTo>
                  <a:pt x="231865" y="340686"/>
                </a:lnTo>
                <a:lnTo>
                  <a:pt x="1682496" y="73151"/>
                </a:lnTo>
                <a:lnTo>
                  <a:pt x="1670303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7" name="object 37"/>
          <p:cNvSpPr/>
          <p:nvPr/>
        </p:nvSpPr>
        <p:spPr>
          <a:xfrm>
            <a:off x="4297679" y="1043492"/>
            <a:ext cx="1484779" cy="307041"/>
          </a:xfrm>
          <a:custGeom>
            <a:avLst/>
            <a:gdLst/>
            <a:ahLst/>
            <a:cxnLst/>
            <a:rect l="l" t="t" r="r" b="b"/>
            <a:pathLst>
              <a:path w="1682750" h="347980">
                <a:moveTo>
                  <a:pt x="1449239" y="269155"/>
                </a:moveTo>
                <a:lnTo>
                  <a:pt x="1438656" y="347472"/>
                </a:lnTo>
                <a:lnTo>
                  <a:pt x="1647661" y="274320"/>
                </a:lnTo>
                <a:lnTo>
                  <a:pt x="1487424" y="274320"/>
                </a:lnTo>
                <a:lnTo>
                  <a:pt x="1449239" y="269155"/>
                </a:lnTo>
                <a:close/>
              </a:path>
              <a:path w="1682750" h="347980">
                <a:moveTo>
                  <a:pt x="1459166" y="195697"/>
                </a:moveTo>
                <a:lnTo>
                  <a:pt x="1449239" y="269155"/>
                </a:lnTo>
                <a:lnTo>
                  <a:pt x="1487424" y="274320"/>
                </a:lnTo>
                <a:lnTo>
                  <a:pt x="1499616" y="201167"/>
                </a:lnTo>
                <a:lnTo>
                  <a:pt x="1459166" y="195697"/>
                </a:lnTo>
                <a:close/>
              </a:path>
              <a:path w="1682750" h="347980">
                <a:moveTo>
                  <a:pt x="1469136" y="121920"/>
                </a:moveTo>
                <a:lnTo>
                  <a:pt x="1459166" y="195697"/>
                </a:lnTo>
                <a:lnTo>
                  <a:pt x="1499616" y="201167"/>
                </a:lnTo>
                <a:lnTo>
                  <a:pt x="1487424" y="274320"/>
                </a:lnTo>
                <a:lnTo>
                  <a:pt x="1647661" y="274320"/>
                </a:lnTo>
                <a:lnTo>
                  <a:pt x="1682496" y="262127"/>
                </a:lnTo>
                <a:lnTo>
                  <a:pt x="1469136" y="121920"/>
                </a:lnTo>
                <a:close/>
              </a:path>
              <a:path w="1682750" h="347980">
                <a:moveTo>
                  <a:pt x="12192" y="0"/>
                </a:moveTo>
                <a:lnTo>
                  <a:pt x="0" y="73151"/>
                </a:lnTo>
                <a:lnTo>
                  <a:pt x="1449239" y="269155"/>
                </a:lnTo>
                <a:lnTo>
                  <a:pt x="1459166" y="195697"/>
                </a:lnTo>
                <a:lnTo>
                  <a:pt x="1219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8" name="object 38"/>
          <p:cNvSpPr/>
          <p:nvPr/>
        </p:nvSpPr>
        <p:spPr>
          <a:xfrm>
            <a:off x="537882" y="5782236"/>
            <a:ext cx="3830171" cy="360829"/>
          </a:xfrm>
          <a:custGeom>
            <a:avLst/>
            <a:gdLst/>
            <a:ahLst/>
            <a:cxnLst/>
            <a:rect l="l" t="t" r="r" b="b"/>
            <a:pathLst>
              <a:path w="4340860" h="408940">
                <a:moveTo>
                  <a:pt x="0" y="408431"/>
                </a:moveTo>
                <a:lnTo>
                  <a:pt x="4340352" y="408431"/>
                </a:lnTo>
                <a:lnTo>
                  <a:pt x="4340352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9" name="object 39"/>
          <p:cNvSpPr/>
          <p:nvPr/>
        </p:nvSpPr>
        <p:spPr>
          <a:xfrm>
            <a:off x="537882" y="5782236"/>
            <a:ext cx="3830171" cy="360829"/>
          </a:xfrm>
          <a:custGeom>
            <a:avLst/>
            <a:gdLst/>
            <a:ahLst/>
            <a:cxnLst/>
            <a:rect l="l" t="t" r="r" b="b"/>
            <a:pathLst>
              <a:path w="4340860" h="408940">
                <a:moveTo>
                  <a:pt x="0" y="0"/>
                </a:moveTo>
                <a:lnTo>
                  <a:pt x="0" y="408431"/>
                </a:lnTo>
                <a:lnTo>
                  <a:pt x="4340352" y="408431"/>
                </a:lnTo>
                <a:lnTo>
                  <a:pt x="4340352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0" name="object 40"/>
          <p:cNvSpPr/>
          <p:nvPr/>
        </p:nvSpPr>
        <p:spPr>
          <a:xfrm>
            <a:off x="4771017" y="5712311"/>
            <a:ext cx="3835213" cy="360829"/>
          </a:xfrm>
          <a:custGeom>
            <a:avLst/>
            <a:gdLst/>
            <a:ahLst/>
            <a:cxnLst/>
            <a:rect l="l" t="t" r="r" b="b"/>
            <a:pathLst>
              <a:path w="4346575" h="408940">
                <a:moveTo>
                  <a:pt x="0" y="408432"/>
                </a:moveTo>
                <a:lnTo>
                  <a:pt x="4346448" y="408432"/>
                </a:lnTo>
                <a:lnTo>
                  <a:pt x="4346448" y="0"/>
                </a:lnTo>
                <a:lnTo>
                  <a:pt x="0" y="0"/>
                </a:lnTo>
                <a:lnTo>
                  <a:pt x="0" y="40843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1" name="object 41"/>
          <p:cNvSpPr/>
          <p:nvPr/>
        </p:nvSpPr>
        <p:spPr>
          <a:xfrm>
            <a:off x="4771017" y="5712311"/>
            <a:ext cx="3835213" cy="360829"/>
          </a:xfrm>
          <a:custGeom>
            <a:avLst/>
            <a:gdLst/>
            <a:ahLst/>
            <a:cxnLst/>
            <a:rect l="l" t="t" r="r" b="b"/>
            <a:pathLst>
              <a:path w="4346575" h="408940">
                <a:moveTo>
                  <a:pt x="0" y="0"/>
                </a:moveTo>
                <a:lnTo>
                  <a:pt x="0" y="408432"/>
                </a:lnTo>
                <a:lnTo>
                  <a:pt x="4346448" y="408432"/>
                </a:lnTo>
                <a:lnTo>
                  <a:pt x="4346448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2" name="object 42"/>
          <p:cNvSpPr/>
          <p:nvPr/>
        </p:nvSpPr>
        <p:spPr>
          <a:xfrm>
            <a:off x="1344706" y="3291841"/>
            <a:ext cx="349624" cy="419660"/>
          </a:xfrm>
          <a:custGeom>
            <a:avLst/>
            <a:gdLst/>
            <a:ahLst/>
            <a:cxnLst/>
            <a:rect l="l" t="t" r="r" b="b"/>
            <a:pathLst>
              <a:path w="396239" h="475614">
                <a:moveTo>
                  <a:pt x="195072" y="0"/>
                </a:moveTo>
                <a:lnTo>
                  <a:pt x="149716" y="6451"/>
                </a:lnTo>
                <a:lnTo>
                  <a:pt x="108412" y="24739"/>
                </a:lnTo>
                <a:lnTo>
                  <a:pt x="72227" y="53264"/>
                </a:lnTo>
                <a:lnTo>
                  <a:pt x="42227" y="90426"/>
                </a:lnTo>
                <a:lnTo>
                  <a:pt x="19478" y="134627"/>
                </a:lnTo>
                <a:lnTo>
                  <a:pt x="5047" y="184266"/>
                </a:lnTo>
                <a:lnTo>
                  <a:pt x="0" y="237744"/>
                </a:lnTo>
                <a:lnTo>
                  <a:pt x="5047" y="291221"/>
                </a:lnTo>
                <a:lnTo>
                  <a:pt x="19478" y="340860"/>
                </a:lnTo>
                <a:lnTo>
                  <a:pt x="42227" y="385061"/>
                </a:lnTo>
                <a:lnTo>
                  <a:pt x="72227" y="422223"/>
                </a:lnTo>
                <a:lnTo>
                  <a:pt x="108412" y="450748"/>
                </a:lnTo>
                <a:lnTo>
                  <a:pt x="149716" y="469036"/>
                </a:lnTo>
                <a:lnTo>
                  <a:pt x="195072" y="475488"/>
                </a:lnTo>
                <a:lnTo>
                  <a:pt x="240765" y="469036"/>
                </a:lnTo>
                <a:lnTo>
                  <a:pt x="282939" y="450748"/>
                </a:lnTo>
                <a:lnTo>
                  <a:pt x="320315" y="422223"/>
                </a:lnTo>
                <a:lnTo>
                  <a:pt x="351613" y="385061"/>
                </a:lnTo>
                <a:lnTo>
                  <a:pt x="375552" y="340860"/>
                </a:lnTo>
                <a:lnTo>
                  <a:pt x="390854" y="291221"/>
                </a:lnTo>
                <a:lnTo>
                  <a:pt x="396239" y="237744"/>
                </a:lnTo>
                <a:lnTo>
                  <a:pt x="390854" y="184266"/>
                </a:lnTo>
                <a:lnTo>
                  <a:pt x="375552" y="134627"/>
                </a:lnTo>
                <a:lnTo>
                  <a:pt x="351613" y="90426"/>
                </a:lnTo>
                <a:lnTo>
                  <a:pt x="320315" y="53264"/>
                </a:lnTo>
                <a:lnTo>
                  <a:pt x="282939" y="24739"/>
                </a:lnTo>
                <a:lnTo>
                  <a:pt x="240765" y="6451"/>
                </a:lnTo>
                <a:lnTo>
                  <a:pt x="19507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3" name="object 43"/>
          <p:cNvSpPr/>
          <p:nvPr/>
        </p:nvSpPr>
        <p:spPr>
          <a:xfrm>
            <a:off x="1344706" y="3291841"/>
            <a:ext cx="349624" cy="419660"/>
          </a:xfrm>
          <a:custGeom>
            <a:avLst/>
            <a:gdLst/>
            <a:ahLst/>
            <a:cxnLst/>
            <a:rect l="l" t="t" r="r" b="b"/>
            <a:pathLst>
              <a:path w="396239" h="475614">
                <a:moveTo>
                  <a:pt x="195072" y="0"/>
                </a:moveTo>
                <a:lnTo>
                  <a:pt x="149716" y="6451"/>
                </a:lnTo>
                <a:lnTo>
                  <a:pt x="108412" y="24739"/>
                </a:lnTo>
                <a:lnTo>
                  <a:pt x="72227" y="53264"/>
                </a:lnTo>
                <a:lnTo>
                  <a:pt x="42227" y="90426"/>
                </a:lnTo>
                <a:lnTo>
                  <a:pt x="19478" y="134627"/>
                </a:lnTo>
                <a:lnTo>
                  <a:pt x="5047" y="184266"/>
                </a:lnTo>
                <a:lnTo>
                  <a:pt x="0" y="237744"/>
                </a:lnTo>
                <a:lnTo>
                  <a:pt x="5047" y="291221"/>
                </a:lnTo>
                <a:lnTo>
                  <a:pt x="19478" y="340860"/>
                </a:lnTo>
                <a:lnTo>
                  <a:pt x="42227" y="385061"/>
                </a:lnTo>
                <a:lnTo>
                  <a:pt x="72227" y="422223"/>
                </a:lnTo>
                <a:lnTo>
                  <a:pt x="108412" y="450748"/>
                </a:lnTo>
                <a:lnTo>
                  <a:pt x="149716" y="469036"/>
                </a:lnTo>
                <a:lnTo>
                  <a:pt x="195072" y="475488"/>
                </a:lnTo>
                <a:lnTo>
                  <a:pt x="240765" y="469036"/>
                </a:lnTo>
                <a:lnTo>
                  <a:pt x="282939" y="450748"/>
                </a:lnTo>
                <a:lnTo>
                  <a:pt x="320315" y="422223"/>
                </a:lnTo>
                <a:lnTo>
                  <a:pt x="351613" y="385061"/>
                </a:lnTo>
                <a:lnTo>
                  <a:pt x="375552" y="340860"/>
                </a:lnTo>
                <a:lnTo>
                  <a:pt x="390854" y="291221"/>
                </a:lnTo>
                <a:lnTo>
                  <a:pt x="396239" y="237744"/>
                </a:lnTo>
                <a:lnTo>
                  <a:pt x="390854" y="184266"/>
                </a:lnTo>
                <a:lnTo>
                  <a:pt x="375552" y="134627"/>
                </a:lnTo>
                <a:lnTo>
                  <a:pt x="351613" y="90426"/>
                </a:lnTo>
                <a:lnTo>
                  <a:pt x="320315" y="53264"/>
                </a:lnTo>
                <a:lnTo>
                  <a:pt x="282939" y="24739"/>
                </a:lnTo>
                <a:lnTo>
                  <a:pt x="240765" y="6451"/>
                </a:lnTo>
                <a:lnTo>
                  <a:pt x="19507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4" name="object 44"/>
          <p:cNvSpPr txBox="1"/>
          <p:nvPr/>
        </p:nvSpPr>
        <p:spPr>
          <a:xfrm>
            <a:off x="1435698" y="3375212"/>
            <a:ext cx="170329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13" dirty="0">
                <a:latin typeface="Arial"/>
                <a:cs typeface="Arial"/>
              </a:rPr>
              <a:t>A</a:t>
            </a:r>
            <a:endParaRPr sz="1588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485015" y="3291841"/>
            <a:ext cx="349624" cy="419660"/>
          </a:xfrm>
          <a:custGeom>
            <a:avLst/>
            <a:gdLst/>
            <a:ahLst/>
            <a:cxnLst/>
            <a:rect l="l" t="t" r="r" b="b"/>
            <a:pathLst>
              <a:path w="396239" h="475614">
                <a:moveTo>
                  <a:pt x="201168" y="0"/>
                </a:moveTo>
                <a:lnTo>
                  <a:pt x="155474" y="6451"/>
                </a:lnTo>
                <a:lnTo>
                  <a:pt x="113300" y="24739"/>
                </a:lnTo>
                <a:lnTo>
                  <a:pt x="75924" y="53264"/>
                </a:lnTo>
                <a:lnTo>
                  <a:pt x="44626" y="90426"/>
                </a:lnTo>
                <a:lnTo>
                  <a:pt x="20687" y="134627"/>
                </a:lnTo>
                <a:lnTo>
                  <a:pt x="5385" y="184266"/>
                </a:lnTo>
                <a:lnTo>
                  <a:pt x="0" y="237744"/>
                </a:lnTo>
                <a:lnTo>
                  <a:pt x="5385" y="291221"/>
                </a:lnTo>
                <a:lnTo>
                  <a:pt x="20687" y="340860"/>
                </a:lnTo>
                <a:lnTo>
                  <a:pt x="44626" y="385061"/>
                </a:lnTo>
                <a:lnTo>
                  <a:pt x="75924" y="422223"/>
                </a:lnTo>
                <a:lnTo>
                  <a:pt x="113300" y="450748"/>
                </a:lnTo>
                <a:lnTo>
                  <a:pt x="155474" y="469036"/>
                </a:lnTo>
                <a:lnTo>
                  <a:pt x="201168" y="475488"/>
                </a:lnTo>
                <a:lnTo>
                  <a:pt x="246523" y="469036"/>
                </a:lnTo>
                <a:lnTo>
                  <a:pt x="287827" y="450748"/>
                </a:lnTo>
                <a:lnTo>
                  <a:pt x="324012" y="422223"/>
                </a:lnTo>
                <a:lnTo>
                  <a:pt x="354012" y="385061"/>
                </a:lnTo>
                <a:lnTo>
                  <a:pt x="376761" y="340860"/>
                </a:lnTo>
                <a:lnTo>
                  <a:pt x="391192" y="291221"/>
                </a:lnTo>
                <a:lnTo>
                  <a:pt x="396240" y="237744"/>
                </a:lnTo>
                <a:lnTo>
                  <a:pt x="391192" y="184266"/>
                </a:lnTo>
                <a:lnTo>
                  <a:pt x="376761" y="134627"/>
                </a:lnTo>
                <a:lnTo>
                  <a:pt x="354012" y="90426"/>
                </a:lnTo>
                <a:lnTo>
                  <a:pt x="324012" y="53264"/>
                </a:lnTo>
                <a:lnTo>
                  <a:pt x="287827" y="24739"/>
                </a:lnTo>
                <a:lnTo>
                  <a:pt x="246523" y="6451"/>
                </a:lnTo>
                <a:lnTo>
                  <a:pt x="201168" y="0"/>
                </a:lnTo>
                <a:close/>
              </a:path>
            </a:pathLst>
          </a:custGeom>
          <a:solidFill>
            <a:srgbClr val="BADFE3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6" name="object 46"/>
          <p:cNvSpPr/>
          <p:nvPr/>
        </p:nvSpPr>
        <p:spPr>
          <a:xfrm>
            <a:off x="2485015" y="3291841"/>
            <a:ext cx="349624" cy="419660"/>
          </a:xfrm>
          <a:custGeom>
            <a:avLst/>
            <a:gdLst/>
            <a:ahLst/>
            <a:cxnLst/>
            <a:rect l="l" t="t" r="r" b="b"/>
            <a:pathLst>
              <a:path w="396239" h="475614">
                <a:moveTo>
                  <a:pt x="201168" y="0"/>
                </a:moveTo>
                <a:lnTo>
                  <a:pt x="155474" y="6451"/>
                </a:lnTo>
                <a:lnTo>
                  <a:pt x="113300" y="24739"/>
                </a:lnTo>
                <a:lnTo>
                  <a:pt x="75924" y="53264"/>
                </a:lnTo>
                <a:lnTo>
                  <a:pt x="44626" y="90426"/>
                </a:lnTo>
                <a:lnTo>
                  <a:pt x="20687" y="134627"/>
                </a:lnTo>
                <a:lnTo>
                  <a:pt x="5385" y="184266"/>
                </a:lnTo>
                <a:lnTo>
                  <a:pt x="0" y="237744"/>
                </a:lnTo>
                <a:lnTo>
                  <a:pt x="5385" y="291221"/>
                </a:lnTo>
                <a:lnTo>
                  <a:pt x="20687" y="340860"/>
                </a:lnTo>
                <a:lnTo>
                  <a:pt x="44626" y="385061"/>
                </a:lnTo>
                <a:lnTo>
                  <a:pt x="75924" y="422223"/>
                </a:lnTo>
                <a:lnTo>
                  <a:pt x="113300" y="450748"/>
                </a:lnTo>
                <a:lnTo>
                  <a:pt x="155474" y="469036"/>
                </a:lnTo>
                <a:lnTo>
                  <a:pt x="201168" y="475488"/>
                </a:lnTo>
                <a:lnTo>
                  <a:pt x="246523" y="469036"/>
                </a:lnTo>
                <a:lnTo>
                  <a:pt x="287827" y="450748"/>
                </a:lnTo>
                <a:lnTo>
                  <a:pt x="324012" y="422223"/>
                </a:lnTo>
                <a:lnTo>
                  <a:pt x="354012" y="385061"/>
                </a:lnTo>
                <a:lnTo>
                  <a:pt x="376761" y="340860"/>
                </a:lnTo>
                <a:lnTo>
                  <a:pt x="391192" y="291221"/>
                </a:lnTo>
                <a:lnTo>
                  <a:pt x="396240" y="237744"/>
                </a:lnTo>
                <a:lnTo>
                  <a:pt x="391192" y="184266"/>
                </a:lnTo>
                <a:lnTo>
                  <a:pt x="376761" y="134627"/>
                </a:lnTo>
                <a:lnTo>
                  <a:pt x="354012" y="90426"/>
                </a:lnTo>
                <a:lnTo>
                  <a:pt x="324012" y="53264"/>
                </a:lnTo>
                <a:lnTo>
                  <a:pt x="287827" y="24739"/>
                </a:lnTo>
                <a:lnTo>
                  <a:pt x="246523" y="6451"/>
                </a:lnTo>
                <a:lnTo>
                  <a:pt x="20116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7" name="object 47"/>
          <p:cNvSpPr txBox="1"/>
          <p:nvPr/>
        </p:nvSpPr>
        <p:spPr>
          <a:xfrm>
            <a:off x="2581387" y="3375212"/>
            <a:ext cx="170329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13" dirty="0">
                <a:latin typeface="Arial"/>
                <a:cs typeface="Arial"/>
              </a:rPr>
              <a:t>C</a:t>
            </a:r>
            <a:endParaRPr sz="1588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667436" y="3453205"/>
            <a:ext cx="812426" cy="75640"/>
          </a:xfrm>
          <a:custGeom>
            <a:avLst/>
            <a:gdLst/>
            <a:ahLst/>
            <a:cxnLst/>
            <a:rect l="l" t="t" r="r" b="b"/>
            <a:pathLst>
              <a:path w="920750" h="85725">
                <a:moveTo>
                  <a:pt x="886027" y="53810"/>
                </a:moveTo>
                <a:lnTo>
                  <a:pt x="847344" y="73151"/>
                </a:lnTo>
                <a:lnTo>
                  <a:pt x="841247" y="79247"/>
                </a:lnTo>
                <a:lnTo>
                  <a:pt x="847344" y="79247"/>
                </a:lnTo>
                <a:lnTo>
                  <a:pt x="847344" y="85343"/>
                </a:lnTo>
                <a:lnTo>
                  <a:pt x="853439" y="85343"/>
                </a:lnTo>
                <a:lnTo>
                  <a:pt x="909319" y="54863"/>
                </a:lnTo>
                <a:lnTo>
                  <a:pt x="908303" y="54863"/>
                </a:lnTo>
                <a:lnTo>
                  <a:pt x="886027" y="53810"/>
                </a:lnTo>
                <a:close/>
              </a:path>
              <a:path w="920750" h="85725">
                <a:moveTo>
                  <a:pt x="902762" y="45442"/>
                </a:moveTo>
                <a:lnTo>
                  <a:pt x="886027" y="53810"/>
                </a:lnTo>
                <a:lnTo>
                  <a:pt x="908303" y="54863"/>
                </a:lnTo>
                <a:lnTo>
                  <a:pt x="909319" y="54863"/>
                </a:lnTo>
                <a:lnTo>
                  <a:pt x="914400" y="52093"/>
                </a:lnTo>
                <a:lnTo>
                  <a:pt x="914400" y="48767"/>
                </a:lnTo>
                <a:lnTo>
                  <a:pt x="908303" y="48767"/>
                </a:lnTo>
                <a:lnTo>
                  <a:pt x="902762" y="45442"/>
                </a:lnTo>
                <a:close/>
              </a:path>
              <a:path w="920750" h="85725">
                <a:moveTo>
                  <a:pt x="914400" y="52093"/>
                </a:moveTo>
                <a:lnTo>
                  <a:pt x="909319" y="54863"/>
                </a:lnTo>
                <a:lnTo>
                  <a:pt x="914400" y="54863"/>
                </a:lnTo>
                <a:lnTo>
                  <a:pt x="914400" y="52093"/>
                </a:lnTo>
                <a:close/>
              </a:path>
              <a:path w="920750" h="85725">
                <a:moveTo>
                  <a:pt x="6095" y="0"/>
                </a:moveTo>
                <a:lnTo>
                  <a:pt x="0" y="0"/>
                </a:lnTo>
                <a:lnTo>
                  <a:pt x="0" y="12191"/>
                </a:lnTo>
                <a:lnTo>
                  <a:pt x="6095" y="12191"/>
                </a:lnTo>
                <a:lnTo>
                  <a:pt x="886027" y="53810"/>
                </a:lnTo>
                <a:lnTo>
                  <a:pt x="902762" y="45442"/>
                </a:lnTo>
                <a:lnTo>
                  <a:pt x="897274" y="42150"/>
                </a:lnTo>
                <a:lnTo>
                  <a:pt x="6095" y="0"/>
                </a:lnTo>
                <a:close/>
              </a:path>
              <a:path w="920750" h="85725">
                <a:moveTo>
                  <a:pt x="914400" y="44888"/>
                </a:moveTo>
                <a:lnTo>
                  <a:pt x="914400" y="52093"/>
                </a:lnTo>
                <a:lnTo>
                  <a:pt x="920495" y="48767"/>
                </a:lnTo>
                <a:lnTo>
                  <a:pt x="914400" y="44888"/>
                </a:lnTo>
                <a:close/>
              </a:path>
              <a:path w="920750" h="85725">
                <a:moveTo>
                  <a:pt x="908303" y="42671"/>
                </a:moveTo>
                <a:lnTo>
                  <a:pt x="902762" y="45442"/>
                </a:lnTo>
                <a:lnTo>
                  <a:pt x="908303" y="48767"/>
                </a:lnTo>
                <a:lnTo>
                  <a:pt x="908303" y="42671"/>
                </a:lnTo>
                <a:close/>
              </a:path>
              <a:path w="920750" h="85725">
                <a:moveTo>
                  <a:pt x="853439" y="6095"/>
                </a:moveTo>
                <a:lnTo>
                  <a:pt x="847344" y="6095"/>
                </a:lnTo>
                <a:lnTo>
                  <a:pt x="847344" y="12191"/>
                </a:lnTo>
                <a:lnTo>
                  <a:pt x="897274" y="42150"/>
                </a:lnTo>
                <a:lnTo>
                  <a:pt x="908303" y="42671"/>
                </a:lnTo>
                <a:lnTo>
                  <a:pt x="908303" y="48767"/>
                </a:lnTo>
                <a:lnTo>
                  <a:pt x="914400" y="48767"/>
                </a:lnTo>
                <a:lnTo>
                  <a:pt x="914400" y="44888"/>
                </a:lnTo>
                <a:lnTo>
                  <a:pt x="853439" y="6095"/>
                </a:lnTo>
                <a:close/>
              </a:path>
              <a:path w="920750" h="85725">
                <a:moveTo>
                  <a:pt x="897274" y="42150"/>
                </a:moveTo>
                <a:lnTo>
                  <a:pt x="902762" y="45442"/>
                </a:lnTo>
                <a:lnTo>
                  <a:pt x="908303" y="42671"/>
                </a:lnTo>
                <a:lnTo>
                  <a:pt x="897274" y="42150"/>
                </a:lnTo>
                <a:close/>
              </a:path>
              <a:path w="920750" h="85725">
                <a:moveTo>
                  <a:pt x="914400" y="42671"/>
                </a:moveTo>
                <a:lnTo>
                  <a:pt x="910916" y="42671"/>
                </a:lnTo>
                <a:lnTo>
                  <a:pt x="914400" y="44888"/>
                </a:lnTo>
                <a:lnTo>
                  <a:pt x="914400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49" name="object 49"/>
          <p:cNvSpPr/>
          <p:nvPr/>
        </p:nvSpPr>
        <p:spPr>
          <a:xfrm>
            <a:off x="6723529" y="2350546"/>
            <a:ext cx="349624" cy="419660"/>
          </a:xfrm>
          <a:custGeom>
            <a:avLst/>
            <a:gdLst/>
            <a:ahLst/>
            <a:cxnLst/>
            <a:rect l="l" t="t" r="r" b="b"/>
            <a:pathLst>
              <a:path w="396240" h="475614">
                <a:moveTo>
                  <a:pt x="195072" y="0"/>
                </a:moveTo>
                <a:lnTo>
                  <a:pt x="149716" y="6451"/>
                </a:lnTo>
                <a:lnTo>
                  <a:pt x="108412" y="24739"/>
                </a:lnTo>
                <a:lnTo>
                  <a:pt x="72227" y="53264"/>
                </a:lnTo>
                <a:lnTo>
                  <a:pt x="42227" y="90426"/>
                </a:lnTo>
                <a:lnTo>
                  <a:pt x="19478" y="134627"/>
                </a:lnTo>
                <a:lnTo>
                  <a:pt x="5047" y="184266"/>
                </a:lnTo>
                <a:lnTo>
                  <a:pt x="0" y="237744"/>
                </a:lnTo>
                <a:lnTo>
                  <a:pt x="5047" y="291221"/>
                </a:lnTo>
                <a:lnTo>
                  <a:pt x="19478" y="340860"/>
                </a:lnTo>
                <a:lnTo>
                  <a:pt x="42227" y="385061"/>
                </a:lnTo>
                <a:lnTo>
                  <a:pt x="72227" y="422223"/>
                </a:lnTo>
                <a:lnTo>
                  <a:pt x="108412" y="450748"/>
                </a:lnTo>
                <a:lnTo>
                  <a:pt x="149716" y="469036"/>
                </a:lnTo>
                <a:lnTo>
                  <a:pt x="195072" y="475488"/>
                </a:lnTo>
                <a:lnTo>
                  <a:pt x="240765" y="469036"/>
                </a:lnTo>
                <a:lnTo>
                  <a:pt x="282939" y="450748"/>
                </a:lnTo>
                <a:lnTo>
                  <a:pt x="320315" y="422223"/>
                </a:lnTo>
                <a:lnTo>
                  <a:pt x="351613" y="385061"/>
                </a:lnTo>
                <a:lnTo>
                  <a:pt x="375552" y="340860"/>
                </a:lnTo>
                <a:lnTo>
                  <a:pt x="390854" y="291221"/>
                </a:lnTo>
                <a:lnTo>
                  <a:pt x="396240" y="237744"/>
                </a:lnTo>
                <a:lnTo>
                  <a:pt x="390854" y="184266"/>
                </a:lnTo>
                <a:lnTo>
                  <a:pt x="375552" y="134627"/>
                </a:lnTo>
                <a:lnTo>
                  <a:pt x="351613" y="90426"/>
                </a:lnTo>
                <a:lnTo>
                  <a:pt x="320315" y="53264"/>
                </a:lnTo>
                <a:lnTo>
                  <a:pt x="282939" y="24739"/>
                </a:lnTo>
                <a:lnTo>
                  <a:pt x="240765" y="6451"/>
                </a:lnTo>
                <a:lnTo>
                  <a:pt x="195072" y="0"/>
                </a:lnTo>
                <a:close/>
              </a:path>
            </a:pathLst>
          </a:custGeom>
          <a:solidFill>
            <a:srgbClr val="BADFE3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50" name="object 50"/>
          <p:cNvSpPr/>
          <p:nvPr/>
        </p:nvSpPr>
        <p:spPr>
          <a:xfrm>
            <a:off x="6723529" y="2350546"/>
            <a:ext cx="349624" cy="419660"/>
          </a:xfrm>
          <a:custGeom>
            <a:avLst/>
            <a:gdLst/>
            <a:ahLst/>
            <a:cxnLst/>
            <a:rect l="l" t="t" r="r" b="b"/>
            <a:pathLst>
              <a:path w="396240" h="475614">
                <a:moveTo>
                  <a:pt x="195072" y="0"/>
                </a:moveTo>
                <a:lnTo>
                  <a:pt x="149716" y="6451"/>
                </a:lnTo>
                <a:lnTo>
                  <a:pt x="108412" y="24739"/>
                </a:lnTo>
                <a:lnTo>
                  <a:pt x="72227" y="53264"/>
                </a:lnTo>
                <a:lnTo>
                  <a:pt x="42227" y="90426"/>
                </a:lnTo>
                <a:lnTo>
                  <a:pt x="19478" y="134627"/>
                </a:lnTo>
                <a:lnTo>
                  <a:pt x="5047" y="184266"/>
                </a:lnTo>
                <a:lnTo>
                  <a:pt x="0" y="237744"/>
                </a:lnTo>
                <a:lnTo>
                  <a:pt x="5047" y="291221"/>
                </a:lnTo>
                <a:lnTo>
                  <a:pt x="19478" y="340860"/>
                </a:lnTo>
                <a:lnTo>
                  <a:pt x="42227" y="385061"/>
                </a:lnTo>
                <a:lnTo>
                  <a:pt x="72227" y="422223"/>
                </a:lnTo>
                <a:lnTo>
                  <a:pt x="108412" y="450748"/>
                </a:lnTo>
                <a:lnTo>
                  <a:pt x="149716" y="469036"/>
                </a:lnTo>
                <a:lnTo>
                  <a:pt x="195072" y="475488"/>
                </a:lnTo>
                <a:lnTo>
                  <a:pt x="240765" y="469036"/>
                </a:lnTo>
                <a:lnTo>
                  <a:pt x="282939" y="450748"/>
                </a:lnTo>
                <a:lnTo>
                  <a:pt x="320315" y="422223"/>
                </a:lnTo>
                <a:lnTo>
                  <a:pt x="351613" y="385061"/>
                </a:lnTo>
                <a:lnTo>
                  <a:pt x="375552" y="340860"/>
                </a:lnTo>
                <a:lnTo>
                  <a:pt x="390854" y="291221"/>
                </a:lnTo>
                <a:lnTo>
                  <a:pt x="396240" y="237744"/>
                </a:lnTo>
                <a:lnTo>
                  <a:pt x="390854" y="184266"/>
                </a:lnTo>
                <a:lnTo>
                  <a:pt x="375552" y="134627"/>
                </a:lnTo>
                <a:lnTo>
                  <a:pt x="351613" y="90426"/>
                </a:lnTo>
                <a:lnTo>
                  <a:pt x="320315" y="53264"/>
                </a:lnTo>
                <a:lnTo>
                  <a:pt x="282939" y="24739"/>
                </a:lnTo>
                <a:lnTo>
                  <a:pt x="240765" y="6451"/>
                </a:lnTo>
                <a:lnTo>
                  <a:pt x="19507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51" name="object 51"/>
          <p:cNvSpPr/>
          <p:nvPr/>
        </p:nvSpPr>
        <p:spPr>
          <a:xfrm>
            <a:off x="6723529" y="3964194"/>
            <a:ext cx="349624" cy="419660"/>
          </a:xfrm>
          <a:custGeom>
            <a:avLst/>
            <a:gdLst/>
            <a:ahLst/>
            <a:cxnLst/>
            <a:rect l="l" t="t" r="r" b="b"/>
            <a:pathLst>
              <a:path w="396240" h="475614">
                <a:moveTo>
                  <a:pt x="195072" y="0"/>
                </a:moveTo>
                <a:lnTo>
                  <a:pt x="149716" y="6451"/>
                </a:lnTo>
                <a:lnTo>
                  <a:pt x="108412" y="24739"/>
                </a:lnTo>
                <a:lnTo>
                  <a:pt x="72227" y="53264"/>
                </a:lnTo>
                <a:lnTo>
                  <a:pt x="42227" y="90426"/>
                </a:lnTo>
                <a:lnTo>
                  <a:pt x="19478" y="134627"/>
                </a:lnTo>
                <a:lnTo>
                  <a:pt x="5047" y="184266"/>
                </a:lnTo>
                <a:lnTo>
                  <a:pt x="0" y="237744"/>
                </a:lnTo>
                <a:lnTo>
                  <a:pt x="5047" y="291221"/>
                </a:lnTo>
                <a:lnTo>
                  <a:pt x="19478" y="340860"/>
                </a:lnTo>
                <a:lnTo>
                  <a:pt x="42227" y="385061"/>
                </a:lnTo>
                <a:lnTo>
                  <a:pt x="72227" y="422223"/>
                </a:lnTo>
                <a:lnTo>
                  <a:pt x="108412" y="450748"/>
                </a:lnTo>
                <a:lnTo>
                  <a:pt x="149716" y="469036"/>
                </a:lnTo>
                <a:lnTo>
                  <a:pt x="195072" y="475488"/>
                </a:lnTo>
                <a:lnTo>
                  <a:pt x="240765" y="469036"/>
                </a:lnTo>
                <a:lnTo>
                  <a:pt x="282939" y="450748"/>
                </a:lnTo>
                <a:lnTo>
                  <a:pt x="320315" y="422223"/>
                </a:lnTo>
                <a:lnTo>
                  <a:pt x="351613" y="385061"/>
                </a:lnTo>
                <a:lnTo>
                  <a:pt x="375552" y="340860"/>
                </a:lnTo>
                <a:lnTo>
                  <a:pt x="390854" y="291221"/>
                </a:lnTo>
                <a:lnTo>
                  <a:pt x="396240" y="237744"/>
                </a:lnTo>
                <a:lnTo>
                  <a:pt x="390854" y="184266"/>
                </a:lnTo>
                <a:lnTo>
                  <a:pt x="375552" y="134627"/>
                </a:lnTo>
                <a:lnTo>
                  <a:pt x="351613" y="90426"/>
                </a:lnTo>
                <a:lnTo>
                  <a:pt x="320315" y="53264"/>
                </a:lnTo>
                <a:lnTo>
                  <a:pt x="282939" y="24739"/>
                </a:lnTo>
                <a:lnTo>
                  <a:pt x="240765" y="6451"/>
                </a:lnTo>
                <a:lnTo>
                  <a:pt x="195072" y="0"/>
                </a:lnTo>
                <a:close/>
              </a:path>
            </a:pathLst>
          </a:custGeom>
          <a:solidFill>
            <a:srgbClr val="BADFE3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52" name="object 52"/>
          <p:cNvSpPr/>
          <p:nvPr/>
        </p:nvSpPr>
        <p:spPr>
          <a:xfrm>
            <a:off x="6723529" y="3964194"/>
            <a:ext cx="349624" cy="419660"/>
          </a:xfrm>
          <a:custGeom>
            <a:avLst/>
            <a:gdLst/>
            <a:ahLst/>
            <a:cxnLst/>
            <a:rect l="l" t="t" r="r" b="b"/>
            <a:pathLst>
              <a:path w="396240" h="475614">
                <a:moveTo>
                  <a:pt x="195072" y="0"/>
                </a:moveTo>
                <a:lnTo>
                  <a:pt x="149716" y="6451"/>
                </a:lnTo>
                <a:lnTo>
                  <a:pt x="108412" y="24739"/>
                </a:lnTo>
                <a:lnTo>
                  <a:pt x="72227" y="53264"/>
                </a:lnTo>
                <a:lnTo>
                  <a:pt x="42227" y="90426"/>
                </a:lnTo>
                <a:lnTo>
                  <a:pt x="19478" y="134627"/>
                </a:lnTo>
                <a:lnTo>
                  <a:pt x="5047" y="184266"/>
                </a:lnTo>
                <a:lnTo>
                  <a:pt x="0" y="237744"/>
                </a:lnTo>
                <a:lnTo>
                  <a:pt x="5047" y="291221"/>
                </a:lnTo>
                <a:lnTo>
                  <a:pt x="19478" y="340860"/>
                </a:lnTo>
                <a:lnTo>
                  <a:pt x="42227" y="385061"/>
                </a:lnTo>
                <a:lnTo>
                  <a:pt x="72227" y="422223"/>
                </a:lnTo>
                <a:lnTo>
                  <a:pt x="108412" y="450748"/>
                </a:lnTo>
                <a:lnTo>
                  <a:pt x="149716" y="469036"/>
                </a:lnTo>
                <a:lnTo>
                  <a:pt x="195072" y="475488"/>
                </a:lnTo>
                <a:lnTo>
                  <a:pt x="240765" y="469036"/>
                </a:lnTo>
                <a:lnTo>
                  <a:pt x="282939" y="450748"/>
                </a:lnTo>
                <a:lnTo>
                  <a:pt x="320315" y="422223"/>
                </a:lnTo>
                <a:lnTo>
                  <a:pt x="351613" y="385061"/>
                </a:lnTo>
                <a:lnTo>
                  <a:pt x="375552" y="340860"/>
                </a:lnTo>
                <a:lnTo>
                  <a:pt x="390854" y="291221"/>
                </a:lnTo>
                <a:lnTo>
                  <a:pt x="396240" y="237744"/>
                </a:lnTo>
                <a:lnTo>
                  <a:pt x="390854" y="184266"/>
                </a:lnTo>
                <a:lnTo>
                  <a:pt x="375552" y="134627"/>
                </a:lnTo>
                <a:lnTo>
                  <a:pt x="351613" y="90426"/>
                </a:lnTo>
                <a:lnTo>
                  <a:pt x="320315" y="53264"/>
                </a:lnTo>
                <a:lnTo>
                  <a:pt x="282939" y="24739"/>
                </a:lnTo>
                <a:lnTo>
                  <a:pt x="240765" y="6451"/>
                </a:lnTo>
                <a:lnTo>
                  <a:pt x="19507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53" name="object 53"/>
          <p:cNvSpPr/>
          <p:nvPr/>
        </p:nvSpPr>
        <p:spPr>
          <a:xfrm>
            <a:off x="5577840" y="3157370"/>
            <a:ext cx="349624" cy="419660"/>
          </a:xfrm>
          <a:custGeom>
            <a:avLst/>
            <a:gdLst/>
            <a:ahLst/>
            <a:cxnLst/>
            <a:rect l="l" t="t" r="r" b="b"/>
            <a:pathLst>
              <a:path w="396240" h="475614">
                <a:moveTo>
                  <a:pt x="201168" y="0"/>
                </a:moveTo>
                <a:lnTo>
                  <a:pt x="155474" y="6451"/>
                </a:lnTo>
                <a:lnTo>
                  <a:pt x="113300" y="24739"/>
                </a:lnTo>
                <a:lnTo>
                  <a:pt x="75924" y="53264"/>
                </a:lnTo>
                <a:lnTo>
                  <a:pt x="44626" y="90426"/>
                </a:lnTo>
                <a:lnTo>
                  <a:pt x="20687" y="134627"/>
                </a:lnTo>
                <a:lnTo>
                  <a:pt x="5385" y="184266"/>
                </a:lnTo>
                <a:lnTo>
                  <a:pt x="0" y="237744"/>
                </a:lnTo>
                <a:lnTo>
                  <a:pt x="5385" y="291221"/>
                </a:lnTo>
                <a:lnTo>
                  <a:pt x="20687" y="340860"/>
                </a:lnTo>
                <a:lnTo>
                  <a:pt x="44626" y="385061"/>
                </a:lnTo>
                <a:lnTo>
                  <a:pt x="75924" y="422223"/>
                </a:lnTo>
                <a:lnTo>
                  <a:pt x="113300" y="450748"/>
                </a:lnTo>
                <a:lnTo>
                  <a:pt x="155474" y="469036"/>
                </a:lnTo>
                <a:lnTo>
                  <a:pt x="201168" y="475488"/>
                </a:lnTo>
                <a:lnTo>
                  <a:pt x="246523" y="469036"/>
                </a:lnTo>
                <a:lnTo>
                  <a:pt x="287827" y="450748"/>
                </a:lnTo>
                <a:lnTo>
                  <a:pt x="324012" y="422223"/>
                </a:lnTo>
                <a:lnTo>
                  <a:pt x="354012" y="385061"/>
                </a:lnTo>
                <a:lnTo>
                  <a:pt x="376761" y="340860"/>
                </a:lnTo>
                <a:lnTo>
                  <a:pt x="391192" y="291221"/>
                </a:lnTo>
                <a:lnTo>
                  <a:pt x="396240" y="237744"/>
                </a:lnTo>
                <a:lnTo>
                  <a:pt x="391192" y="184266"/>
                </a:lnTo>
                <a:lnTo>
                  <a:pt x="376761" y="134627"/>
                </a:lnTo>
                <a:lnTo>
                  <a:pt x="354012" y="90426"/>
                </a:lnTo>
                <a:lnTo>
                  <a:pt x="324012" y="53264"/>
                </a:lnTo>
                <a:lnTo>
                  <a:pt x="287827" y="24739"/>
                </a:lnTo>
                <a:lnTo>
                  <a:pt x="246523" y="6451"/>
                </a:lnTo>
                <a:lnTo>
                  <a:pt x="20116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54" name="object 54"/>
          <p:cNvSpPr/>
          <p:nvPr/>
        </p:nvSpPr>
        <p:spPr>
          <a:xfrm>
            <a:off x="5577840" y="3157370"/>
            <a:ext cx="349624" cy="419660"/>
          </a:xfrm>
          <a:custGeom>
            <a:avLst/>
            <a:gdLst/>
            <a:ahLst/>
            <a:cxnLst/>
            <a:rect l="l" t="t" r="r" b="b"/>
            <a:pathLst>
              <a:path w="396240" h="475614">
                <a:moveTo>
                  <a:pt x="201168" y="0"/>
                </a:moveTo>
                <a:lnTo>
                  <a:pt x="155474" y="6451"/>
                </a:lnTo>
                <a:lnTo>
                  <a:pt x="113300" y="24739"/>
                </a:lnTo>
                <a:lnTo>
                  <a:pt x="75924" y="53264"/>
                </a:lnTo>
                <a:lnTo>
                  <a:pt x="44626" y="90426"/>
                </a:lnTo>
                <a:lnTo>
                  <a:pt x="20687" y="134627"/>
                </a:lnTo>
                <a:lnTo>
                  <a:pt x="5385" y="184266"/>
                </a:lnTo>
                <a:lnTo>
                  <a:pt x="0" y="237744"/>
                </a:lnTo>
                <a:lnTo>
                  <a:pt x="5385" y="291221"/>
                </a:lnTo>
                <a:lnTo>
                  <a:pt x="20687" y="340860"/>
                </a:lnTo>
                <a:lnTo>
                  <a:pt x="44626" y="385061"/>
                </a:lnTo>
                <a:lnTo>
                  <a:pt x="75924" y="422223"/>
                </a:lnTo>
                <a:lnTo>
                  <a:pt x="113300" y="450748"/>
                </a:lnTo>
                <a:lnTo>
                  <a:pt x="155474" y="469036"/>
                </a:lnTo>
                <a:lnTo>
                  <a:pt x="201168" y="475488"/>
                </a:lnTo>
                <a:lnTo>
                  <a:pt x="246523" y="469036"/>
                </a:lnTo>
                <a:lnTo>
                  <a:pt x="287827" y="450748"/>
                </a:lnTo>
                <a:lnTo>
                  <a:pt x="324012" y="422223"/>
                </a:lnTo>
                <a:lnTo>
                  <a:pt x="354012" y="385061"/>
                </a:lnTo>
                <a:lnTo>
                  <a:pt x="376761" y="340860"/>
                </a:lnTo>
                <a:lnTo>
                  <a:pt x="391192" y="291221"/>
                </a:lnTo>
                <a:lnTo>
                  <a:pt x="396240" y="237744"/>
                </a:lnTo>
                <a:lnTo>
                  <a:pt x="391192" y="184266"/>
                </a:lnTo>
                <a:lnTo>
                  <a:pt x="376761" y="134627"/>
                </a:lnTo>
                <a:lnTo>
                  <a:pt x="354012" y="90426"/>
                </a:lnTo>
                <a:lnTo>
                  <a:pt x="324012" y="53264"/>
                </a:lnTo>
                <a:lnTo>
                  <a:pt x="287827" y="24739"/>
                </a:lnTo>
                <a:lnTo>
                  <a:pt x="246523" y="6451"/>
                </a:lnTo>
                <a:lnTo>
                  <a:pt x="20116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55" name="object 55"/>
          <p:cNvSpPr txBox="1"/>
          <p:nvPr/>
        </p:nvSpPr>
        <p:spPr>
          <a:xfrm>
            <a:off x="5674210" y="3240741"/>
            <a:ext cx="170329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13" dirty="0">
                <a:latin typeface="Arial"/>
                <a:cs typeface="Arial"/>
              </a:rPr>
              <a:t>A</a:t>
            </a:r>
            <a:endParaRPr sz="1588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723529" y="3157370"/>
            <a:ext cx="349624" cy="419660"/>
          </a:xfrm>
          <a:custGeom>
            <a:avLst/>
            <a:gdLst/>
            <a:ahLst/>
            <a:cxnLst/>
            <a:rect l="l" t="t" r="r" b="b"/>
            <a:pathLst>
              <a:path w="396240" h="475614">
                <a:moveTo>
                  <a:pt x="195072" y="0"/>
                </a:moveTo>
                <a:lnTo>
                  <a:pt x="149716" y="6451"/>
                </a:lnTo>
                <a:lnTo>
                  <a:pt x="108412" y="24739"/>
                </a:lnTo>
                <a:lnTo>
                  <a:pt x="72227" y="53264"/>
                </a:lnTo>
                <a:lnTo>
                  <a:pt x="42227" y="90426"/>
                </a:lnTo>
                <a:lnTo>
                  <a:pt x="19478" y="134627"/>
                </a:lnTo>
                <a:lnTo>
                  <a:pt x="5047" y="184266"/>
                </a:lnTo>
                <a:lnTo>
                  <a:pt x="0" y="237744"/>
                </a:lnTo>
                <a:lnTo>
                  <a:pt x="5047" y="291221"/>
                </a:lnTo>
                <a:lnTo>
                  <a:pt x="19478" y="340860"/>
                </a:lnTo>
                <a:lnTo>
                  <a:pt x="42227" y="385061"/>
                </a:lnTo>
                <a:lnTo>
                  <a:pt x="72227" y="422223"/>
                </a:lnTo>
                <a:lnTo>
                  <a:pt x="108412" y="450748"/>
                </a:lnTo>
                <a:lnTo>
                  <a:pt x="149716" y="469036"/>
                </a:lnTo>
                <a:lnTo>
                  <a:pt x="195072" y="475488"/>
                </a:lnTo>
                <a:lnTo>
                  <a:pt x="240765" y="469036"/>
                </a:lnTo>
                <a:lnTo>
                  <a:pt x="282939" y="450748"/>
                </a:lnTo>
                <a:lnTo>
                  <a:pt x="320315" y="422223"/>
                </a:lnTo>
                <a:lnTo>
                  <a:pt x="351613" y="385061"/>
                </a:lnTo>
                <a:lnTo>
                  <a:pt x="375552" y="340860"/>
                </a:lnTo>
                <a:lnTo>
                  <a:pt x="390854" y="291221"/>
                </a:lnTo>
                <a:lnTo>
                  <a:pt x="396240" y="237744"/>
                </a:lnTo>
                <a:lnTo>
                  <a:pt x="390854" y="184266"/>
                </a:lnTo>
                <a:lnTo>
                  <a:pt x="375552" y="134627"/>
                </a:lnTo>
                <a:lnTo>
                  <a:pt x="351613" y="90426"/>
                </a:lnTo>
                <a:lnTo>
                  <a:pt x="320315" y="53264"/>
                </a:lnTo>
                <a:lnTo>
                  <a:pt x="282939" y="24739"/>
                </a:lnTo>
                <a:lnTo>
                  <a:pt x="240765" y="6451"/>
                </a:lnTo>
                <a:lnTo>
                  <a:pt x="195072" y="0"/>
                </a:lnTo>
                <a:close/>
              </a:path>
            </a:pathLst>
          </a:custGeom>
          <a:solidFill>
            <a:srgbClr val="BADFE3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57" name="object 57"/>
          <p:cNvSpPr/>
          <p:nvPr/>
        </p:nvSpPr>
        <p:spPr>
          <a:xfrm>
            <a:off x="6723529" y="3157370"/>
            <a:ext cx="349624" cy="419660"/>
          </a:xfrm>
          <a:custGeom>
            <a:avLst/>
            <a:gdLst/>
            <a:ahLst/>
            <a:cxnLst/>
            <a:rect l="l" t="t" r="r" b="b"/>
            <a:pathLst>
              <a:path w="396240" h="475614">
                <a:moveTo>
                  <a:pt x="195072" y="0"/>
                </a:moveTo>
                <a:lnTo>
                  <a:pt x="149716" y="6451"/>
                </a:lnTo>
                <a:lnTo>
                  <a:pt x="108412" y="24739"/>
                </a:lnTo>
                <a:lnTo>
                  <a:pt x="72227" y="53264"/>
                </a:lnTo>
                <a:lnTo>
                  <a:pt x="42227" y="90426"/>
                </a:lnTo>
                <a:lnTo>
                  <a:pt x="19478" y="134627"/>
                </a:lnTo>
                <a:lnTo>
                  <a:pt x="5047" y="184266"/>
                </a:lnTo>
                <a:lnTo>
                  <a:pt x="0" y="237744"/>
                </a:lnTo>
                <a:lnTo>
                  <a:pt x="5047" y="291221"/>
                </a:lnTo>
                <a:lnTo>
                  <a:pt x="19478" y="340860"/>
                </a:lnTo>
                <a:lnTo>
                  <a:pt x="42227" y="385061"/>
                </a:lnTo>
                <a:lnTo>
                  <a:pt x="72227" y="422223"/>
                </a:lnTo>
                <a:lnTo>
                  <a:pt x="108412" y="450748"/>
                </a:lnTo>
                <a:lnTo>
                  <a:pt x="149716" y="469036"/>
                </a:lnTo>
                <a:lnTo>
                  <a:pt x="195072" y="475488"/>
                </a:lnTo>
                <a:lnTo>
                  <a:pt x="240765" y="469036"/>
                </a:lnTo>
                <a:lnTo>
                  <a:pt x="282939" y="450748"/>
                </a:lnTo>
                <a:lnTo>
                  <a:pt x="320315" y="422223"/>
                </a:lnTo>
                <a:lnTo>
                  <a:pt x="351613" y="385061"/>
                </a:lnTo>
                <a:lnTo>
                  <a:pt x="375552" y="340860"/>
                </a:lnTo>
                <a:lnTo>
                  <a:pt x="390854" y="291221"/>
                </a:lnTo>
                <a:lnTo>
                  <a:pt x="396240" y="237744"/>
                </a:lnTo>
                <a:lnTo>
                  <a:pt x="390854" y="184266"/>
                </a:lnTo>
                <a:lnTo>
                  <a:pt x="375552" y="134627"/>
                </a:lnTo>
                <a:lnTo>
                  <a:pt x="351613" y="90426"/>
                </a:lnTo>
                <a:lnTo>
                  <a:pt x="320315" y="53264"/>
                </a:lnTo>
                <a:lnTo>
                  <a:pt x="282939" y="24739"/>
                </a:lnTo>
                <a:lnTo>
                  <a:pt x="240765" y="6451"/>
                </a:lnTo>
                <a:lnTo>
                  <a:pt x="19507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58" name="object 58"/>
          <p:cNvSpPr txBox="1"/>
          <p:nvPr/>
        </p:nvSpPr>
        <p:spPr>
          <a:xfrm>
            <a:off x="6814521" y="3240741"/>
            <a:ext cx="170329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13" dirty="0">
                <a:latin typeface="Arial"/>
                <a:cs typeface="Arial"/>
              </a:rPr>
              <a:t>C</a:t>
            </a:r>
            <a:endParaRPr sz="1588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900569" y="3318734"/>
            <a:ext cx="812426" cy="75640"/>
          </a:xfrm>
          <a:custGeom>
            <a:avLst/>
            <a:gdLst/>
            <a:ahLst/>
            <a:cxnLst/>
            <a:rect l="l" t="t" r="r" b="b"/>
            <a:pathLst>
              <a:path w="920750" h="85725">
                <a:moveTo>
                  <a:pt x="886537" y="53555"/>
                </a:moveTo>
                <a:lnTo>
                  <a:pt x="847344" y="73151"/>
                </a:lnTo>
                <a:lnTo>
                  <a:pt x="847344" y="85343"/>
                </a:lnTo>
                <a:lnTo>
                  <a:pt x="853440" y="85343"/>
                </a:lnTo>
                <a:lnTo>
                  <a:pt x="909722" y="54644"/>
                </a:lnTo>
                <a:lnTo>
                  <a:pt x="886537" y="53555"/>
                </a:lnTo>
                <a:close/>
              </a:path>
              <a:path w="920750" h="85725">
                <a:moveTo>
                  <a:pt x="914400" y="52093"/>
                </a:moveTo>
                <a:lnTo>
                  <a:pt x="909722" y="54644"/>
                </a:lnTo>
                <a:lnTo>
                  <a:pt x="914400" y="54863"/>
                </a:lnTo>
                <a:lnTo>
                  <a:pt x="914400" y="52093"/>
                </a:lnTo>
                <a:close/>
              </a:path>
              <a:path w="920750" h="85725">
                <a:moveTo>
                  <a:pt x="903078" y="45284"/>
                </a:moveTo>
                <a:lnTo>
                  <a:pt x="886537" y="53555"/>
                </a:lnTo>
                <a:lnTo>
                  <a:pt x="909722" y="54644"/>
                </a:lnTo>
                <a:lnTo>
                  <a:pt x="914400" y="52093"/>
                </a:lnTo>
                <a:lnTo>
                  <a:pt x="914400" y="48767"/>
                </a:lnTo>
                <a:lnTo>
                  <a:pt x="908304" y="48767"/>
                </a:lnTo>
                <a:lnTo>
                  <a:pt x="903078" y="45284"/>
                </a:lnTo>
                <a:close/>
              </a:path>
              <a:path w="920750" h="85725">
                <a:moveTo>
                  <a:pt x="6096" y="0"/>
                </a:moveTo>
                <a:lnTo>
                  <a:pt x="0" y="6095"/>
                </a:lnTo>
                <a:lnTo>
                  <a:pt x="0" y="12191"/>
                </a:lnTo>
                <a:lnTo>
                  <a:pt x="6096" y="12191"/>
                </a:lnTo>
                <a:lnTo>
                  <a:pt x="886537" y="53555"/>
                </a:lnTo>
                <a:lnTo>
                  <a:pt x="903078" y="45284"/>
                </a:lnTo>
                <a:lnTo>
                  <a:pt x="898004" y="41901"/>
                </a:lnTo>
                <a:lnTo>
                  <a:pt x="6096" y="0"/>
                </a:lnTo>
                <a:close/>
              </a:path>
              <a:path w="920750" h="85725">
                <a:moveTo>
                  <a:pt x="916910" y="46257"/>
                </a:moveTo>
                <a:lnTo>
                  <a:pt x="914400" y="48767"/>
                </a:lnTo>
                <a:lnTo>
                  <a:pt x="914400" y="52093"/>
                </a:lnTo>
                <a:lnTo>
                  <a:pt x="920496" y="48767"/>
                </a:lnTo>
                <a:lnTo>
                  <a:pt x="916910" y="46257"/>
                </a:lnTo>
                <a:close/>
              </a:path>
              <a:path w="920750" h="85725">
                <a:moveTo>
                  <a:pt x="908304" y="42671"/>
                </a:moveTo>
                <a:lnTo>
                  <a:pt x="903078" y="45284"/>
                </a:lnTo>
                <a:lnTo>
                  <a:pt x="908304" y="48767"/>
                </a:lnTo>
                <a:lnTo>
                  <a:pt x="908304" y="42671"/>
                </a:lnTo>
                <a:close/>
              </a:path>
              <a:path w="920750" h="85725">
                <a:moveTo>
                  <a:pt x="911787" y="42671"/>
                </a:moveTo>
                <a:lnTo>
                  <a:pt x="908304" y="42671"/>
                </a:lnTo>
                <a:lnTo>
                  <a:pt x="908304" y="48767"/>
                </a:lnTo>
                <a:lnTo>
                  <a:pt x="914400" y="48767"/>
                </a:lnTo>
                <a:lnTo>
                  <a:pt x="916910" y="46257"/>
                </a:lnTo>
                <a:lnTo>
                  <a:pt x="911787" y="42671"/>
                </a:lnTo>
                <a:close/>
              </a:path>
              <a:path w="920750" h="85725">
                <a:moveTo>
                  <a:pt x="911599" y="42540"/>
                </a:moveTo>
                <a:lnTo>
                  <a:pt x="916910" y="46257"/>
                </a:lnTo>
                <a:lnTo>
                  <a:pt x="920496" y="42671"/>
                </a:lnTo>
                <a:lnTo>
                  <a:pt x="914400" y="42671"/>
                </a:lnTo>
                <a:lnTo>
                  <a:pt x="911599" y="42540"/>
                </a:lnTo>
                <a:close/>
              </a:path>
              <a:path w="920750" h="85725">
                <a:moveTo>
                  <a:pt x="898004" y="41901"/>
                </a:moveTo>
                <a:lnTo>
                  <a:pt x="903078" y="45284"/>
                </a:lnTo>
                <a:lnTo>
                  <a:pt x="908304" y="42671"/>
                </a:lnTo>
                <a:lnTo>
                  <a:pt x="911787" y="42671"/>
                </a:lnTo>
                <a:lnTo>
                  <a:pt x="911599" y="42540"/>
                </a:lnTo>
                <a:lnTo>
                  <a:pt x="898004" y="41901"/>
                </a:lnTo>
                <a:close/>
              </a:path>
              <a:path w="920750" h="85725">
                <a:moveTo>
                  <a:pt x="859536" y="6095"/>
                </a:moveTo>
                <a:lnTo>
                  <a:pt x="853440" y="6095"/>
                </a:lnTo>
                <a:lnTo>
                  <a:pt x="847344" y="12191"/>
                </a:lnTo>
                <a:lnTo>
                  <a:pt x="853440" y="12191"/>
                </a:lnTo>
                <a:lnTo>
                  <a:pt x="898004" y="41901"/>
                </a:lnTo>
                <a:lnTo>
                  <a:pt x="911599" y="42540"/>
                </a:lnTo>
                <a:lnTo>
                  <a:pt x="859536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60" name="object 60"/>
          <p:cNvSpPr/>
          <p:nvPr/>
        </p:nvSpPr>
        <p:spPr>
          <a:xfrm>
            <a:off x="5776856" y="2624866"/>
            <a:ext cx="1006288" cy="537882"/>
          </a:xfrm>
          <a:custGeom>
            <a:avLst/>
            <a:gdLst/>
            <a:ahLst/>
            <a:cxnLst/>
            <a:rect l="l" t="t" r="r" b="b"/>
            <a:pathLst>
              <a:path w="1140459" h="609600">
                <a:moveTo>
                  <a:pt x="1108956" y="10117"/>
                </a:moveTo>
                <a:lnTo>
                  <a:pt x="6096" y="603503"/>
                </a:lnTo>
                <a:lnTo>
                  <a:pt x="0" y="603503"/>
                </a:lnTo>
                <a:lnTo>
                  <a:pt x="0" y="609600"/>
                </a:lnTo>
                <a:lnTo>
                  <a:pt x="6096" y="609600"/>
                </a:lnTo>
                <a:lnTo>
                  <a:pt x="1118149" y="20512"/>
                </a:lnTo>
                <a:lnTo>
                  <a:pt x="1124230" y="11389"/>
                </a:lnTo>
                <a:lnTo>
                  <a:pt x="1108956" y="10117"/>
                </a:lnTo>
                <a:close/>
              </a:path>
              <a:path w="1140459" h="609600">
                <a:moveTo>
                  <a:pt x="1131348" y="13520"/>
                </a:moveTo>
                <a:lnTo>
                  <a:pt x="1118149" y="20512"/>
                </a:lnTo>
                <a:lnTo>
                  <a:pt x="1091184" y="60960"/>
                </a:lnTo>
                <a:lnTo>
                  <a:pt x="1091184" y="67055"/>
                </a:lnTo>
                <a:lnTo>
                  <a:pt x="1097279" y="73151"/>
                </a:lnTo>
                <a:lnTo>
                  <a:pt x="1097279" y="67055"/>
                </a:lnTo>
                <a:lnTo>
                  <a:pt x="1131348" y="13520"/>
                </a:lnTo>
                <a:close/>
              </a:path>
              <a:path w="1140459" h="609600">
                <a:moveTo>
                  <a:pt x="1124230" y="11389"/>
                </a:moveTo>
                <a:lnTo>
                  <a:pt x="1118149" y="20512"/>
                </a:lnTo>
                <a:lnTo>
                  <a:pt x="1131348" y="13520"/>
                </a:lnTo>
                <a:lnTo>
                  <a:pt x="1132277" y="12060"/>
                </a:lnTo>
                <a:lnTo>
                  <a:pt x="1124230" y="11389"/>
                </a:lnTo>
                <a:close/>
              </a:path>
              <a:path w="1140459" h="609600">
                <a:moveTo>
                  <a:pt x="1132277" y="12060"/>
                </a:moveTo>
                <a:lnTo>
                  <a:pt x="1131348" y="13520"/>
                </a:lnTo>
                <a:lnTo>
                  <a:pt x="1133855" y="12191"/>
                </a:lnTo>
                <a:lnTo>
                  <a:pt x="1132277" y="12060"/>
                </a:lnTo>
                <a:close/>
              </a:path>
              <a:path w="1140459" h="609600">
                <a:moveTo>
                  <a:pt x="1132840" y="11175"/>
                </a:moveTo>
                <a:lnTo>
                  <a:pt x="1132277" y="12060"/>
                </a:lnTo>
                <a:lnTo>
                  <a:pt x="1133855" y="12191"/>
                </a:lnTo>
                <a:lnTo>
                  <a:pt x="1132840" y="11175"/>
                </a:lnTo>
                <a:close/>
              </a:path>
              <a:path w="1140459" h="609600">
                <a:moveTo>
                  <a:pt x="1133855" y="9579"/>
                </a:moveTo>
                <a:lnTo>
                  <a:pt x="1132840" y="11175"/>
                </a:lnTo>
                <a:lnTo>
                  <a:pt x="1133855" y="12191"/>
                </a:lnTo>
                <a:lnTo>
                  <a:pt x="1133855" y="9579"/>
                </a:lnTo>
                <a:close/>
              </a:path>
              <a:path w="1140459" h="609600">
                <a:moveTo>
                  <a:pt x="1127760" y="6096"/>
                </a:moveTo>
                <a:lnTo>
                  <a:pt x="1124230" y="11389"/>
                </a:lnTo>
                <a:lnTo>
                  <a:pt x="1132277" y="12060"/>
                </a:lnTo>
                <a:lnTo>
                  <a:pt x="1132840" y="11175"/>
                </a:lnTo>
                <a:lnTo>
                  <a:pt x="1127760" y="6096"/>
                </a:lnTo>
                <a:close/>
              </a:path>
              <a:path w="1140459" h="609600">
                <a:moveTo>
                  <a:pt x="1133855" y="0"/>
                </a:moveTo>
                <a:lnTo>
                  <a:pt x="1127760" y="0"/>
                </a:lnTo>
                <a:lnTo>
                  <a:pt x="1108956" y="10117"/>
                </a:lnTo>
                <a:lnTo>
                  <a:pt x="1124230" y="11389"/>
                </a:lnTo>
                <a:lnTo>
                  <a:pt x="1127760" y="6096"/>
                </a:lnTo>
                <a:lnTo>
                  <a:pt x="1133855" y="6096"/>
                </a:lnTo>
                <a:lnTo>
                  <a:pt x="1133855" y="0"/>
                </a:lnTo>
                <a:close/>
              </a:path>
              <a:path w="1140459" h="609600">
                <a:moveTo>
                  <a:pt x="1133855" y="6096"/>
                </a:moveTo>
                <a:lnTo>
                  <a:pt x="1127760" y="6096"/>
                </a:lnTo>
                <a:lnTo>
                  <a:pt x="1132840" y="11175"/>
                </a:lnTo>
                <a:lnTo>
                  <a:pt x="1133855" y="9579"/>
                </a:lnTo>
                <a:lnTo>
                  <a:pt x="1133855" y="6096"/>
                </a:lnTo>
                <a:close/>
              </a:path>
              <a:path w="1140459" h="609600">
                <a:moveTo>
                  <a:pt x="1127760" y="0"/>
                </a:moveTo>
                <a:lnTo>
                  <a:pt x="1060703" y="0"/>
                </a:lnTo>
                <a:lnTo>
                  <a:pt x="1060703" y="6096"/>
                </a:lnTo>
                <a:lnTo>
                  <a:pt x="1108956" y="10117"/>
                </a:lnTo>
                <a:lnTo>
                  <a:pt x="1127760" y="0"/>
                </a:lnTo>
                <a:close/>
              </a:path>
              <a:path w="1140459" h="609600">
                <a:moveTo>
                  <a:pt x="1139952" y="0"/>
                </a:moveTo>
                <a:lnTo>
                  <a:pt x="1133855" y="0"/>
                </a:lnTo>
                <a:lnTo>
                  <a:pt x="1133855" y="9579"/>
                </a:lnTo>
                <a:lnTo>
                  <a:pt x="1139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61" name="object 61"/>
          <p:cNvSpPr/>
          <p:nvPr/>
        </p:nvSpPr>
        <p:spPr>
          <a:xfrm>
            <a:off x="5776856" y="3560781"/>
            <a:ext cx="941294" cy="602876"/>
          </a:xfrm>
          <a:custGeom>
            <a:avLst/>
            <a:gdLst/>
            <a:ahLst/>
            <a:cxnLst/>
            <a:rect l="l" t="t" r="r" b="b"/>
            <a:pathLst>
              <a:path w="1066800" h="683260">
                <a:moveTo>
                  <a:pt x="1035715" y="670560"/>
                </a:moveTo>
                <a:lnTo>
                  <a:pt x="981455" y="670560"/>
                </a:lnTo>
                <a:lnTo>
                  <a:pt x="981455" y="676656"/>
                </a:lnTo>
                <a:lnTo>
                  <a:pt x="987551" y="682752"/>
                </a:lnTo>
                <a:lnTo>
                  <a:pt x="1054607" y="682752"/>
                </a:lnTo>
                <a:lnTo>
                  <a:pt x="1035715" y="670560"/>
                </a:lnTo>
                <a:close/>
              </a:path>
              <a:path w="1066800" h="683260">
                <a:moveTo>
                  <a:pt x="6096" y="0"/>
                </a:moveTo>
                <a:lnTo>
                  <a:pt x="0" y="0"/>
                </a:lnTo>
                <a:lnTo>
                  <a:pt x="0" y="6096"/>
                </a:lnTo>
                <a:lnTo>
                  <a:pt x="6096" y="6096"/>
                </a:lnTo>
                <a:lnTo>
                  <a:pt x="1054607" y="682752"/>
                </a:lnTo>
                <a:lnTo>
                  <a:pt x="1046210" y="667356"/>
                </a:lnTo>
                <a:lnTo>
                  <a:pt x="6096" y="0"/>
                </a:lnTo>
                <a:close/>
              </a:path>
              <a:path w="1066800" h="683260">
                <a:moveTo>
                  <a:pt x="1046210" y="667356"/>
                </a:moveTo>
                <a:lnTo>
                  <a:pt x="1054607" y="682752"/>
                </a:lnTo>
                <a:lnTo>
                  <a:pt x="1054607" y="672744"/>
                </a:lnTo>
                <a:lnTo>
                  <a:pt x="1046210" y="667356"/>
                </a:lnTo>
                <a:close/>
              </a:path>
              <a:path w="1066800" h="683260">
                <a:moveTo>
                  <a:pt x="1054607" y="672744"/>
                </a:moveTo>
                <a:lnTo>
                  <a:pt x="1054607" y="682752"/>
                </a:lnTo>
                <a:lnTo>
                  <a:pt x="1060703" y="682752"/>
                </a:lnTo>
                <a:lnTo>
                  <a:pt x="1060703" y="676656"/>
                </a:lnTo>
                <a:lnTo>
                  <a:pt x="1054607" y="672744"/>
                </a:lnTo>
                <a:close/>
              </a:path>
              <a:path w="1066800" h="683260">
                <a:moveTo>
                  <a:pt x="1060149" y="670560"/>
                </a:moveTo>
                <a:lnTo>
                  <a:pt x="1054607" y="670560"/>
                </a:lnTo>
                <a:lnTo>
                  <a:pt x="1054607" y="672744"/>
                </a:lnTo>
                <a:lnTo>
                  <a:pt x="1060703" y="676656"/>
                </a:lnTo>
                <a:lnTo>
                  <a:pt x="1060703" y="682752"/>
                </a:lnTo>
                <a:lnTo>
                  <a:pt x="1066800" y="682752"/>
                </a:lnTo>
                <a:lnTo>
                  <a:pt x="1060149" y="670560"/>
                </a:lnTo>
                <a:close/>
              </a:path>
              <a:path w="1066800" h="683260">
                <a:moveTo>
                  <a:pt x="1030224" y="609600"/>
                </a:moveTo>
                <a:lnTo>
                  <a:pt x="1024127" y="609600"/>
                </a:lnTo>
                <a:lnTo>
                  <a:pt x="1018031" y="615696"/>
                </a:lnTo>
                <a:lnTo>
                  <a:pt x="1046210" y="667356"/>
                </a:lnTo>
                <a:lnTo>
                  <a:pt x="1054607" y="672744"/>
                </a:lnTo>
                <a:lnTo>
                  <a:pt x="1054607" y="670560"/>
                </a:lnTo>
                <a:lnTo>
                  <a:pt x="1060149" y="670560"/>
                </a:lnTo>
                <a:lnTo>
                  <a:pt x="1030224" y="615696"/>
                </a:lnTo>
                <a:lnTo>
                  <a:pt x="1030224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62" name="object 62"/>
          <p:cNvSpPr txBox="1"/>
          <p:nvPr/>
        </p:nvSpPr>
        <p:spPr>
          <a:xfrm>
            <a:off x="1952065" y="3192332"/>
            <a:ext cx="136151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spc="9" dirty="0">
                <a:latin typeface="Arial"/>
                <a:cs typeface="Arial"/>
              </a:rPr>
              <a:t>a</a:t>
            </a:r>
            <a:endParaRPr sz="1588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986182" y="2433918"/>
            <a:ext cx="998444" cy="54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483" algn="r"/>
            <a:r>
              <a:rPr sz="1588" b="1" spc="13" dirty="0">
                <a:latin typeface="Arial"/>
                <a:cs typeface="Arial"/>
              </a:rPr>
              <a:t>B</a:t>
            </a:r>
            <a:endParaRPr sz="1588">
              <a:latin typeface="Arial"/>
              <a:cs typeface="Arial"/>
            </a:endParaRPr>
          </a:p>
          <a:p>
            <a:pPr marL="11206">
              <a:spcBef>
                <a:spcPts val="379"/>
              </a:spcBef>
            </a:pPr>
            <a:r>
              <a:rPr sz="1588" spc="9" dirty="0">
                <a:latin typeface="Arial"/>
                <a:cs typeface="Arial"/>
              </a:rPr>
              <a:t>a</a:t>
            </a:r>
            <a:endParaRPr sz="1588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255124" y="3057861"/>
            <a:ext cx="136151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spc="9" dirty="0">
                <a:latin typeface="Arial"/>
                <a:cs typeface="Arial"/>
              </a:rPr>
              <a:t>a</a:t>
            </a:r>
            <a:endParaRPr sz="1588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120653" y="3531197"/>
            <a:ext cx="863973" cy="773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spc="9" dirty="0">
                <a:latin typeface="Arial"/>
                <a:cs typeface="Arial"/>
              </a:rPr>
              <a:t>a</a:t>
            </a:r>
            <a:endParaRPr sz="1588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853">
              <a:latin typeface="Times New Roman"/>
              <a:cs typeface="Times New Roman"/>
            </a:endParaRPr>
          </a:p>
          <a:p>
            <a:pPr marR="4483" algn="r"/>
            <a:r>
              <a:rPr sz="1588" b="1" spc="13" dirty="0">
                <a:latin typeface="Arial"/>
                <a:cs typeface="Arial"/>
              </a:rPr>
              <a:t>D</a:t>
            </a:r>
            <a:endParaRPr sz="1588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37882" y="4905487"/>
            <a:ext cx="3830171" cy="575982"/>
          </a:xfrm>
          <a:custGeom>
            <a:avLst/>
            <a:gdLst/>
            <a:ahLst/>
            <a:cxnLst/>
            <a:rect l="l" t="t" r="r" b="b"/>
            <a:pathLst>
              <a:path w="4340860" h="652779">
                <a:moveTo>
                  <a:pt x="0" y="652272"/>
                </a:moveTo>
                <a:lnTo>
                  <a:pt x="4340352" y="652272"/>
                </a:lnTo>
                <a:lnTo>
                  <a:pt x="4340352" y="0"/>
                </a:lnTo>
                <a:lnTo>
                  <a:pt x="0" y="0"/>
                </a:lnTo>
                <a:lnTo>
                  <a:pt x="0" y="6522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67" name="object 67"/>
          <p:cNvSpPr/>
          <p:nvPr/>
        </p:nvSpPr>
        <p:spPr>
          <a:xfrm>
            <a:off x="537882" y="4905487"/>
            <a:ext cx="3830171" cy="575982"/>
          </a:xfrm>
          <a:custGeom>
            <a:avLst/>
            <a:gdLst/>
            <a:ahLst/>
            <a:cxnLst/>
            <a:rect l="l" t="t" r="r" b="b"/>
            <a:pathLst>
              <a:path w="4340860" h="652779">
                <a:moveTo>
                  <a:pt x="0" y="0"/>
                </a:moveTo>
                <a:lnTo>
                  <a:pt x="0" y="652272"/>
                </a:lnTo>
                <a:lnTo>
                  <a:pt x="4340352" y="652272"/>
                </a:lnTo>
                <a:lnTo>
                  <a:pt x="4340352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68" name="object 68"/>
          <p:cNvSpPr txBox="1"/>
          <p:nvPr/>
        </p:nvSpPr>
        <p:spPr>
          <a:xfrm>
            <a:off x="612738" y="4945828"/>
            <a:ext cx="3366246" cy="1171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/>
            <a:r>
              <a:rPr sz="1588" b="1" spc="-4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588" b="1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1588" b="1" spc="-4" dirty="0">
                <a:solidFill>
                  <a:srgbClr val="FFFFFF"/>
                </a:solidFill>
                <a:latin typeface="Arial"/>
                <a:cs typeface="Arial"/>
              </a:rPr>
              <a:t>state machine </a:t>
            </a:r>
            <a:r>
              <a:rPr sz="1588" b="1" dirty="0">
                <a:solidFill>
                  <a:srgbClr val="FFFFFF"/>
                </a:solidFill>
                <a:latin typeface="Arial"/>
                <a:cs typeface="Arial"/>
              </a:rPr>
              <a:t>can go</a:t>
            </a:r>
            <a:r>
              <a:rPr sz="1588" b="1" spc="-13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88" b="1" spc="-9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588" b="1" spc="-4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1588" b="1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1588" b="1" spc="-4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1588" b="1" dirty="0">
                <a:solidFill>
                  <a:srgbClr val="FFFFFF"/>
                </a:solidFill>
                <a:latin typeface="Arial"/>
                <a:cs typeface="Arial"/>
              </a:rPr>
              <a:t>on one</a:t>
            </a:r>
            <a:r>
              <a:rPr sz="1588" b="1" spc="-1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88" b="1" spc="-9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58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88">
              <a:latin typeface="Times New Roman"/>
              <a:cs typeface="Times New Roman"/>
            </a:endParaRPr>
          </a:p>
          <a:p>
            <a:pPr marL="1237195">
              <a:spcBef>
                <a:spcPts val="1257"/>
              </a:spcBef>
            </a:pPr>
            <a:r>
              <a:rPr sz="1765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765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65" b="1" spc="-4" dirty="0">
                <a:solidFill>
                  <a:srgbClr val="FFFFFF"/>
                </a:solidFill>
                <a:latin typeface="Arial"/>
                <a:cs typeface="Arial"/>
              </a:rPr>
              <a:t>choice</a:t>
            </a:r>
            <a:endParaRPr sz="1765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771017" y="4905487"/>
            <a:ext cx="3835213" cy="575982"/>
          </a:xfrm>
          <a:custGeom>
            <a:avLst/>
            <a:gdLst/>
            <a:ahLst/>
            <a:cxnLst/>
            <a:rect l="l" t="t" r="r" b="b"/>
            <a:pathLst>
              <a:path w="4346575" h="652779">
                <a:moveTo>
                  <a:pt x="0" y="652272"/>
                </a:moveTo>
                <a:lnTo>
                  <a:pt x="4346448" y="652272"/>
                </a:lnTo>
                <a:lnTo>
                  <a:pt x="4346448" y="0"/>
                </a:lnTo>
                <a:lnTo>
                  <a:pt x="0" y="0"/>
                </a:lnTo>
                <a:lnTo>
                  <a:pt x="0" y="6522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70" name="object 70"/>
          <p:cNvSpPr/>
          <p:nvPr/>
        </p:nvSpPr>
        <p:spPr>
          <a:xfrm>
            <a:off x="4771017" y="4905487"/>
            <a:ext cx="3835213" cy="575982"/>
          </a:xfrm>
          <a:custGeom>
            <a:avLst/>
            <a:gdLst/>
            <a:ahLst/>
            <a:cxnLst/>
            <a:rect l="l" t="t" r="r" b="b"/>
            <a:pathLst>
              <a:path w="4346575" h="652779">
                <a:moveTo>
                  <a:pt x="0" y="0"/>
                </a:moveTo>
                <a:lnTo>
                  <a:pt x="0" y="652272"/>
                </a:lnTo>
                <a:lnTo>
                  <a:pt x="4346448" y="652272"/>
                </a:lnTo>
                <a:lnTo>
                  <a:pt x="4346448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71" name="object 71"/>
          <p:cNvSpPr txBox="1"/>
          <p:nvPr/>
        </p:nvSpPr>
        <p:spPr>
          <a:xfrm>
            <a:off x="4845872" y="4945827"/>
            <a:ext cx="3366246" cy="1099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tabLst>
                <a:tab pos="720577" algn="l"/>
              </a:tabLst>
            </a:pPr>
            <a:r>
              <a:rPr sz="1588" b="1" spc="-4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588" b="1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1588" b="1" spc="-4" dirty="0">
                <a:solidFill>
                  <a:srgbClr val="FFFFFF"/>
                </a:solidFill>
                <a:latin typeface="Arial"/>
                <a:cs typeface="Arial"/>
              </a:rPr>
              <a:t>state machine </a:t>
            </a:r>
            <a:r>
              <a:rPr sz="1588" b="1" dirty="0">
                <a:solidFill>
                  <a:srgbClr val="FFFFFF"/>
                </a:solidFill>
                <a:latin typeface="Arial"/>
                <a:cs typeface="Arial"/>
              </a:rPr>
              <a:t>can go</a:t>
            </a:r>
            <a:r>
              <a:rPr sz="1588" b="1" spc="-13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88" b="1" spc="-9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588" b="1" dirty="0">
                <a:solidFill>
                  <a:srgbClr val="FFFFFF"/>
                </a:solidFill>
                <a:latin typeface="Arial"/>
                <a:cs typeface="Arial"/>
              </a:rPr>
              <a:t>MANY	</a:t>
            </a:r>
            <a:r>
              <a:rPr sz="1588" b="1" spc="-9" dirty="0">
                <a:solidFill>
                  <a:srgbClr val="FFFFFF"/>
                </a:solidFill>
                <a:latin typeface="Arial"/>
                <a:cs typeface="Arial"/>
              </a:rPr>
              <a:t>states </a:t>
            </a:r>
            <a:r>
              <a:rPr sz="1588" b="1" dirty="0">
                <a:solidFill>
                  <a:srgbClr val="FFFFFF"/>
                </a:solidFill>
                <a:latin typeface="Arial"/>
                <a:cs typeface="Arial"/>
              </a:rPr>
              <a:t>on one</a:t>
            </a:r>
            <a:r>
              <a:rPr sz="1588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88" b="1" spc="-9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588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206">
              <a:latin typeface="Times New Roman"/>
              <a:cs typeface="Times New Roman"/>
            </a:endParaRPr>
          </a:p>
          <a:p>
            <a:pPr marL="1194050"/>
            <a:r>
              <a:rPr sz="1765" b="1" spc="-4" dirty="0">
                <a:solidFill>
                  <a:srgbClr val="FFFFFF"/>
                </a:solidFill>
                <a:latin typeface="Arial"/>
                <a:cs typeface="Arial"/>
              </a:rPr>
              <a:t>Multi</a:t>
            </a:r>
            <a:r>
              <a:rPr sz="1765" b="1" spc="-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65" b="1" spc="-4" dirty="0">
                <a:solidFill>
                  <a:srgbClr val="FFFFFF"/>
                </a:solidFill>
                <a:latin typeface="Arial"/>
                <a:cs typeface="Arial"/>
              </a:rPr>
              <a:t>choice</a:t>
            </a:r>
            <a:endParaRPr sz="176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9765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Non-determinism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1077913" y="1408113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Machine that does not require an input to change its  state from present  state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70660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96380B-1D0D-4053-9F6F-72B1BC67A76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 bwMode="auto">
          <a:xfrm>
            <a:off x="4101353" y="3133165"/>
            <a:ext cx="1653988" cy="215152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Machine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936376" y="3402106"/>
            <a:ext cx="2164977" cy="6723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5755341" y="4007224"/>
            <a:ext cx="148365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Oval 6"/>
          <p:cNvSpPr/>
          <p:nvPr/>
        </p:nvSpPr>
        <p:spPr bwMode="auto">
          <a:xfrm>
            <a:off x="7180542" y="3593260"/>
            <a:ext cx="1089212" cy="65890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7624482" y="4141694"/>
            <a:ext cx="0" cy="1143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7239000" y="5284694"/>
            <a:ext cx="1030754" cy="726141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4224" y="296731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flipH="1">
            <a:off x="2716306" y="3591299"/>
            <a:ext cx="574477" cy="33141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2864224" y="3586014"/>
            <a:ext cx="426559" cy="4212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7406948" y="3731912"/>
            <a:ext cx="74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06948" y="5567082"/>
            <a:ext cx="513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Non-determinism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987425" y="1485900"/>
            <a:ext cx="7772400" cy="50292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400" dirty="0"/>
              <a:t>Hence the computation cycle is now:</a:t>
            </a:r>
          </a:p>
          <a:p>
            <a:pPr marL="838200" lvl="1" indent="-381000" eaLnBrk="1" hangingPunct="1">
              <a:lnSpc>
                <a:spcPct val="90000"/>
              </a:lnSpc>
              <a:buSzPct val="100000"/>
              <a:buFont typeface="Times"/>
              <a:buAutoNum type="arabicPeriod"/>
              <a:defRPr/>
            </a:pPr>
            <a:r>
              <a:rPr lang="en-US" altLang="en-US" sz="2000" dirty="0"/>
              <a:t>(Same) Read current input symbol x. Halt if end-of-input.</a:t>
            </a:r>
          </a:p>
          <a:p>
            <a:pPr marL="838200" lvl="1" indent="-381000" eaLnBrk="1" hangingPunct="1">
              <a:lnSpc>
                <a:spcPct val="90000"/>
              </a:lnSpc>
              <a:buSzPct val="100000"/>
              <a:buFont typeface="Times"/>
              <a:buAutoNum type="arabicPeriod"/>
              <a:defRPr/>
            </a:pPr>
            <a:r>
              <a:rPr lang="en-US" altLang="en-US" sz="2000" dirty="0"/>
              <a:t>(NEW) Choose a new state from x and the current state. If there are no such states, halt with failure.</a:t>
            </a:r>
          </a:p>
          <a:p>
            <a:pPr marL="838200" lvl="1" indent="-381000" eaLnBrk="1" hangingPunct="1">
              <a:lnSpc>
                <a:spcPct val="90000"/>
              </a:lnSpc>
              <a:buSzPct val="100000"/>
              <a:buFont typeface="Times"/>
              <a:buAutoNum type="arabicPeriod"/>
              <a:defRPr/>
            </a:pPr>
            <a:r>
              <a:rPr lang="en-US" altLang="en-US" sz="2000" dirty="0"/>
              <a:t>(Same) Move the input tape head one position to the right.</a:t>
            </a:r>
          </a:p>
          <a:p>
            <a:pPr marL="838200" lvl="1" indent="-381000" eaLnBrk="1" hangingPunct="1">
              <a:lnSpc>
                <a:spcPct val="90000"/>
              </a:lnSpc>
              <a:buFont typeface="Times"/>
              <a:buAutoNum type="arabicPeriod"/>
              <a:defRPr/>
            </a:pPr>
            <a:endParaRPr lang="en-US" altLang="en-US" sz="20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i="1" dirty="0"/>
              <a:t>Note that step 2 is now nondeterministic, and that the machine can halt with failure before the end of the input is reached.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i="1" dirty="0">
                <a:solidFill>
                  <a:srgbClr val="0000FF"/>
                </a:solidFill>
              </a:rPr>
              <a:t>Acceptance only requires that there is at least one computation which succeeds.</a:t>
            </a:r>
          </a:p>
        </p:txBody>
      </p:sp>
      <p:sp>
        <p:nvSpPr>
          <p:cNvPr id="71684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FBF946-83E6-4BC3-B1F3-A5673327CA4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54000"/>
            <a:ext cx="8534400" cy="914400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Nondeterministic Finite Automata (NFA)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21024" y="1168400"/>
            <a:ext cx="8870576" cy="53848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400" dirty="0"/>
              <a:t>Definition: A non-deterministic finite automaton is a quintuple M = (</a:t>
            </a:r>
            <a:r>
              <a:rPr lang="en-US" altLang="en-US" sz="2400" i="1" dirty="0"/>
              <a:t>Q</a:t>
            </a:r>
            <a:r>
              <a:rPr lang="en-US" altLang="en-US" sz="2400" dirty="0"/>
              <a:t>, ∑, </a:t>
            </a:r>
            <a:r>
              <a:rPr lang="el-GR" altLang="en-US" sz="2400" i="1" dirty="0"/>
              <a:t>δ</a:t>
            </a:r>
            <a:r>
              <a:rPr lang="en-US" altLang="en-US" sz="2400" dirty="0"/>
              <a:t>, </a:t>
            </a:r>
            <a:r>
              <a:rPr lang="en-US" altLang="en-US" sz="2400" i="1" dirty="0"/>
              <a:t>q</a:t>
            </a:r>
            <a:r>
              <a:rPr lang="en-US" altLang="en-US" sz="2400" i="1" baseline="-25000" dirty="0"/>
              <a:t>0</a:t>
            </a:r>
            <a:r>
              <a:rPr lang="en-US" altLang="en-US" sz="2400" dirty="0"/>
              <a:t>,F) where</a:t>
            </a:r>
          </a:p>
          <a:p>
            <a:r>
              <a:rPr lang="en-US" sz="2000" b="1" dirty="0"/>
              <a:t>Q</a:t>
            </a:r>
            <a:r>
              <a:rPr lang="en-US" sz="2000" dirty="0"/>
              <a:t> is a finite set of states.</a:t>
            </a:r>
          </a:p>
          <a:p>
            <a:r>
              <a:rPr lang="en-US" sz="2000" b="1" dirty="0"/>
              <a:t>∑</a:t>
            </a:r>
            <a:r>
              <a:rPr lang="en-US" sz="2000" dirty="0"/>
              <a:t> is a finite set of symbols called the alphabets.</a:t>
            </a:r>
          </a:p>
          <a:p>
            <a:r>
              <a:rPr lang="en-US" sz="2000" b="1" dirty="0"/>
              <a:t>δ</a:t>
            </a:r>
            <a:r>
              <a:rPr lang="en-US" sz="2000" dirty="0"/>
              <a:t> is the transition function where </a:t>
            </a:r>
            <a:r>
              <a:rPr lang="en-US" sz="2000" b="1" dirty="0">
                <a:solidFill>
                  <a:srgbClr val="FF0000"/>
                </a:solidFill>
              </a:rPr>
              <a:t>δ: Q × {∑ ∪ ε} → 2</a:t>
            </a:r>
            <a:r>
              <a:rPr lang="en-US" sz="2000" b="1" baseline="30000" dirty="0">
                <a:solidFill>
                  <a:srgbClr val="FF0000"/>
                </a:solidFill>
              </a:rPr>
              <a:t>Q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(Here the power set of Q (2</a:t>
            </a:r>
            <a:r>
              <a:rPr lang="en-US" sz="2000" baseline="30000" dirty="0"/>
              <a:t>Q</a:t>
            </a:r>
            <a:r>
              <a:rPr lang="en-US" sz="2000" dirty="0"/>
              <a:t>) has been taken because in case of NDFA, from a state, transition can occur to any combination of Q states)</a:t>
            </a:r>
          </a:p>
          <a:p>
            <a:r>
              <a:rPr lang="en-US" sz="2000" b="1" dirty="0"/>
              <a:t>q</a:t>
            </a:r>
            <a:r>
              <a:rPr lang="en-US" sz="2000" b="1" baseline="-25000" dirty="0"/>
              <a:t>0</a:t>
            </a:r>
            <a:r>
              <a:rPr lang="en-US" sz="2000" dirty="0"/>
              <a:t> is the initial state from where any input is processed (q</a:t>
            </a:r>
            <a:r>
              <a:rPr lang="en-US" sz="2000" baseline="-25000" dirty="0"/>
              <a:t>0</a:t>
            </a:r>
            <a:r>
              <a:rPr lang="en-US" sz="2000" dirty="0"/>
              <a:t> ∈ Q).</a:t>
            </a:r>
          </a:p>
          <a:p>
            <a:r>
              <a:rPr lang="en-US" sz="2000" b="1" dirty="0"/>
              <a:t>F</a:t>
            </a:r>
            <a:r>
              <a:rPr lang="en-US" sz="2000" dirty="0"/>
              <a:t> is a set of final state/states of Q (F ⊆ Q).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sz="1800" i="1" dirty="0">
              <a:sym typeface="Wingdings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SzPct val="135000"/>
              <a:buFont typeface="Wingdings" pitchFamily="2" charset="2"/>
              <a:buChar char="§"/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DFA </a:t>
            </a:r>
            <a:r>
              <a:rPr lang="en-US" altLang="en-US" sz="2400" dirty="0">
                <a:solidFill>
                  <a:srgbClr val="FF0000"/>
                </a:solidFill>
              </a:rPr>
              <a:t>specifies exactly one transition for each combination of state and input symbol </a:t>
            </a:r>
            <a:r>
              <a:rPr lang="en-US" altLang="en-US" sz="2400" dirty="0"/>
              <a:t>while </a:t>
            </a:r>
            <a:r>
              <a:rPr lang="en-US" altLang="en-US" sz="2400" b="1" dirty="0">
                <a:solidFill>
                  <a:srgbClr val="0000FF"/>
                </a:solidFill>
              </a:rPr>
              <a:t>NFA</a:t>
            </a:r>
            <a:r>
              <a:rPr lang="en-US" altLang="en-US" sz="2400" dirty="0">
                <a:solidFill>
                  <a:srgbClr val="0000FF"/>
                </a:solidFill>
              </a:rPr>
              <a:t> allows zero, one or more transitions</a:t>
            </a:r>
          </a:p>
        </p:txBody>
      </p:sp>
      <p:sp>
        <p:nvSpPr>
          <p:cNvPr id="72708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3DE8BC-B024-49DC-A007-36B312D8F5F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360364"/>
          </a:xfrm>
        </p:spPr>
        <p:txBody>
          <a:bodyPr/>
          <a:lstStyle/>
          <a:p>
            <a:r>
              <a:rPr lang="en-US" dirty="0"/>
              <a:t>NFA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914401"/>
            <a:ext cx="8229600" cy="5308600"/>
          </a:xfrm>
        </p:spPr>
        <p:txBody>
          <a:bodyPr/>
          <a:lstStyle/>
          <a:p>
            <a:r>
              <a:rPr lang="en-US" dirty="0"/>
              <a:t>L={ ends with ‘a’}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</a:t>
            </a:r>
            <a:r>
              <a:rPr lang="en-US" dirty="0" err="1"/>
              <a:t>Eg:abaa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102659" y="2918012"/>
            <a:ext cx="1264023" cy="13716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Arial" charset="0"/>
              </a:rPr>
              <a:t>  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455459" y="2918012"/>
            <a:ext cx="1264023" cy="13716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612341" y="3254189"/>
            <a:ext cx="927847" cy="685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Arial" charset="0"/>
              </a:rPr>
              <a:t>B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 bwMode="auto">
          <a:xfrm>
            <a:off x="2366682" y="3603812"/>
            <a:ext cx="2088777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 bwMode="auto">
          <a:xfrm>
            <a:off x="1169894" y="2512274"/>
            <a:ext cx="793377" cy="701573"/>
          </a:xfrm>
          <a:custGeom>
            <a:avLst/>
            <a:gdLst>
              <a:gd name="connsiteX0" fmla="*/ 0 w 793377"/>
              <a:gd name="connsiteY0" fmla="*/ 701573 h 701573"/>
              <a:gd name="connsiteX1" fmla="*/ 430306 w 793377"/>
              <a:gd name="connsiteY1" fmla="*/ 2326 h 701573"/>
              <a:gd name="connsiteX2" fmla="*/ 793377 w 793377"/>
              <a:gd name="connsiteY2" fmla="*/ 459526 h 701573"/>
              <a:gd name="connsiteX3" fmla="*/ 793377 w 793377"/>
              <a:gd name="connsiteY3" fmla="*/ 459526 h 70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3377" h="701573">
                <a:moveTo>
                  <a:pt x="0" y="701573"/>
                </a:moveTo>
                <a:cubicBezTo>
                  <a:pt x="149038" y="372120"/>
                  <a:pt x="298077" y="42667"/>
                  <a:pt x="430306" y="2326"/>
                </a:cubicBezTo>
                <a:cubicBezTo>
                  <a:pt x="562536" y="-38015"/>
                  <a:pt x="793377" y="459526"/>
                  <a:pt x="793377" y="459526"/>
                </a:cubicBezTo>
                <a:lnTo>
                  <a:pt x="793377" y="459526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1734670" y="2863060"/>
            <a:ext cx="228601" cy="549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Connector 13"/>
          <p:cNvCxnSpPr>
            <a:stCxn id="10" idx="2"/>
          </p:cNvCxnSpPr>
          <p:nvPr/>
        </p:nvCxnSpPr>
        <p:spPr bwMode="auto">
          <a:xfrm flipV="1">
            <a:off x="1963271" y="2716306"/>
            <a:ext cx="0" cy="25549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963271" y="239357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a,b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2366683" y="4666129"/>
            <a:ext cx="1169894" cy="1492624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A,a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Arial" charset="0"/>
              </a:rPr>
              <a:t>A,b</a:t>
            </a:r>
            <a:endParaRPr lang="en-US" sz="1800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B,a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Arial" charset="0"/>
              </a:rPr>
              <a:t>B,b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961965" y="4666129"/>
            <a:ext cx="1021976" cy="155687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{Ǿ}</a:t>
            </a:r>
          </a:p>
          <a:p>
            <a:r>
              <a:rPr lang="en-US" sz="1800" dirty="0"/>
              <a:t>{A}</a:t>
            </a:r>
          </a:p>
          <a:p>
            <a:r>
              <a:rPr lang="en-US" sz="1800" dirty="0"/>
              <a:t>{B}</a:t>
            </a:r>
          </a:p>
          <a:p>
            <a:r>
              <a:rPr lang="en-US" sz="1800" dirty="0"/>
              <a:t>{A,B}</a:t>
            </a:r>
          </a:p>
          <a:p>
            <a:endParaRPr lang="en-US" sz="1800" dirty="0"/>
          </a:p>
          <a:p>
            <a:r>
              <a:rPr lang="en-US" sz="1800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2893" y="4811720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Qx</a:t>
            </a:r>
            <a:r>
              <a:rPr lang="en-US" altLang="en-US" dirty="0">
                <a:latin typeface="Baskerville Old Face" pitchFamily="18" charset="0"/>
              </a:rPr>
              <a:t> ∑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012141" y="5096435"/>
            <a:ext cx="1949824" cy="7799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891118" y="5405718"/>
            <a:ext cx="2420470" cy="134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3012141" y="5096435"/>
            <a:ext cx="2191871" cy="5782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891118" y="5096435"/>
            <a:ext cx="2178423" cy="7799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62097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417638"/>
            <a:ext cx="8229600" cy="4805362"/>
          </a:xfrm>
        </p:spPr>
        <p:txBody>
          <a:bodyPr/>
          <a:lstStyle/>
          <a:p>
            <a:pPr algn="just"/>
            <a:r>
              <a:rPr lang="en-US" sz="2800" dirty="0"/>
              <a:t>In NFA for each state there can be zero, one, two or more transitions corresponding to each particular symbol.</a:t>
            </a:r>
          </a:p>
          <a:p>
            <a:pPr algn="just"/>
            <a:r>
              <a:rPr lang="en-US" sz="2800" dirty="0"/>
              <a:t>If NFA gets to state with more than one transition corresponding to the input symbol, we say it  “</a:t>
            </a:r>
            <a:r>
              <a:rPr lang="en-US" sz="2800" dirty="0">
                <a:solidFill>
                  <a:srgbClr val="FF0000"/>
                </a:solidFill>
              </a:rPr>
              <a:t>Branches</a:t>
            </a:r>
            <a:r>
              <a:rPr lang="en-US" dirty="0"/>
              <a:t>”</a:t>
            </a:r>
          </a:p>
          <a:p>
            <a:pPr algn="just"/>
            <a:r>
              <a:rPr lang="en-US" sz="2800" dirty="0"/>
              <a:t>If NFA gets to a state where there is no valid transition, then the branch dies.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52904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Without ε Moves</a:t>
            </a:r>
          </a:p>
          <a:p>
            <a:pPr marL="0" indent="0">
              <a:buNone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With ε Moves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87706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without </a:t>
            </a:r>
            <a:r>
              <a:rPr lang="en-US" altLang="zh-TW" dirty="0"/>
              <a:t>Epsilon</a:t>
            </a:r>
            <a:r>
              <a:rPr lang="en-US" dirty="0"/>
              <a:t> (ε) </a:t>
            </a:r>
            <a:r>
              <a:rPr lang="en-US" altLang="zh-TW" dirty="0"/>
              <a:t>Transitions </a:t>
            </a:r>
            <a:r>
              <a:rPr lang="en-US" dirty="0"/>
              <a:t>Design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2" y="1417638"/>
            <a:ext cx="9009528" cy="4805362"/>
          </a:xfrm>
        </p:spPr>
        <p:txBody>
          <a:bodyPr/>
          <a:lstStyle/>
          <a:p>
            <a:r>
              <a:rPr lang="en-US" dirty="0"/>
              <a:t>NFA for String that accepts two consecutive 0’s or 1’s.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43" y="3026616"/>
            <a:ext cx="6100482" cy="339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18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762" y="1804615"/>
            <a:ext cx="8656637" cy="1920221"/>
          </a:xfrm>
        </p:spPr>
        <p:txBody>
          <a:bodyPr/>
          <a:lstStyle/>
          <a:p>
            <a:r>
              <a:rPr lang="en-US" dirty="0"/>
              <a:t>NFA for String that accepts two consecutive 0’s or 1’s.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4321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Finite State Machine/Automata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03300" y="1455738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FSMs are a simple method for specifying a process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Have fixed and very limited amount of memory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Driven by input and halt when the input finishes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Have a current state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Driven by the input and change from current state to a new state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Produce simple output, often accept/reject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400" dirty="0"/>
          </a:p>
        </p:txBody>
      </p:sp>
      <p:sp>
        <p:nvSpPr>
          <p:cNvPr id="47108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022D9C-3E40-481F-BB68-7E6952DE6EE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for NFA without </a:t>
            </a:r>
            <a:r>
              <a:rPr lang="en-US" altLang="zh-TW" dirty="0"/>
              <a:t>Epsilon</a:t>
            </a:r>
            <a:r>
              <a:rPr lang="en-US" dirty="0"/>
              <a:t> (ε) </a:t>
            </a:r>
            <a:r>
              <a:rPr lang="en-US" altLang="zh-TW" dirty="0"/>
              <a:t>Transitions </a:t>
            </a:r>
            <a:r>
              <a:rPr lang="en-US" dirty="0"/>
              <a:t>Design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76194"/>
              </p:ext>
            </p:extLst>
          </p:nvPr>
        </p:nvGraphicFramePr>
        <p:xfrm>
          <a:off x="485775" y="1089213"/>
          <a:ext cx="8429624" cy="570771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90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5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L1={starts with ‘a’}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L1={Contains</a:t>
                      </a:r>
                      <a:r>
                        <a:rPr lang="en-US" sz="2800" b="1" baseline="0" dirty="0"/>
                        <a:t> </a:t>
                      </a:r>
                      <a:r>
                        <a:rPr lang="en-US" sz="2800" b="1" dirty="0"/>
                        <a:t>‘a’}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L1={ends with ‘a’}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905" y="1417638"/>
            <a:ext cx="4412154" cy="17155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905" y="3408629"/>
            <a:ext cx="4412154" cy="17470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905" y="5431102"/>
            <a:ext cx="4412153" cy="129242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 bwMode="auto">
          <a:xfrm>
            <a:off x="7866529" y="2393576"/>
            <a:ext cx="685800" cy="605118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743825" y="4250953"/>
            <a:ext cx="808504" cy="66394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866529" y="5857875"/>
            <a:ext cx="685800" cy="62865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92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for NFA without </a:t>
            </a:r>
            <a:r>
              <a:rPr lang="en-US" altLang="zh-TW" dirty="0"/>
              <a:t>Epsilon</a:t>
            </a:r>
            <a:r>
              <a:rPr lang="en-US" dirty="0"/>
              <a:t> (ε) </a:t>
            </a:r>
            <a:r>
              <a:rPr lang="en-US" altLang="zh-TW" dirty="0"/>
              <a:t>Transitions </a:t>
            </a:r>
            <a:r>
              <a:rPr lang="en-US" dirty="0"/>
              <a:t>Design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236015"/>
              </p:ext>
            </p:extLst>
          </p:nvPr>
        </p:nvGraphicFramePr>
        <p:xfrm>
          <a:off x="485775" y="1089213"/>
          <a:ext cx="8429624" cy="570771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90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5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L1={starts with ‘ab’}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L1={Contains</a:t>
                      </a:r>
                      <a:r>
                        <a:rPr lang="en-US" sz="2800" b="1" baseline="0" dirty="0"/>
                        <a:t> </a:t>
                      </a:r>
                      <a:r>
                        <a:rPr lang="en-US" sz="2800" b="1" dirty="0"/>
                        <a:t>‘ab’}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L1={ends with ‘ab’}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63" y="1296989"/>
            <a:ext cx="4114800" cy="181024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8101013" y="2171700"/>
            <a:ext cx="485775" cy="657225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326" y="3493365"/>
            <a:ext cx="4157450" cy="179209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8101013" y="4429125"/>
            <a:ext cx="485775" cy="614363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326" y="5448974"/>
            <a:ext cx="4311649" cy="1318086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8243888" y="5890716"/>
            <a:ext cx="700087" cy="49579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26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Design NFA for string starts with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NFA for string starts with 01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NFA for string starts with 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NFA for string ends with  010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NFA for string contains   101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Design NFA that starts with </a:t>
            </a:r>
            <a:r>
              <a:rPr lang="en-US" dirty="0" err="1">
                <a:solidFill>
                  <a:srgbClr val="FF0000"/>
                </a:solidFill>
              </a:rPr>
              <a:t>aa</a:t>
            </a:r>
            <a:r>
              <a:rPr lang="en-US" dirty="0">
                <a:solidFill>
                  <a:srgbClr val="FF0000"/>
                </a:solidFill>
              </a:rPr>
              <a:t> and ends with ab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Design NFA that contains WW</a:t>
            </a:r>
            <a:r>
              <a:rPr lang="en-US" baseline="30000" dirty="0">
                <a:solidFill>
                  <a:srgbClr val="FF0000"/>
                </a:solidFill>
              </a:rPr>
              <a:t>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49732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  <a:br>
              <a:rPr lang="en-US" dirty="0"/>
            </a:br>
            <a:r>
              <a:rPr lang="en-US" dirty="0"/>
              <a:t>String Containing 01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02" y="1631484"/>
            <a:ext cx="8083995" cy="45259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3121845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with </a:t>
            </a:r>
            <a:r>
              <a:rPr lang="en-US" altLang="zh-TW" dirty="0"/>
              <a:t>Epsilon</a:t>
            </a:r>
            <a:r>
              <a:rPr lang="en-US" dirty="0"/>
              <a:t> (ε) </a:t>
            </a:r>
            <a:r>
              <a:rPr lang="en-US" altLang="zh-TW" dirty="0"/>
              <a:t>Transitions </a:t>
            </a:r>
            <a:r>
              <a:rPr lang="en-US" dirty="0"/>
              <a:t>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</a:pPr>
            <a:r>
              <a:rPr lang="en-US" altLang="zh-TW" dirty="0"/>
              <a:t>We allow the automation to accept the  empty string </a:t>
            </a:r>
            <a:r>
              <a:rPr lang="en-US" altLang="zh-TW" dirty="0">
                <a:latin typeface="Symbol" panose="05050102010706020507" pitchFamily="18" charset="2"/>
              </a:rPr>
              <a:t>e</a:t>
            </a:r>
            <a:r>
              <a:rPr lang="en-US" altLang="zh-TW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This means that a transition is allowed to occur without reading in a symbol.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The resulting NFA is called </a:t>
            </a:r>
            <a:r>
              <a:rPr lang="en-US" altLang="zh-TW" dirty="0">
                <a:latin typeface="Symbol" panose="05050102010706020507" pitchFamily="18" charset="2"/>
              </a:rPr>
              <a:t>e</a:t>
            </a:r>
            <a:r>
              <a:rPr lang="en-US" altLang="zh-TW" dirty="0"/>
              <a:t>-NFA.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It adds “programming (design) convenience” (more intuitive for use in designing FA’s)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244507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for NFA with </a:t>
            </a:r>
            <a:r>
              <a:rPr lang="en-US" altLang="zh-TW" dirty="0"/>
              <a:t>Epsilon</a:t>
            </a:r>
            <a:r>
              <a:rPr lang="en-US" dirty="0"/>
              <a:t> (ε) </a:t>
            </a:r>
            <a:r>
              <a:rPr lang="en-US" altLang="zh-TW" dirty="0"/>
              <a:t>Transitions </a:t>
            </a:r>
            <a:r>
              <a:rPr lang="en-US" dirty="0"/>
              <a:t>Design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93" y="1697038"/>
            <a:ext cx="7914365" cy="45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58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for </a:t>
            </a:r>
            <a:r>
              <a:rPr lang="en-US"/>
              <a:t>NFA with </a:t>
            </a:r>
            <a:r>
              <a:rPr lang="en-US" altLang="zh-TW" dirty="0"/>
              <a:t>Epsilon</a:t>
            </a:r>
            <a:r>
              <a:rPr lang="en-US" dirty="0"/>
              <a:t> (ε) </a:t>
            </a:r>
            <a:r>
              <a:rPr lang="en-US" altLang="zh-TW" dirty="0"/>
              <a:t>Transitions </a:t>
            </a:r>
            <a:r>
              <a:rPr lang="en-US" dirty="0"/>
              <a:t>Design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697037"/>
            <a:ext cx="8318616" cy="42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80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Try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65" y="1040215"/>
            <a:ext cx="8229600" cy="569543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Construct NFA with ε moves</a:t>
            </a:r>
          </a:p>
          <a:p>
            <a:r>
              <a:rPr lang="en-US" dirty="0"/>
              <a:t>01</a:t>
            </a:r>
          </a:p>
          <a:p>
            <a:r>
              <a:rPr lang="en-US" dirty="0"/>
              <a:t>0011</a:t>
            </a:r>
          </a:p>
          <a:p>
            <a:r>
              <a:rPr lang="en-US" dirty="0"/>
              <a:t>(ab U aba)*</a:t>
            </a:r>
          </a:p>
          <a:p>
            <a:r>
              <a:rPr lang="en-US" dirty="0"/>
              <a:t> a*  + (ab)*</a:t>
            </a:r>
          </a:p>
          <a:p>
            <a:r>
              <a:rPr lang="en-US" dirty="0"/>
              <a:t>Binary String With 00 or 11 as substring</a:t>
            </a:r>
          </a:p>
          <a:p>
            <a:pPr algn="just"/>
            <a:r>
              <a:rPr lang="en-US" dirty="0"/>
              <a:t>Design NFA  for</a:t>
            </a:r>
            <a:r>
              <a:rPr lang="en-US" b="1" dirty="0"/>
              <a:t> </a:t>
            </a:r>
            <a:r>
              <a:rPr lang="en-US" b="1" i="1" dirty="0" err="1"/>
              <a:t>aa</a:t>
            </a:r>
            <a:r>
              <a:rPr lang="en-US" b="1" dirty="0"/>
              <a:t>(</a:t>
            </a:r>
            <a:r>
              <a:rPr lang="en-US" b="1" i="1" dirty="0"/>
              <a:t>a </a:t>
            </a:r>
            <a:r>
              <a:rPr lang="en-US" b="1" dirty="0"/>
              <a:t>υ</a:t>
            </a:r>
            <a:r>
              <a:rPr lang="en-US" b="1" i="1" dirty="0"/>
              <a:t> b</a:t>
            </a:r>
            <a:r>
              <a:rPr lang="en-US" b="1" dirty="0"/>
              <a:t>)</a:t>
            </a:r>
            <a:r>
              <a:rPr lang="en-US" b="1" i="1" dirty="0"/>
              <a:t>* </a:t>
            </a:r>
            <a:r>
              <a:rPr lang="en-US" b="1" i="1" dirty="0" err="1"/>
              <a:t>ba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5045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Finite State Machine/Automata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87363" y="1417638"/>
            <a:ext cx="8229600" cy="480536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 Design DFA for a coke vending machine that </a:t>
            </a:r>
            <a:r>
              <a:rPr lang="en-US" altLang="en-US" sz="2400" b="1" dirty="0">
                <a:solidFill>
                  <a:srgbClr val="0000FF"/>
                </a:solidFill>
              </a:rPr>
              <a:t>accepts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b="1">
                <a:solidFill>
                  <a:srgbClr val="0000FF"/>
                </a:solidFill>
              </a:rPr>
              <a:t>   </a:t>
            </a:r>
            <a:r>
              <a:rPr lang="en-US" altLang="en-US" sz="2400" b="1" dirty="0">
                <a:solidFill>
                  <a:srgbClr val="0000FF"/>
                </a:solidFill>
              </a:rPr>
              <a:t>20c 50c  and1.00  RM coins. </a:t>
            </a:r>
            <a:r>
              <a:rPr lang="en-US" altLang="en-US" sz="2400" dirty="0"/>
              <a:t>If given 1.00 RM or more it delivers a coke.</a:t>
            </a:r>
          </a:p>
          <a:p>
            <a:pPr marL="400050" lvl="1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States</a:t>
            </a:r>
            <a:r>
              <a:rPr lang="en-US" altLang="en-US" sz="2400" dirty="0"/>
              <a:t>: Fed 0, 20, 40, 50, . . . 100+</a:t>
            </a:r>
          </a:p>
          <a:p>
            <a:pPr marL="400050" lvl="1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Initial state:</a:t>
            </a:r>
            <a:r>
              <a:rPr lang="en-US" altLang="en-US" sz="2400" dirty="0"/>
              <a:t> Fed 0</a:t>
            </a:r>
          </a:p>
          <a:p>
            <a:pPr marL="400050" lvl="1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Transitions</a:t>
            </a:r>
            <a:r>
              <a:rPr lang="en-US" altLang="en-US" sz="2400" dirty="0"/>
              <a:t>: e.g. fed 20, insert 20, new state is fed 40</a:t>
            </a:r>
          </a:p>
          <a:p>
            <a:pPr marL="400050" lvl="1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Final state</a:t>
            </a:r>
            <a:r>
              <a:rPr lang="en-US" altLang="en-US" sz="2400" dirty="0"/>
              <a:t>: Fed 100+</a:t>
            </a: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E238A3-68BE-4EB6-BFBC-690E2F7330F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00FF"/>
                </a:solidFill>
              </a:rPr>
              <a:t>Transition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sz="2000" b="1" dirty="0"/>
              <a:t>It is basically a tabular representation of the transition function that takes two arguments (a state and a symbol) and returns a value (the “next state”).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/>
              <a:t>Rows correspond to states,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/>
              <a:t>Columns correspond to input symbols,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/>
              <a:t>Entries correspond to next states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/>
              <a:t>The start state is marked with an arrow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/>
              <a:t>The accept states are marked with a star (*).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sz="2000" dirty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  <a:cs typeface="Times New Roman" panose="02020603050405020304" pitchFamily="18" charset="0"/>
              </a:rPr>
              <a:t>‹#›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62650" y="2871788"/>
          <a:ext cx="2962275" cy="24606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0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44" marR="91444"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208">
                <a:tc>
                  <a:txBody>
                    <a:bodyPr/>
                    <a:lstStyle/>
                    <a:p>
                      <a:r>
                        <a:rPr lang="en-US" sz="1800" b="1" baseline="0" dirty="0"/>
                        <a:t>  </a:t>
                      </a:r>
                      <a:r>
                        <a:rPr lang="en-US" sz="1800" b="1" dirty="0"/>
                        <a:t>      q0</a:t>
                      </a:r>
                    </a:p>
                  </a:txBody>
                  <a:tcPr marL="91444" marR="91444"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q0</a:t>
                      </a:r>
                    </a:p>
                  </a:txBody>
                  <a:tcPr marL="91444" marR="91444"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q1</a:t>
                      </a:r>
                    </a:p>
                  </a:txBody>
                  <a:tcPr marL="91444" marR="91444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208">
                <a:tc>
                  <a:txBody>
                    <a:bodyPr/>
                    <a:lstStyle/>
                    <a:p>
                      <a:r>
                        <a:rPr lang="en-US" sz="1800" b="1" dirty="0"/>
                        <a:t>      * q1</a:t>
                      </a:r>
                    </a:p>
                  </a:txBody>
                  <a:tcPr marL="91444" marR="91444"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q1</a:t>
                      </a:r>
                    </a:p>
                  </a:txBody>
                  <a:tcPr marL="91444" marR="91444"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q1</a:t>
                      </a:r>
                    </a:p>
                  </a:txBody>
                  <a:tcPr marL="91444" marR="91444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9175" name="Straight Arrow Connector 6"/>
          <p:cNvCxnSpPr>
            <a:cxnSpLocks noChangeShapeType="1"/>
          </p:cNvCxnSpPr>
          <p:nvPr/>
        </p:nvCxnSpPr>
        <p:spPr bwMode="auto">
          <a:xfrm>
            <a:off x="6065838" y="3979863"/>
            <a:ext cx="3222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32" y="0"/>
            <a:ext cx="7042150" cy="669701"/>
          </a:xfrm>
        </p:spPr>
        <p:txBody>
          <a:bodyPr/>
          <a:lstStyle/>
          <a:p>
            <a:r>
              <a:rPr lang="en-US" dirty="0"/>
              <a:t>Try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8" y="1383394"/>
            <a:ext cx="8229600" cy="452596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  Design  DFA and state transition table for a Coke  vending machine that accepts</a:t>
            </a:r>
            <a:r>
              <a:rPr lang="en-US" altLang="en-US" sz="2400" b="1" dirty="0">
                <a:solidFill>
                  <a:srgbClr val="0000FF"/>
                </a:solidFill>
              </a:rPr>
              <a:t> 20c , 50c  and 1 MYR. </a:t>
            </a:r>
            <a:r>
              <a:rPr lang="en-US" altLang="en-US" sz="2400" dirty="0"/>
              <a:t>The machine delivers a coke for 1 MYR. Assume the balance will be ejected for denominations above 1 MYR.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  Identify  the following :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  1. Initial State   2.Final State   3.List of states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7235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  <a:latin typeface="+mn-lt"/>
              </a:rPr>
              <a:t>States, Transitions and Finite-State Transition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1800" b="1" dirty="0"/>
          </a:p>
          <a:p>
            <a:pPr eaLnBrk="1" hangingPunct="1">
              <a:defRPr/>
            </a:pPr>
            <a:r>
              <a:rPr lang="en-US" sz="1800" b="1" dirty="0"/>
              <a:t> </a:t>
            </a:r>
            <a:r>
              <a:rPr lang="en-US" sz="1800" b="1" dirty="0">
                <a:solidFill>
                  <a:srgbClr val="0000FF"/>
                </a:solidFill>
              </a:rPr>
              <a:t>State of a system</a:t>
            </a:r>
          </a:p>
          <a:p>
            <a:pPr lvl="1" eaLnBrk="1" hangingPunct="1">
              <a:defRPr/>
            </a:pPr>
            <a:r>
              <a:rPr lang="en-US" sz="1400" dirty="0"/>
              <a:t>It is an instantaneous description of that system which gives all relevant information necessary to determine how the system can evolve from that point .</a:t>
            </a:r>
          </a:p>
          <a:p>
            <a:pPr lvl="1" eaLnBrk="1" hangingPunct="1">
              <a:defRPr/>
            </a:pPr>
            <a:endParaRPr lang="en-US" sz="1400" dirty="0"/>
          </a:p>
          <a:p>
            <a:pPr eaLnBrk="1" hangingPunct="1">
              <a:defRPr/>
            </a:pPr>
            <a:r>
              <a:rPr lang="en-US" sz="1800" b="1" dirty="0">
                <a:solidFill>
                  <a:srgbClr val="0000FF"/>
                </a:solidFill>
              </a:rPr>
              <a:t>Transitions</a:t>
            </a:r>
            <a:r>
              <a:rPr lang="en-US" sz="1800" dirty="0"/>
              <a:t> </a:t>
            </a:r>
          </a:p>
          <a:p>
            <a:pPr lvl="1" eaLnBrk="1" hangingPunct="1">
              <a:defRPr/>
            </a:pPr>
            <a:r>
              <a:rPr lang="en-US" sz="1400" dirty="0"/>
              <a:t>changes of states that can occur spontaneously or in response to inputs to the states. Some examples of state transition systems are: digital systems, vending machines, etc.</a:t>
            </a:r>
          </a:p>
          <a:p>
            <a:pPr lvl="1" eaLnBrk="1" hangingPunct="1">
              <a:defRPr/>
            </a:pPr>
            <a:endParaRPr lang="en-US" sz="1400" dirty="0"/>
          </a:p>
          <a:p>
            <a:pPr eaLnBrk="1" hangingPunct="1">
              <a:defRPr/>
            </a:pPr>
            <a:r>
              <a:rPr lang="en-US" sz="1800" b="1" dirty="0">
                <a:solidFill>
                  <a:srgbClr val="0000FF"/>
                </a:solidFill>
              </a:rPr>
              <a:t>Finite-state transition system. </a:t>
            </a:r>
          </a:p>
          <a:p>
            <a:pPr lvl="1" eaLnBrk="1" hangingPunct="1">
              <a:defRPr/>
            </a:pPr>
            <a:r>
              <a:rPr lang="en-US" sz="1400" dirty="0"/>
              <a:t>System contains only a finite number of states and transitions</a:t>
            </a:r>
            <a:r>
              <a:rPr lang="en-US" sz="1600" dirty="0"/>
              <a:t>.</a:t>
            </a:r>
          </a:p>
          <a:p>
            <a:pPr lvl="1" eaLnBrk="1" hangingPunct="1">
              <a:defRPr/>
            </a:pPr>
            <a:endParaRPr lang="en-US" sz="1600" dirty="0"/>
          </a:p>
          <a:p>
            <a:pPr eaLnBrk="1" hangingPunct="1">
              <a:defRPr/>
            </a:pPr>
            <a:r>
              <a:rPr lang="en-US" altLang="en-US" sz="1800" b="1" dirty="0">
                <a:solidFill>
                  <a:srgbClr val="0000FF"/>
                </a:solidFill>
              </a:rPr>
              <a:t>Finite State Machines or </a:t>
            </a:r>
            <a:r>
              <a:rPr lang="en-US" sz="1800" dirty="0">
                <a:solidFill>
                  <a:srgbClr val="0000FF"/>
                </a:solidFill>
              </a:rPr>
              <a:t>Finite automation</a:t>
            </a:r>
            <a:r>
              <a:rPr lang="en-US" sz="1800" i="1" dirty="0">
                <a:solidFill>
                  <a:srgbClr val="0000FF"/>
                </a:solidFill>
              </a:rPr>
              <a:t>.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dirty="0"/>
              <a:t>	Finite-state transition systems can be modeled abstractly by a mathematical model  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6BA724-131B-44F7-AA41-4C5BCBA602D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00FF"/>
                </a:solidFill>
              </a:rPr>
              <a:t>State Transition diagram 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87363" y="1146175"/>
            <a:ext cx="8229600" cy="5076825"/>
          </a:xfrm>
        </p:spPr>
        <p:txBody>
          <a:bodyPr/>
          <a:lstStyle/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A state transition diagram or simply a transition diagram is a directed graph which can be constructed as follows:</a:t>
            </a:r>
          </a:p>
          <a:p>
            <a:pPr lvl="1" eaLnBrk="1" hangingPunct="1"/>
            <a:r>
              <a:rPr lang="en-US" altLang="en-US" sz="2000" b="1">
                <a:solidFill>
                  <a:srgbClr val="0000FF"/>
                </a:solidFill>
              </a:rPr>
              <a:t>For each state in </a:t>
            </a:r>
            <a:r>
              <a:rPr lang="en-US" altLang="en-US" sz="2000" b="1" i="1">
                <a:solidFill>
                  <a:srgbClr val="0000FF"/>
                </a:solidFill>
              </a:rPr>
              <a:t>Q</a:t>
            </a:r>
            <a:r>
              <a:rPr lang="en-US" altLang="en-US" sz="2000" b="1">
                <a:solidFill>
                  <a:srgbClr val="0000FF"/>
                </a:solidFill>
              </a:rPr>
              <a:t> there is a node.</a:t>
            </a:r>
          </a:p>
          <a:p>
            <a:pPr lvl="1" eaLnBrk="1" hangingPunct="1"/>
            <a:r>
              <a:rPr lang="en-US" altLang="en-US" sz="2000" b="1">
                <a:solidFill>
                  <a:srgbClr val="0000FF"/>
                </a:solidFill>
              </a:rPr>
              <a:t>There is a directed edge from node </a:t>
            </a:r>
            <a:r>
              <a:rPr lang="en-US" altLang="en-US" sz="2000" b="1" i="1">
                <a:solidFill>
                  <a:srgbClr val="0000FF"/>
                </a:solidFill>
              </a:rPr>
              <a:t>q</a:t>
            </a:r>
            <a:r>
              <a:rPr lang="en-US" altLang="en-US" sz="2000" b="1">
                <a:solidFill>
                  <a:srgbClr val="0000FF"/>
                </a:solidFill>
              </a:rPr>
              <a:t> to node </a:t>
            </a:r>
            <a:r>
              <a:rPr lang="en-US" altLang="en-US" sz="2000" b="1" i="1">
                <a:solidFill>
                  <a:srgbClr val="0000FF"/>
                </a:solidFill>
              </a:rPr>
              <a:t>p</a:t>
            </a:r>
            <a:r>
              <a:rPr lang="en-US" altLang="en-US" sz="2000" b="1">
                <a:solidFill>
                  <a:srgbClr val="0000FF"/>
                </a:solidFill>
              </a:rPr>
              <a:t> labeled </a:t>
            </a:r>
            <a:r>
              <a:rPr lang="en-US" altLang="en-US" sz="2000" b="1" i="1">
                <a:solidFill>
                  <a:srgbClr val="0000FF"/>
                </a:solidFill>
              </a:rPr>
              <a:t>a</a:t>
            </a:r>
            <a:r>
              <a:rPr lang="en-US" altLang="en-US" sz="2000" b="1">
                <a:solidFill>
                  <a:srgbClr val="0000FF"/>
                </a:solidFill>
              </a:rPr>
              <a:t> iff  </a:t>
            </a:r>
          </a:p>
          <a:p>
            <a:pPr eaLnBrk="1" hangingPunct="1"/>
            <a:endParaRPr lang="en-US" altLang="en-US" sz="2400" b="1">
              <a:solidFill>
                <a:srgbClr val="0000FF"/>
              </a:solidFill>
            </a:endParaRP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>
              <a:lnSpc>
                <a:spcPct val="150000"/>
              </a:lnSpc>
            </a:pPr>
            <a:r>
              <a:rPr lang="en-US" altLang="en-US" sz="2000"/>
              <a:t>(If there are several input symbols that cause a transition, the edge is labeled by the list of these symbols.)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/>
              <a:t>There is an arrow with no source into the start state.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/>
              <a:t>Accepting states are indicated by double circle.</a:t>
            </a:r>
          </a:p>
          <a:p>
            <a:pPr eaLnBrk="1" hangingPunct="1"/>
            <a:endParaRPr lang="en-US" altLang="en-US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  <a:cs typeface="Times New Roman" panose="02020603050405020304" pitchFamily="18" charset="0"/>
              </a:rPr>
              <a:t>‹#›</a:t>
            </a:r>
          </a:p>
        </p:txBody>
      </p:sp>
      <p:pic>
        <p:nvPicPr>
          <p:cNvPr id="51205" name="Picture 2" descr="C:\Users\bazila.banu\Desktop\eq-3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2894013"/>
            <a:ext cx="22066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PU TEMPLATE">
  <a:themeElements>
    <a:clrScheme name="RTSCourse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RTSCourseTemplate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TSCourse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SCourse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SCourse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SCourse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SCourse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SCourse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SCourse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PU TEMPLATE">
  <a:themeElements>
    <a:clrScheme name="RTSCourse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RTSCourseTemplate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TSCourse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SCourse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SCourse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SCourse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SCourse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SCourse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SCourse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OOAD(28-03-16)</Template>
  <TotalTime>7490</TotalTime>
  <Words>2214</Words>
  <Application>Microsoft Office PowerPoint</Application>
  <PresentationFormat>On-screen Show (4:3)</PresentationFormat>
  <Paragraphs>489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62" baseType="lpstr">
      <vt:lpstr>Arial</vt:lpstr>
      <vt:lpstr>Arial Black</vt:lpstr>
      <vt:lpstr>Baskerville Old Face</vt:lpstr>
      <vt:lpstr>Calibri</vt:lpstr>
      <vt:lpstr>Garamond</vt:lpstr>
      <vt:lpstr>Lucida Sans Unicode</vt:lpstr>
      <vt:lpstr>Symbol</vt:lpstr>
      <vt:lpstr>Tahoma</vt:lpstr>
      <vt:lpstr>Times</vt:lpstr>
      <vt:lpstr>Times New Roman</vt:lpstr>
      <vt:lpstr>Verdana</vt:lpstr>
      <vt:lpstr>Wingdings</vt:lpstr>
      <vt:lpstr>APU TEMPLATE</vt:lpstr>
      <vt:lpstr>1_APU TEMPLATE</vt:lpstr>
      <vt:lpstr>APUtemplate-Level_2</vt:lpstr>
      <vt:lpstr>Finite State Machines</vt:lpstr>
      <vt:lpstr>Topics</vt:lpstr>
      <vt:lpstr>Automata/Finite State Machine</vt:lpstr>
      <vt:lpstr>Finite State Machine/Automata</vt:lpstr>
      <vt:lpstr>Finite State Machine/Automata</vt:lpstr>
      <vt:lpstr>Transition Table</vt:lpstr>
      <vt:lpstr>Try This</vt:lpstr>
      <vt:lpstr>States, Transitions and Finite-State Transition System</vt:lpstr>
      <vt:lpstr>State Transition diagram </vt:lpstr>
      <vt:lpstr>Finite State Machine/Automata</vt:lpstr>
      <vt:lpstr>Types of Finite Automata</vt:lpstr>
      <vt:lpstr>Deterministic Finite Automation(DFA)</vt:lpstr>
      <vt:lpstr>FSM Example</vt:lpstr>
      <vt:lpstr>DFA Example(Type 1)</vt:lpstr>
      <vt:lpstr>DFA Example(Type 1) Strings  ending with 100</vt:lpstr>
      <vt:lpstr>Transition Function</vt:lpstr>
      <vt:lpstr>Validate  DFA Diagram</vt:lpstr>
      <vt:lpstr>DFA Example(Type 2) Strings  starting with aba</vt:lpstr>
      <vt:lpstr> Transition table</vt:lpstr>
      <vt:lpstr>DFA Example(Type 3) Strings  containing SubString</vt:lpstr>
      <vt:lpstr>Strings  containing SubString(bab)</vt:lpstr>
      <vt:lpstr>DFA Example(Type 4) Divisibility</vt:lpstr>
      <vt:lpstr>DFA Example(Type 4) Divisibility</vt:lpstr>
      <vt:lpstr>DFA Example(Type 4) Divisibility</vt:lpstr>
      <vt:lpstr>Try This</vt:lpstr>
      <vt:lpstr>Try this….</vt:lpstr>
      <vt:lpstr>Try This</vt:lpstr>
      <vt:lpstr>Try this….</vt:lpstr>
      <vt:lpstr>FINITE STATE MACHINES  (AUTOMATA)</vt:lpstr>
      <vt:lpstr>Deterministic &amp; Nondeterministic</vt:lpstr>
      <vt:lpstr>Deterministic &amp; Nondeterministic</vt:lpstr>
      <vt:lpstr>Non-determinism</vt:lpstr>
      <vt:lpstr>Non-determinism</vt:lpstr>
      <vt:lpstr>Nondeterministic Finite Automata (NFA)</vt:lpstr>
      <vt:lpstr>NFA </vt:lpstr>
      <vt:lpstr>NFA</vt:lpstr>
      <vt:lpstr>NFA Design</vt:lpstr>
      <vt:lpstr>NFA without Epsilon (ε) Transitions Design </vt:lpstr>
      <vt:lpstr>Try This</vt:lpstr>
      <vt:lpstr>Examples for NFA without Epsilon (ε) Transitions Design  </vt:lpstr>
      <vt:lpstr>Examples for NFA without Epsilon (ε) Transitions Design  </vt:lpstr>
      <vt:lpstr>Try This</vt:lpstr>
      <vt:lpstr>NFA Example String Containing 01</vt:lpstr>
      <vt:lpstr>NFA with Epsilon (ε) Transitions Design </vt:lpstr>
      <vt:lpstr>Examples for NFA with Epsilon (ε) Transitions Design  </vt:lpstr>
      <vt:lpstr>Examples for NFA with Epsilon (ε) Transitions Design  </vt:lpstr>
      <vt:lpstr>Try This</vt:lpstr>
    </vt:vector>
  </TitlesOfParts>
  <Company>_x0010_䀀Ɏ텨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Eckermann</dc:creator>
  <cp:lastModifiedBy>Yip Hanson</cp:lastModifiedBy>
  <cp:revision>296</cp:revision>
  <cp:lastPrinted>2003-06-16T02:55:01Z</cp:lastPrinted>
  <dcterms:created xsi:type="dcterms:W3CDTF">2003-06-16T01:02:08Z</dcterms:created>
  <dcterms:modified xsi:type="dcterms:W3CDTF">2023-03-03T09:20:10Z</dcterms:modified>
</cp:coreProperties>
</file>