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87" r:id="rId4"/>
    <p:sldId id="259" r:id="rId5"/>
    <p:sldId id="258" r:id="rId6"/>
    <p:sldId id="260" r:id="rId7"/>
    <p:sldId id="261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85" r:id="rId16"/>
    <p:sldId id="286" r:id="rId17"/>
    <p:sldId id="264" r:id="rId18"/>
    <p:sldId id="265" r:id="rId19"/>
    <p:sldId id="266" r:id="rId20"/>
    <p:sldId id="267" r:id="rId21"/>
    <p:sldId id="268" r:id="rId22"/>
    <p:sldId id="270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8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73B8B-8C6F-4AF6-A802-4ADD34F39B18}" type="datetimeFigureOut">
              <a:rPr lang="en-US" smtClean="0"/>
              <a:t>27-Mar-17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25786-3B49-4EDF-B166-9D1B53C6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10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25786-3B49-4EDF-B166-9D1B53C64A6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5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686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1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71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6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7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0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8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14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Module Code and Module Title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itchFamily="34" charset="0"/>
                <a:cs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Title of Slides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5.bin"/><Relationship Id="rId10" Type="http://schemas.openxmlformats.org/officeDocument/2006/relationships/oleObject" Target="../embeddings/oleObject8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Regular Expression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-533400"/>
            <a:ext cx="7042150" cy="1399379"/>
          </a:xfrm>
        </p:spPr>
        <p:txBody>
          <a:bodyPr/>
          <a:lstStyle/>
          <a:p>
            <a:r>
              <a:rPr lang="en-US" dirty="0"/>
              <a:t>Rules for 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533400"/>
            <a:ext cx="8229600" cy="5689600"/>
          </a:xfrm>
        </p:spPr>
        <p:txBody>
          <a:bodyPr/>
          <a:lstStyle/>
          <a:p>
            <a:r>
              <a:rPr lang="en-US" sz="2800" b="1" dirty="0">
                <a:solidFill>
                  <a:srgbClr val="0070C0"/>
                </a:solidFill>
              </a:rPr>
              <a:t>Rule </a:t>
            </a:r>
            <a:r>
              <a:rPr lang="en-US" sz="2800" b="1" dirty="0" smtClean="0">
                <a:solidFill>
                  <a:srgbClr val="0070C0"/>
                </a:solidFill>
              </a:rPr>
              <a:t>3:Eliminate more number of final state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Rule 4:Eliminate all the other states one by one except initial and final state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ε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900985" y="2289702"/>
            <a:ext cx="715963" cy="812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659981" y="2030346"/>
            <a:ext cx="731837" cy="72945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057729" y="2815033"/>
            <a:ext cx="731837" cy="72945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022663" y="3645239"/>
            <a:ext cx="731837" cy="72945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stCxn id="5" idx="6"/>
            <a:endCxn id="6" idx="2"/>
          </p:cNvCxnSpPr>
          <p:nvPr/>
        </p:nvCxnSpPr>
        <p:spPr bwMode="auto">
          <a:xfrm flipV="1">
            <a:off x="2616948" y="2395074"/>
            <a:ext cx="1043033" cy="30102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stCxn id="5" idx="6"/>
            <a:endCxn id="7" idx="2"/>
          </p:cNvCxnSpPr>
          <p:nvPr/>
        </p:nvCxnSpPr>
        <p:spPr bwMode="auto">
          <a:xfrm>
            <a:off x="2616948" y="2696102"/>
            <a:ext cx="2440781" cy="4836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2665597" y="2770702"/>
            <a:ext cx="2419047" cy="12065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Oval 22"/>
          <p:cNvSpPr/>
          <p:nvPr/>
        </p:nvSpPr>
        <p:spPr bwMode="auto">
          <a:xfrm>
            <a:off x="3756637" y="2172120"/>
            <a:ext cx="538525" cy="42650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 rot="21247708">
            <a:off x="5130198" y="2928954"/>
            <a:ext cx="600482" cy="496484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5113219" y="3788187"/>
            <a:ext cx="560775" cy="48264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580992" y="2277203"/>
            <a:ext cx="615957" cy="73031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1196949" y="2696102"/>
            <a:ext cx="70403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Down Arrow 28"/>
          <p:cNvSpPr/>
          <p:nvPr/>
        </p:nvSpPr>
        <p:spPr bwMode="auto">
          <a:xfrm>
            <a:off x="3035078" y="3405843"/>
            <a:ext cx="186222" cy="936605"/>
          </a:xfrm>
          <a:prstGeom prst="downArrow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normalizeH="0" baseline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1021146" y="5204882"/>
            <a:ext cx="615957" cy="73031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2380445" y="5204023"/>
            <a:ext cx="615957" cy="73031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3755614" y="4133615"/>
            <a:ext cx="615957" cy="73031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3876783" y="5042147"/>
            <a:ext cx="615957" cy="73031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4006850" y="5955316"/>
            <a:ext cx="615957" cy="73031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6129861" y="5071650"/>
            <a:ext cx="715963" cy="812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9" name="Straight Arrow Connector 48"/>
          <p:cNvCxnSpPr>
            <a:stCxn id="30" idx="6"/>
            <a:endCxn id="33" idx="2"/>
          </p:cNvCxnSpPr>
          <p:nvPr/>
        </p:nvCxnSpPr>
        <p:spPr bwMode="auto">
          <a:xfrm flipV="1">
            <a:off x="1637103" y="5569181"/>
            <a:ext cx="743342" cy="8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/>
          <p:cNvCxnSpPr>
            <a:stCxn id="33" idx="6"/>
            <a:endCxn id="34" idx="2"/>
          </p:cNvCxnSpPr>
          <p:nvPr/>
        </p:nvCxnSpPr>
        <p:spPr bwMode="auto">
          <a:xfrm flipV="1">
            <a:off x="2996402" y="4498773"/>
            <a:ext cx="759212" cy="107040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>
            <a:stCxn id="33" idx="5"/>
            <a:endCxn id="46" idx="1"/>
          </p:cNvCxnSpPr>
          <p:nvPr/>
        </p:nvCxnSpPr>
        <p:spPr bwMode="auto">
          <a:xfrm>
            <a:off x="2906197" y="5827387"/>
            <a:ext cx="1190858" cy="23488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/>
          <p:cNvCxnSpPr>
            <a:endCxn id="47" idx="1"/>
          </p:cNvCxnSpPr>
          <p:nvPr/>
        </p:nvCxnSpPr>
        <p:spPr bwMode="auto">
          <a:xfrm>
            <a:off x="4382586" y="4547969"/>
            <a:ext cx="1852125" cy="64271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/>
          <p:cNvCxnSpPr>
            <a:stCxn id="35" idx="6"/>
            <a:endCxn id="47" idx="2"/>
          </p:cNvCxnSpPr>
          <p:nvPr/>
        </p:nvCxnSpPr>
        <p:spPr bwMode="auto">
          <a:xfrm>
            <a:off x="4492740" y="5407305"/>
            <a:ext cx="1637121" cy="7074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/>
          <p:cNvCxnSpPr>
            <a:stCxn id="46" idx="6"/>
            <a:endCxn id="47" idx="3"/>
          </p:cNvCxnSpPr>
          <p:nvPr/>
        </p:nvCxnSpPr>
        <p:spPr bwMode="auto">
          <a:xfrm flipV="1">
            <a:off x="4622807" y="5765418"/>
            <a:ext cx="1611904" cy="55505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Straight Arrow Connector 75"/>
          <p:cNvCxnSpPr>
            <a:stCxn id="33" idx="6"/>
            <a:endCxn id="35" idx="2"/>
          </p:cNvCxnSpPr>
          <p:nvPr/>
        </p:nvCxnSpPr>
        <p:spPr bwMode="auto">
          <a:xfrm flipV="1">
            <a:off x="2996402" y="5407305"/>
            <a:ext cx="880381" cy="1618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Oval 76"/>
          <p:cNvSpPr/>
          <p:nvPr/>
        </p:nvSpPr>
        <p:spPr bwMode="auto">
          <a:xfrm>
            <a:off x="6324600" y="5204023"/>
            <a:ext cx="381000" cy="56139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900940" y="4342448"/>
            <a:ext cx="7088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   ε</a:t>
            </a:r>
            <a:endParaRPr lang="en-US" sz="3200" dirty="0"/>
          </a:p>
        </p:txBody>
      </p:sp>
      <p:sp>
        <p:nvSpPr>
          <p:cNvPr id="79" name="Rectangle 78"/>
          <p:cNvSpPr/>
          <p:nvPr/>
        </p:nvSpPr>
        <p:spPr>
          <a:xfrm>
            <a:off x="4886663" y="5789108"/>
            <a:ext cx="3898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ε</a:t>
            </a:r>
          </a:p>
        </p:txBody>
      </p:sp>
      <p:cxnSp>
        <p:nvCxnSpPr>
          <p:cNvPr id="81" name="Straight Connector 80"/>
          <p:cNvCxnSpPr/>
          <p:nvPr/>
        </p:nvCxnSpPr>
        <p:spPr bwMode="auto">
          <a:xfrm flipH="1">
            <a:off x="3622539" y="4096117"/>
            <a:ext cx="775384" cy="90370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 bwMode="auto">
          <a:xfrm flipH="1">
            <a:off x="3968176" y="5900315"/>
            <a:ext cx="785469" cy="811089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 bwMode="auto">
          <a:xfrm flipH="1">
            <a:off x="2200217" y="5209567"/>
            <a:ext cx="785469" cy="811089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 bwMode="auto">
          <a:xfrm flipH="1">
            <a:off x="3739744" y="5058460"/>
            <a:ext cx="785469" cy="811089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92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1- FA to 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2" y="1697038"/>
            <a:ext cx="8656637" cy="4525962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ysClr val="windowText" lastClr="00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ysClr val="windowText" lastClr="00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ysClr val="windowText" lastClr="000000"/>
              </a:solidFill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ysClr val="windowText" lastClr="000000"/>
                </a:solidFill>
              </a:rPr>
              <a:t>          </a:t>
            </a:r>
          </a:p>
          <a:p>
            <a:pPr marL="0" indent="0">
              <a:buNone/>
            </a:pPr>
            <a:endParaRPr lang="en-US" sz="3600" dirty="0">
              <a:solidFill>
                <a:sysClr val="windowText" lastClr="000000"/>
              </a:solidFill>
            </a:endParaRPr>
          </a:p>
          <a:p>
            <a:pPr marL="0" indent="0">
              <a:buNone/>
            </a:pPr>
            <a:endParaRPr lang="en-US" sz="3600" dirty="0" smtClean="0">
              <a:solidFill>
                <a:sysClr val="windowText" lastClr="000000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ysClr val="windowText" lastClr="000000"/>
                </a:solidFill>
              </a:rPr>
              <a:t> </a:t>
            </a:r>
            <a:r>
              <a:rPr lang="en-US" sz="3600" dirty="0" smtClean="0">
                <a:solidFill>
                  <a:sysClr val="windowText" lastClr="000000"/>
                </a:solidFill>
              </a:rPr>
              <a:t>                 RE  :   a + b + c</a:t>
            </a:r>
            <a:endParaRPr lang="en-US" sz="3600" dirty="0">
              <a:solidFill>
                <a:sysClr val="windowText" lastClr="000000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990600" y="2514600"/>
            <a:ext cx="533400" cy="9144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481837" y="2509837"/>
            <a:ext cx="533400" cy="9144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 bwMode="auto">
          <a:xfrm flipV="1">
            <a:off x="1524000" y="2967037"/>
            <a:ext cx="3957837" cy="476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96194" y="2304117"/>
            <a:ext cx="1430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4" name="Freeform 3"/>
          <p:cNvSpPr/>
          <p:nvPr/>
        </p:nvSpPr>
        <p:spPr bwMode="auto">
          <a:xfrm>
            <a:off x="1371600" y="1643024"/>
            <a:ext cx="4229100" cy="1000164"/>
          </a:xfrm>
          <a:custGeom>
            <a:avLst/>
            <a:gdLst>
              <a:gd name="connsiteX0" fmla="*/ 0 w 4229100"/>
              <a:gd name="connsiteY0" fmla="*/ 1000164 h 1000164"/>
              <a:gd name="connsiteX1" fmla="*/ 1328738 w 4229100"/>
              <a:gd name="connsiteY1" fmla="*/ 39 h 1000164"/>
              <a:gd name="connsiteX2" fmla="*/ 4229100 w 4229100"/>
              <a:gd name="connsiteY2" fmla="*/ 957301 h 1000164"/>
              <a:gd name="connsiteX3" fmla="*/ 4229100 w 4229100"/>
              <a:gd name="connsiteY3" fmla="*/ 957301 h 100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9100" h="1000164">
                <a:moveTo>
                  <a:pt x="0" y="1000164"/>
                </a:moveTo>
                <a:cubicBezTo>
                  <a:pt x="311944" y="503673"/>
                  <a:pt x="623888" y="7183"/>
                  <a:pt x="1328738" y="39"/>
                </a:cubicBezTo>
                <a:cubicBezTo>
                  <a:pt x="2033588" y="-7105"/>
                  <a:pt x="4229100" y="957301"/>
                  <a:pt x="4229100" y="957301"/>
                </a:cubicBezTo>
                <a:lnTo>
                  <a:pt x="4229100" y="957301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1500188" y="3200400"/>
            <a:ext cx="4057650" cy="1929045"/>
          </a:xfrm>
          <a:custGeom>
            <a:avLst/>
            <a:gdLst>
              <a:gd name="connsiteX0" fmla="*/ 0 w 4057650"/>
              <a:gd name="connsiteY0" fmla="*/ 0 h 1929045"/>
              <a:gd name="connsiteX1" fmla="*/ 1114425 w 4057650"/>
              <a:gd name="connsiteY1" fmla="*/ 1928813 h 1929045"/>
              <a:gd name="connsiteX2" fmla="*/ 4057650 w 4057650"/>
              <a:gd name="connsiteY2" fmla="*/ 142875 h 1929045"/>
              <a:gd name="connsiteX3" fmla="*/ 4057650 w 4057650"/>
              <a:gd name="connsiteY3" fmla="*/ 142875 h 1929045"/>
              <a:gd name="connsiteX4" fmla="*/ 3986212 w 4057650"/>
              <a:gd name="connsiteY4" fmla="*/ 171450 h 192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7650" h="1929045">
                <a:moveTo>
                  <a:pt x="0" y="0"/>
                </a:moveTo>
                <a:cubicBezTo>
                  <a:pt x="219075" y="952500"/>
                  <a:pt x="438150" y="1905001"/>
                  <a:pt x="1114425" y="1928813"/>
                </a:cubicBezTo>
                <a:cubicBezTo>
                  <a:pt x="1790700" y="1952626"/>
                  <a:pt x="4057650" y="142875"/>
                  <a:pt x="4057650" y="142875"/>
                </a:cubicBezTo>
                <a:lnTo>
                  <a:pt x="4057650" y="142875"/>
                </a:lnTo>
                <a:lnTo>
                  <a:pt x="3986212" y="171450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 flipH="1" flipV="1">
            <a:off x="5498406" y="2376796"/>
            <a:ext cx="118863" cy="20572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6" idx="1"/>
          </p:cNvCxnSpPr>
          <p:nvPr/>
        </p:nvCxnSpPr>
        <p:spPr bwMode="auto">
          <a:xfrm flipH="1" flipV="1">
            <a:off x="5334000" y="2643188"/>
            <a:ext cx="225952" cy="5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5" idx="2"/>
          </p:cNvCxnSpPr>
          <p:nvPr/>
        </p:nvCxnSpPr>
        <p:spPr bwMode="auto">
          <a:xfrm flipV="1">
            <a:off x="5257999" y="3343275"/>
            <a:ext cx="299839" cy="5964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stCxn id="5" idx="2"/>
          </p:cNvCxnSpPr>
          <p:nvPr/>
        </p:nvCxnSpPr>
        <p:spPr bwMode="auto">
          <a:xfrm flipH="1">
            <a:off x="5481837" y="3343275"/>
            <a:ext cx="76001" cy="2381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524000" y="1319175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2819400" y="4246562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21" name="Oval 20"/>
          <p:cNvSpPr/>
          <p:nvPr/>
        </p:nvSpPr>
        <p:spPr bwMode="auto">
          <a:xfrm>
            <a:off x="5617269" y="2643188"/>
            <a:ext cx="250131" cy="557212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3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-2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548" y="1393825"/>
            <a:ext cx="8229600" cy="45259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839786" y="2780972"/>
            <a:ext cx="914400" cy="9906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959224" y="2732880"/>
            <a:ext cx="914400" cy="9906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662936" y="2725666"/>
            <a:ext cx="914400" cy="9906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1763711" y="3276272"/>
            <a:ext cx="219551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stCxn id="5" idx="6"/>
          </p:cNvCxnSpPr>
          <p:nvPr/>
        </p:nvCxnSpPr>
        <p:spPr bwMode="auto">
          <a:xfrm flipV="1">
            <a:off x="4873624" y="3220966"/>
            <a:ext cx="1789312" cy="72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247103" y="2448113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241525" y="2360939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 flipH="1">
            <a:off x="4006850" y="2448113"/>
            <a:ext cx="717550" cy="1742887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 bwMode="auto">
          <a:xfrm>
            <a:off x="3381541" y="2027566"/>
            <a:ext cx="976147" cy="1158547"/>
          </a:xfrm>
          <a:custGeom>
            <a:avLst/>
            <a:gdLst>
              <a:gd name="connsiteX0" fmla="*/ 604672 w 976147"/>
              <a:gd name="connsiteY0" fmla="*/ 1158547 h 1158547"/>
              <a:gd name="connsiteX1" fmla="*/ 4597 w 976147"/>
              <a:gd name="connsiteY1" fmla="*/ 915659 h 1158547"/>
              <a:gd name="connsiteX2" fmla="*/ 361784 w 976147"/>
              <a:gd name="connsiteY2" fmla="*/ 1259 h 1158547"/>
              <a:gd name="connsiteX3" fmla="*/ 976147 w 976147"/>
              <a:gd name="connsiteY3" fmla="*/ 701347 h 1158547"/>
              <a:gd name="connsiteX4" fmla="*/ 976147 w 976147"/>
              <a:gd name="connsiteY4" fmla="*/ 701347 h 1158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6147" h="1158547">
                <a:moveTo>
                  <a:pt x="604672" y="1158547"/>
                </a:moveTo>
                <a:cubicBezTo>
                  <a:pt x="324875" y="1133543"/>
                  <a:pt x="45078" y="1108540"/>
                  <a:pt x="4597" y="915659"/>
                </a:cubicBezTo>
                <a:cubicBezTo>
                  <a:pt x="-35884" y="722778"/>
                  <a:pt x="199859" y="36978"/>
                  <a:pt x="361784" y="1259"/>
                </a:cubicBezTo>
                <a:cubicBezTo>
                  <a:pt x="523709" y="-34460"/>
                  <a:pt x="976147" y="701347"/>
                  <a:pt x="976147" y="701347"/>
                </a:cubicBezTo>
                <a:lnTo>
                  <a:pt x="976147" y="701347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00400" y="1417638"/>
            <a:ext cx="669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24" name="Oval 23"/>
          <p:cNvSpPr/>
          <p:nvPr/>
        </p:nvSpPr>
        <p:spPr bwMode="auto">
          <a:xfrm>
            <a:off x="6858000" y="2971333"/>
            <a:ext cx="533400" cy="533867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Down Arrow 24"/>
          <p:cNvSpPr/>
          <p:nvPr/>
        </p:nvSpPr>
        <p:spPr bwMode="auto">
          <a:xfrm>
            <a:off x="4578348" y="4038600"/>
            <a:ext cx="295276" cy="99060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63711" y="5334000"/>
            <a:ext cx="4004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RE  :  ab* c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1350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0</a:t>
            </a:r>
          </a:p>
          <a:p>
            <a:pPr marL="0" indent="0">
              <a:buNone/>
            </a:pPr>
            <a:r>
              <a:rPr lang="en-US" dirty="0" smtClean="0"/>
              <a:t>               0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1</a:t>
            </a:r>
          </a:p>
          <a:p>
            <a:pPr marL="0" indent="0">
              <a:buNone/>
            </a:pPr>
            <a:r>
              <a:rPr lang="en-US" sz="4000" dirty="0" smtClean="0"/>
              <a:t>RE: 0(01)*</a:t>
            </a:r>
            <a:endParaRPr lang="en-US" sz="4000" dirty="0"/>
          </a:p>
        </p:txBody>
      </p:sp>
      <p:sp>
        <p:nvSpPr>
          <p:cNvPr id="4" name="Oval 3"/>
          <p:cNvSpPr/>
          <p:nvPr/>
        </p:nvSpPr>
        <p:spPr bwMode="auto">
          <a:xfrm>
            <a:off x="1066800" y="3276600"/>
            <a:ext cx="838200" cy="9144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872582" y="3293269"/>
            <a:ext cx="838200" cy="9144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676901" y="3293269"/>
            <a:ext cx="838200" cy="9144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7376318" y="3476625"/>
            <a:ext cx="838200" cy="9144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3300413" y="2471478"/>
            <a:ext cx="2714625" cy="857510"/>
          </a:xfrm>
          <a:custGeom>
            <a:avLst/>
            <a:gdLst>
              <a:gd name="connsiteX0" fmla="*/ 0 w 2714625"/>
              <a:gd name="connsiteY0" fmla="*/ 786072 h 857510"/>
              <a:gd name="connsiteX1" fmla="*/ 1014412 w 2714625"/>
              <a:gd name="connsiteY1" fmla="*/ 260 h 857510"/>
              <a:gd name="connsiteX2" fmla="*/ 2671762 w 2714625"/>
              <a:gd name="connsiteY2" fmla="*/ 857510 h 857510"/>
              <a:gd name="connsiteX3" fmla="*/ 2671762 w 2714625"/>
              <a:gd name="connsiteY3" fmla="*/ 857510 h 857510"/>
              <a:gd name="connsiteX4" fmla="*/ 2714625 w 2714625"/>
              <a:gd name="connsiteY4" fmla="*/ 843222 h 85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625" h="857510">
                <a:moveTo>
                  <a:pt x="0" y="786072"/>
                </a:moveTo>
                <a:cubicBezTo>
                  <a:pt x="284559" y="387213"/>
                  <a:pt x="569119" y="-11646"/>
                  <a:pt x="1014412" y="260"/>
                </a:cubicBezTo>
                <a:cubicBezTo>
                  <a:pt x="1459705" y="12166"/>
                  <a:pt x="2671762" y="857510"/>
                  <a:pt x="2671762" y="857510"/>
                </a:cubicBezTo>
                <a:lnTo>
                  <a:pt x="2671762" y="857510"/>
                </a:lnTo>
                <a:lnTo>
                  <a:pt x="2714625" y="843222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3357563" y="4214813"/>
            <a:ext cx="2800350" cy="1157320"/>
          </a:xfrm>
          <a:custGeom>
            <a:avLst/>
            <a:gdLst>
              <a:gd name="connsiteX0" fmla="*/ 2800350 w 2800350"/>
              <a:gd name="connsiteY0" fmla="*/ 0 h 1157320"/>
              <a:gd name="connsiteX1" fmla="*/ 1457325 w 2800350"/>
              <a:gd name="connsiteY1" fmla="*/ 1157287 h 1157320"/>
              <a:gd name="connsiteX2" fmla="*/ 0 w 2800350"/>
              <a:gd name="connsiteY2" fmla="*/ 42862 h 1157320"/>
              <a:gd name="connsiteX3" fmla="*/ 0 w 2800350"/>
              <a:gd name="connsiteY3" fmla="*/ 42862 h 1157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57320">
                <a:moveTo>
                  <a:pt x="2800350" y="0"/>
                </a:moveTo>
                <a:cubicBezTo>
                  <a:pt x="2362200" y="575071"/>
                  <a:pt x="1924050" y="1150143"/>
                  <a:pt x="1457325" y="1157287"/>
                </a:cubicBezTo>
                <a:cubicBezTo>
                  <a:pt x="990600" y="1164431"/>
                  <a:pt x="0" y="42862"/>
                  <a:pt x="0" y="42862"/>
                </a:cubicBezTo>
                <a:lnTo>
                  <a:pt x="0" y="42862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1905000" y="3733800"/>
            <a:ext cx="967582" cy="241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6515101" y="3757993"/>
            <a:ext cx="86121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5995989" y="3139281"/>
            <a:ext cx="4762" cy="381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9" idx="4"/>
          </p:cNvCxnSpPr>
          <p:nvPr/>
        </p:nvCxnSpPr>
        <p:spPr bwMode="auto">
          <a:xfrm flipH="1" flipV="1">
            <a:off x="5867400" y="3013869"/>
            <a:ext cx="147638" cy="30083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6" idx="0"/>
          </p:cNvCxnSpPr>
          <p:nvPr/>
        </p:nvCxnSpPr>
        <p:spPr bwMode="auto">
          <a:xfrm flipH="1">
            <a:off x="5676901" y="3293269"/>
            <a:ext cx="419100" cy="7067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3357563" y="4229101"/>
            <a:ext cx="0" cy="34289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5" idx="4"/>
          </p:cNvCxnSpPr>
          <p:nvPr/>
        </p:nvCxnSpPr>
        <p:spPr bwMode="auto">
          <a:xfrm>
            <a:off x="3291682" y="4207669"/>
            <a:ext cx="419100" cy="714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27"/>
          <p:cNvSpPr/>
          <p:nvPr/>
        </p:nvSpPr>
        <p:spPr>
          <a:xfrm>
            <a:off x="6802080" y="3082361"/>
            <a:ext cx="4138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ε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 flipH="1">
            <a:off x="2872582" y="3314700"/>
            <a:ext cx="1134268" cy="91440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 flipH="1">
            <a:off x="5537204" y="3268369"/>
            <a:ext cx="1134268" cy="91440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79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06362"/>
          </a:xfrm>
        </p:spPr>
        <p:txBody>
          <a:bodyPr/>
          <a:lstStyle/>
          <a:p>
            <a:r>
              <a:rPr lang="en-US" dirty="0" smtClean="0"/>
              <a:t>Example-4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119188"/>
            <a:ext cx="8229600" cy="5103812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a                   c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</a:t>
            </a:r>
          </a:p>
          <a:p>
            <a:pPr marL="0" indent="0">
              <a:buNone/>
            </a:pPr>
            <a:r>
              <a:rPr lang="en-US" dirty="0" smtClean="0"/>
              <a:t>                                  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817563" y="2046560"/>
            <a:ext cx="914400" cy="8382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092450" y="1981200"/>
            <a:ext cx="914400" cy="8382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858000" y="2133600"/>
            <a:ext cx="914400" cy="823912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72881" y="2185591"/>
            <a:ext cx="914400" cy="8382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272087" y="3240948"/>
            <a:ext cx="914400" cy="8382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334000" y="1119188"/>
            <a:ext cx="914400" cy="8382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3743325" y="1466520"/>
            <a:ext cx="1600200" cy="548018"/>
          </a:xfrm>
          <a:custGeom>
            <a:avLst/>
            <a:gdLst>
              <a:gd name="connsiteX0" fmla="*/ 0 w 1600200"/>
              <a:gd name="connsiteY0" fmla="*/ 548018 h 548018"/>
              <a:gd name="connsiteX1" fmla="*/ 500063 w 1600200"/>
              <a:gd name="connsiteY1" fmla="*/ 33668 h 548018"/>
              <a:gd name="connsiteX2" fmla="*/ 1600200 w 1600200"/>
              <a:gd name="connsiteY2" fmla="*/ 47955 h 548018"/>
              <a:gd name="connsiteX3" fmla="*/ 1600200 w 1600200"/>
              <a:gd name="connsiteY3" fmla="*/ 47955 h 548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548018">
                <a:moveTo>
                  <a:pt x="0" y="548018"/>
                </a:moveTo>
                <a:cubicBezTo>
                  <a:pt x="116681" y="332515"/>
                  <a:pt x="233363" y="117012"/>
                  <a:pt x="500063" y="33668"/>
                </a:cubicBezTo>
                <a:cubicBezTo>
                  <a:pt x="766763" y="-49676"/>
                  <a:pt x="1600200" y="47955"/>
                  <a:pt x="1600200" y="47955"/>
                </a:cubicBezTo>
                <a:lnTo>
                  <a:pt x="1600200" y="47955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3614738" y="2800350"/>
            <a:ext cx="1728787" cy="1001300"/>
          </a:xfrm>
          <a:custGeom>
            <a:avLst/>
            <a:gdLst>
              <a:gd name="connsiteX0" fmla="*/ 0 w 1728787"/>
              <a:gd name="connsiteY0" fmla="*/ 0 h 1001300"/>
              <a:gd name="connsiteX1" fmla="*/ 457200 w 1728787"/>
              <a:gd name="connsiteY1" fmla="*/ 857250 h 1001300"/>
              <a:gd name="connsiteX2" fmla="*/ 1728787 w 1728787"/>
              <a:gd name="connsiteY2" fmla="*/ 1000125 h 1001300"/>
              <a:gd name="connsiteX3" fmla="*/ 1728787 w 1728787"/>
              <a:gd name="connsiteY3" fmla="*/ 1000125 h 100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787" h="1001300">
                <a:moveTo>
                  <a:pt x="0" y="0"/>
                </a:moveTo>
                <a:cubicBezTo>
                  <a:pt x="84534" y="345281"/>
                  <a:pt x="169069" y="690562"/>
                  <a:pt x="457200" y="857250"/>
                </a:cubicBezTo>
                <a:cubicBezTo>
                  <a:pt x="745331" y="1023938"/>
                  <a:pt x="1728787" y="1000125"/>
                  <a:pt x="1728787" y="1000125"/>
                </a:cubicBezTo>
                <a:lnTo>
                  <a:pt x="1728787" y="1000125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3973232" y="2381251"/>
            <a:ext cx="1399942" cy="5607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5" idx="2"/>
          </p:cNvCxnSpPr>
          <p:nvPr/>
        </p:nvCxnSpPr>
        <p:spPr bwMode="auto">
          <a:xfrm>
            <a:off x="1745854" y="2357433"/>
            <a:ext cx="1346596" cy="4286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 bwMode="auto">
          <a:xfrm>
            <a:off x="6272213" y="1436755"/>
            <a:ext cx="1214437" cy="720658"/>
          </a:xfrm>
          <a:custGeom>
            <a:avLst/>
            <a:gdLst>
              <a:gd name="connsiteX0" fmla="*/ 0 w 1214437"/>
              <a:gd name="connsiteY0" fmla="*/ 34858 h 720658"/>
              <a:gd name="connsiteX1" fmla="*/ 671512 w 1214437"/>
              <a:gd name="connsiteY1" fmla="*/ 77720 h 720658"/>
              <a:gd name="connsiteX2" fmla="*/ 1214437 w 1214437"/>
              <a:gd name="connsiteY2" fmla="*/ 720658 h 720658"/>
              <a:gd name="connsiteX3" fmla="*/ 1214437 w 1214437"/>
              <a:gd name="connsiteY3" fmla="*/ 720658 h 72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4437" h="720658">
                <a:moveTo>
                  <a:pt x="0" y="34858"/>
                </a:moveTo>
                <a:cubicBezTo>
                  <a:pt x="234553" y="-861"/>
                  <a:pt x="469106" y="-36580"/>
                  <a:pt x="671512" y="77720"/>
                </a:cubicBezTo>
                <a:cubicBezTo>
                  <a:pt x="873918" y="192020"/>
                  <a:pt x="1214437" y="720658"/>
                  <a:pt x="1214437" y="720658"/>
                </a:cubicBezTo>
                <a:lnTo>
                  <a:pt x="1214437" y="720658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eform 21"/>
          <p:cNvSpPr/>
          <p:nvPr/>
        </p:nvSpPr>
        <p:spPr bwMode="auto">
          <a:xfrm>
            <a:off x="6014244" y="2903454"/>
            <a:ext cx="1557553" cy="1075681"/>
          </a:xfrm>
          <a:custGeom>
            <a:avLst/>
            <a:gdLst>
              <a:gd name="connsiteX0" fmla="*/ 0 w 1557553"/>
              <a:gd name="connsiteY0" fmla="*/ 928687 h 1075681"/>
              <a:gd name="connsiteX1" fmla="*/ 1314450 w 1557553"/>
              <a:gd name="connsiteY1" fmla="*/ 1000125 h 1075681"/>
              <a:gd name="connsiteX2" fmla="*/ 1557338 w 1557553"/>
              <a:gd name="connsiteY2" fmla="*/ 0 h 1075681"/>
              <a:gd name="connsiteX3" fmla="*/ 1557338 w 1557553"/>
              <a:gd name="connsiteY3" fmla="*/ 0 h 10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7553" h="1075681">
                <a:moveTo>
                  <a:pt x="0" y="928687"/>
                </a:moveTo>
                <a:cubicBezTo>
                  <a:pt x="527447" y="1041796"/>
                  <a:pt x="1054894" y="1154906"/>
                  <a:pt x="1314450" y="1000125"/>
                </a:cubicBezTo>
                <a:cubicBezTo>
                  <a:pt x="1574006" y="845344"/>
                  <a:pt x="1557338" y="0"/>
                  <a:pt x="1557338" y="0"/>
                </a:cubicBezTo>
                <a:lnTo>
                  <a:pt x="1557338" y="0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Straight Arrow Connector 23"/>
          <p:cNvCxnSpPr>
            <a:stCxn id="7" idx="6"/>
          </p:cNvCxnSpPr>
          <p:nvPr/>
        </p:nvCxnSpPr>
        <p:spPr bwMode="auto">
          <a:xfrm>
            <a:off x="6187281" y="2604691"/>
            <a:ext cx="69215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43325" y="1099808"/>
            <a:ext cx="600075" cy="604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b</a:t>
            </a:r>
            <a:endParaRPr lang="en-US" sz="3200" dirty="0"/>
          </a:p>
        </p:txBody>
      </p:sp>
      <p:sp>
        <p:nvSpPr>
          <p:cNvPr id="27" name="Rectangle 26"/>
          <p:cNvSpPr/>
          <p:nvPr/>
        </p:nvSpPr>
        <p:spPr>
          <a:xfrm>
            <a:off x="6533356" y="3301000"/>
            <a:ext cx="3898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ε</a:t>
            </a:r>
            <a:endParaRPr lang="en-US" sz="3600" dirty="0"/>
          </a:p>
        </p:txBody>
      </p:sp>
      <p:sp>
        <p:nvSpPr>
          <p:cNvPr id="28" name="Rectangle 27"/>
          <p:cNvSpPr/>
          <p:nvPr/>
        </p:nvSpPr>
        <p:spPr>
          <a:xfrm>
            <a:off x="6404530" y="2057887"/>
            <a:ext cx="2872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ε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435394" y="1393970"/>
            <a:ext cx="3898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ε</a:t>
            </a:r>
            <a:endParaRPr lang="en-US" sz="3600" dirty="0"/>
          </a:p>
        </p:txBody>
      </p:sp>
      <p:cxnSp>
        <p:nvCxnSpPr>
          <p:cNvPr id="31" name="Straight Connector 30"/>
          <p:cNvCxnSpPr>
            <a:stCxn id="9" idx="2"/>
          </p:cNvCxnSpPr>
          <p:nvPr/>
        </p:nvCxnSpPr>
        <p:spPr bwMode="auto">
          <a:xfrm flipH="1" flipV="1">
            <a:off x="5272087" y="1393970"/>
            <a:ext cx="61913" cy="14431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0" idx="2"/>
          </p:cNvCxnSpPr>
          <p:nvPr/>
        </p:nvCxnSpPr>
        <p:spPr bwMode="auto">
          <a:xfrm flipH="1">
            <a:off x="5108575" y="1514475"/>
            <a:ext cx="234950" cy="22605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stCxn id="9" idx="2"/>
          </p:cNvCxnSpPr>
          <p:nvPr/>
        </p:nvCxnSpPr>
        <p:spPr bwMode="auto">
          <a:xfrm flipH="1" flipV="1">
            <a:off x="5204619" y="1267967"/>
            <a:ext cx="129381" cy="27032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5148491" y="2133600"/>
            <a:ext cx="164914" cy="30372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 flipH="1">
            <a:off x="5081800" y="2409290"/>
            <a:ext cx="245850" cy="19540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12" idx="2"/>
          </p:cNvCxnSpPr>
          <p:nvPr/>
        </p:nvCxnSpPr>
        <p:spPr bwMode="auto">
          <a:xfrm flipH="1" flipV="1">
            <a:off x="5097975" y="3624165"/>
            <a:ext cx="245550" cy="17631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flipH="1">
            <a:off x="5108575" y="3842941"/>
            <a:ext cx="234950" cy="13619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 flipH="1" flipV="1">
            <a:off x="7486650" y="1911582"/>
            <a:ext cx="41275" cy="24435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 flipH="1" flipV="1">
            <a:off x="7177088" y="2057887"/>
            <a:ext cx="372030" cy="11890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>
            <a:stCxn id="6" idx="5"/>
          </p:cNvCxnSpPr>
          <p:nvPr/>
        </p:nvCxnSpPr>
        <p:spPr bwMode="auto">
          <a:xfrm flipH="1">
            <a:off x="7383741" y="2836853"/>
            <a:ext cx="254748" cy="2659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6" idx="5"/>
          </p:cNvCxnSpPr>
          <p:nvPr/>
        </p:nvCxnSpPr>
        <p:spPr bwMode="auto">
          <a:xfrm>
            <a:off x="7638489" y="2836853"/>
            <a:ext cx="186755" cy="21395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flipH="1">
            <a:off x="5313405" y="990600"/>
            <a:ext cx="1091125" cy="102393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 bwMode="auto">
          <a:xfrm flipH="1">
            <a:off x="5224346" y="2142517"/>
            <a:ext cx="1091125" cy="102393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 bwMode="auto">
          <a:xfrm flipH="1">
            <a:off x="5269309" y="3549385"/>
            <a:ext cx="1091125" cy="102393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 bwMode="auto">
          <a:xfrm flipH="1">
            <a:off x="2880818" y="2117340"/>
            <a:ext cx="1091125" cy="102393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 bwMode="auto">
          <a:xfrm>
            <a:off x="7010400" y="2357433"/>
            <a:ext cx="628089" cy="442917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74763" y="4573323"/>
            <a:ext cx="4516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RE:  a(</a:t>
            </a:r>
            <a:r>
              <a:rPr lang="en-US" sz="3600" dirty="0" err="1" smtClean="0"/>
              <a:t>b+c+d</a:t>
            </a:r>
            <a:r>
              <a:rPr lang="en-US" sz="3600" dirty="0" smtClean="0"/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4650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0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1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990600" y="2362200"/>
            <a:ext cx="609600" cy="8382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933700" y="3810000"/>
            <a:ext cx="609600" cy="8382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933700" y="2419350"/>
            <a:ext cx="609600" cy="8382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334000" y="2528887"/>
            <a:ext cx="609600" cy="8382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1600200" y="2667000"/>
            <a:ext cx="1333500" cy="1143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3543300" y="2781300"/>
            <a:ext cx="1790700" cy="571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endCxn id="5" idx="0"/>
          </p:cNvCxnSpPr>
          <p:nvPr/>
        </p:nvCxnSpPr>
        <p:spPr bwMode="auto">
          <a:xfrm>
            <a:off x="3238500" y="3257550"/>
            <a:ext cx="0" cy="5524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Oval 13"/>
          <p:cNvSpPr/>
          <p:nvPr/>
        </p:nvSpPr>
        <p:spPr bwMode="auto">
          <a:xfrm>
            <a:off x="3124200" y="3962400"/>
            <a:ext cx="304800" cy="5334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2430930" y="1468318"/>
            <a:ext cx="1543913" cy="1232020"/>
          </a:xfrm>
          <a:custGeom>
            <a:avLst/>
            <a:gdLst>
              <a:gd name="connsiteX0" fmla="*/ 555158 w 1543913"/>
              <a:gd name="connsiteY0" fmla="*/ 1232020 h 1232020"/>
              <a:gd name="connsiteX1" fmla="*/ 40808 w 1543913"/>
              <a:gd name="connsiteY1" fmla="*/ 289045 h 1232020"/>
              <a:gd name="connsiteX2" fmla="*/ 1512420 w 1543913"/>
              <a:gd name="connsiteY2" fmla="*/ 46157 h 1232020"/>
              <a:gd name="connsiteX3" fmla="*/ 1083795 w 1543913"/>
              <a:gd name="connsiteY3" fmla="*/ 1089145 h 1232020"/>
              <a:gd name="connsiteX4" fmla="*/ 1083795 w 1543913"/>
              <a:gd name="connsiteY4" fmla="*/ 1089145 h 123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3913" h="1232020">
                <a:moveTo>
                  <a:pt x="555158" y="1232020"/>
                </a:moveTo>
                <a:cubicBezTo>
                  <a:pt x="218211" y="859354"/>
                  <a:pt x="-118736" y="486689"/>
                  <a:pt x="40808" y="289045"/>
                </a:cubicBezTo>
                <a:cubicBezTo>
                  <a:pt x="200352" y="91401"/>
                  <a:pt x="1338589" y="-87193"/>
                  <a:pt x="1512420" y="46157"/>
                </a:cubicBezTo>
                <a:cubicBezTo>
                  <a:pt x="1686251" y="179507"/>
                  <a:pt x="1083795" y="1089145"/>
                  <a:pt x="1083795" y="1089145"/>
                </a:cubicBezTo>
                <a:lnTo>
                  <a:pt x="1083795" y="1089145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 flipH="1" flipV="1">
            <a:off x="3429000" y="2362200"/>
            <a:ext cx="85294" cy="152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3543300" y="2528887"/>
            <a:ext cx="17312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19"/>
          <p:cNvSpPr/>
          <p:nvPr/>
        </p:nvSpPr>
        <p:spPr>
          <a:xfrm>
            <a:off x="3315373" y="3409950"/>
            <a:ext cx="3898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ε</a:t>
            </a:r>
          </a:p>
        </p:txBody>
      </p:sp>
      <p:sp>
        <p:nvSpPr>
          <p:cNvPr id="21" name="Freeform 20"/>
          <p:cNvSpPr/>
          <p:nvPr/>
        </p:nvSpPr>
        <p:spPr bwMode="auto">
          <a:xfrm>
            <a:off x="3368139" y="3152466"/>
            <a:ext cx="2132549" cy="920784"/>
          </a:xfrm>
          <a:custGeom>
            <a:avLst/>
            <a:gdLst>
              <a:gd name="connsiteX0" fmla="*/ 2132549 w 2132549"/>
              <a:gd name="connsiteY0" fmla="*/ 205097 h 920784"/>
              <a:gd name="connsiteX1" fmla="*/ 1361024 w 2132549"/>
              <a:gd name="connsiteY1" fmla="*/ 919472 h 920784"/>
              <a:gd name="connsiteX2" fmla="*/ 103724 w 2132549"/>
              <a:gd name="connsiteY2" fmla="*/ 47934 h 920784"/>
              <a:gd name="connsiteX3" fmla="*/ 160874 w 2132549"/>
              <a:gd name="connsiteY3" fmla="*/ 190809 h 920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2549" h="920784">
                <a:moveTo>
                  <a:pt x="2132549" y="205097"/>
                </a:moveTo>
                <a:cubicBezTo>
                  <a:pt x="1915855" y="575381"/>
                  <a:pt x="1699161" y="945666"/>
                  <a:pt x="1361024" y="919472"/>
                </a:cubicBezTo>
                <a:cubicBezTo>
                  <a:pt x="1022887" y="893278"/>
                  <a:pt x="303749" y="169378"/>
                  <a:pt x="103724" y="47934"/>
                </a:cubicBezTo>
                <a:cubicBezTo>
                  <a:pt x="-96301" y="-73510"/>
                  <a:pt x="32286" y="58649"/>
                  <a:pt x="160874" y="190809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Straight Connector 22"/>
          <p:cNvCxnSpPr>
            <a:stCxn id="6" idx="5"/>
          </p:cNvCxnSpPr>
          <p:nvPr/>
        </p:nvCxnSpPr>
        <p:spPr bwMode="auto">
          <a:xfrm flipV="1">
            <a:off x="3454026" y="3116245"/>
            <a:ext cx="241673" cy="1855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1724700" y="1924734"/>
            <a:ext cx="3898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ε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19625" y="5354301"/>
            <a:ext cx="4023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RE:  (10*1+0)*</a:t>
            </a:r>
            <a:endParaRPr lang="en-US" sz="3600" dirty="0"/>
          </a:p>
        </p:txBody>
      </p:sp>
      <p:cxnSp>
        <p:nvCxnSpPr>
          <p:cNvPr id="27" name="Straight Connector 26"/>
          <p:cNvCxnSpPr/>
          <p:nvPr/>
        </p:nvCxnSpPr>
        <p:spPr bwMode="auto">
          <a:xfrm flipH="1">
            <a:off x="4876800" y="2558844"/>
            <a:ext cx="1231643" cy="85110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 bwMode="auto">
          <a:xfrm flipH="1">
            <a:off x="2718196" y="2494545"/>
            <a:ext cx="1231643" cy="85110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67200" y="3367087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 bwMode="auto">
          <a:xfrm>
            <a:off x="3035170" y="2527649"/>
            <a:ext cx="381000" cy="45212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2" name="Straight Connector 31"/>
          <p:cNvCxnSpPr>
            <a:stCxn id="15" idx="3"/>
          </p:cNvCxnSpPr>
          <p:nvPr/>
        </p:nvCxnSpPr>
        <p:spPr bwMode="auto">
          <a:xfrm flipH="1">
            <a:off x="2958971" y="2557463"/>
            <a:ext cx="555754" cy="456891"/>
          </a:xfrm>
          <a:prstGeom prst="line">
            <a:avLst/>
          </a:prstGeom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 bwMode="auto">
          <a:xfrm>
            <a:off x="4797595" y="1511869"/>
            <a:ext cx="1708972" cy="1131319"/>
          </a:xfrm>
          <a:custGeom>
            <a:avLst/>
            <a:gdLst>
              <a:gd name="connsiteX0" fmla="*/ 617368 w 1708972"/>
              <a:gd name="connsiteY0" fmla="*/ 1131319 h 1131319"/>
              <a:gd name="connsiteX1" fmla="*/ 45868 w 1708972"/>
              <a:gd name="connsiteY1" fmla="*/ 16894 h 1131319"/>
              <a:gd name="connsiteX2" fmla="*/ 1688930 w 1708972"/>
              <a:gd name="connsiteY2" fmla="*/ 502669 h 1131319"/>
              <a:gd name="connsiteX3" fmla="*/ 1003130 w 1708972"/>
              <a:gd name="connsiteY3" fmla="*/ 1102744 h 1131319"/>
              <a:gd name="connsiteX4" fmla="*/ 1003130 w 1708972"/>
              <a:gd name="connsiteY4" fmla="*/ 1102744 h 113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8972" h="1131319">
                <a:moveTo>
                  <a:pt x="617368" y="1131319"/>
                </a:moveTo>
                <a:cubicBezTo>
                  <a:pt x="242321" y="626494"/>
                  <a:pt x="-132726" y="121669"/>
                  <a:pt x="45868" y="16894"/>
                </a:cubicBezTo>
                <a:cubicBezTo>
                  <a:pt x="224462" y="-87881"/>
                  <a:pt x="1529386" y="321694"/>
                  <a:pt x="1688930" y="502669"/>
                </a:cubicBezTo>
                <a:cubicBezTo>
                  <a:pt x="1848474" y="683644"/>
                  <a:pt x="1003130" y="1102744"/>
                  <a:pt x="1003130" y="1102744"/>
                </a:cubicBezTo>
                <a:lnTo>
                  <a:pt x="1003130" y="1102744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06567" y="1676400"/>
            <a:ext cx="427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8041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44" y="-69940"/>
            <a:ext cx="7042150" cy="499688"/>
          </a:xfrm>
        </p:spPr>
        <p:txBody>
          <a:bodyPr/>
          <a:lstStyle/>
          <a:p>
            <a:r>
              <a:rPr lang="en-US" dirty="0" smtClean="0"/>
              <a:t>Example-6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697038"/>
            <a:ext cx="8229600" cy="33321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</a:t>
            </a:r>
          </a:p>
          <a:p>
            <a:pPr marL="0" indent="0">
              <a:buNone/>
            </a:pPr>
            <a:r>
              <a:rPr lang="en-US" dirty="0" smtClean="0"/>
              <a:t>                                   1                1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838200" y="2133600"/>
            <a:ext cx="762000" cy="7620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265489" y="2163132"/>
            <a:ext cx="762000" cy="7620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373437" y="4116784"/>
            <a:ext cx="762000" cy="7620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195887" y="2252662"/>
            <a:ext cx="762000" cy="7620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138985" y="2176462"/>
            <a:ext cx="762000" cy="7620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505200" y="2252662"/>
            <a:ext cx="381000" cy="5334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702048" y="4157265"/>
            <a:ext cx="304800" cy="4572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 flipH="1">
            <a:off x="3505200" y="2133600"/>
            <a:ext cx="498474" cy="652462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 bwMode="auto">
          <a:xfrm flipH="1">
            <a:off x="3646489" y="2895051"/>
            <a:ext cx="21666" cy="12622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4" idx="6"/>
            <a:endCxn id="5" idx="2"/>
          </p:cNvCxnSpPr>
          <p:nvPr/>
        </p:nvCxnSpPr>
        <p:spPr bwMode="auto">
          <a:xfrm>
            <a:off x="1600200" y="2514600"/>
            <a:ext cx="1665289" cy="295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957887" y="2495550"/>
            <a:ext cx="1204913" cy="190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4003674" y="2596356"/>
            <a:ext cx="1192213" cy="95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Freeform 26"/>
          <p:cNvSpPr/>
          <p:nvPr/>
        </p:nvSpPr>
        <p:spPr bwMode="auto">
          <a:xfrm>
            <a:off x="2919213" y="1336677"/>
            <a:ext cx="1386281" cy="920748"/>
          </a:xfrm>
          <a:custGeom>
            <a:avLst/>
            <a:gdLst>
              <a:gd name="connsiteX0" fmla="*/ 481212 w 1386281"/>
              <a:gd name="connsiteY0" fmla="*/ 920748 h 920748"/>
              <a:gd name="connsiteX1" fmla="*/ 38300 w 1386281"/>
              <a:gd name="connsiteY1" fmla="*/ 106361 h 920748"/>
              <a:gd name="connsiteX2" fmla="*/ 1352750 w 1386281"/>
              <a:gd name="connsiteY2" fmla="*/ 92073 h 920748"/>
              <a:gd name="connsiteX3" fmla="*/ 1024137 w 1386281"/>
              <a:gd name="connsiteY3" fmla="*/ 863598 h 920748"/>
              <a:gd name="connsiteX4" fmla="*/ 1024137 w 1386281"/>
              <a:gd name="connsiteY4" fmla="*/ 863598 h 920748"/>
              <a:gd name="connsiteX5" fmla="*/ 1024137 w 1386281"/>
              <a:gd name="connsiteY5" fmla="*/ 892173 h 920748"/>
              <a:gd name="connsiteX6" fmla="*/ 1024137 w 1386281"/>
              <a:gd name="connsiteY6" fmla="*/ 892173 h 920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6281" h="920748">
                <a:moveTo>
                  <a:pt x="481212" y="920748"/>
                </a:moveTo>
                <a:cubicBezTo>
                  <a:pt x="187128" y="582610"/>
                  <a:pt x="-106956" y="244473"/>
                  <a:pt x="38300" y="106361"/>
                </a:cubicBezTo>
                <a:cubicBezTo>
                  <a:pt x="183556" y="-31751"/>
                  <a:pt x="1188444" y="-34133"/>
                  <a:pt x="1352750" y="92073"/>
                </a:cubicBezTo>
                <a:cubicBezTo>
                  <a:pt x="1517056" y="218279"/>
                  <a:pt x="1024137" y="863598"/>
                  <a:pt x="1024137" y="863598"/>
                </a:cubicBezTo>
                <a:lnTo>
                  <a:pt x="1024137" y="863598"/>
                </a:lnTo>
                <a:lnTo>
                  <a:pt x="1024137" y="892173"/>
                </a:lnTo>
                <a:lnTo>
                  <a:pt x="1024137" y="892173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Freeform 27"/>
          <p:cNvSpPr/>
          <p:nvPr/>
        </p:nvSpPr>
        <p:spPr bwMode="auto">
          <a:xfrm>
            <a:off x="4677795" y="1044110"/>
            <a:ext cx="1327454" cy="1356190"/>
          </a:xfrm>
          <a:custGeom>
            <a:avLst/>
            <a:gdLst>
              <a:gd name="connsiteX0" fmla="*/ 580005 w 1327454"/>
              <a:gd name="connsiteY0" fmla="*/ 1356190 h 1356190"/>
              <a:gd name="connsiteX1" fmla="*/ 22793 w 1327454"/>
              <a:gd name="connsiteY1" fmla="*/ 656103 h 1356190"/>
              <a:gd name="connsiteX2" fmla="*/ 1265805 w 1327454"/>
              <a:gd name="connsiteY2" fmla="*/ 13165 h 1356190"/>
              <a:gd name="connsiteX3" fmla="*/ 1151505 w 1327454"/>
              <a:gd name="connsiteY3" fmla="*/ 1270465 h 1356190"/>
              <a:gd name="connsiteX4" fmla="*/ 1151505 w 1327454"/>
              <a:gd name="connsiteY4" fmla="*/ 1270465 h 1356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7454" h="1356190">
                <a:moveTo>
                  <a:pt x="580005" y="1356190"/>
                </a:moveTo>
                <a:cubicBezTo>
                  <a:pt x="244249" y="1118065"/>
                  <a:pt x="-91507" y="879940"/>
                  <a:pt x="22793" y="656103"/>
                </a:cubicBezTo>
                <a:cubicBezTo>
                  <a:pt x="137093" y="432266"/>
                  <a:pt x="1077686" y="-89229"/>
                  <a:pt x="1265805" y="13165"/>
                </a:cubicBezTo>
                <a:cubicBezTo>
                  <a:pt x="1453924" y="115559"/>
                  <a:pt x="1151505" y="1270465"/>
                  <a:pt x="1151505" y="1270465"/>
                </a:cubicBezTo>
                <a:lnTo>
                  <a:pt x="1151505" y="1270465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eform 28"/>
          <p:cNvSpPr/>
          <p:nvPr/>
        </p:nvSpPr>
        <p:spPr bwMode="auto">
          <a:xfrm>
            <a:off x="6583130" y="1351699"/>
            <a:ext cx="1803729" cy="991451"/>
          </a:xfrm>
          <a:custGeom>
            <a:avLst/>
            <a:gdLst>
              <a:gd name="connsiteX0" fmla="*/ 803508 w 1803729"/>
              <a:gd name="connsiteY0" fmla="*/ 862864 h 991451"/>
              <a:gd name="connsiteX1" fmla="*/ 31983 w 1803729"/>
              <a:gd name="connsiteY1" fmla="*/ 377089 h 991451"/>
              <a:gd name="connsiteX2" fmla="*/ 1760770 w 1803729"/>
              <a:gd name="connsiteY2" fmla="*/ 19901 h 991451"/>
              <a:gd name="connsiteX3" fmla="*/ 1317858 w 1803729"/>
              <a:gd name="connsiteY3" fmla="*/ 991451 h 991451"/>
              <a:gd name="connsiteX4" fmla="*/ 1317858 w 1803729"/>
              <a:gd name="connsiteY4" fmla="*/ 991451 h 99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3729" h="991451">
                <a:moveTo>
                  <a:pt x="803508" y="862864"/>
                </a:moveTo>
                <a:cubicBezTo>
                  <a:pt x="337973" y="690223"/>
                  <a:pt x="-127561" y="517583"/>
                  <a:pt x="31983" y="377089"/>
                </a:cubicBezTo>
                <a:cubicBezTo>
                  <a:pt x="191527" y="236595"/>
                  <a:pt x="1546458" y="-82493"/>
                  <a:pt x="1760770" y="19901"/>
                </a:cubicBezTo>
                <a:cubicBezTo>
                  <a:pt x="1975082" y="122295"/>
                  <a:pt x="1317858" y="991451"/>
                  <a:pt x="1317858" y="991451"/>
                </a:cubicBezTo>
                <a:lnTo>
                  <a:pt x="1317858" y="991451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Straight Connector 30"/>
          <p:cNvCxnSpPr>
            <a:stCxn id="27" idx="5"/>
          </p:cNvCxnSpPr>
          <p:nvPr/>
        </p:nvCxnSpPr>
        <p:spPr bwMode="auto">
          <a:xfrm flipH="1" flipV="1">
            <a:off x="3854448" y="2133600"/>
            <a:ext cx="88902" cy="952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stCxn id="27" idx="3"/>
          </p:cNvCxnSpPr>
          <p:nvPr/>
        </p:nvCxnSpPr>
        <p:spPr bwMode="auto">
          <a:xfrm flipH="1" flipV="1">
            <a:off x="3880182" y="1982951"/>
            <a:ext cx="63168" cy="2173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stCxn id="5" idx="7"/>
          </p:cNvCxnSpPr>
          <p:nvPr/>
        </p:nvCxnSpPr>
        <p:spPr bwMode="auto">
          <a:xfrm flipV="1">
            <a:off x="3915897" y="2176462"/>
            <a:ext cx="389597" cy="9826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7" idx="7"/>
          </p:cNvCxnSpPr>
          <p:nvPr/>
        </p:nvCxnSpPr>
        <p:spPr bwMode="auto">
          <a:xfrm flipH="1" flipV="1">
            <a:off x="5715000" y="2133600"/>
            <a:ext cx="131295" cy="23065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>
            <a:stCxn id="7" idx="7"/>
          </p:cNvCxnSpPr>
          <p:nvPr/>
        </p:nvCxnSpPr>
        <p:spPr bwMode="auto">
          <a:xfrm flipV="1">
            <a:off x="5846295" y="2274724"/>
            <a:ext cx="250961" cy="8953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 flipV="1">
            <a:off x="7900985" y="2148366"/>
            <a:ext cx="0" cy="2251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7900985" y="2364254"/>
            <a:ext cx="25241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Rectangle 45"/>
          <p:cNvSpPr/>
          <p:nvPr/>
        </p:nvSpPr>
        <p:spPr>
          <a:xfrm>
            <a:off x="2010897" y="1982950"/>
            <a:ext cx="4732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ε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414916" y="1057219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15000" y="498075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05600" y="855296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0</a:t>
            </a:r>
          </a:p>
        </p:txBody>
      </p:sp>
      <p:sp>
        <p:nvSpPr>
          <p:cNvPr id="50" name="Freeform 49"/>
          <p:cNvSpPr/>
          <p:nvPr/>
        </p:nvSpPr>
        <p:spPr bwMode="auto">
          <a:xfrm>
            <a:off x="3814763" y="2928938"/>
            <a:ext cx="3686175" cy="1314503"/>
          </a:xfrm>
          <a:custGeom>
            <a:avLst/>
            <a:gdLst>
              <a:gd name="connsiteX0" fmla="*/ 3686175 w 3686175"/>
              <a:gd name="connsiteY0" fmla="*/ 0 h 1314503"/>
              <a:gd name="connsiteX1" fmla="*/ 2271712 w 3686175"/>
              <a:gd name="connsiteY1" fmla="*/ 1314450 h 1314503"/>
              <a:gd name="connsiteX2" fmla="*/ 0 w 3686175"/>
              <a:gd name="connsiteY2" fmla="*/ 57150 h 1314503"/>
              <a:gd name="connsiteX3" fmla="*/ 0 w 3686175"/>
              <a:gd name="connsiteY3" fmla="*/ 57150 h 1314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6175" h="1314503">
                <a:moveTo>
                  <a:pt x="3686175" y="0"/>
                </a:moveTo>
                <a:cubicBezTo>
                  <a:pt x="3286124" y="652462"/>
                  <a:pt x="2886074" y="1304925"/>
                  <a:pt x="2271712" y="1314450"/>
                </a:cubicBezTo>
                <a:cubicBezTo>
                  <a:pt x="1657350" y="1323975"/>
                  <a:pt x="0" y="57150"/>
                  <a:pt x="0" y="57150"/>
                </a:cubicBezTo>
                <a:lnTo>
                  <a:pt x="0" y="57150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3814763" y="2946335"/>
            <a:ext cx="0" cy="3187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>
            <a:off x="3814763" y="2895051"/>
            <a:ext cx="320674" cy="11961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6005249" y="4343400"/>
            <a:ext cx="70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990600" y="5410200"/>
            <a:ext cx="5014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RE:  (10*10*1+0)*</a:t>
            </a:r>
            <a:endParaRPr lang="en-US" sz="3600" dirty="0"/>
          </a:p>
        </p:txBody>
      </p:sp>
      <p:cxnSp>
        <p:nvCxnSpPr>
          <p:cNvPr id="58" name="Straight Connector 57"/>
          <p:cNvCxnSpPr/>
          <p:nvPr/>
        </p:nvCxnSpPr>
        <p:spPr bwMode="auto">
          <a:xfrm flipH="1">
            <a:off x="4967287" y="2225593"/>
            <a:ext cx="1204913" cy="930905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 bwMode="auto">
          <a:xfrm flipH="1">
            <a:off x="6977959" y="2238058"/>
            <a:ext cx="1204913" cy="930905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12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42862"/>
            <a:ext cx="7042150" cy="1143000"/>
          </a:xfrm>
        </p:spPr>
        <p:txBody>
          <a:bodyPr/>
          <a:lstStyle/>
          <a:p>
            <a:r>
              <a:rPr lang="en-US" dirty="0" smtClean="0"/>
              <a:t>Example-7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5240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NFA: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Eliminate </a:t>
            </a:r>
            <a:r>
              <a:rPr lang="en-US" altLang="en-US" dirty="0"/>
              <a:t>q1, paths eliminated are</a:t>
            </a:r>
            <a:r>
              <a:rPr lang="en-US" altLang="en-US" dirty="0" smtClean="0"/>
              <a:t>:</a:t>
            </a:r>
          </a:p>
          <a:p>
            <a:pPr marL="0" lvl="1" indent="0">
              <a:buNone/>
            </a:pPr>
            <a:r>
              <a:rPr lang="en-US" altLang="en-US" dirty="0"/>
              <a:t>s </a:t>
            </a:r>
            <a:r>
              <a:rPr lang="en-US" altLang="en-US" dirty="0">
                <a:cs typeface="Arial" charset="0"/>
              </a:rPr>
              <a:t>→</a:t>
            </a:r>
            <a:r>
              <a:rPr lang="en-US" altLang="en-US" dirty="0"/>
              <a:t> q1 </a:t>
            </a:r>
            <a:r>
              <a:rPr lang="en-US" altLang="en-US" dirty="0">
                <a:cs typeface="Arial" charset="0"/>
              </a:rPr>
              <a:t>→</a:t>
            </a:r>
            <a:r>
              <a:rPr lang="en-US" altLang="en-US" dirty="0"/>
              <a:t> q3 and q2 </a:t>
            </a:r>
            <a:r>
              <a:rPr lang="en-US" altLang="en-US" dirty="0">
                <a:cs typeface="Arial" charset="0"/>
              </a:rPr>
              <a:t>→</a:t>
            </a:r>
            <a:r>
              <a:rPr lang="en-US" altLang="en-US" dirty="0"/>
              <a:t> q1 </a:t>
            </a:r>
            <a:r>
              <a:rPr lang="en-US" altLang="en-US" dirty="0">
                <a:cs typeface="Arial" charset="0"/>
              </a:rPr>
              <a:t>→</a:t>
            </a:r>
            <a:r>
              <a:rPr lang="en-US" altLang="en-US" dirty="0"/>
              <a:t> q3 that gives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004323"/>
            <a:ext cx="5002213" cy="220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495800"/>
            <a:ext cx="59436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71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371600"/>
            <a:ext cx="8229600" cy="4851400"/>
          </a:xfrm>
        </p:spPr>
        <p:txBody>
          <a:bodyPr/>
          <a:lstStyle/>
          <a:p>
            <a:r>
              <a:rPr lang="en-US" altLang="en-US" dirty="0"/>
              <a:t>Eliminating q2 (path q3 </a:t>
            </a:r>
            <a:r>
              <a:rPr lang="en-US" altLang="en-US" dirty="0">
                <a:cs typeface="Arial" charset="0"/>
              </a:rPr>
              <a:t>→</a:t>
            </a:r>
            <a:r>
              <a:rPr lang="en-US" altLang="en-US" dirty="0"/>
              <a:t> q2 </a:t>
            </a:r>
            <a:r>
              <a:rPr lang="en-US" altLang="en-US" dirty="0">
                <a:cs typeface="Arial" charset="0"/>
              </a:rPr>
              <a:t>→</a:t>
            </a:r>
            <a:r>
              <a:rPr lang="en-US" altLang="en-US" dirty="0"/>
              <a:t> q3)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Produce</a:t>
            </a:r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57400"/>
            <a:ext cx="6019800" cy="1798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290552"/>
            <a:ext cx="5562600" cy="1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09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295400"/>
            <a:ext cx="8229600" cy="4927600"/>
          </a:xfrm>
        </p:spPr>
        <p:txBody>
          <a:bodyPr/>
          <a:lstStyle/>
          <a:p>
            <a:r>
              <a:rPr lang="en-US" altLang="en-US" dirty="0"/>
              <a:t>Eliminating q3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Gives</a:t>
            </a:r>
          </a:p>
          <a:p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50" y="2197100"/>
            <a:ext cx="5187950" cy="146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077" y="4192206"/>
            <a:ext cx="5146560" cy="98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2096076" y="5531730"/>
            <a:ext cx="5431849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b="1" dirty="0" smtClean="0"/>
              <a:t>L(M) = 0*1(0 </a:t>
            </a:r>
            <a:r>
              <a:rPr lang="en-US" altLang="en-US" sz="3200" b="1" dirty="0" smtClean="0">
                <a:sym typeface="Symbol" pitchFamily="18" charset="2"/>
              </a:rPr>
              <a:t></a:t>
            </a:r>
            <a:r>
              <a:rPr lang="en-US" altLang="en-US" sz="3200" b="1" dirty="0" smtClean="0"/>
              <a:t> 10*10*1)*</a:t>
            </a:r>
          </a:p>
        </p:txBody>
      </p:sp>
    </p:spTree>
    <p:extLst>
      <p:ext uri="{BB962C8B-B14F-4D97-AF65-F5344CB8AC3E}">
        <p14:creationId xmlns:p14="http://schemas.microsoft.com/office/powerpoint/2010/main" val="203033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Regular Expression</a:t>
            </a:r>
          </a:p>
          <a:p>
            <a:r>
              <a:rPr lang="en-US" dirty="0" smtClean="0"/>
              <a:t> RE  &amp; NFA</a:t>
            </a:r>
          </a:p>
          <a:p>
            <a:r>
              <a:rPr lang="en-US" dirty="0" smtClean="0"/>
              <a:t> NFA &amp; RE</a:t>
            </a:r>
          </a:p>
          <a:p>
            <a:r>
              <a:rPr lang="en-US" dirty="0"/>
              <a:t> </a:t>
            </a:r>
            <a:r>
              <a:rPr lang="en-US" dirty="0" smtClean="0"/>
              <a:t>Regular Languages</a:t>
            </a:r>
          </a:p>
          <a:p>
            <a:r>
              <a:rPr lang="en-US" dirty="0" smtClean="0"/>
              <a:t> Pumping Lemma for Regular Languages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38007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Source:</a:t>
            </a:r>
            <a:r>
              <a:rPr lang="en-US" b="1" dirty="0" err="1"/>
              <a:t>"Introduction</a:t>
            </a:r>
            <a:r>
              <a:rPr lang="en-US" b="1" dirty="0"/>
              <a:t> to automata theory, languages and computation" </a:t>
            </a:r>
            <a:endParaRPr lang="en-US" b="1" dirty="0" smtClean="0"/>
          </a:p>
          <a:p>
            <a:r>
              <a:rPr lang="en-US" b="1" dirty="0" smtClean="0"/>
              <a:t> </a:t>
            </a:r>
            <a:r>
              <a:rPr lang="en-US" b="1" dirty="0"/>
              <a:t>by JE </a:t>
            </a:r>
            <a:r>
              <a:rPr lang="en-US" b="1" dirty="0" err="1"/>
              <a:t>Hopcroft</a:t>
            </a:r>
            <a:r>
              <a:rPr lang="en-US" b="1" dirty="0"/>
              <a:t>, R </a:t>
            </a:r>
            <a:r>
              <a:rPr lang="en-US" b="1" dirty="0" err="1"/>
              <a:t>Motwani</a:t>
            </a:r>
            <a:r>
              <a:rPr lang="en-US" b="1" dirty="0"/>
              <a:t> and JD Ullman.</a:t>
            </a:r>
          </a:p>
        </p:txBody>
      </p:sp>
    </p:spTree>
    <p:extLst>
      <p:ext uri="{BB962C8B-B14F-4D97-AF65-F5344CB8AC3E}">
        <p14:creationId xmlns:p14="http://schemas.microsoft.com/office/powerpoint/2010/main" val="259334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How to show a language is Regular?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en-US" sz="2400" b="1" dirty="0" smtClean="0"/>
              <a:t>  Theorem </a:t>
            </a:r>
            <a:r>
              <a:rPr lang="en-US" altLang="en-US" sz="2400" b="1" dirty="0"/>
              <a:t>1:</a:t>
            </a:r>
            <a:r>
              <a:rPr lang="en-US" altLang="en-US" sz="2400" dirty="0"/>
              <a:t> A language </a:t>
            </a:r>
            <a:r>
              <a:rPr lang="en-US" altLang="en-US" sz="2400" i="1" dirty="0"/>
              <a:t>L</a:t>
            </a:r>
            <a:r>
              <a:rPr lang="en-US" altLang="en-US" sz="2400" dirty="0"/>
              <a:t> is accepted by a DFA </a:t>
            </a:r>
            <a:r>
              <a:rPr lang="en-US" altLang="en-US" sz="2400" b="1" dirty="0" err="1"/>
              <a:t>iff</a:t>
            </a:r>
            <a:r>
              <a:rPr lang="en-US" altLang="en-US" sz="2400" b="1" dirty="0"/>
              <a:t> </a:t>
            </a:r>
            <a:r>
              <a:rPr lang="en-US" altLang="en-US" sz="2400" i="1" dirty="0"/>
              <a:t>L</a:t>
            </a:r>
            <a:r>
              <a:rPr lang="en-US" altLang="en-US" sz="2400" dirty="0"/>
              <a:t> is accepted by an NFA </a:t>
            </a:r>
            <a:r>
              <a:rPr lang="en-US" altLang="en-US" sz="2400" b="1" dirty="0" err="1"/>
              <a:t>iff</a:t>
            </a:r>
            <a:r>
              <a:rPr lang="en-US" altLang="en-US" sz="2400" dirty="0"/>
              <a:t> there is a regular expression for </a:t>
            </a:r>
            <a:r>
              <a:rPr lang="en-US" altLang="en-US" sz="2400" i="1" dirty="0"/>
              <a:t>L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A </a:t>
            </a:r>
            <a:r>
              <a:rPr lang="en-US" altLang="en-US" sz="2400" dirty="0"/>
              <a:t>language </a:t>
            </a:r>
            <a:r>
              <a:rPr lang="en-US" altLang="en-US" sz="2400" i="1" dirty="0"/>
              <a:t>L</a:t>
            </a:r>
            <a:r>
              <a:rPr lang="en-US" altLang="en-US" sz="2400" dirty="0"/>
              <a:t> as above is known as a </a:t>
            </a:r>
            <a:r>
              <a:rPr lang="en-US" altLang="en-US" sz="2400" b="1" dirty="0"/>
              <a:t>regular language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rgbClr val="0000FF"/>
                </a:solidFill>
              </a:rPr>
              <a:t>To show that a language is regular, give one of the following for it: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Define </a:t>
            </a:r>
            <a:r>
              <a:rPr lang="en-US" sz="2400" b="1" dirty="0">
                <a:solidFill>
                  <a:srgbClr val="FF0000"/>
                </a:solidFill>
              </a:rPr>
              <a:t>it using a regular expression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Build an NFA that accepts its strings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Build a DFA that accepts its strings</a:t>
            </a:r>
          </a:p>
        </p:txBody>
      </p:sp>
    </p:spTree>
    <p:extLst>
      <p:ext uri="{BB962C8B-B14F-4D97-AF65-F5344CB8AC3E}">
        <p14:creationId xmlns:p14="http://schemas.microsoft.com/office/powerpoint/2010/main" val="156075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to show a language is </a:t>
            </a:r>
            <a:r>
              <a:rPr lang="en-US" altLang="en-US" dirty="0" smtClean="0"/>
              <a:t>not Regular</a:t>
            </a:r>
            <a:r>
              <a:rPr lang="en-US" altLang="en-US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</a:t>
            </a:r>
            <a:r>
              <a:rPr lang="en-US" sz="2400" dirty="0" smtClean="0"/>
              <a:t>how </a:t>
            </a:r>
            <a:r>
              <a:rPr lang="en-US" sz="2400" dirty="0"/>
              <a:t>that it doesn’t satisfy the </a:t>
            </a:r>
            <a:r>
              <a:rPr lang="en-US" sz="2400" dirty="0">
                <a:solidFill>
                  <a:srgbClr val="FF0000"/>
                </a:solidFill>
              </a:rPr>
              <a:t>pumping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lemma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If it </a:t>
            </a:r>
            <a:r>
              <a:rPr lang="en-US" sz="2400" dirty="0"/>
              <a:t>contains a string </a:t>
            </a:r>
            <a:r>
              <a:rPr lang="en-US" sz="2400" i="1" dirty="0"/>
              <a:t>w</a:t>
            </a:r>
            <a:r>
              <a:rPr lang="en-US" sz="2400" dirty="0"/>
              <a:t>, longer than a specific </a:t>
            </a:r>
            <a:r>
              <a:rPr lang="en-US" sz="2400" i="1" dirty="0"/>
              <a:t>n</a:t>
            </a:r>
            <a:r>
              <a:rPr lang="en-US" sz="2400" dirty="0"/>
              <a:t>, </a:t>
            </a:r>
            <a:r>
              <a:rPr lang="en-US" sz="2400" i="1" dirty="0" smtClean="0"/>
              <a:t>w</a:t>
            </a:r>
            <a:r>
              <a:rPr lang="en-US" sz="2400" dirty="0" smtClean="0"/>
              <a:t> </a:t>
            </a:r>
            <a:r>
              <a:rPr lang="en-US" sz="2400" dirty="0"/>
              <a:t>cannot be pumped. </a:t>
            </a:r>
            <a:endParaRPr lang="en-US" sz="2400" dirty="0" smtClean="0"/>
          </a:p>
          <a:p>
            <a:r>
              <a:rPr lang="en-US" sz="2400" dirty="0" smtClean="0"/>
              <a:t>Specifically</a:t>
            </a:r>
            <a:r>
              <a:rPr lang="en-US" sz="2400" dirty="0"/>
              <a:t>, this is established by showing that any splitting of </a:t>
            </a:r>
            <a:r>
              <a:rPr lang="en-US" sz="2400" i="1" dirty="0"/>
              <a:t>w</a:t>
            </a:r>
            <a:r>
              <a:rPr lang="en-US" sz="2400" dirty="0"/>
              <a:t> into </a:t>
            </a:r>
            <a:r>
              <a:rPr lang="en-US" sz="2400" i="1" dirty="0"/>
              <a:t>x y z</a:t>
            </a:r>
            <a:r>
              <a:rPr lang="en-US" sz="2400" dirty="0"/>
              <a:t>, </a:t>
            </a:r>
            <a:endParaRPr lang="en-US" sz="2400" dirty="0" smtClean="0"/>
          </a:p>
          <a:p>
            <a:pPr lvl="1"/>
            <a:r>
              <a:rPr lang="en-US" sz="2000" dirty="0" smtClean="0"/>
              <a:t>where </a:t>
            </a:r>
            <a:r>
              <a:rPr lang="en-US" sz="2000" i="1" dirty="0"/>
              <a:t>y</a:t>
            </a:r>
            <a:r>
              <a:rPr lang="en-US" sz="2000" dirty="0"/>
              <a:t> is not empty, and </a:t>
            </a:r>
            <a:r>
              <a:rPr lang="en-US" sz="2000" i="1" dirty="0"/>
              <a:t>|x y| </a:t>
            </a:r>
            <a:r>
              <a:rPr lang="en-US" sz="2000" dirty="0">
                <a:sym typeface="Symbol"/>
              </a:rPr>
              <a:t></a:t>
            </a:r>
            <a:r>
              <a:rPr lang="en-US" sz="2000" dirty="0"/>
              <a:t> </a:t>
            </a:r>
            <a:r>
              <a:rPr lang="en-US" sz="2000" i="1" dirty="0"/>
              <a:t>n</a:t>
            </a:r>
            <a:r>
              <a:rPr lang="en-US" sz="2000" dirty="0"/>
              <a:t>, doesn’t allow pumping </a:t>
            </a:r>
            <a:r>
              <a:rPr lang="en-US" sz="2000" i="1" dirty="0"/>
              <a:t>y</a:t>
            </a:r>
            <a:r>
              <a:rPr lang="en-US" sz="2000" dirty="0"/>
              <a:t>, i.e. </a:t>
            </a:r>
            <a:r>
              <a:rPr lang="en-US" sz="2000" i="1" dirty="0"/>
              <a:t>x y</a:t>
            </a:r>
            <a:r>
              <a:rPr lang="en-US" sz="2000" i="1" baseline="30000" dirty="0"/>
              <a:t>i</a:t>
            </a:r>
            <a:r>
              <a:rPr lang="en-US" sz="2000" i="1" dirty="0"/>
              <a:t> z </a:t>
            </a:r>
            <a:r>
              <a:rPr lang="en-US" sz="2000" dirty="0">
                <a:sym typeface="Symbol"/>
              </a:rPr>
              <a:t></a:t>
            </a:r>
            <a:r>
              <a:rPr lang="en-US" sz="2000" i="1" dirty="0"/>
              <a:t> </a:t>
            </a:r>
            <a:r>
              <a:rPr lang="en-US" sz="2000" dirty="0"/>
              <a:t>L, for all integer </a:t>
            </a:r>
            <a:r>
              <a:rPr lang="en-US" sz="2000" i="1" dirty="0"/>
              <a:t>i</a:t>
            </a:r>
            <a:r>
              <a:rPr lang="en-US" sz="2000" dirty="0"/>
              <a:t> </a:t>
            </a:r>
            <a:r>
              <a:rPr lang="en-US" sz="2000" dirty="0">
                <a:sym typeface="Symbol"/>
              </a:rPr>
              <a:t></a:t>
            </a:r>
            <a:r>
              <a:rPr lang="en-US" sz="2000" dirty="0"/>
              <a:t> 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1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FSAs &amp; ‘pumping’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FSA can be built to accept strings having predictable cycles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thus regular languages can have cycles</a:t>
            </a:r>
          </a:p>
          <a:p>
            <a:r>
              <a:rPr lang="en-US" altLang="en-US" i="1" dirty="0" smtClean="0">
                <a:solidFill>
                  <a:srgbClr val="0000FF"/>
                </a:solidFill>
              </a:rPr>
              <a:t>Pumping </a:t>
            </a:r>
            <a:r>
              <a:rPr lang="en-US" altLang="en-US" i="1" dirty="0">
                <a:solidFill>
                  <a:srgbClr val="0000FF"/>
                </a:solidFill>
              </a:rPr>
              <a:t>a string refers to constructing new strings by repeating (pumping) substrings in the original string</a:t>
            </a:r>
          </a:p>
          <a:p>
            <a:pPr lvl="1"/>
            <a:r>
              <a:rPr lang="en-US" altLang="en-US" dirty="0"/>
              <a:t>e.g. FSA for </a:t>
            </a:r>
            <a:r>
              <a:rPr lang="en-US" altLang="en-US" dirty="0" err="1"/>
              <a:t>ab</a:t>
            </a:r>
            <a:r>
              <a:rPr lang="en-US" altLang="en-US" baseline="30000" dirty="0" err="1"/>
              <a:t>n</a:t>
            </a:r>
            <a:r>
              <a:rPr lang="en-US" altLang="en-US" dirty="0" err="1"/>
              <a:t>a</a:t>
            </a:r>
            <a:endParaRPr lang="en-US" altLang="en-US" dirty="0"/>
          </a:p>
          <a:p>
            <a:pPr lvl="1"/>
            <a:r>
              <a:rPr lang="en-US" altLang="en-US" dirty="0"/>
              <a:t>pump-up </a:t>
            </a:r>
            <a:r>
              <a:rPr lang="en-US" altLang="en-US" i="1" dirty="0"/>
              <a:t>aba</a:t>
            </a:r>
            <a:r>
              <a:rPr lang="en-US" altLang="en-US" dirty="0"/>
              <a:t> to </a:t>
            </a:r>
            <a:r>
              <a:rPr lang="en-US" altLang="en-US" i="1" dirty="0" err="1"/>
              <a:t>abba</a:t>
            </a:r>
            <a:r>
              <a:rPr lang="en-US" altLang="en-US" dirty="0"/>
              <a:t> - still accepted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50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 2004 SDU		                                                             	 	       </a:t>
            </a:r>
            <a:fld id="{63F3E1A9-DDC8-4BBA-976C-98ACB24FEDBF}" type="slidenum">
              <a:rPr lang="en-US" altLang="zh-CN"/>
              <a:pPr/>
              <a:t>23</a:t>
            </a:fld>
            <a:r>
              <a:rPr lang="en-US" altLang="zh-CN"/>
              <a:t> </a:t>
            </a:r>
          </a:p>
        </p:txBody>
      </p:sp>
      <p:sp>
        <p:nvSpPr>
          <p:cNvPr id="9218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Statement of Pumping Lemma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dirty="0">
                <a:ea typeface="宋体" panose="02010600030101010101" pitchFamily="2" charset="-122"/>
              </a:rPr>
              <a:t>	</a:t>
            </a:r>
            <a:r>
              <a:rPr lang="en-US" altLang="zh-CN" sz="2800" dirty="0">
                <a:ea typeface="宋体" panose="02010600030101010101" pitchFamily="2" charset="-122"/>
              </a:rPr>
              <a:t>If </a:t>
            </a:r>
            <a:r>
              <a:rPr lang="en-US" altLang="zh-CN" sz="2800" i="1" dirty="0">
                <a:ea typeface="宋体" panose="02010600030101010101" pitchFamily="2" charset="-122"/>
              </a:rPr>
              <a:t>L</a:t>
            </a:r>
            <a:r>
              <a:rPr lang="en-US" altLang="zh-CN" sz="2800" dirty="0" smtClean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is a regular language, then there is a number </a:t>
            </a:r>
            <a:r>
              <a:rPr lang="en-US" altLang="zh-CN" sz="2800" i="1" dirty="0">
                <a:ea typeface="宋体" panose="02010600030101010101" pitchFamily="2" charset="-122"/>
              </a:rPr>
              <a:t>n</a:t>
            </a:r>
            <a:r>
              <a:rPr lang="en-US" altLang="zh-CN" sz="2800" dirty="0" smtClean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solidFill>
                  <a:srgbClr val="3366FF"/>
                </a:solidFill>
                <a:ea typeface="宋体" panose="02010600030101010101" pitchFamily="2" charset="-122"/>
              </a:rPr>
              <a:t>pumping length</a:t>
            </a:r>
            <a:r>
              <a:rPr lang="en-US" altLang="zh-CN" sz="2800" dirty="0">
                <a:ea typeface="宋体" panose="02010600030101010101" pitchFamily="2" charset="-122"/>
              </a:rPr>
              <a:t>) where, if </a:t>
            </a:r>
            <a:r>
              <a:rPr lang="en-US" altLang="zh-CN" sz="2800" i="1" dirty="0">
                <a:ea typeface="宋体" panose="02010600030101010101" pitchFamily="2" charset="-122"/>
              </a:rPr>
              <a:t>s</a:t>
            </a:r>
            <a:r>
              <a:rPr lang="en-US" altLang="zh-CN" sz="2800" dirty="0">
                <a:ea typeface="宋体" panose="02010600030101010101" pitchFamily="2" charset="-122"/>
              </a:rPr>
              <a:t> is any string in </a:t>
            </a:r>
            <a:r>
              <a:rPr lang="en-US" altLang="zh-CN" sz="2800" i="1" dirty="0">
                <a:ea typeface="宋体" panose="02010600030101010101" pitchFamily="2" charset="-122"/>
              </a:rPr>
              <a:t>L</a:t>
            </a:r>
            <a:r>
              <a:rPr lang="en-US" altLang="zh-CN" sz="2800" dirty="0" smtClean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of length at least </a:t>
            </a:r>
            <a:r>
              <a:rPr lang="en-US" altLang="zh-CN" sz="2800" i="1" dirty="0">
                <a:ea typeface="宋体" panose="02010600030101010101" pitchFamily="2" charset="-122"/>
              </a:rPr>
              <a:t>n</a:t>
            </a:r>
            <a:r>
              <a:rPr lang="en-US" altLang="zh-CN" sz="2800" dirty="0" smtClean="0">
                <a:ea typeface="宋体" panose="02010600030101010101" pitchFamily="2" charset="-122"/>
              </a:rPr>
              <a:t>, </a:t>
            </a:r>
            <a:r>
              <a:rPr lang="en-US" altLang="zh-CN" sz="2800" dirty="0">
                <a:ea typeface="宋体" panose="02010600030101010101" pitchFamily="2" charset="-122"/>
              </a:rPr>
              <a:t>then </a:t>
            </a:r>
            <a:r>
              <a:rPr lang="en-US" altLang="zh-CN" sz="2800" i="1" dirty="0">
                <a:ea typeface="宋体" panose="02010600030101010101" pitchFamily="2" charset="-122"/>
              </a:rPr>
              <a:t>s</a:t>
            </a:r>
            <a:r>
              <a:rPr lang="en-US" altLang="zh-CN" sz="2800" dirty="0">
                <a:ea typeface="宋体" panose="02010600030101010101" pitchFamily="2" charset="-122"/>
              </a:rPr>
              <a:t> must be able to be divided into </a:t>
            </a:r>
            <a:r>
              <a:rPr lang="en-US" altLang="zh-CN" sz="2800" dirty="0">
                <a:solidFill>
                  <a:srgbClr val="3366FF"/>
                </a:solidFill>
                <a:ea typeface="宋体" panose="02010600030101010101" pitchFamily="2" charset="-122"/>
              </a:rPr>
              <a:t>three pieces</a:t>
            </a:r>
            <a:r>
              <a:rPr lang="en-US" altLang="zh-CN" sz="2800" dirty="0">
                <a:ea typeface="宋体" panose="02010600030101010101" pitchFamily="2" charset="-122"/>
              </a:rPr>
              <a:t>, </a:t>
            </a:r>
            <a:r>
              <a:rPr lang="en-US" altLang="zh-CN" sz="2800" i="1" dirty="0">
                <a:ea typeface="宋体" panose="02010600030101010101" pitchFamily="2" charset="-122"/>
              </a:rPr>
              <a:t>s = xyz</a:t>
            </a:r>
            <a:r>
              <a:rPr lang="en-US" altLang="zh-CN" sz="2800" dirty="0">
                <a:ea typeface="宋体" panose="02010600030101010101" pitchFamily="2" charset="-122"/>
              </a:rPr>
              <a:t>, satisfying the following conditions:</a:t>
            </a:r>
          </a:p>
          <a:p>
            <a:pPr lvl="1" algn="just">
              <a:buNone/>
            </a:pPr>
            <a:r>
              <a:rPr lang="en-US" altLang="zh-CN" dirty="0">
                <a:ea typeface="宋体" panose="02010600030101010101" pitchFamily="2" charset="-122"/>
              </a:rPr>
              <a:t>1. |</a:t>
            </a:r>
            <a:r>
              <a:rPr lang="en-US" altLang="zh-CN" i="1" dirty="0" err="1">
                <a:ea typeface="宋体" panose="02010600030101010101" pitchFamily="2" charset="-122"/>
              </a:rPr>
              <a:t>xy</a:t>
            </a:r>
            <a:r>
              <a:rPr lang="en-US" altLang="zh-CN" dirty="0">
                <a:ea typeface="宋体" panose="02010600030101010101" pitchFamily="2" charset="-122"/>
              </a:rPr>
              <a:t>|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algn="just"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2.|</a:t>
            </a:r>
            <a:r>
              <a:rPr lang="en-US" altLang="zh-CN" i="1" dirty="0" smtClean="0">
                <a:ea typeface="宋体" panose="02010600030101010101" pitchFamily="2" charset="-122"/>
              </a:rPr>
              <a:t>y</a:t>
            </a:r>
            <a:r>
              <a:rPr lang="en-US" altLang="zh-CN" dirty="0">
                <a:ea typeface="宋体" panose="02010600030101010101" pitchFamily="2" charset="-122"/>
              </a:rPr>
              <a:t>| &gt; 0, and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2. for </a:t>
            </a:r>
            <a:r>
              <a:rPr lang="en-US" altLang="zh-CN" dirty="0">
                <a:ea typeface="宋体" panose="02010600030101010101" pitchFamily="2" charset="-122"/>
              </a:rPr>
              <a:t>each 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dirty="0">
                <a:ea typeface="宋体" panose="02010600030101010101" pitchFamily="2" charset="-122"/>
              </a:rPr>
              <a:t> 0, </a:t>
            </a:r>
            <a:r>
              <a:rPr lang="en-US" altLang="zh-CN" i="1" dirty="0" err="1">
                <a:ea typeface="宋体" panose="02010600030101010101" pitchFamily="2" charset="-122"/>
              </a:rPr>
              <a:t>xy</a:t>
            </a:r>
            <a:r>
              <a:rPr lang="en-US" altLang="zh-CN" i="1" baseline="30000" dirty="0" err="1">
                <a:ea typeface="宋体" panose="02010600030101010101" pitchFamily="2" charset="-122"/>
              </a:rPr>
              <a:t>i</a:t>
            </a:r>
            <a:r>
              <a:rPr lang="en-US" altLang="zh-CN" i="1" dirty="0" err="1">
                <a:ea typeface="宋体" panose="02010600030101010101" pitchFamily="2" charset="-122"/>
              </a:rPr>
              <a:t>z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 smtClean="0">
                <a:ea typeface="宋体" panose="02010600030101010101" pitchFamily="2" charset="-122"/>
              </a:rPr>
              <a:t>L</a:t>
            </a:r>
            <a:r>
              <a:rPr lang="en-US" altLang="zh-CN" dirty="0" smtClean="0">
                <a:ea typeface="宋体" panose="02010600030101010101" pitchFamily="2" charset="-122"/>
              </a:rPr>
              <a:t>,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algn="just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395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 2004 SDU		                                                             	 	       </a:t>
            </a:r>
            <a:fld id="{91FB54DC-D74F-4607-886F-D7D0BC6186E1}" type="slidenum">
              <a:rPr lang="en-US" altLang="zh-CN"/>
              <a:pPr/>
              <a:t>24</a:t>
            </a:fld>
            <a:r>
              <a:rPr lang="en-US" altLang="zh-CN"/>
              <a:t> </a:t>
            </a:r>
          </a:p>
        </p:txBody>
      </p:sp>
      <p:sp>
        <p:nvSpPr>
          <p:cNvPr id="38914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Describing the pumping lemma (contd.)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066800" y="2362200"/>
            <a:ext cx="169227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kumimoji="0" lang="en-US" altLang="zh-CN">
                <a:latin typeface="Arial" panose="020B0604020202020204" pitchFamily="34" charset="0"/>
              </a:rPr>
              <a:t>Take string</a:t>
            </a:r>
          </a:p>
          <a:p>
            <a:pPr algn="l" eaLnBrk="0" hangingPunct="0">
              <a:spcBef>
                <a:spcPct val="20000"/>
              </a:spcBef>
            </a:pPr>
            <a:endParaRPr kumimoji="0" lang="en-US" altLang="zh-CN">
              <a:latin typeface="Arial" panose="020B0604020202020204" pitchFamily="34" charset="0"/>
            </a:endParaRPr>
          </a:p>
          <a:p>
            <a:pPr algn="l" eaLnBrk="0" hangingPunct="0">
              <a:spcBef>
                <a:spcPct val="20000"/>
              </a:spcBef>
            </a:pPr>
            <a:r>
              <a:rPr kumimoji="0" lang="en-US" altLang="zh-CN">
                <a:latin typeface="Arial" panose="020B0604020202020204" pitchFamily="34" charset="0"/>
              </a:rPr>
              <a:t>with  </a:t>
            </a:r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2743200" y="2438400"/>
          <a:ext cx="330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Equation" r:id="rId3" imgW="330120" imgH="279360" progId="Equation.3">
                  <p:embed/>
                </p:oleObj>
              </mc:Choice>
              <mc:Fallback>
                <p:oleObj name="Equation" r:id="rId3" imgW="33012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438400"/>
                        <a:ext cx="330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1981200" y="3048000"/>
          <a:ext cx="11953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Equation" r:id="rId5" imgW="393480" imgH="177480" progId="Equation.3">
                  <p:embed/>
                </p:oleObj>
              </mc:Choice>
              <mc:Fallback>
                <p:oleObj name="Equation" r:id="rId5" imgW="3934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048000"/>
                        <a:ext cx="1195388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2133600" y="4038600"/>
            <a:ext cx="3676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kumimoji="0" lang="en-US" altLang="zh-CN">
                <a:latin typeface="Arial" panose="020B0604020202020204" pitchFamily="34" charset="0"/>
              </a:rPr>
              <a:t>There is a walk with label: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5791200" y="4114800"/>
          <a:ext cx="330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Equation" r:id="rId7" imgW="330120" imgH="279360" progId="Equation.3">
                  <p:embed/>
                </p:oleObj>
              </mc:Choice>
              <mc:Fallback>
                <p:oleObj name="Equation" r:id="rId7" imgW="33012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114800"/>
                        <a:ext cx="330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Oval 8"/>
          <p:cNvSpPr>
            <a:spLocks noChangeArrowheads="1"/>
          </p:cNvSpPr>
          <p:nvPr/>
        </p:nvSpPr>
        <p:spPr bwMode="auto">
          <a:xfrm>
            <a:off x="1600200" y="4724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21" name="Oval 9"/>
          <p:cNvSpPr>
            <a:spLocks noChangeArrowheads="1"/>
          </p:cNvSpPr>
          <p:nvPr/>
        </p:nvSpPr>
        <p:spPr bwMode="auto">
          <a:xfrm>
            <a:off x="6934200" y="4724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22" name="Oval 10"/>
          <p:cNvSpPr>
            <a:spLocks noChangeArrowheads="1"/>
          </p:cNvSpPr>
          <p:nvPr/>
        </p:nvSpPr>
        <p:spPr bwMode="auto">
          <a:xfrm>
            <a:off x="2743200" y="4724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914400" y="4953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>
            <a:off x="2133600" y="4953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>
            <a:off x="3276600" y="4953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>
            <a:off x="6248400" y="4953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27" name="Oval 15"/>
          <p:cNvSpPr>
            <a:spLocks noChangeArrowheads="1"/>
          </p:cNvSpPr>
          <p:nvPr/>
        </p:nvSpPr>
        <p:spPr bwMode="auto">
          <a:xfrm>
            <a:off x="5715000" y="4724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28" name="Oval 16"/>
          <p:cNvSpPr>
            <a:spLocks noChangeArrowheads="1"/>
          </p:cNvSpPr>
          <p:nvPr/>
        </p:nvSpPr>
        <p:spPr bwMode="auto">
          <a:xfrm>
            <a:off x="68580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>
            <a:off x="5334000" y="4953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3962400" y="4572000"/>
            <a:ext cx="109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kumimoji="0" lang="zh-CN" altLang="en-US" sz="3200">
                <a:latin typeface="Comic Sans MS" panose="030F0702030302020204" pitchFamily="66" charset="0"/>
              </a:rPr>
              <a:t>.........</a:t>
            </a:r>
          </a:p>
        </p:txBody>
      </p:sp>
      <p:sp>
        <p:nvSpPr>
          <p:cNvPr id="38931" name="Text Box 19"/>
          <p:cNvSpPr txBox="1">
            <a:spLocks noChangeArrowheads="1"/>
          </p:cNvSpPr>
          <p:nvPr/>
        </p:nvSpPr>
        <p:spPr bwMode="auto">
          <a:xfrm>
            <a:off x="1627188" y="4765675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s</a:t>
            </a:r>
            <a:r>
              <a:rPr lang="en-US" altLang="zh-CN" baseline="-25000"/>
              <a:t>0</a:t>
            </a:r>
          </a:p>
        </p:txBody>
      </p:sp>
      <p:sp>
        <p:nvSpPr>
          <p:cNvPr id="38932" name="Text Box 20"/>
          <p:cNvSpPr txBox="1">
            <a:spLocks noChangeArrowheads="1"/>
          </p:cNvSpPr>
          <p:nvPr/>
        </p:nvSpPr>
        <p:spPr bwMode="auto">
          <a:xfrm>
            <a:off x="2209800" y="42672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/>
              <a:t>w</a:t>
            </a:r>
            <a:r>
              <a:rPr lang="en-US" altLang="zh-CN" baseline="-25000"/>
              <a:t>1</a:t>
            </a:r>
          </a:p>
        </p:txBody>
      </p:sp>
      <p:sp>
        <p:nvSpPr>
          <p:cNvPr id="38933" name="Text Box 21"/>
          <p:cNvSpPr txBox="1">
            <a:spLocks noChangeArrowheads="1"/>
          </p:cNvSpPr>
          <p:nvPr/>
        </p:nvSpPr>
        <p:spPr bwMode="auto">
          <a:xfrm>
            <a:off x="2770188" y="4689475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s</a:t>
            </a:r>
            <a:r>
              <a:rPr lang="en-US" altLang="zh-CN" baseline="-25000"/>
              <a:t>1</a:t>
            </a:r>
          </a:p>
        </p:txBody>
      </p:sp>
      <p:sp>
        <p:nvSpPr>
          <p:cNvPr id="38934" name="Text Box 22"/>
          <p:cNvSpPr txBox="1">
            <a:spLocks noChangeArrowheads="1"/>
          </p:cNvSpPr>
          <p:nvPr/>
        </p:nvSpPr>
        <p:spPr bwMode="auto">
          <a:xfrm>
            <a:off x="3200400" y="4419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/>
              <a:t>w</a:t>
            </a:r>
            <a:r>
              <a:rPr lang="en-US" altLang="zh-CN" baseline="-25000"/>
              <a:t>2</a:t>
            </a:r>
          </a:p>
        </p:txBody>
      </p:sp>
      <p:sp>
        <p:nvSpPr>
          <p:cNvPr id="38935" name="Text Box 23"/>
          <p:cNvSpPr txBox="1">
            <a:spLocks noChangeArrowheads="1"/>
          </p:cNvSpPr>
          <p:nvPr/>
        </p:nvSpPr>
        <p:spPr bwMode="auto">
          <a:xfrm>
            <a:off x="5656263" y="4689475"/>
            <a:ext cx="57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s</a:t>
            </a:r>
            <a:r>
              <a:rPr lang="en-US" altLang="zh-CN" baseline="-25000"/>
              <a:t>n-1</a:t>
            </a:r>
          </a:p>
        </p:txBody>
      </p:sp>
      <p:sp>
        <p:nvSpPr>
          <p:cNvPr id="38936" name="Text Box 24"/>
          <p:cNvSpPr txBox="1">
            <a:spLocks noChangeArrowheads="1"/>
          </p:cNvSpPr>
          <p:nvPr/>
        </p:nvSpPr>
        <p:spPr bwMode="auto">
          <a:xfrm>
            <a:off x="6400800" y="4419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/>
              <a:t>w</a:t>
            </a:r>
            <a:r>
              <a:rPr lang="en-US" altLang="zh-CN" baseline="-25000"/>
              <a:t>n</a:t>
            </a:r>
          </a:p>
        </p:txBody>
      </p:sp>
      <p:sp>
        <p:nvSpPr>
          <p:cNvPr id="38937" name="Text Box 25"/>
          <p:cNvSpPr txBox="1">
            <a:spLocks noChangeArrowheads="1"/>
          </p:cNvSpPr>
          <p:nvPr/>
        </p:nvSpPr>
        <p:spPr bwMode="auto">
          <a:xfrm>
            <a:off x="7037388" y="4689475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s</a:t>
            </a:r>
            <a:r>
              <a:rPr lang="en-US" altLang="zh-CN" baseline="-2500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25094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389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389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389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1000" fill="hold"/>
                                        <p:tgtEl>
                                          <p:spTgt spid="389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389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0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1000" fill="hold"/>
                                        <p:tgtEl>
                                          <p:spTgt spid="389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3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389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6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389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9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0" fill="hold"/>
                                        <p:tgtEl>
                                          <p:spTgt spid="389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2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1000" fill="hold"/>
                                        <p:tgtEl>
                                          <p:spTgt spid="3893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3" grpId="0" animBg="1"/>
      <p:bldP spid="38924" grpId="0" animBg="1"/>
      <p:bldP spid="38925" grpId="0" animBg="1"/>
      <p:bldP spid="38926" grpId="0" animBg="1"/>
      <p:bldP spid="38929" grpId="0" animBg="1"/>
      <p:bldP spid="38930" grpId="0"/>
      <p:bldP spid="38931" grpId="0"/>
      <p:bldP spid="38933" grpId="0"/>
      <p:bldP spid="38935" grpId="0"/>
      <p:bldP spid="389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 2004 SDU		                                                             	 	       </a:t>
            </a:r>
            <a:fld id="{8D0305B7-DB96-48F6-9CB1-71B51241E124}" type="slidenum">
              <a:rPr lang="en-US" altLang="zh-CN"/>
              <a:pPr/>
              <a:t>25</a:t>
            </a:fld>
            <a:r>
              <a:rPr lang="en-US" altLang="zh-CN"/>
              <a:t> </a:t>
            </a:r>
          </a:p>
        </p:txBody>
      </p:sp>
      <p:sp>
        <p:nvSpPr>
          <p:cNvPr id="39938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anose="02010600030101010101" pitchFamily="2" charset="-122"/>
              </a:rPr>
              <a:t>Describing the pumping lemma (contd.)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762000" y="2452688"/>
            <a:ext cx="334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kumimoji="0" lang="en-US" altLang="zh-CN">
                <a:latin typeface="Arial" panose="020B0604020202020204" pitchFamily="34" charset="0"/>
              </a:rPr>
              <a:t>If string        has length </a:t>
            </a: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948387"/>
              </p:ext>
            </p:extLst>
          </p:nvPr>
        </p:nvGraphicFramePr>
        <p:xfrm>
          <a:off x="1651000" y="2527301"/>
          <a:ext cx="330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" name="Equation" r:id="rId3" imgW="330120" imgH="279360" progId="Equation.3">
                  <p:embed/>
                </p:oleObj>
              </mc:Choice>
              <mc:Fallback>
                <p:oleObj name="Equation" r:id="rId3" imgW="33012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2527301"/>
                        <a:ext cx="330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250216"/>
              </p:ext>
            </p:extLst>
          </p:nvPr>
        </p:nvGraphicFramePr>
        <p:xfrm>
          <a:off x="3402806" y="2365375"/>
          <a:ext cx="141446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6" name="Equation" r:id="rId5" imgW="583920" imgH="203040" progId="Equation.3">
                  <p:embed/>
                </p:oleObj>
              </mc:Choice>
              <mc:Fallback>
                <p:oleObj name="Equation" r:id="rId5" imgW="5839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806" y="2365375"/>
                        <a:ext cx="141446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4914900" y="23622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kumimoji="0" lang="en-US" altLang="zh-CN" dirty="0">
                <a:latin typeface="Arial" panose="020B0604020202020204" pitchFamily="34" charset="0"/>
              </a:rPr>
              <a:t>, number of states.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838200" y="2971800"/>
            <a:ext cx="567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kumimoji="0" lang="en-US" altLang="zh-CN">
                <a:latin typeface="Arial" panose="020B0604020202020204" pitchFamily="34" charset="0"/>
              </a:rPr>
              <a:t>Then, a state       is repeated  in the walk</a:t>
            </a:r>
          </a:p>
        </p:txBody>
      </p:sp>
      <p:graphicFrame>
        <p:nvGraphicFramePr>
          <p:cNvPr id="399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325234"/>
              </p:ext>
            </p:extLst>
          </p:nvPr>
        </p:nvGraphicFramePr>
        <p:xfrm>
          <a:off x="2393156" y="3048000"/>
          <a:ext cx="265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7" name="Equation" r:id="rId7" imgW="266400" imgH="368280" progId="Equation.3">
                  <p:embed/>
                </p:oleObj>
              </mc:Choice>
              <mc:Fallback>
                <p:oleObj name="Equation" r:id="rId7" imgW="2664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156" y="3048000"/>
                        <a:ext cx="2651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360430"/>
              </p:ext>
            </p:extLst>
          </p:nvPr>
        </p:nvGraphicFramePr>
        <p:xfrm>
          <a:off x="5251450" y="3016250"/>
          <a:ext cx="330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8" name="Equation" r:id="rId9" imgW="330120" imgH="279360" progId="Equation.3">
                  <p:embed/>
                </p:oleObj>
              </mc:Choice>
              <mc:Fallback>
                <p:oleObj name="Equation" r:id="rId9" imgW="33012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1450" y="3016250"/>
                        <a:ext cx="330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6" name="Oval 10"/>
          <p:cNvSpPr>
            <a:spLocks noChangeArrowheads="1"/>
          </p:cNvSpPr>
          <p:nvPr/>
        </p:nvSpPr>
        <p:spPr bwMode="auto">
          <a:xfrm>
            <a:off x="1447800" y="5715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47" name="Oval 11"/>
          <p:cNvSpPr>
            <a:spLocks noChangeArrowheads="1"/>
          </p:cNvSpPr>
          <p:nvPr/>
        </p:nvSpPr>
        <p:spPr bwMode="auto">
          <a:xfrm>
            <a:off x="5181600" y="57023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48" name="Oval 12"/>
          <p:cNvSpPr>
            <a:spLocks noChangeArrowheads="1"/>
          </p:cNvSpPr>
          <p:nvPr/>
        </p:nvSpPr>
        <p:spPr bwMode="auto">
          <a:xfrm>
            <a:off x="8077200" y="5715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49" name="Oval 13"/>
          <p:cNvSpPr>
            <a:spLocks noChangeArrowheads="1"/>
          </p:cNvSpPr>
          <p:nvPr/>
        </p:nvSpPr>
        <p:spPr bwMode="auto">
          <a:xfrm>
            <a:off x="2590800" y="5715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>
            <a:off x="9906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>
            <a:off x="1981200" y="594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52" name="Line 16"/>
          <p:cNvSpPr>
            <a:spLocks noChangeShapeType="1"/>
          </p:cNvSpPr>
          <p:nvPr/>
        </p:nvSpPr>
        <p:spPr bwMode="auto">
          <a:xfrm>
            <a:off x="3124200" y="594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>
            <a:off x="4648200" y="59309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>
            <a:off x="5715000" y="59309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55" name="Oval 19"/>
          <p:cNvSpPr>
            <a:spLocks noChangeArrowheads="1"/>
          </p:cNvSpPr>
          <p:nvPr/>
        </p:nvSpPr>
        <p:spPr bwMode="auto">
          <a:xfrm>
            <a:off x="6019800" y="4800600"/>
            <a:ext cx="533400" cy="5334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56" name="Oval 20"/>
          <p:cNvSpPr>
            <a:spLocks noChangeArrowheads="1"/>
          </p:cNvSpPr>
          <p:nvPr/>
        </p:nvSpPr>
        <p:spPr bwMode="auto">
          <a:xfrm>
            <a:off x="4572000" y="4787900"/>
            <a:ext cx="533400" cy="5334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57" name="Line 21"/>
          <p:cNvSpPr>
            <a:spLocks noChangeShapeType="1"/>
          </p:cNvSpPr>
          <p:nvPr/>
        </p:nvSpPr>
        <p:spPr bwMode="auto">
          <a:xfrm flipV="1">
            <a:off x="5638800" y="53213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58" name="Line 22"/>
          <p:cNvSpPr>
            <a:spLocks noChangeShapeType="1"/>
          </p:cNvSpPr>
          <p:nvPr/>
        </p:nvSpPr>
        <p:spPr bwMode="auto">
          <a:xfrm>
            <a:off x="4953000" y="53213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59" name="Freeform 23"/>
          <p:cNvSpPr>
            <a:spLocks/>
          </p:cNvSpPr>
          <p:nvPr/>
        </p:nvSpPr>
        <p:spPr bwMode="auto">
          <a:xfrm>
            <a:off x="4876800" y="4267200"/>
            <a:ext cx="1371600" cy="520700"/>
          </a:xfrm>
          <a:custGeom>
            <a:avLst/>
            <a:gdLst>
              <a:gd name="T0" fmla="*/ 864 w 864"/>
              <a:gd name="T1" fmla="*/ 328 h 328"/>
              <a:gd name="T2" fmla="*/ 672 w 864"/>
              <a:gd name="T3" fmla="*/ 88 h 328"/>
              <a:gd name="T4" fmla="*/ 192 w 864"/>
              <a:gd name="T5" fmla="*/ 40 h 328"/>
              <a:gd name="T6" fmla="*/ 0 w 864"/>
              <a:gd name="T7" fmla="*/ 328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64" h="328">
                <a:moveTo>
                  <a:pt x="864" y="328"/>
                </a:moveTo>
                <a:cubicBezTo>
                  <a:pt x="824" y="232"/>
                  <a:pt x="784" y="136"/>
                  <a:pt x="672" y="88"/>
                </a:cubicBezTo>
                <a:cubicBezTo>
                  <a:pt x="560" y="40"/>
                  <a:pt x="304" y="0"/>
                  <a:pt x="192" y="40"/>
                </a:cubicBezTo>
                <a:cubicBezTo>
                  <a:pt x="80" y="80"/>
                  <a:pt x="40" y="204"/>
                  <a:pt x="0" y="3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60" name="Line 24"/>
          <p:cNvSpPr>
            <a:spLocks noChangeShapeType="1"/>
          </p:cNvSpPr>
          <p:nvPr/>
        </p:nvSpPr>
        <p:spPr bwMode="auto">
          <a:xfrm>
            <a:off x="7391400" y="594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9961" name="Object 25"/>
          <p:cNvGraphicFramePr>
            <a:graphicFrameLocks noChangeAspect="1"/>
          </p:cNvGraphicFramePr>
          <p:nvPr/>
        </p:nvGraphicFramePr>
        <p:xfrm>
          <a:off x="5334000" y="5778500"/>
          <a:ext cx="265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" name="Equation" r:id="rId10" imgW="266400" imgH="368280" progId="Equation.3">
                  <p:embed/>
                </p:oleObj>
              </mc:Choice>
              <mc:Fallback>
                <p:oleObj name="Equation" r:id="rId10" imgW="2664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778500"/>
                        <a:ext cx="2651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2" name="Text Box 26"/>
          <p:cNvSpPr txBox="1">
            <a:spLocks noChangeArrowheads="1"/>
          </p:cNvSpPr>
          <p:nvPr/>
        </p:nvSpPr>
        <p:spPr bwMode="auto">
          <a:xfrm>
            <a:off x="3733800" y="5562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kumimoji="0" lang="zh-CN" altLang="en-US" sz="3200">
                <a:latin typeface="Comic Sans MS" panose="030F0702030302020204" pitchFamily="66" charset="0"/>
              </a:rPr>
              <a:t>......</a:t>
            </a:r>
          </a:p>
        </p:txBody>
      </p:sp>
      <p:sp>
        <p:nvSpPr>
          <p:cNvPr id="39963" name="Text Box 27"/>
          <p:cNvSpPr txBox="1">
            <a:spLocks noChangeArrowheads="1"/>
          </p:cNvSpPr>
          <p:nvPr/>
        </p:nvSpPr>
        <p:spPr bwMode="auto">
          <a:xfrm>
            <a:off x="6477000" y="5562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kumimoji="0" lang="zh-CN" altLang="en-US" sz="3200">
                <a:latin typeface="Comic Sans MS" panose="030F0702030302020204" pitchFamily="66" charset="0"/>
              </a:rPr>
              <a:t>......</a:t>
            </a:r>
          </a:p>
        </p:txBody>
      </p:sp>
      <p:sp>
        <p:nvSpPr>
          <p:cNvPr id="39964" name="Oval 28"/>
          <p:cNvSpPr>
            <a:spLocks noChangeArrowheads="1"/>
          </p:cNvSpPr>
          <p:nvPr/>
        </p:nvSpPr>
        <p:spPr bwMode="auto">
          <a:xfrm>
            <a:off x="8001000" y="5638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6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399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3995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3995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1000" fill="hold"/>
                                        <p:tgtEl>
                                          <p:spTgt spid="3995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3995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0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1000" fill="hold"/>
                                        <p:tgtEl>
                                          <p:spTgt spid="3995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3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3995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6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3995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9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0" fill="hold"/>
                                        <p:tgtEl>
                                          <p:spTgt spid="3996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2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1000" fill="hold"/>
                                        <p:tgtEl>
                                          <p:spTgt spid="3996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50" grpId="0" animBg="1"/>
      <p:bldP spid="39951" grpId="0" animBg="1"/>
      <p:bldP spid="39952" grpId="0" animBg="1"/>
      <p:bldP spid="39953" grpId="0" animBg="1"/>
      <p:bldP spid="39954" grpId="0" animBg="1"/>
      <p:bldP spid="39957" grpId="0" animBg="1"/>
      <p:bldP spid="39958" grpId="0" animBg="1"/>
      <p:bldP spid="39959" grpId="0" animBg="1"/>
      <p:bldP spid="39960" grpId="0" animBg="1"/>
      <p:bldP spid="3996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Languages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801" y="1697038"/>
            <a:ext cx="7820723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2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417638"/>
            <a:ext cx="8229600" cy="4805362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n</a:t>
            </a:r>
            <a:r>
              <a:rPr lang="en-US" dirty="0" smtClean="0"/>
              <a:t> b</a:t>
            </a:r>
            <a:r>
              <a:rPr lang="en-US" baseline="30000" dirty="0" smtClean="0"/>
              <a:t>n</a:t>
            </a:r>
          </a:p>
          <a:p>
            <a:pPr marL="0" indent="0">
              <a:buNone/>
            </a:pPr>
            <a:endParaRPr lang="en-US" baseline="30000" dirty="0" smtClean="0"/>
          </a:p>
          <a:p>
            <a:pPr marL="0" indent="0">
              <a:buNone/>
            </a:pPr>
            <a:r>
              <a:rPr lang="en-US" dirty="0" smtClean="0"/>
              <a:t>Test the expression passes pumping lemma test. </a:t>
            </a:r>
          </a:p>
          <a:p>
            <a:pPr marL="0" indent="0">
              <a:buNone/>
            </a:pPr>
            <a:r>
              <a:rPr lang="en-US" dirty="0" smtClean="0"/>
              <a:t>L={ a</a:t>
            </a:r>
            <a:r>
              <a:rPr lang="en-US" baseline="30000" dirty="0" smtClean="0"/>
              <a:t>1</a:t>
            </a:r>
            <a:r>
              <a:rPr lang="en-US" dirty="0" smtClean="0"/>
              <a:t>b</a:t>
            </a:r>
            <a:r>
              <a:rPr lang="en-US" baseline="30000" dirty="0" smtClean="0"/>
              <a:t>1</a:t>
            </a:r>
            <a:r>
              <a:rPr lang="en-US" dirty="0" smtClean="0"/>
              <a:t>,a</a:t>
            </a:r>
            <a:r>
              <a:rPr lang="en-US" baseline="30000" dirty="0" smtClean="0"/>
              <a:t>2</a:t>
            </a:r>
            <a:r>
              <a:rPr lang="en-US" dirty="0" smtClean="0"/>
              <a:t>b</a:t>
            </a:r>
            <a:r>
              <a:rPr lang="en-US" baseline="30000" dirty="0" smtClean="0"/>
              <a:t>2</a:t>
            </a:r>
            <a:r>
              <a:rPr lang="en-US" dirty="0" smtClean="0"/>
              <a:t>,a</a:t>
            </a:r>
            <a:r>
              <a:rPr lang="en-US" baseline="30000" dirty="0" smtClean="0"/>
              <a:t>3</a:t>
            </a:r>
            <a:r>
              <a:rPr lang="en-US" dirty="0" smtClean="0"/>
              <a:t>b</a:t>
            </a:r>
            <a:r>
              <a:rPr lang="en-US" baseline="30000" dirty="0" smtClean="0"/>
              <a:t>3</a:t>
            </a:r>
            <a:r>
              <a:rPr lang="en-US" dirty="0" smtClean="0"/>
              <a:t>…..a</a:t>
            </a:r>
            <a:r>
              <a:rPr lang="en-US" baseline="30000" dirty="0" smtClean="0"/>
              <a:t>n</a:t>
            </a:r>
            <a:r>
              <a:rPr lang="en-US" dirty="0" smtClean="0"/>
              <a:t>b</a:t>
            </a:r>
            <a:r>
              <a:rPr lang="en-US" baseline="30000" dirty="0" smtClean="0"/>
              <a:t>n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Consider  a</a:t>
            </a:r>
            <a:r>
              <a:rPr lang="en-US" baseline="30000" dirty="0" smtClean="0"/>
              <a:t>3</a:t>
            </a:r>
            <a:r>
              <a:rPr lang="en-US" dirty="0" smtClean="0"/>
              <a:t>b</a:t>
            </a:r>
            <a:r>
              <a:rPr lang="en-US" baseline="30000" dirty="0" smtClean="0"/>
              <a:t>3    </a:t>
            </a:r>
          </a:p>
          <a:p>
            <a:pPr marL="0" indent="0">
              <a:buNone/>
            </a:pPr>
            <a:r>
              <a:rPr lang="en-US" dirty="0" smtClean="0"/>
              <a:t>Can be written as  </a:t>
            </a:r>
            <a:r>
              <a:rPr lang="en-US" dirty="0" err="1" smtClean="0"/>
              <a:t>aaabbb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Length of the string is  6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068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334962"/>
          </a:xfrm>
        </p:spPr>
        <p:txBody>
          <a:bodyPr/>
          <a:lstStyle/>
          <a:p>
            <a:r>
              <a:rPr lang="en-US" dirty="0" smtClean="0"/>
              <a:t>Example-1(</a:t>
            </a:r>
            <a:r>
              <a:rPr lang="en-US" dirty="0" err="1" smtClean="0"/>
              <a:t>contd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914400"/>
            <a:ext cx="8231188" cy="5308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Rule 1: split the expression with form (xyz)</a:t>
            </a:r>
          </a:p>
          <a:p>
            <a:pPr marL="0" indent="0">
              <a:buNone/>
            </a:pPr>
            <a:r>
              <a:rPr lang="en-US" dirty="0" smtClean="0"/>
              <a:t>         x=</a:t>
            </a:r>
            <a:r>
              <a:rPr lang="en-US" dirty="0" err="1" smtClean="0"/>
              <a:t>aa</a:t>
            </a:r>
            <a:r>
              <a:rPr lang="en-US" dirty="0" smtClean="0"/>
              <a:t>       </a:t>
            </a:r>
            <a:r>
              <a:rPr lang="en-US" dirty="0"/>
              <a:t>y </a:t>
            </a:r>
            <a:r>
              <a:rPr lang="en-US" dirty="0" smtClean="0"/>
              <a:t>=</a:t>
            </a:r>
            <a:r>
              <a:rPr lang="en-US" dirty="0" err="1" smtClean="0"/>
              <a:t>abb</a:t>
            </a:r>
            <a:r>
              <a:rPr lang="en-US" dirty="0" smtClean="0"/>
              <a:t>             z=b</a:t>
            </a:r>
            <a:endParaRPr lang="en-US" dirty="0"/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Rule 1: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00FF"/>
                </a:solidFill>
              </a:rPr>
              <a:t>Apply rule |</a:t>
            </a:r>
            <a:r>
              <a:rPr lang="en-US" dirty="0" err="1" smtClean="0">
                <a:solidFill>
                  <a:srgbClr val="0000FF"/>
                </a:solidFill>
              </a:rPr>
              <a:t>xy</a:t>
            </a:r>
            <a:r>
              <a:rPr lang="en-US" dirty="0" smtClean="0">
                <a:solidFill>
                  <a:srgbClr val="0000FF"/>
                </a:solidFill>
              </a:rPr>
              <a:t>|&lt;n  .Length of XY is 5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xy</a:t>
            </a:r>
            <a:r>
              <a:rPr lang="en-US" dirty="0" smtClean="0"/>
              <a:t>=5    then  |5|&lt; 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Rule 2: </a:t>
            </a:r>
            <a:r>
              <a:rPr lang="en-US" dirty="0" smtClean="0">
                <a:solidFill>
                  <a:srgbClr val="0000FF"/>
                </a:solidFill>
              </a:rPr>
              <a:t>|y| &gt;0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 y=3     </a:t>
            </a:r>
            <a:r>
              <a:rPr lang="en-US" dirty="0" smtClean="0">
                <a:solidFill>
                  <a:srgbClr val="0000FF"/>
                </a:solidFill>
              </a:rPr>
              <a:t>hence </a:t>
            </a:r>
            <a:r>
              <a:rPr lang="en-US" dirty="0" smtClean="0">
                <a:solidFill>
                  <a:srgbClr val="0000FF"/>
                </a:solidFill>
              </a:rPr>
              <a:t>3&gt;0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477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487362"/>
          </a:xfrm>
        </p:spPr>
        <p:txBody>
          <a:bodyPr/>
          <a:lstStyle/>
          <a:p>
            <a:r>
              <a:rPr lang="en-US" dirty="0"/>
              <a:t>Example-1(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31188" cy="5080000"/>
          </a:xfrm>
        </p:spPr>
        <p:txBody>
          <a:bodyPr/>
          <a:lstStyle/>
          <a:p>
            <a:pPr marL="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Rule </a:t>
            </a:r>
            <a:r>
              <a:rPr lang="en-US" b="1" dirty="0" smtClean="0">
                <a:solidFill>
                  <a:srgbClr val="FF0000"/>
                </a:solidFill>
              </a:rPr>
              <a:t>3</a:t>
            </a:r>
            <a:r>
              <a:rPr lang="en-US" sz="3200" b="1" dirty="0" smtClean="0">
                <a:solidFill>
                  <a:srgbClr val="0000FF"/>
                </a:solidFill>
              </a:rPr>
              <a:t>:   </a:t>
            </a:r>
            <a:r>
              <a:rPr lang="en-US" altLang="zh-CN" sz="32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xy</a:t>
            </a:r>
            <a:r>
              <a:rPr lang="en-US" altLang="zh-CN" sz="3200" baseline="300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32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z</a:t>
            </a:r>
            <a:r>
              <a:rPr lang="en-US" altLang="zh-CN" sz="32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200" dirty="0" smtClean="0">
                <a:solidFill>
                  <a:srgbClr val="0000FF"/>
                </a:solidFill>
                <a:ea typeface="宋体" panose="02010600030101010101" pitchFamily="2" charset="-122"/>
              </a:rPr>
              <a:t>L,</a:t>
            </a:r>
          </a:p>
          <a:p>
            <a:pPr marL="0" lvl="1" indent="0">
              <a:buNone/>
            </a:pPr>
            <a:r>
              <a:rPr lang="en-US" altLang="zh-CN" sz="3200" dirty="0" smtClean="0">
                <a:solidFill>
                  <a:srgbClr val="0000FF"/>
                </a:solidFill>
                <a:ea typeface="宋体" panose="02010600030101010101" pitchFamily="2" charset="-122"/>
              </a:rPr>
              <a:t>Assume </a:t>
            </a:r>
            <a:r>
              <a:rPr lang="en-US" altLang="zh-CN" sz="32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3200" dirty="0" smtClean="0">
                <a:solidFill>
                  <a:srgbClr val="0000FF"/>
                </a:solidFill>
                <a:ea typeface="宋体" panose="02010600030101010101" pitchFamily="2" charset="-122"/>
              </a:rPr>
              <a:t>=2</a:t>
            </a:r>
          </a:p>
          <a:p>
            <a:pPr marL="0" lvl="1" indent="0">
              <a:buNone/>
            </a:pPr>
            <a:r>
              <a:rPr lang="en-US" altLang="zh-CN" sz="3200" dirty="0" smtClean="0">
                <a:solidFill>
                  <a:srgbClr val="0000FF"/>
                </a:solidFill>
                <a:ea typeface="宋体" panose="02010600030101010101" pitchFamily="2" charset="-122"/>
              </a:rPr>
              <a:t>Then xyz becomes</a:t>
            </a:r>
          </a:p>
          <a:p>
            <a:pPr marL="0" lvl="1" indent="0">
              <a:buNone/>
            </a:pP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2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x    y     </a:t>
            </a:r>
            <a:r>
              <a:rPr lang="en-US" altLang="zh-CN" sz="32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y</a:t>
            </a:r>
            <a:r>
              <a:rPr lang="en-US" altLang="zh-CN" sz="32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 z</a:t>
            </a:r>
          </a:p>
          <a:p>
            <a:pPr marL="0" lvl="1" indent="0">
              <a:buNone/>
            </a:pP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2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                     </a:t>
            </a:r>
            <a:r>
              <a:rPr lang="en-US" altLang="zh-CN" sz="3200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aa</a:t>
            </a:r>
            <a:r>
              <a:rPr lang="en-US" altLang="zh-CN" sz="3200" dirty="0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200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abb</a:t>
            </a:r>
            <a:r>
              <a:rPr lang="en-US" altLang="zh-CN" sz="3200" dirty="0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200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abb</a:t>
            </a:r>
            <a:r>
              <a:rPr lang="en-US" altLang="zh-CN" sz="3200" smtClean="0">
                <a:solidFill>
                  <a:srgbClr val="FF0000"/>
                </a:solidFill>
                <a:ea typeface="宋体" panose="02010600030101010101" pitchFamily="2" charset="-122"/>
              </a:rPr>
              <a:t> b</a:t>
            </a:r>
            <a:endParaRPr lang="en-US" altLang="zh-CN" sz="3200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lvl="1" indent="0">
              <a:buNone/>
            </a:pPr>
            <a:r>
              <a:rPr lang="en-US" altLang="zh-CN" sz="3200" dirty="0" smtClean="0">
                <a:solidFill>
                  <a:srgbClr val="0000FF"/>
                </a:solidFill>
                <a:ea typeface="宋体" panose="02010600030101010101" pitchFamily="2" charset="-122"/>
              </a:rPr>
              <a:t>This can be written as  </a:t>
            </a:r>
            <a:r>
              <a:rPr lang="en-US" altLang="zh-CN" sz="3200" dirty="0" smtClean="0">
                <a:solidFill>
                  <a:srgbClr val="FF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3200" baseline="30000" dirty="0" smtClean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3200" dirty="0" smtClean="0">
                <a:solidFill>
                  <a:srgbClr val="FF0000"/>
                </a:solidFill>
                <a:ea typeface="宋体" panose="02010600030101010101" pitchFamily="2" charset="-122"/>
              </a:rPr>
              <a:t>b</a:t>
            </a:r>
            <a:r>
              <a:rPr lang="en-US" altLang="zh-CN" sz="3200" baseline="30000" dirty="0" smtClean="0">
                <a:solidFill>
                  <a:srgbClr val="FF0000"/>
                </a:solidFill>
                <a:ea typeface="宋体" panose="02010600030101010101" pitchFamily="2" charset="-122"/>
              </a:rPr>
              <a:t>n-1</a:t>
            </a:r>
            <a:r>
              <a:rPr lang="en-US" altLang="zh-CN" sz="3200" dirty="0" smtClean="0">
                <a:solidFill>
                  <a:srgbClr val="FF0000"/>
                </a:solidFill>
                <a:ea typeface="宋体" panose="02010600030101010101" pitchFamily="2" charset="-122"/>
              </a:rPr>
              <a:t>ab</a:t>
            </a:r>
            <a:r>
              <a:rPr lang="en-US" altLang="zh-CN" sz="3200" baseline="30000" dirty="0" smtClean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</a:p>
          <a:p>
            <a:pPr marL="0" lvl="1" indent="0">
              <a:buNone/>
            </a:pPr>
            <a:r>
              <a:rPr lang="en-US" altLang="zh-CN" sz="32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Conclusion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:</a:t>
            </a:r>
            <a:endParaRPr lang="en-US" altLang="zh-CN" sz="3200" b="1" dirty="0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lvl="1" indent="0">
              <a:buNone/>
            </a:pPr>
            <a:r>
              <a:rPr lang="en-US" altLang="zh-CN" sz="3200" dirty="0" smtClean="0">
                <a:solidFill>
                  <a:srgbClr val="FF0000"/>
                </a:solidFill>
                <a:ea typeface="宋体" panose="02010600030101010101" pitchFamily="2" charset="-122"/>
              </a:rPr>
              <a:t>This expression is not supported in the language.Hence the language is not regular</a:t>
            </a:r>
            <a:endParaRPr lang="en-US" altLang="zh-CN" sz="3200" baseline="30000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lvl="1" indent="0">
              <a:buNone/>
            </a:pPr>
            <a:endParaRPr lang="en-US" altLang="zh-CN" sz="3200" dirty="0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lvl="1" indent="0">
              <a:buNone/>
            </a:pPr>
            <a:endParaRPr lang="en-US" altLang="zh-CN" sz="32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lvl="1" indent="0">
              <a:buNone/>
            </a:pPr>
            <a:endParaRPr lang="en-US" altLang="zh-CN" sz="32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89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en-US" sz="2800" i="1" dirty="0" smtClean="0"/>
              <a:t>It is </a:t>
            </a:r>
            <a:r>
              <a:rPr lang="en-US" sz="2800" i="1" dirty="0"/>
              <a:t>a sequence of characters that define a search </a:t>
            </a:r>
            <a:r>
              <a:rPr lang="en-US" sz="2800" i="1" dirty="0" smtClean="0"/>
              <a:t>pattern. Used  </a:t>
            </a:r>
            <a:r>
              <a:rPr lang="en-US" sz="2800" i="1" dirty="0"/>
              <a:t>in pattern matching with strings, or string </a:t>
            </a:r>
            <a:r>
              <a:rPr lang="en-US" sz="2800" i="1" dirty="0" smtClean="0"/>
              <a:t>matching.</a:t>
            </a:r>
          </a:p>
          <a:p>
            <a:pPr marL="0" indent="0" algn="just">
              <a:buNone/>
            </a:pPr>
            <a:endParaRPr lang="en-US" sz="2800" i="1" dirty="0"/>
          </a:p>
          <a:p>
            <a:pPr marL="0" indent="0" algn="just">
              <a:buNone/>
            </a:pPr>
            <a:r>
              <a:rPr lang="en-US" sz="2800" i="1" dirty="0" err="1" smtClean="0"/>
              <a:t>Eg</a:t>
            </a:r>
            <a:r>
              <a:rPr lang="en-US" sz="2800" i="1" dirty="0" smtClean="0"/>
              <a:t>:  </a:t>
            </a:r>
            <a:r>
              <a:rPr lang="en-US" sz="2800" i="1" dirty="0"/>
              <a:t>"find and replace"-like </a:t>
            </a:r>
            <a:r>
              <a:rPr lang="en-US" sz="2800" i="1" dirty="0" smtClean="0"/>
              <a:t>operations.</a:t>
            </a:r>
          </a:p>
          <a:p>
            <a:pPr marL="0" indent="0" algn="just">
              <a:buNone/>
            </a:pPr>
            <a:r>
              <a:rPr lang="en-US" sz="2800" i="1" dirty="0"/>
              <a:t> </a:t>
            </a:r>
            <a:r>
              <a:rPr lang="en-US" sz="2800" i="1" dirty="0" smtClean="0"/>
              <a:t>        Text Editors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99078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Sipser,Chapter 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79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 with Finite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Regular Expressions(RE) and finite automata are equivalent in their descriptive power.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Any RE can be converted in to a finite automaton that recognize the language it describes.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089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42" y="1546230"/>
            <a:ext cx="8559248" cy="4702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38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NFAs &amp;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219200"/>
            <a:ext cx="8229600" cy="5003800"/>
          </a:xfrm>
        </p:spPr>
        <p:txBody>
          <a:bodyPr/>
          <a:lstStyle/>
          <a:p>
            <a:r>
              <a:rPr lang="en-US" altLang="en-US" sz="2400" dirty="0"/>
              <a:t>For any regular expression, we can find an equivalent </a:t>
            </a:r>
            <a:r>
              <a:rPr lang="en-US" altLang="en-US" sz="2400" dirty="0" smtClean="0"/>
              <a:t>NFA</a:t>
            </a:r>
            <a:endParaRPr lang="en-US" altLang="en-US" sz="2400" dirty="0"/>
          </a:p>
          <a:p>
            <a:pPr marL="0" indent="0">
              <a:buNone/>
            </a:pPr>
            <a:r>
              <a:rPr lang="en-US" dirty="0" smtClean="0"/>
              <a:t>1)</a:t>
            </a:r>
          </a:p>
          <a:p>
            <a:pPr lvl="8"/>
            <a:endParaRPr lang="en-US" dirty="0"/>
          </a:p>
          <a:p>
            <a:pPr marL="0" indent="0">
              <a:buNone/>
            </a:pPr>
            <a:r>
              <a:rPr lang="en-US" dirty="0" smtClean="0"/>
              <a:t>2)    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>
                <a:solidFill>
                  <a:srgbClr val="FF0000"/>
                </a:solidFill>
              </a:rPr>
              <a:t>y                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81200"/>
            <a:ext cx="2222500" cy="73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036" y="3408795"/>
            <a:ext cx="549332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986072" y="2484404"/>
            <a:ext cx="1100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 U Y   or  X+Y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09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NFAs &amp; Regular Expressions</a:t>
            </a:r>
            <a:endParaRPr lang="en-US" dirty="0"/>
          </a:p>
        </p:txBody>
      </p:sp>
      <p:pic>
        <p:nvPicPr>
          <p:cNvPr id="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161" y="3960018"/>
            <a:ext cx="3" cy="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2312988"/>
            <a:ext cx="48006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27200" y="1747598"/>
            <a:ext cx="464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95800" y="172133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Y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9765" y="3000520"/>
            <a:ext cx="747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XY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5143500"/>
            <a:ext cx="56642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87363" y="1219200"/>
            <a:ext cx="8229600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altLang="en-US" sz="2400" dirty="0" smtClean="0"/>
          </a:p>
          <a:p>
            <a:pPr marL="0" indent="0">
              <a:buFontTx/>
              <a:buNone/>
            </a:pPr>
            <a:r>
              <a:rPr lang="en-US" dirty="0"/>
              <a:t>3</a:t>
            </a:r>
            <a:r>
              <a:rPr lang="en-US" dirty="0" smtClean="0"/>
              <a:t>)</a:t>
            </a:r>
          </a:p>
          <a:p>
            <a:pPr lvl="8"/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   </a:t>
            </a:r>
          </a:p>
          <a:p>
            <a:pPr marL="0" indent="0">
              <a:buFontTx/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r>
              <a:rPr lang="en-US" b="1" dirty="0" smtClean="0">
                <a:solidFill>
                  <a:srgbClr val="FF0000"/>
                </a:solidFill>
              </a:rPr>
              <a:t>					X*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r>
              <a:rPr lang="en-US" sz="2800" dirty="0" smtClean="0"/>
              <a:t>4)     						  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184205" y="533348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55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0" y="125103"/>
            <a:ext cx="7042150" cy="410637"/>
          </a:xfrm>
        </p:spPr>
        <p:txBody>
          <a:bodyPr/>
          <a:lstStyle/>
          <a:p>
            <a:r>
              <a:rPr lang="en-US" dirty="0" smtClean="0"/>
              <a:t>Rules for 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650" y="838200"/>
            <a:ext cx="8229600" cy="57912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State Elimination Method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Rule 1:Add new Initial state</a:t>
            </a:r>
          </a:p>
          <a:p>
            <a:r>
              <a:rPr lang="en-US" dirty="0" smtClean="0"/>
              <a:t>Initial state should not have any incoming edge.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	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Add Epsilon and change the initial state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692969" y="4858705"/>
            <a:ext cx="820417" cy="772319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q0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3965685" y="4821682"/>
            <a:ext cx="836296" cy="77232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q1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7011572" y="4858705"/>
            <a:ext cx="836296" cy="83343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q2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2546139" y="5244864"/>
            <a:ext cx="141954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>
            <a:stCxn id="5" idx="6"/>
            <a:endCxn id="6" idx="2"/>
          </p:cNvCxnSpPr>
          <p:nvPr/>
        </p:nvCxnSpPr>
        <p:spPr bwMode="auto">
          <a:xfrm>
            <a:off x="4801981" y="5207842"/>
            <a:ext cx="2209591" cy="6758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Rectangle 11"/>
          <p:cNvSpPr/>
          <p:nvPr/>
        </p:nvSpPr>
        <p:spPr>
          <a:xfrm>
            <a:off x="2997337" y="4499956"/>
            <a:ext cx="4138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ε</a:t>
            </a:r>
          </a:p>
        </p:txBody>
      </p:sp>
      <p:sp>
        <p:nvSpPr>
          <p:cNvPr id="21" name="Freeform 20"/>
          <p:cNvSpPr/>
          <p:nvPr/>
        </p:nvSpPr>
        <p:spPr bwMode="auto">
          <a:xfrm>
            <a:off x="4683870" y="5464810"/>
            <a:ext cx="2427996" cy="391832"/>
          </a:xfrm>
          <a:custGeom>
            <a:avLst/>
            <a:gdLst>
              <a:gd name="connsiteX0" fmla="*/ 2427996 w 2427996"/>
              <a:gd name="connsiteY0" fmla="*/ 34621 h 391832"/>
              <a:gd name="connsiteX1" fmla="*/ 1284996 w 2427996"/>
              <a:gd name="connsiteY1" fmla="*/ 391809 h 391832"/>
              <a:gd name="connsiteX2" fmla="*/ 70559 w 2427996"/>
              <a:gd name="connsiteY2" fmla="*/ 20334 h 391832"/>
              <a:gd name="connsiteX3" fmla="*/ 141996 w 2427996"/>
              <a:gd name="connsiteY3" fmla="*/ 48909 h 391832"/>
              <a:gd name="connsiteX4" fmla="*/ 113421 w 2427996"/>
              <a:gd name="connsiteY4" fmla="*/ 48909 h 391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996" h="391832">
                <a:moveTo>
                  <a:pt x="2427996" y="34621"/>
                </a:moveTo>
                <a:cubicBezTo>
                  <a:pt x="2052949" y="214405"/>
                  <a:pt x="1677902" y="394190"/>
                  <a:pt x="1284996" y="391809"/>
                </a:cubicBezTo>
                <a:cubicBezTo>
                  <a:pt x="892090" y="389428"/>
                  <a:pt x="261059" y="77484"/>
                  <a:pt x="70559" y="20334"/>
                </a:cubicBezTo>
                <a:cubicBezTo>
                  <a:pt x="-119941" y="-36816"/>
                  <a:pt x="134852" y="44147"/>
                  <a:pt x="141996" y="48909"/>
                </a:cubicBezTo>
                <a:cubicBezTo>
                  <a:pt x="149140" y="53671"/>
                  <a:pt x="131280" y="51290"/>
                  <a:pt x="113421" y="48909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438400" y="2568973"/>
            <a:ext cx="820417" cy="772319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q0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5562600" y="2568973"/>
            <a:ext cx="762000" cy="83096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q1</a:t>
            </a:r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 bwMode="auto">
          <a:xfrm>
            <a:off x="3258817" y="2955133"/>
            <a:ext cx="2303783" cy="293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Freeform 26"/>
          <p:cNvSpPr/>
          <p:nvPr/>
        </p:nvSpPr>
        <p:spPr bwMode="auto">
          <a:xfrm>
            <a:off x="2990365" y="3284994"/>
            <a:ext cx="2810360" cy="501291"/>
          </a:xfrm>
          <a:custGeom>
            <a:avLst/>
            <a:gdLst>
              <a:gd name="connsiteX0" fmla="*/ 2810360 w 2810360"/>
              <a:gd name="connsiteY0" fmla="*/ 1131 h 501291"/>
              <a:gd name="connsiteX1" fmla="*/ 1424473 w 2810360"/>
              <a:gd name="connsiteY1" fmla="*/ 501194 h 501291"/>
              <a:gd name="connsiteX2" fmla="*/ 138598 w 2810360"/>
              <a:gd name="connsiteY2" fmla="*/ 43994 h 501291"/>
              <a:gd name="connsiteX3" fmla="*/ 95735 w 2810360"/>
              <a:gd name="connsiteY3" fmla="*/ 43994 h 50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0360" h="501291">
                <a:moveTo>
                  <a:pt x="2810360" y="1131"/>
                </a:moveTo>
                <a:cubicBezTo>
                  <a:pt x="2340063" y="247590"/>
                  <a:pt x="1869767" y="494050"/>
                  <a:pt x="1424473" y="501194"/>
                </a:cubicBezTo>
                <a:cubicBezTo>
                  <a:pt x="979179" y="508338"/>
                  <a:pt x="360054" y="120194"/>
                  <a:pt x="138598" y="43994"/>
                </a:cubicBezTo>
                <a:cubicBezTo>
                  <a:pt x="-82858" y="-32206"/>
                  <a:pt x="6438" y="5894"/>
                  <a:pt x="95735" y="43994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Down Arrow 29"/>
          <p:cNvSpPr/>
          <p:nvPr/>
        </p:nvSpPr>
        <p:spPr bwMode="auto">
          <a:xfrm>
            <a:off x="4231433" y="3905974"/>
            <a:ext cx="304800" cy="609600"/>
          </a:xfrm>
          <a:prstGeom prst="downArrow">
            <a:avLst/>
          </a:prstGeom>
          <a:solidFill>
            <a:srgbClr val="7030A0"/>
          </a:solidFill>
          <a:ln w="12700" cap="flat" cmpd="sng" algn="ctr">
            <a:solidFill>
              <a:schemeClr val="tx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normalizeH="0" baseline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charset="0"/>
            </a:endParaRPr>
          </a:p>
        </p:txBody>
      </p:sp>
      <p:cxnSp>
        <p:nvCxnSpPr>
          <p:cNvPr id="9" name="Straight Connector 8"/>
          <p:cNvCxnSpPr>
            <a:stCxn id="27" idx="3"/>
          </p:cNvCxnSpPr>
          <p:nvPr/>
        </p:nvCxnSpPr>
        <p:spPr bwMode="auto">
          <a:xfrm>
            <a:off x="3086100" y="3328988"/>
            <a:ext cx="38100" cy="2524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auto">
          <a:xfrm flipV="1">
            <a:off x="3097349" y="3262997"/>
            <a:ext cx="282270" cy="4399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4722977" y="5455939"/>
            <a:ext cx="38100" cy="2524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auto">
          <a:xfrm flipV="1">
            <a:off x="4742027" y="5416381"/>
            <a:ext cx="282270" cy="4399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3773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450757"/>
            <a:ext cx="8229600" cy="477224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Rule 2:Add new final state</a:t>
            </a:r>
          </a:p>
          <a:p>
            <a:r>
              <a:rPr lang="en-US" dirty="0" smtClean="0"/>
              <a:t>Final </a:t>
            </a:r>
            <a:r>
              <a:rPr lang="en-US" dirty="0"/>
              <a:t>state should not have any outgoing edges.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2438400" y="2819400"/>
            <a:ext cx="685800" cy="685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229100" y="2847975"/>
            <a:ext cx="685800" cy="685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019800" y="2847975"/>
            <a:ext cx="685800" cy="685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343401" y="2971800"/>
            <a:ext cx="457200" cy="3810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 bwMode="auto">
          <a:xfrm>
            <a:off x="3124200" y="3162300"/>
            <a:ext cx="1104900" cy="2857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>
            <a:stCxn id="5" idx="6"/>
          </p:cNvCxnSpPr>
          <p:nvPr/>
        </p:nvCxnSpPr>
        <p:spPr bwMode="auto">
          <a:xfrm>
            <a:off x="4914900" y="3190875"/>
            <a:ext cx="1104900" cy="95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Down Arrow 11"/>
          <p:cNvSpPr/>
          <p:nvPr/>
        </p:nvSpPr>
        <p:spPr bwMode="auto">
          <a:xfrm>
            <a:off x="4469947" y="3688556"/>
            <a:ext cx="342900" cy="838200"/>
          </a:xfrm>
          <a:prstGeom prst="downArrow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normalizeH="0" baseline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410619" y="4706937"/>
            <a:ext cx="685800" cy="685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329114" y="5970588"/>
            <a:ext cx="685800" cy="685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099174" y="4706937"/>
            <a:ext cx="685800" cy="685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4343401" y="4681538"/>
            <a:ext cx="685800" cy="685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7" name="Straight Arrow Connector 16"/>
          <p:cNvCxnSpPr>
            <a:endCxn id="16" idx="2"/>
          </p:cNvCxnSpPr>
          <p:nvPr/>
        </p:nvCxnSpPr>
        <p:spPr bwMode="auto">
          <a:xfrm>
            <a:off x="3153172" y="5016499"/>
            <a:ext cx="1190229" cy="793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>
            <a:stCxn id="16" idx="6"/>
            <a:endCxn id="15" idx="2"/>
          </p:cNvCxnSpPr>
          <p:nvPr/>
        </p:nvCxnSpPr>
        <p:spPr bwMode="auto">
          <a:xfrm>
            <a:off x="5029201" y="5024438"/>
            <a:ext cx="1069973" cy="2539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>
            <a:stCxn id="16" idx="4"/>
            <a:endCxn id="14" idx="0"/>
          </p:cNvCxnSpPr>
          <p:nvPr/>
        </p:nvCxnSpPr>
        <p:spPr bwMode="auto">
          <a:xfrm flipH="1">
            <a:off x="4672014" y="5367338"/>
            <a:ext cx="14287" cy="6032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Oval 22"/>
          <p:cNvSpPr/>
          <p:nvPr/>
        </p:nvSpPr>
        <p:spPr bwMode="auto">
          <a:xfrm>
            <a:off x="4343401" y="6053137"/>
            <a:ext cx="571499" cy="504823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12847" y="5373687"/>
            <a:ext cx="3898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ε</a:t>
            </a:r>
          </a:p>
        </p:txBody>
      </p:sp>
    </p:spTree>
    <p:extLst>
      <p:ext uri="{BB962C8B-B14F-4D97-AF65-F5344CB8AC3E}">
        <p14:creationId xmlns:p14="http://schemas.microsoft.com/office/powerpoint/2010/main" val="238804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Utemplate-Level_2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APU template Level2</Template>
  <TotalTime>1071</TotalTime>
  <Words>749</Words>
  <Application>Microsoft Office PowerPoint</Application>
  <PresentationFormat>On-screen Show (4:3)</PresentationFormat>
  <Paragraphs>227</Paragraphs>
  <Slides>30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宋体</vt:lpstr>
      <vt:lpstr>Arial</vt:lpstr>
      <vt:lpstr>Calibri</vt:lpstr>
      <vt:lpstr>Comic Sans MS</vt:lpstr>
      <vt:lpstr>Symbol</vt:lpstr>
      <vt:lpstr>Wingdings</vt:lpstr>
      <vt:lpstr>APUtemplate-Level_2</vt:lpstr>
      <vt:lpstr>Equation</vt:lpstr>
      <vt:lpstr>Regular Expression</vt:lpstr>
      <vt:lpstr>Topics</vt:lpstr>
      <vt:lpstr>Regular Expression</vt:lpstr>
      <vt:lpstr>Equivalence with Finite Automata</vt:lpstr>
      <vt:lpstr>Regular Expression</vt:lpstr>
      <vt:lpstr>NFAs &amp; Regular Expressions</vt:lpstr>
      <vt:lpstr>NFAs &amp; Regular Expressions</vt:lpstr>
      <vt:lpstr>Rules for Regular Expression</vt:lpstr>
      <vt:lpstr>Rules for Regular Expression</vt:lpstr>
      <vt:lpstr>Rules for Regular Expression</vt:lpstr>
      <vt:lpstr>Example 1- FA to RE</vt:lpstr>
      <vt:lpstr>Example -2</vt:lpstr>
      <vt:lpstr>Example -3</vt:lpstr>
      <vt:lpstr>Example-4</vt:lpstr>
      <vt:lpstr>Example-5</vt:lpstr>
      <vt:lpstr>Example-6</vt:lpstr>
      <vt:lpstr>Example-7</vt:lpstr>
      <vt:lpstr>Example-7</vt:lpstr>
      <vt:lpstr>Example-7</vt:lpstr>
      <vt:lpstr>How to show a language is Regular?</vt:lpstr>
      <vt:lpstr>How to show a language is not Regular?</vt:lpstr>
      <vt:lpstr>FSAs &amp; ‘pumping’</vt:lpstr>
      <vt:lpstr>Statement of Pumping Lemma</vt:lpstr>
      <vt:lpstr>Describing the pumping lemma (contd.)</vt:lpstr>
      <vt:lpstr>Describing the pumping lemma (contd.)</vt:lpstr>
      <vt:lpstr>Regular Languages</vt:lpstr>
      <vt:lpstr>Example-1</vt:lpstr>
      <vt:lpstr>Example-1(contd)</vt:lpstr>
      <vt:lpstr>Example-1(contd)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</dc:title>
  <dc:creator>Dr. Bazila Banu Abdul Jabbar</dc:creator>
  <cp:lastModifiedBy>Dr.Bazila Banu Abdul Jabbar</cp:lastModifiedBy>
  <cp:revision>119</cp:revision>
  <dcterms:created xsi:type="dcterms:W3CDTF">2016-05-06T06:15:08Z</dcterms:created>
  <dcterms:modified xsi:type="dcterms:W3CDTF">2017-03-27T00:54:31Z</dcterms:modified>
</cp:coreProperties>
</file>