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274" r:id="rId3"/>
    <p:sldId id="275" r:id="rId4"/>
    <p:sldId id="257" r:id="rId5"/>
    <p:sldId id="258" r:id="rId6"/>
    <p:sldId id="276" r:id="rId7"/>
    <p:sldId id="277" r:id="rId8"/>
    <p:sldId id="304" r:id="rId9"/>
    <p:sldId id="305" r:id="rId10"/>
    <p:sldId id="306" r:id="rId11"/>
    <p:sldId id="278" r:id="rId12"/>
    <p:sldId id="279" r:id="rId13"/>
    <p:sldId id="307" r:id="rId14"/>
    <p:sldId id="280" r:id="rId15"/>
    <p:sldId id="281" r:id="rId16"/>
    <p:sldId id="282" r:id="rId17"/>
    <p:sldId id="295" r:id="rId18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FECBA78-579C-4C74-8D19-E402D6953639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47F8E52-13D7-4089-9E06-4D62F0BC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F66D7C1-E496-420E-A725-7F95A9BB5ADD}" type="datetimeFigureOut">
              <a:rPr lang="en-US" smtClean="0"/>
              <a:t>17-Apr-17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8E2979D-B460-4698-9B8D-5AF722FB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6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D8D856-7874-47AD-8BFB-90A6DA9896A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59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9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4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04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98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68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19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22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06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5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5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8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3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78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Chomsky Normal Form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1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fld id="{41889A1C-4C65-415A-ABED-9B618CFABE7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Lecture -7</a:t>
            </a:r>
          </a:p>
        </p:txBody>
      </p:sp>
    </p:spTree>
    <p:extLst>
      <p:ext uri="{BB962C8B-B14F-4D97-AF65-F5344CB8AC3E}">
        <p14:creationId xmlns:p14="http://schemas.microsoft.com/office/powerpoint/2010/main" val="178311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EXAMPLE-CFG to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314449"/>
            <a:ext cx="10972800" cy="52863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Convert </a:t>
            </a:r>
            <a:r>
              <a:rPr lang="en-US" sz="2800" dirty="0">
                <a:solidFill>
                  <a:srgbClr val="0000FF"/>
                </a:solidFill>
              </a:rPr>
              <a:t>the following CFG into CNF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 → ASA | </a:t>
            </a:r>
            <a:r>
              <a:rPr lang="en-US" sz="2800" dirty="0" err="1"/>
              <a:t>aB</a:t>
            </a:r>
            <a:r>
              <a:rPr lang="en-US" sz="2800" dirty="0"/>
              <a:t>,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A </a:t>
            </a:r>
            <a:r>
              <a:rPr lang="en-US" sz="2800" dirty="0"/>
              <a:t>→ B | S,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B </a:t>
            </a:r>
            <a:r>
              <a:rPr lang="en-US" sz="2800" dirty="0"/>
              <a:t>→ b | ∈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Step 1:</a:t>
            </a:r>
            <a:r>
              <a:rPr lang="en-US" sz="2800" dirty="0" smtClean="0"/>
              <a:t>Since</a:t>
            </a:r>
            <a:r>
              <a:rPr lang="en-US" sz="2800" dirty="0"/>
              <a:t> </a:t>
            </a:r>
            <a:r>
              <a:rPr lang="en-US" sz="2800" b="1" dirty="0"/>
              <a:t>S</a:t>
            </a:r>
            <a:r>
              <a:rPr lang="en-US" sz="2800" dirty="0"/>
              <a:t> appears in R.H.S, we add a new state </a:t>
            </a:r>
            <a:r>
              <a:rPr lang="en-US" sz="2800" b="1" dirty="0" smtClean="0"/>
              <a:t>S</a:t>
            </a:r>
            <a:r>
              <a:rPr lang="en-US" sz="2800" b="1" baseline="-25000" dirty="0" smtClean="0"/>
              <a:t>0</a:t>
            </a:r>
            <a:r>
              <a:rPr lang="en-US" sz="2800" dirty="0"/>
              <a:t> and </a:t>
            </a:r>
            <a:r>
              <a:rPr lang="en-US" sz="2800" b="1" dirty="0"/>
              <a:t>S</a:t>
            </a:r>
            <a:r>
              <a:rPr lang="en-US" sz="2800" b="1" baseline="-25000" dirty="0"/>
              <a:t>0</a:t>
            </a:r>
            <a:r>
              <a:rPr lang="en-US" sz="2800" b="1" dirty="0"/>
              <a:t> → S</a:t>
            </a:r>
            <a:r>
              <a:rPr lang="en-US" sz="2800" dirty="0"/>
              <a:t> is added to the production set and it becomes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                  S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800" b="1" dirty="0">
                <a:solidFill>
                  <a:srgbClr val="0000FF"/>
                </a:solidFill>
              </a:rPr>
              <a:t> → S, 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                 S </a:t>
            </a:r>
            <a:r>
              <a:rPr lang="en-US" sz="2800" b="1" dirty="0">
                <a:solidFill>
                  <a:srgbClr val="0000FF"/>
                </a:solidFill>
              </a:rPr>
              <a:t>→ ASA | </a:t>
            </a:r>
            <a:r>
              <a:rPr lang="en-US" sz="2800" b="1" dirty="0" err="1">
                <a:solidFill>
                  <a:srgbClr val="0000FF"/>
                </a:solidFill>
              </a:rPr>
              <a:t>aB</a:t>
            </a:r>
            <a:r>
              <a:rPr lang="en-US" sz="2800" b="1" dirty="0">
                <a:solidFill>
                  <a:srgbClr val="0000FF"/>
                </a:solidFill>
              </a:rPr>
              <a:t>, 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                 A </a:t>
            </a:r>
            <a:r>
              <a:rPr lang="en-US" sz="2800" b="1" dirty="0">
                <a:solidFill>
                  <a:srgbClr val="0000FF"/>
                </a:solidFill>
              </a:rPr>
              <a:t>→ B | S, 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                 B </a:t>
            </a:r>
            <a:r>
              <a:rPr lang="en-US" sz="2800" b="1" dirty="0">
                <a:solidFill>
                  <a:srgbClr val="0000FF"/>
                </a:solidFill>
              </a:rPr>
              <a:t>→ b | ε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06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357188"/>
            <a:ext cx="10972800" cy="58658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2:Remove Null Productions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b="1" baseline="-25000" dirty="0" smtClean="0">
                <a:solidFill>
                  <a:srgbClr val="0000FF"/>
                </a:solidFill>
              </a:rPr>
              <a:t>0</a:t>
            </a:r>
            <a:r>
              <a:rPr lang="en-US" b="1" dirty="0">
                <a:solidFill>
                  <a:srgbClr val="0000FF"/>
                </a:solidFill>
              </a:rPr>
              <a:t> → S,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 </a:t>
            </a:r>
            <a:r>
              <a:rPr lang="en-US" b="1" dirty="0">
                <a:solidFill>
                  <a:srgbClr val="0000FF"/>
                </a:solidFill>
              </a:rPr>
              <a:t>→ ASA | </a:t>
            </a:r>
            <a:r>
              <a:rPr lang="en-US" b="1" dirty="0" err="1">
                <a:solidFill>
                  <a:srgbClr val="0000FF"/>
                </a:solidFill>
              </a:rPr>
              <a:t>aB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 </a:t>
            </a:r>
            <a:r>
              <a:rPr lang="en-US" b="1" dirty="0">
                <a:solidFill>
                  <a:srgbClr val="0000FF"/>
                </a:solidFill>
              </a:rPr>
              <a:t>→ B | S</a:t>
            </a:r>
            <a:r>
              <a:rPr lang="en-US" b="1" dirty="0" smtClean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B </a:t>
            </a:r>
            <a:r>
              <a:rPr lang="en-US" b="1" dirty="0">
                <a:solidFill>
                  <a:srgbClr val="0000FF"/>
                </a:solidFill>
              </a:rPr>
              <a:t>→ b | ε</a:t>
            </a:r>
          </a:p>
          <a:p>
            <a:pPr marL="0" indent="0">
              <a:lnSpc>
                <a:spcPct val="150000"/>
              </a:lnSpc>
              <a:buNone/>
              <a:tabLst>
                <a:tab pos="1600200" algn="l"/>
              </a:tabLst>
            </a:pPr>
            <a:r>
              <a:rPr lang="en-US" sz="2800" dirty="0" smtClean="0"/>
              <a:t>Now </a:t>
            </a:r>
            <a:r>
              <a:rPr lang="en-US" sz="2800" dirty="0"/>
              <a:t>we will remove the null productions </a:t>
            </a:r>
            <a:r>
              <a:rPr lang="en-US" sz="2800" dirty="0" smtClean="0"/>
              <a:t>−</a:t>
            </a:r>
            <a:r>
              <a:rPr lang="en-US" sz="2800" b="1" dirty="0" smtClean="0">
                <a:solidFill>
                  <a:srgbClr val="0000FF"/>
                </a:solidFill>
              </a:rPr>
              <a:t>B </a:t>
            </a:r>
            <a:r>
              <a:rPr lang="en-US" sz="2800" b="1" dirty="0">
                <a:solidFill>
                  <a:srgbClr val="0000FF"/>
                </a:solidFill>
              </a:rPr>
              <a:t>→ </a:t>
            </a:r>
            <a:r>
              <a:rPr lang="el-GR" sz="2800" b="1" dirty="0">
                <a:solidFill>
                  <a:srgbClr val="0000FF"/>
                </a:solidFill>
              </a:rPr>
              <a:t>ε </a:t>
            </a:r>
            <a:r>
              <a:rPr lang="en-US" sz="2800" b="1" dirty="0">
                <a:solidFill>
                  <a:srgbClr val="0000FF"/>
                </a:solidFill>
              </a:rPr>
              <a:t>and A → </a:t>
            </a:r>
            <a:r>
              <a:rPr lang="el-GR" sz="2800" b="1" dirty="0">
                <a:solidFill>
                  <a:srgbClr val="0000FF"/>
                </a:solidFill>
              </a:rPr>
              <a:t>ε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S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800" b="1" dirty="0">
                <a:solidFill>
                  <a:srgbClr val="0000FF"/>
                </a:solidFill>
              </a:rPr>
              <a:t> → S, 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S </a:t>
            </a:r>
            <a:r>
              <a:rPr lang="en-US" sz="2800" b="1" dirty="0">
                <a:solidFill>
                  <a:srgbClr val="0000FF"/>
                </a:solidFill>
              </a:rPr>
              <a:t>→ ASA | </a:t>
            </a:r>
            <a:r>
              <a:rPr lang="en-US" sz="2800" b="1" dirty="0" err="1">
                <a:solidFill>
                  <a:srgbClr val="0000FF"/>
                </a:solidFill>
              </a:rPr>
              <a:t>aB</a:t>
            </a:r>
            <a:r>
              <a:rPr lang="en-US" sz="2800" b="1" dirty="0">
                <a:solidFill>
                  <a:srgbClr val="0000FF"/>
                </a:solidFill>
              </a:rPr>
              <a:t> | a, 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A </a:t>
            </a:r>
            <a:r>
              <a:rPr lang="en-US" sz="2800" b="1" dirty="0">
                <a:solidFill>
                  <a:srgbClr val="0000FF"/>
                </a:solidFill>
              </a:rPr>
              <a:t>→ B | S | </a:t>
            </a:r>
            <a:r>
              <a:rPr lang="el-GR" sz="2800" b="1" dirty="0">
                <a:solidFill>
                  <a:srgbClr val="0000FF"/>
                </a:solidFill>
              </a:rPr>
              <a:t>ε, 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B </a:t>
            </a:r>
            <a:r>
              <a:rPr lang="en-US" sz="2800" b="1" dirty="0">
                <a:solidFill>
                  <a:srgbClr val="0000FF"/>
                </a:solidFill>
              </a:rPr>
              <a:t>→ b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3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638"/>
            <a:ext cx="9389533" cy="102552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Step 2:Remove Null Productions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67" y="1139826"/>
            <a:ext cx="109728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After removing A → </a:t>
            </a:r>
            <a:r>
              <a:rPr lang="el-GR" dirty="0"/>
              <a:t>ε, </a:t>
            </a:r>
            <a:r>
              <a:rPr lang="en-US" dirty="0"/>
              <a:t>the production set becomes −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b="1" baseline="-25000" dirty="0">
                <a:solidFill>
                  <a:srgbClr val="0000FF"/>
                </a:solidFill>
              </a:rPr>
              <a:t>0</a:t>
            </a:r>
            <a:r>
              <a:rPr lang="en-US" b="1" dirty="0">
                <a:solidFill>
                  <a:srgbClr val="0000FF"/>
                </a:solidFill>
              </a:rPr>
              <a:t> → S,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S </a:t>
            </a:r>
            <a:r>
              <a:rPr lang="en-US" b="1" dirty="0">
                <a:solidFill>
                  <a:srgbClr val="0000FF"/>
                </a:solidFill>
              </a:rPr>
              <a:t>→ ASA | </a:t>
            </a:r>
            <a:r>
              <a:rPr lang="en-US" b="1" dirty="0" err="1">
                <a:solidFill>
                  <a:srgbClr val="0000FF"/>
                </a:solidFill>
              </a:rPr>
              <a:t>aB</a:t>
            </a:r>
            <a:r>
              <a:rPr lang="en-US" b="1" dirty="0">
                <a:solidFill>
                  <a:srgbClr val="0000FF"/>
                </a:solidFill>
              </a:rPr>
              <a:t> | a | AS | SA | S,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A </a:t>
            </a:r>
            <a:r>
              <a:rPr lang="en-US" b="1" dirty="0">
                <a:solidFill>
                  <a:srgbClr val="0000FF"/>
                </a:solidFill>
              </a:rPr>
              <a:t>→ B | S,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B </a:t>
            </a:r>
            <a:r>
              <a:rPr lang="en-US" b="1" dirty="0">
                <a:solidFill>
                  <a:srgbClr val="0000FF"/>
                </a:solidFill>
              </a:rPr>
              <a:t>→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9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-127000"/>
            <a:ext cx="10720916" cy="58547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Step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3:</a:t>
            </a:r>
            <a:r>
              <a:rPr lang="en-US" sz="2800" dirty="0"/>
              <a:t>Now we will remove the unit productions.</a:t>
            </a:r>
          </a:p>
          <a:p>
            <a:pPr marL="0" indent="0">
              <a:buNone/>
            </a:pPr>
            <a:r>
              <a:rPr lang="en-US" sz="2800" b="1" dirty="0"/>
              <a:t>After removing </a:t>
            </a:r>
            <a:r>
              <a:rPr lang="en-US" sz="2800" b="1" dirty="0" smtClean="0"/>
              <a:t>S</a:t>
            </a:r>
            <a:r>
              <a:rPr lang="en-US" sz="2800" b="1" baseline="-25000" dirty="0" smtClean="0"/>
              <a:t>0</a:t>
            </a:r>
            <a:r>
              <a:rPr lang="en-US" sz="2800" b="1" dirty="0"/>
              <a:t> → S </a:t>
            </a:r>
            <a:r>
              <a:rPr lang="en-US" sz="2800" b="1" dirty="0" smtClean="0"/>
              <a:t>,</a:t>
            </a:r>
            <a:r>
              <a:rPr lang="en-US" sz="2800" b="1" dirty="0"/>
              <a:t> A → B </a:t>
            </a:r>
            <a:r>
              <a:rPr lang="en-US" sz="2800" b="1" dirty="0" smtClean="0"/>
              <a:t>,</a:t>
            </a:r>
            <a:r>
              <a:rPr lang="en-US" sz="2800" b="1" dirty="0"/>
              <a:t> A → S ,S → </a:t>
            </a:r>
            <a:r>
              <a:rPr lang="en-US" sz="2800" b="1" dirty="0" smtClean="0"/>
              <a:t>S ,the </a:t>
            </a:r>
            <a:r>
              <a:rPr lang="en-US" sz="2800" b="1" dirty="0"/>
              <a:t>production set becomes −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S</a:t>
            </a:r>
            <a:r>
              <a:rPr lang="en-US" sz="2800" baseline="-25000" dirty="0" smtClean="0">
                <a:solidFill>
                  <a:srgbClr val="0000FF"/>
                </a:solidFill>
              </a:rPr>
              <a:t>0</a:t>
            </a:r>
            <a:r>
              <a:rPr lang="en-US" sz="2800" dirty="0">
                <a:solidFill>
                  <a:srgbClr val="0000FF"/>
                </a:solidFill>
              </a:rPr>
              <a:t> → ASA | </a:t>
            </a:r>
            <a:r>
              <a:rPr lang="en-US" sz="2800" dirty="0" err="1">
                <a:solidFill>
                  <a:srgbClr val="0000FF"/>
                </a:solidFill>
              </a:rPr>
              <a:t>aB</a:t>
            </a:r>
            <a:r>
              <a:rPr lang="en-US" sz="2800" dirty="0">
                <a:solidFill>
                  <a:srgbClr val="0000FF"/>
                </a:solidFill>
              </a:rPr>
              <a:t> | a | AS | SA</a:t>
            </a:r>
            <a:r>
              <a:rPr lang="en-US" sz="2800" dirty="0" smtClean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S </a:t>
            </a:r>
            <a:r>
              <a:rPr lang="en-US" sz="2800" dirty="0">
                <a:solidFill>
                  <a:srgbClr val="0000FF"/>
                </a:solidFill>
              </a:rPr>
              <a:t>→ ASA | </a:t>
            </a:r>
            <a:r>
              <a:rPr lang="en-US" sz="2800" dirty="0" err="1">
                <a:solidFill>
                  <a:srgbClr val="0000FF"/>
                </a:solidFill>
              </a:rPr>
              <a:t>aB</a:t>
            </a:r>
            <a:r>
              <a:rPr lang="en-US" sz="2800" dirty="0">
                <a:solidFill>
                  <a:srgbClr val="0000FF"/>
                </a:solidFill>
              </a:rPr>
              <a:t> | a | AS | SA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 → b |ASA | </a:t>
            </a:r>
            <a:r>
              <a:rPr lang="en-US" sz="2800" dirty="0" err="1">
                <a:solidFill>
                  <a:srgbClr val="0000FF"/>
                </a:solidFill>
              </a:rPr>
              <a:t>aB</a:t>
            </a:r>
            <a:r>
              <a:rPr lang="en-US" sz="2800" dirty="0">
                <a:solidFill>
                  <a:srgbClr val="0000FF"/>
                </a:solidFill>
              </a:rPr>
              <a:t> | a | AS | SA, 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B </a:t>
            </a:r>
            <a:r>
              <a:rPr lang="en-US" sz="2800" dirty="0">
                <a:solidFill>
                  <a:srgbClr val="0000FF"/>
                </a:solidFill>
              </a:rPr>
              <a:t>→ b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4638"/>
            <a:ext cx="11684000" cy="60753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4:</a:t>
            </a:r>
          </a:p>
          <a:p>
            <a:r>
              <a:rPr lang="en-US" sz="2800" dirty="0"/>
              <a:t>Now we will find out more than two variables in the R.H.S</a:t>
            </a:r>
          </a:p>
          <a:p>
            <a:r>
              <a:rPr lang="en-US" sz="2800" dirty="0"/>
              <a:t>Here, S</a:t>
            </a:r>
            <a:r>
              <a:rPr lang="en-US" sz="2800" baseline="-25000" dirty="0"/>
              <a:t>0</a:t>
            </a:r>
            <a:r>
              <a:rPr lang="en-US" sz="2800" dirty="0"/>
              <a:t> → ASA, S → ASA, A → ASA violates two Non-terminals in R.H.S.</a:t>
            </a:r>
          </a:p>
          <a:p>
            <a:r>
              <a:rPr lang="en-US" sz="2800" dirty="0"/>
              <a:t>Hence we will apply step 4 and step 5 to get the following final production set which is in CNF −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S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800" b="1" dirty="0">
                <a:solidFill>
                  <a:srgbClr val="0000FF"/>
                </a:solidFill>
              </a:rPr>
              <a:t> → AX | </a:t>
            </a:r>
            <a:r>
              <a:rPr lang="en-US" sz="2800" b="1" dirty="0" err="1">
                <a:solidFill>
                  <a:srgbClr val="0000FF"/>
                </a:solidFill>
              </a:rPr>
              <a:t>aB</a:t>
            </a:r>
            <a:r>
              <a:rPr lang="en-US" sz="2800" b="1" dirty="0">
                <a:solidFill>
                  <a:srgbClr val="0000FF"/>
                </a:solidFill>
              </a:rPr>
              <a:t> | a | AS | SA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S </a:t>
            </a:r>
            <a:r>
              <a:rPr lang="en-US" sz="2800" b="1" dirty="0">
                <a:solidFill>
                  <a:srgbClr val="0000FF"/>
                </a:solidFill>
              </a:rPr>
              <a:t>→ AX | </a:t>
            </a:r>
            <a:r>
              <a:rPr lang="en-US" sz="2800" b="1" dirty="0" err="1">
                <a:solidFill>
                  <a:srgbClr val="0000FF"/>
                </a:solidFill>
              </a:rPr>
              <a:t>aB</a:t>
            </a:r>
            <a:r>
              <a:rPr lang="en-US" sz="2800" b="1" dirty="0">
                <a:solidFill>
                  <a:srgbClr val="0000FF"/>
                </a:solidFill>
              </a:rPr>
              <a:t> | a | AS | SA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A </a:t>
            </a:r>
            <a:r>
              <a:rPr lang="en-US" sz="2800" b="1" dirty="0">
                <a:solidFill>
                  <a:srgbClr val="0000FF"/>
                </a:solidFill>
              </a:rPr>
              <a:t>→ b |AX | </a:t>
            </a:r>
            <a:r>
              <a:rPr lang="en-US" sz="2800" b="1" dirty="0" err="1">
                <a:solidFill>
                  <a:srgbClr val="0000FF"/>
                </a:solidFill>
              </a:rPr>
              <a:t>aB</a:t>
            </a:r>
            <a:r>
              <a:rPr lang="en-US" sz="2800" b="1" dirty="0">
                <a:solidFill>
                  <a:srgbClr val="0000FF"/>
                </a:solidFill>
              </a:rPr>
              <a:t> | a | AS | SA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B </a:t>
            </a:r>
            <a:r>
              <a:rPr lang="en-US" sz="2800" b="1" dirty="0">
                <a:solidFill>
                  <a:srgbClr val="0000FF"/>
                </a:solidFill>
              </a:rPr>
              <a:t>→ b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	X </a:t>
            </a:r>
            <a:r>
              <a:rPr lang="en-US" sz="2800" b="1" dirty="0">
                <a:solidFill>
                  <a:srgbClr val="0000FF"/>
                </a:solidFill>
              </a:rPr>
              <a:t>→ 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41300"/>
            <a:ext cx="11190817" cy="6096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5:</a:t>
            </a:r>
          </a:p>
          <a:p>
            <a:pPr marL="0" indent="0">
              <a:buNone/>
            </a:pPr>
            <a:r>
              <a:rPr lang="en-US" sz="2800" dirty="0" smtClean="0"/>
              <a:t>After applying </a:t>
            </a:r>
            <a:r>
              <a:rPr lang="en-US" sz="2800" b="1" dirty="0" smtClean="0"/>
              <a:t>X </a:t>
            </a:r>
            <a:r>
              <a:rPr lang="en-US" sz="2800" b="1" dirty="0"/>
              <a:t>→ </a:t>
            </a:r>
            <a:r>
              <a:rPr lang="en-US" sz="2800" b="1" dirty="0" smtClean="0"/>
              <a:t>SA,Y </a:t>
            </a:r>
            <a:r>
              <a:rPr lang="en-US" sz="2800" b="1" dirty="0"/>
              <a:t>→ </a:t>
            </a:r>
            <a:r>
              <a:rPr lang="en-US" sz="2800" b="1" dirty="0" smtClean="0"/>
              <a:t>a</a:t>
            </a:r>
            <a:r>
              <a:rPr lang="en-US" sz="2800" dirty="0" smtClean="0"/>
              <a:t> the </a:t>
            </a:r>
            <a:r>
              <a:rPr lang="en-US" sz="2800" dirty="0"/>
              <a:t>final production set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becomes </a:t>
            </a:r>
            <a:endParaRPr lang="en-US" sz="2800" b="1" dirty="0"/>
          </a:p>
          <a:p>
            <a:r>
              <a:rPr lang="en-US" sz="2800" b="1" dirty="0" smtClean="0">
                <a:solidFill>
                  <a:srgbClr val="0000FF"/>
                </a:solidFill>
              </a:rPr>
              <a:t>S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0</a:t>
            </a:r>
            <a:r>
              <a:rPr lang="en-US" sz="2800" b="1" dirty="0">
                <a:solidFill>
                  <a:srgbClr val="0000FF"/>
                </a:solidFill>
              </a:rPr>
              <a:t> → AX | YB | a | AS | SA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S → AX | YB | a | AS | SA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A → b |AX | YB | a | AS | SA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B → b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X → SA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Y → </a:t>
            </a:r>
            <a:r>
              <a:rPr lang="en-US" sz="2800" b="1" dirty="0" smtClean="0">
                <a:solidFill>
                  <a:srgbClr val="0000FF"/>
                </a:solidFill>
              </a:rPr>
              <a:t>a</a:t>
            </a:r>
          </a:p>
          <a:p>
            <a:endParaRPr lang="en-US" sz="2800" b="1" dirty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Conclusion :  CFG is converted to Chomsky Normal Form.</a:t>
            </a:r>
            <a:endParaRPr lang="en-US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Sipser,Chapter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Chomsky Normal Form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CYK algorithm </a:t>
            </a:r>
          </a:p>
          <a:p>
            <a:pPr>
              <a:lnSpc>
                <a:spcPct val="150000"/>
              </a:lnSpc>
            </a:pPr>
            <a:r>
              <a:rPr lang="en-US" dirty="0"/>
              <a:t>Pumping Lemma for CNF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Chomsky Normal Form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62578" y="1327150"/>
            <a:ext cx="10524597" cy="5029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0000FF"/>
                </a:solidFill>
              </a:rPr>
              <a:t>A CFG is in </a:t>
            </a:r>
            <a:r>
              <a:rPr lang="en-US" altLang="en-US" b="1" dirty="0">
                <a:solidFill>
                  <a:srgbClr val="0000FF"/>
                </a:solidFill>
              </a:rPr>
              <a:t>Chomsky normal form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if its rules are of the form</a:t>
            </a:r>
            <a:r>
              <a:rPr lang="en-US" altLang="en-US" dirty="0" smtClean="0"/>
              <a:t>: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en-US" altLang="en-US" dirty="0" smtClean="0"/>
              <a:t>1)NT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NT1 ,NT2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en-US" altLang="en-US" dirty="0" smtClean="0"/>
              <a:t>2)NT</a:t>
            </a:r>
            <a:r>
              <a:rPr lang="en-US" altLang="en-US" dirty="0" smtClean="0">
                <a:sym typeface="Wingdings" panose="05000000000000000000" pitchFamily="2" charset="2"/>
              </a:rPr>
              <a:t>T</a:t>
            </a:r>
            <a:endParaRPr lang="en-US" altLang="en-US" dirty="0"/>
          </a:p>
          <a:p>
            <a:pPr marL="457200" lvl="1" indent="0" algn="just" eaLnBrk="1" hangingPunct="1">
              <a:lnSpc>
                <a:spcPct val="80000"/>
              </a:lnSpc>
              <a:buNone/>
              <a:defRPr/>
            </a:pPr>
            <a:r>
              <a:rPr lang="en-US" altLang="en-US" sz="3200" i="1" dirty="0" err="1" smtClean="0"/>
              <a:t>Eg</a:t>
            </a:r>
            <a:r>
              <a:rPr lang="en-US" altLang="en-US" sz="3200" i="1" dirty="0" smtClean="0"/>
              <a:t>:</a:t>
            </a:r>
          </a:p>
          <a:p>
            <a:pPr marL="457200" lvl="1" indent="0" algn="just" eaLnBrk="1" hangingPunct="1">
              <a:lnSpc>
                <a:spcPct val="80000"/>
              </a:lnSpc>
              <a:buNone/>
              <a:defRPr/>
            </a:pPr>
            <a:r>
              <a:rPr lang="en-US" altLang="en-US" sz="3200" i="1" dirty="0" smtClean="0"/>
              <a:t>A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→ </a:t>
            </a:r>
            <a:r>
              <a:rPr lang="en-US" altLang="en-US" sz="3200" i="1" dirty="0"/>
              <a:t>BC</a:t>
            </a:r>
            <a:r>
              <a:rPr lang="en-US" altLang="en-US" sz="3200" dirty="0"/>
              <a:t>     </a:t>
            </a:r>
            <a:endParaRPr lang="en-US" altLang="en-US" sz="3200" dirty="0" smtClean="0"/>
          </a:p>
          <a:p>
            <a:pPr marL="457200" lvl="1" indent="0" algn="just" eaLnBrk="1" hangingPunct="1">
              <a:lnSpc>
                <a:spcPct val="80000"/>
              </a:lnSpc>
              <a:buNone/>
              <a:defRPr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     </a:t>
            </a:r>
            <a:r>
              <a:rPr lang="en-US" altLang="en-US" sz="3200" dirty="0"/>
              <a:t>or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n-US" altLang="en-US" sz="3200" i="1" dirty="0"/>
              <a:t>A</a:t>
            </a:r>
            <a:r>
              <a:rPr lang="en-US" altLang="en-US" sz="3200" dirty="0"/>
              <a:t> </a:t>
            </a:r>
            <a:r>
              <a:rPr lang="en-US" altLang="en-US" sz="3200" dirty="0">
                <a:cs typeface="Arial" charset="0"/>
              </a:rPr>
              <a:t>→ </a:t>
            </a:r>
            <a:r>
              <a:rPr lang="en-US" altLang="en-US" sz="3200" i="1" dirty="0">
                <a:cs typeface="Arial" charset="0"/>
              </a:rPr>
              <a:t>a</a:t>
            </a:r>
            <a:endParaRPr lang="en-US" altLang="en-US" sz="3200" dirty="0"/>
          </a:p>
          <a:p>
            <a:pPr marL="457200" lvl="1" indent="0" algn="just" eaLnBrk="1" hangingPunct="1">
              <a:lnSpc>
                <a:spcPct val="80000"/>
              </a:lnSpc>
              <a:buNone/>
              <a:defRPr/>
            </a:pPr>
            <a:r>
              <a:rPr lang="en-US" altLang="en-US" sz="3200" i="1" dirty="0" err="1" smtClean="0"/>
              <a:t>Note:</a:t>
            </a:r>
            <a:r>
              <a:rPr lang="en-US" altLang="en-US" sz="3200" dirty="0" err="1" smtClean="0"/>
              <a:t>RHS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of a rule in CNF must be either only one terminal </a:t>
            </a:r>
            <a:r>
              <a:rPr lang="en-US" altLang="en-US" sz="3200" dirty="0" smtClean="0"/>
              <a:t>(T) or </a:t>
            </a:r>
            <a:r>
              <a:rPr lang="en-US" altLang="en-US" sz="3200" dirty="0"/>
              <a:t>exactly two </a:t>
            </a:r>
            <a:r>
              <a:rPr lang="en-US" altLang="en-US" sz="3200" dirty="0" smtClean="0"/>
              <a:t>non-terminals(NT)</a:t>
            </a:r>
            <a:endParaRPr lang="en-US" altLang="en-US" sz="3200" dirty="0"/>
          </a:p>
          <a:p>
            <a:pPr marL="457200" lvl="1" indent="0" algn="just" eaLnBrk="1" hangingPunct="1">
              <a:lnSpc>
                <a:spcPct val="80000"/>
              </a:lnSpc>
              <a:buNone/>
              <a:defRPr/>
            </a:pPr>
            <a:endParaRPr lang="en-US" altLang="en-US" sz="3200" dirty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1971C4-297C-4052-91A9-D91FA239FA89}" type="slidenum">
              <a:rPr lang="en-US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559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CNF Transformation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270830"/>
            <a:ext cx="8908365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Context-free </a:t>
            </a:r>
            <a:r>
              <a:rPr lang="en-US" altLang="en-US" sz="2800" dirty="0"/>
              <a:t>rules to eliminate: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(short rules, length 1) 	e.g. 	</a:t>
            </a:r>
            <a:r>
              <a:rPr lang="en-US" altLang="en-US" i="1" dirty="0"/>
              <a:t>A → 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(long rules, length &gt; 2)	</a:t>
            </a:r>
            <a:r>
              <a:rPr lang="en-US" altLang="en-US" dirty="0" err="1"/>
              <a:t>e.g</a:t>
            </a:r>
            <a:r>
              <a:rPr lang="en-US" altLang="en-US" dirty="0"/>
              <a:t>	</a:t>
            </a:r>
            <a:r>
              <a:rPr lang="en-US" altLang="en-US" i="1" dirty="0"/>
              <a:t>A → BCD, A → </a:t>
            </a:r>
            <a:r>
              <a:rPr lang="en-US" altLang="en-US" i="1" dirty="0" err="1"/>
              <a:t>aBc</a:t>
            </a:r>
            <a:endParaRPr lang="en-US" altLang="en-US" i="1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(</a:t>
            </a:r>
            <a:r>
              <a:rPr lang="en-US" dirty="0"/>
              <a:t>∈ </a:t>
            </a:r>
            <a:r>
              <a:rPr lang="en-US" altLang="en-US" dirty="0" smtClean="0"/>
              <a:t>-</a:t>
            </a:r>
            <a:r>
              <a:rPr lang="en-US" altLang="en-US" dirty="0"/>
              <a:t>rules)			e.g.	</a:t>
            </a:r>
            <a:r>
              <a:rPr lang="en-US" altLang="en-US" i="1" dirty="0"/>
              <a:t>A → </a:t>
            </a:r>
            <a:r>
              <a:rPr lang="en-US" dirty="0"/>
              <a:t>∈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We also need to eliminate (useless) variables that derive no terminal string, or that are not reachable from the start symbol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Eliminate doesn’t simply mean delete, because we want to transform a grammar G into CNF, but not change L(G)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F00EEF-B873-4CC0-8370-CF2ADE7185B5}" type="slidenum">
              <a:rPr lang="en-US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72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</a:t>
            </a:r>
            <a:r>
              <a:rPr lang="en-US" dirty="0" smtClean="0"/>
              <a:t>Convert CFG </a:t>
            </a:r>
            <a:r>
              <a:rPr lang="en-US" dirty="0"/>
              <a:t>into Chomsky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Step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	If the start symbol S occurs on some right side, create a new start symbol S’ and a new </a:t>
            </a:r>
            <a:r>
              <a:rPr lang="en-US" dirty="0" smtClean="0"/>
              <a:t>production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/>
              <a:t>S’ → S.</a:t>
            </a:r>
          </a:p>
          <a:p>
            <a:r>
              <a:rPr lang="en-US" dirty="0">
                <a:solidFill>
                  <a:srgbClr val="0000FF"/>
                </a:solidFill>
              </a:rPr>
              <a:t>Step 2</a:t>
            </a:r>
            <a:r>
              <a:rPr lang="en-US" dirty="0"/>
              <a:t>	Remove Null productions</a:t>
            </a:r>
            <a:r>
              <a:rPr lang="en-US" dirty="0" smtClean="0"/>
              <a:t>.</a:t>
            </a:r>
          </a:p>
          <a:p>
            <a:pPr marL="1828800" lvl="4"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“Expression with ε  are known as Null Productions”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Step 3</a:t>
            </a:r>
            <a:r>
              <a:rPr lang="en-US" dirty="0"/>
              <a:t>	Remove unit </a:t>
            </a:r>
            <a:r>
              <a:rPr lang="en-US" dirty="0" smtClean="0"/>
              <a:t>productions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	</a:t>
            </a: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sz="2400" b="1" dirty="0" smtClean="0">
                <a:solidFill>
                  <a:srgbClr val="0000FF"/>
                </a:solidFill>
              </a:rPr>
              <a:t>Expression in the form 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0000FF"/>
                </a:solidFill>
              </a:rPr>
              <a:t> B, where both </a:t>
            </a:r>
            <a:r>
              <a:rPr lang="en-US" sz="2400" b="1" dirty="0" smtClean="0">
                <a:solidFill>
                  <a:srgbClr val="0000FF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                      </a:t>
            </a:r>
            <a:r>
              <a:rPr lang="en-US" sz="2400" b="1" dirty="0">
                <a:solidFill>
                  <a:srgbClr val="0000FF"/>
                </a:solidFill>
              </a:rPr>
              <a:t>and B </a:t>
            </a:r>
            <a:r>
              <a:rPr lang="en-US" sz="2400" b="1" dirty="0" smtClean="0">
                <a:solidFill>
                  <a:srgbClr val="0000FF"/>
                </a:solidFill>
              </a:rPr>
              <a:t>are </a:t>
            </a:r>
            <a:r>
              <a:rPr lang="en-US" sz="2400" b="1" dirty="0">
                <a:solidFill>
                  <a:srgbClr val="0000FF"/>
                </a:solidFill>
              </a:rPr>
              <a:t>single </a:t>
            </a:r>
            <a:r>
              <a:rPr lang="en-US" sz="2400" b="1" dirty="0" smtClean="0">
                <a:solidFill>
                  <a:srgbClr val="0000FF"/>
                </a:solidFill>
              </a:rPr>
              <a:t>non-terminals”</a:t>
            </a:r>
            <a:endParaRPr lang="en-US" sz="2400" b="1" dirty="0">
              <a:solidFill>
                <a:srgbClr val="0000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63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CFG into Chomsky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697038"/>
            <a:ext cx="10972800" cy="49577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Step 4</a:t>
            </a:r>
            <a:r>
              <a:rPr lang="en-US" dirty="0"/>
              <a:t>	Replace each production A → B1…</a:t>
            </a:r>
            <a:r>
              <a:rPr lang="en-US" dirty="0" err="1"/>
              <a:t>Bn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where </a:t>
            </a:r>
            <a:r>
              <a:rPr lang="en-US" dirty="0"/>
              <a:t>n &gt; 2 with A → B1C where C → B2 …Bn. </a:t>
            </a:r>
          </a:p>
          <a:p>
            <a:r>
              <a:rPr lang="en-US" dirty="0"/>
              <a:t>Repeat this step for all productions having two or more symbols in the right side.</a:t>
            </a:r>
          </a:p>
          <a:p>
            <a:pPr algn="just"/>
            <a:r>
              <a:rPr lang="en-US" dirty="0">
                <a:solidFill>
                  <a:srgbClr val="0000FF"/>
                </a:solidFill>
              </a:rPr>
              <a:t>Step 5</a:t>
            </a:r>
            <a:r>
              <a:rPr lang="en-US" dirty="0"/>
              <a:t>	If the right side of any production is in the </a:t>
            </a:r>
            <a:r>
              <a:rPr lang="en-US" dirty="0" smtClean="0"/>
              <a:t>form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A → </a:t>
            </a:r>
            <a:r>
              <a:rPr lang="en-US" dirty="0" err="1"/>
              <a:t>aB</a:t>
            </a:r>
            <a:r>
              <a:rPr lang="en-US" dirty="0"/>
              <a:t> where a is a terminal and A, B are non-terminal, </a:t>
            </a:r>
          </a:p>
          <a:p>
            <a:pPr marL="0" indent="0" algn="just">
              <a:buNone/>
            </a:pPr>
            <a:r>
              <a:rPr lang="en-US" dirty="0" smtClean="0"/>
              <a:t> then </a:t>
            </a:r>
            <a:r>
              <a:rPr lang="en-US" dirty="0"/>
              <a:t>the production is replaced by </a:t>
            </a:r>
            <a:r>
              <a:rPr lang="en-US" b="1" dirty="0">
                <a:solidFill>
                  <a:srgbClr val="0000FF"/>
                </a:solidFill>
              </a:rPr>
              <a:t>A → XB and X → a.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Repeat </a:t>
            </a:r>
            <a:r>
              <a:rPr lang="en-US" dirty="0"/>
              <a:t>this step for every production which is in the </a:t>
            </a:r>
            <a:r>
              <a:rPr lang="en-US" dirty="0" smtClean="0"/>
              <a:t>form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A → </a:t>
            </a:r>
            <a:r>
              <a:rPr lang="en-US" dirty="0" err="1"/>
              <a:t>aB.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74638"/>
            <a:ext cx="9389533" cy="354012"/>
          </a:xfrm>
        </p:spPr>
        <p:txBody>
          <a:bodyPr/>
          <a:lstStyle/>
          <a:p>
            <a:r>
              <a:rPr lang="en-US" dirty="0" smtClean="0"/>
              <a:t>Example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914400"/>
            <a:ext cx="12020549" cy="5943600"/>
          </a:xfrm>
        </p:spPr>
        <p:txBody>
          <a:bodyPr/>
          <a:lstStyle/>
          <a:p>
            <a:r>
              <a:rPr lang="en-US" dirty="0"/>
              <a:t>Consider the CFG:</a:t>
            </a:r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err="1"/>
              <a:t>aXbX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err="1"/>
              <a:t>aY</a:t>
            </a:r>
            <a:r>
              <a:rPr lang="en-US" dirty="0"/>
              <a:t> | </a:t>
            </a:r>
            <a:r>
              <a:rPr lang="en-US" dirty="0" err="1"/>
              <a:t>bY</a:t>
            </a:r>
            <a:r>
              <a:rPr lang="en-US" dirty="0"/>
              <a:t> | </a:t>
            </a:r>
            <a:r>
              <a:rPr lang="en-US" b="1" dirty="0">
                <a:solidFill>
                  <a:srgbClr val="0000FF"/>
                </a:solidFill>
              </a:rPr>
              <a:t>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smtClean="0"/>
              <a:t>X </a:t>
            </a:r>
            <a:r>
              <a:rPr lang="en-US" dirty="0"/>
              <a:t>|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Step 1:Eliminate Null Productions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sz="2400" dirty="0"/>
              <a:t>The variable X is </a:t>
            </a:r>
            <a:r>
              <a:rPr lang="en-US" sz="2400" dirty="0" err="1"/>
              <a:t>nullable</a:t>
            </a:r>
            <a:r>
              <a:rPr lang="en-US" sz="2400" dirty="0"/>
              <a:t>; and so therefore is Y .</a:t>
            </a:r>
          </a:p>
          <a:p>
            <a:r>
              <a:rPr lang="en-US" sz="2400" dirty="0"/>
              <a:t>After elimination of </a:t>
            </a:r>
            <a:r>
              <a:rPr lang="en-US" sz="2400" b="1" dirty="0">
                <a:solidFill>
                  <a:srgbClr val="0000FF"/>
                </a:solidFill>
              </a:rPr>
              <a:t>ε </a:t>
            </a:r>
            <a:r>
              <a:rPr lang="en-US" sz="2400" dirty="0" smtClean="0"/>
              <a:t>we </a:t>
            </a:r>
            <a:r>
              <a:rPr lang="en-US" sz="2400" dirty="0"/>
              <a:t>obtain:</a:t>
            </a:r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err="1"/>
              <a:t>aXbX</a:t>
            </a:r>
            <a:r>
              <a:rPr lang="en-US" dirty="0"/>
              <a:t> | </a:t>
            </a:r>
            <a:r>
              <a:rPr lang="en-US" dirty="0" err="1"/>
              <a:t>abX</a:t>
            </a:r>
            <a:r>
              <a:rPr lang="en-US" dirty="0"/>
              <a:t> | </a:t>
            </a:r>
            <a:r>
              <a:rPr lang="en-US" dirty="0" err="1"/>
              <a:t>aXb</a:t>
            </a:r>
            <a:r>
              <a:rPr lang="en-US" dirty="0"/>
              <a:t> | ab</a:t>
            </a:r>
          </a:p>
          <a:p>
            <a:pPr marL="0" indent="0">
              <a:buNone/>
            </a:pPr>
            <a:r>
              <a:rPr lang="en-US" dirty="0"/>
              <a:t>X </a:t>
            </a:r>
            <a:r>
              <a:rPr lang="en-US" b="1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/>
              <a:t>aY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bY</a:t>
            </a:r>
            <a:r>
              <a:rPr lang="en-US" dirty="0"/>
              <a:t> | a | b</a:t>
            </a:r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X | c</a:t>
            </a:r>
          </a:p>
        </p:txBody>
      </p:sp>
    </p:spTree>
    <p:extLst>
      <p:ext uri="{BB962C8B-B14F-4D97-AF65-F5344CB8AC3E}">
        <p14:creationId xmlns:p14="http://schemas.microsoft.com/office/powerpoint/2010/main" val="283793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</a:t>
            </a:r>
            <a:r>
              <a:rPr lang="en-US" dirty="0" smtClean="0"/>
              <a:t>1(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11136842" cy="48053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Step 2:Eliminate Unit Productions</a:t>
            </a:r>
          </a:p>
          <a:p>
            <a:r>
              <a:rPr lang="en-US" dirty="0" smtClean="0"/>
              <a:t>After </a:t>
            </a:r>
            <a:r>
              <a:rPr lang="en-US" dirty="0"/>
              <a:t>elimination of the unit production 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X,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 err="1" smtClean="0"/>
              <a:t>aXbX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abX</a:t>
            </a:r>
            <a:r>
              <a:rPr lang="en-US" dirty="0"/>
              <a:t> | </a:t>
            </a:r>
            <a:r>
              <a:rPr lang="en-US" dirty="0" err="1"/>
              <a:t>aXb</a:t>
            </a:r>
            <a:r>
              <a:rPr lang="en-US" dirty="0"/>
              <a:t> | ab</a:t>
            </a:r>
          </a:p>
          <a:p>
            <a:pPr marL="0" indent="0">
              <a:buNone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err="1"/>
              <a:t>aY</a:t>
            </a:r>
            <a:r>
              <a:rPr lang="en-US" dirty="0"/>
              <a:t> | </a:t>
            </a:r>
            <a:r>
              <a:rPr lang="en-US" dirty="0" err="1"/>
              <a:t>bY</a:t>
            </a:r>
            <a:r>
              <a:rPr lang="en-US" dirty="0"/>
              <a:t> | a | b</a:t>
            </a:r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err="1" smtClean="0"/>
              <a:t>aY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bY</a:t>
            </a:r>
            <a:r>
              <a:rPr lang="en-US" dirty="0"/>
              <a:t> | a | b | c</a:t>
            </a:r>
          </a:p>
        </p:txBody>
      </p:sp>
    </p:spTree>
    <p:extLst>
      <p:ext uri="{BB962C8B-B14F-4D97-AF65-F5344CB8AC3E}">
        <p14:creationId xmlns:p14="http://schemas.microsoft.com/office/powerpoint/2010/main" val="200774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-1(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8" y="1228725"/>
            <a:ext cx="11436879" cy="4994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Step 3: Replace RHS with more than two variables</a:t>
            </a:r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EF | AF | EB | AB</a:t>
            </a:r>
          </a:p>
          <a:p>
            <a:pPr marL="0" indent="0">
              <a:buNone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AY | BY | a | b</a:t>
            </a:r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AY | BY | a | b | c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AX</a:t>
            </a:r>
          </a:p>
          <a:p>
            <a:pPr marL="0" indent="0">
              <a:buNone/>
            </a:pPr>
            <a:r>
              <a:rPr lang="en-US" dirty="0"/>
              <a:t>F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BX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/>
              <a:t>B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 smtClean="0"/>
              <a:t>c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7506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556</TotalTime>
  <Words>383</Words>
  <Application>Microsoft Office PowerPoint</Application>
  <PresentationFormat>Widescreen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UCTI-Template-foundation-level</vt:lpstr>
      <vt:lpstr>1_UCTI-Template-foundation-level</vt:lpstr>
      <vt:lpstr>Chomsky Normal Form</vt:lpstr>
      <vt:lpstr>Topics</vt:lpstr>
      <vt:lpstr>Chomsky Normal Form</vt:lpstr>
      <vt:lpstr>CNF Transformation</vt:lpstr>
      <vt:lpstr>Algorithm to Convert CFG into Chomsky Normal Form</vt:lpstr>
      <vt:lpstr>Algorithm to Convert CFG into Chomsky Normal Form</vt:lpstr>
      <vt:lpstr>Example -1</vt:lpstr>
      <vt:lpstr>Example -1(Contd)</vt:lpstr>
      <vt:lpstr>Example -1(Contd)</vt:lpstr>
      <vt:lpstr>EXAMPLE-CFG to CNF</vt:lpstr>
      <vt:lpstr>PowerPoint Presentation</vt:lpstr>
      <vt:lpstr>Step 2:Remove Null Productions 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Chomsky Normal Form</dc:title>
  <dc:creator>Dr. Bazila Banu Abdul Jabbar</dc:creator>
  <cp:lastModifiedBy>Dr.Bazila Banu Abdul Jabbar</cp:lastModifiedBy>
  <cp:revision>67</cp:revision>
  <cp:lastPrinted>2016-07-01T04:10:33Z</cp:lastPrinted>
  <dcterms:created xsi:type="dcterms:W3CDTF">2016-05-20T07:28:47Z</dcterms:created>
  <dcterms:modified xsi:type="dcterms:W3CDTF">2017-04-17T02:30:23Z</dcterms:modified>
</cp:coreProperties>
</file>