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74" r:id="rId2"/>
    <p:sldId id="275" r:id="rId3"/>
    <p:sldId id="297" r:id="rId4"/>
    <p:sldId id="308" r:id="rId5"/>
    <p:sldId id="282" r:id="rId6"/>
    <p:sldId id="276" r:id="rId7"/>
    <p:sldId id="277" r:id="rId8"/>
    <p:sldId id="281" r:id="rId9"/>
    <p:sldId id="298" r:id="rId10"/>
    <p:sldId id="309" r:id="rId11"/>
    <p:sldId id="278" r:id="rId12"/>
    <p:sldId id="286" r:id="rId13"/>
    <p:sldId id="299" r:id="rId14"/>
    <p:sldId id="301" r:id="rId15"/>
    <p:sldId id="303" r:id="rId16"/>
    <p:sldId id="306" r:id="rId17"/>
    <p:sldId id="305" r:id="rId18"/>
    <p:sldId id="307" r:id="rId19"/>
    <p:sldId id="293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Bazila Banu Abdul Jabbar" initials="DBBAJ" lastIdx="1" clrIdx="0">
    <p:extLst>
      <p:ext uri="{19B8F6BF-5375-455C-9EA6-DF929625EA0E}">
        <p15:presenceInfo xmlns:p15="http://schemas.microsoft.com/office/powerpoint/2012/main" userId="S-1-5-21-22612181-503215288-1236798564-421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6D7C1-E496-420E-A725-7F95A9BB5ADD}" type="datetimeFigureOut">
              <a:rPr lang="en-US" smtClean="0"/>
              <a:t>10-Mar-17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2979D-B460-4698-9B8D-5AF722FB0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67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BD8D856-7874-47AD-8BFB-90A6DA9896A9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 sz="1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559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2979D-B460-4698-9B8D-5AF722FB0D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6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2979D-B460-4698-9B8D-5AF722FB0D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41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2979D-B460-4698-9B8D-5AF722FB0D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26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09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80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80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6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7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50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09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66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5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72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altLang="en-US" sz="2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6597650"/>
            <a:ext cx="361526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80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80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78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Push </a:t>
            </a:r>
            <a:r>
              <a:rPr lang="en-US" altLang="en-US" sz="4400" smtClean="0"/>
              <a:t>Down Automata</a:t>
            </a:r>
            <a:endParaRPr lang="en-US" altLang="en-US" sz="4400" dirty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356351"/>
            <a:ext cx="2057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fld id="{41889A1C-4C65-415A-ABED-9B618CFABE7D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Lecture -</a:t>
            </a:r>
            <a:r>
              <a:rPr lang="en-US" altLang="en-US" dirty="0"/>
              <a:t>8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11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PDA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of Push operations should be equal to number of pop operations.</a:t>
            </a:r>
          </a:p>
          <a:p>
            <a:r>
              <a:rPr lang="en-US" dirty="0" smtClean="0"/>
              <a:t>All the elements present in the Input tape should be read.</a:t>
            </a:r>
          </a:p>
          <a:p>
            <a:r>
              <a:rPr lang="en-US" dirty="0" smtClean="0"/>
              <a:t>After completing all the operations the stack should be left </a:t>
            </a:r>
            <a:r>
              <a:rPr lang="en-US" smtClean="0"/>
              <a:t>as empty(∈)  </a:t>
            </a:r>
            <a:r>
              <a:rPr lang="en-US" dirty="0" smtClean="0"/>
              <a:t>or with some element (</a:t>
            </a:r>
            <a:r>
              <a:rPr lang="en-US" altLang="en-US" dirty="0" smtClean="0"/>
              <a:t>z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</a:t>
            </a:r>
            <a:r>
              <a:rPr lang="en-US" dirty="0" err="1" smtClean="0"/>
              <a:t>a</a:t>
            </a:r>
            <a:r>
              <a:rPr lang="en-US" baseline="44000" dirty="0" err="1" smtClean="0"/>
              <a:t>n</a:t>
            </a:r>
            <a:r>
              <a:rPr lang="en-US" dirty="0" err="1" smtClean="0"/>
              <a:t>b</a:t>
            </a:r>
            <a:r>
              <a:rPr lang="en-US" baseline="38000" dirty="0" err="1" smtClean="0"/>
              <a:t>n</a:t>
            </a:r>
            <a:r>
              <a:rPr lang="en-US" baseline="44000" dirty="0" smtClean="0"/>
              <a:t/>
            </a:r>
            <a:br>
              <a:rPr lang="en-US" baseline="44000" dirty="0" smtClean="0"/>
            </a:br>
            <a:endParaRPr lang="en-US" sz="1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732971"/>
              </p:ext>
            </p:extLst>
          </p:nvPr>
        </p:nvGraphicFramePr>
        <p:xfrm>
          <a:off x="2320925" y="2300287"/>
          <a:ext cx="1079499" cy="2834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9499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6735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a</a:t>
                      </a:r>
                      <a:endParaRPr lang="en-US" sz="4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a</a:t>
                      </a:r>
                      <a:endParaRPr lang="en-US" sz="4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z</a:t>
                      </a:r>
                      <a:endParaRPr lang="en-US" sz="4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flipH="1">
            <a:off x="3529014" y="4757738"/>
            <a:ext cx="112871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800600" y="4573072"/>
            <a:ext cx="2338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Top of the stack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3529014" y="3910013"/>
            <a:ext cx="112871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800599" y="3910013"/>
            <a:ext cx="152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Push a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00599" y="2903022"/>
            <a:ext cx="152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Push a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3529014" y="3087688"/>
            <a:ext cx="112871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71396"/>
              </p:ext>
            </p:extLst>
          </p:nvPr>
        </p:nvGraphicFramePr>
        <p:xfrm>
          <a:off x="8224308" y="2346006"/>
          <a:ext cx="649605" cy="29351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9605"/>
              </a:tblGrid>
              <a:tr h="649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910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a</a:t>
                      </a:r>
                      <a:endParaRPr lang="en-US" sz="4400" dirty="0"/>
                    </a:p>
                  </a:txBody>
                  <a:tcPr/>
                </a:tc>
              </a:tr>
              <a:tr h="64910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a</a:t>
                      </a:r>
                      <a:endParaRPr lang="en-US" sz="4400" dirty="0"/>
                    </a:p>
                  </a:txBody>
                  <a:tcPr/>
                </a:tc>
              </a:tr>
              <a:tr h="64910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z</a:t>
                      </a:r>
                      <a:endParaRPr lang="en-US" sz="4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 bwMode="auto">
          <a:xfrm flipV="1">
            <a:off x="-100013" y="-1585913"/>
            <a:ext cx="0" cy="171450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8329614" y="3272354"/>
            <a:ext cx="371474" cy="39953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8329614" y="4051817"/>
            <a:ext cx="371474" cy="39953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9039226" y="3272354"/>
            <a:ext cx="112871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9039226" y="4279345"/>
            <a:ext cx="112871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0429873" y="2855953"/>
            <a:ext cx="9893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sz="2400" dirty="0" smtClean="0"/>
              <a:t>Pop a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0429874" y="4051817"/>
            <a:ext cx="9893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sz="2400" dirty="0" smtClean="0"/>
              <a:t>Pop a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271713" y="1571625"/>
            <a:ext cx="23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Push a 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51221" y="1571625"/>
            <a:ext cx="23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Pop a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70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157164"/>
            <a:ext cx="9389533" cy="414336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Pushdown </a:t>
            </a:r>
            <a:r>
              <a:rPr lang="en-US" dirty="0"/>
              <a:t>Automata Acceptance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29" y="757238"/>
            <a:ext cx="10972800" cy="561498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There are two different ways to define PDA acceptability.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Final State </a:t>
            </a:r>
            <a:r>
              <a:rPr lang="en-US" sz="2800" b="1" dirty="0" smtClean="0">
                <a:solidFill>
                  <a:srgbClr val="FF0000"/>
                </a:solidFill>
              </a:rPr>
              <a:t>Acceptability: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/>
              <a:t>From the starting state, we can make moves that end up in a final state with any stack values</a:t>
            </a:r>
            <a:r>
              <a:rPr lang="en-US" sz="2000"/>
              <a:t>. </a:t>
            </a:r>
            <a:endParaRPr lang="en-US" sz="200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r>
              <a:rPr lang="en-US" sz="2800" b="1" dirty="0" smtClean="0">
                <a:solidFill>
                  <a:srgbClr val="FF0000"/>
                </a:solidFill>
              </a:rPr>
              <a:t>Empty </a:t>
            </a:r>
            <a:r>
              <a:rPr lang="en-US" sz="2800" b="1" dirty="0">
                <a:solidFill>
                  <a:srgbClr val="FF0000"/>
                </a:solidFill>
              </a:rPr>
              <a:t>Stack Acceptability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Stack is empty after reading all the strings.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69503"/>
            <a:ext cx="9389533" cy="802035"/>
          </a:xfrm>
        </p:spPr>
        <p:txBody>
          <a:bodyPr/>
          <a:lstStyle/>
          <a:p>
            <a:r>
              <a:rPr lang="en-US" smtClean="0"/>
              <a:t>Check whether string “aabaa” accepted by push down automata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133759"/>
              </p:ext>
            </p:extLst>
          </p:nvPr>
        </p:nvGraphicFramePr>
        <p:xfrm>
          <a:off x="676245" y="1744219"/>
          <a:ext cx="4159277" cy="60054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838230"/>
                <a:gridCol w="885825"/>
                <a:gridCol w="771525"/>
                <a:gridCol w="1185863"/>
                <a:gridCol w="477834"/>
              </a:tblGrid>
              <a:tr h="6005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 bwMode="auto">
          <a:xfrm>
            <a:off x="885825" y="1169194"/>
            <a:ext cx="342900" cy="496887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75117"/>
              </p:ext>
            </p:extLst>
          </p:nvPr>
        </p:nvGraphicFramePr>
        <p:xfrm>
          <a:off x="7923647" y="1719663"/>
          <a:ext cx="757237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7237"/>
              </a:tblGrid>
              <a:tr h="474113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4113">
                <a:tc>
                  <a:txBody>
                    <a:bodyPr/>
                    <a:lstStyle/>
                    <a:p>
                      <a:r>
                        <a:rPr lang="en-US" altLang="en-US" sz="3600" dirty="0" smtClean="0"/>
                        <a:t>z</a:t>
                      </a:r>
                      <a:r>
                        <a:rPr lang="en-US" altLang="en-US" sz="3600" baseline="-25000" dirty="0" smtClean="0"/>
                        <a:t>0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43951" y="1661458"/>
            <a:ext cx="32718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Push ‘a’ when </a:t>
            </a:r>
            <a:r>
              <a:rPr lang="en-US" altLang="en-US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z</a:t>
            </a:r>
            <a:r>
              <a:rPr lang="en-US" altLang="en-US" sz="2800" b="1" baseline="-25000" dirty="0" smtClean="0">
                <a:solidFill>
                  <a:srgbClr val="FF0000"/>
                </a:solidFill>
                <a:cs typeface="Arial" panose="020B0604020202020204" pitchFamily="34" charset="0"/>
              </a:rPr>
              <a:t>0   </a:t>
            </a:r>
            <a:r>
              <a:rPr lang="en-US" altLang="en-US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                </a:t>
            </a:r>
            <a:r>
              <a:rPr lang="en-US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  is on the top of stack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86928"/>
              </p:ext>
            </p:extLst>
          </p:nvPr>
        </p:nvGraphicFramePr>
        <p:xfrm>
          <a:off x="6206858" y="1713875"/>
          <a:ext cx="708343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8343"/>
              </a:tblGrid>
              <a:tr h="626120">
                <a:tc>
                  <a:txBody>
                    <a:bodyPr/>
                    <a:lstStyle/>
                    <a:p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26120">
                <a:tc>
                  <a:txBody>
                    <a:bodyPr/>
                    <a:lstStyle/>
                    <a:p>
                      <a:r>
                        <a:rPr lang="en-US" altLang="en-US" sz="3600" dirty="0" smtClean="0"/>
                        <a:t>z</a:t>
                      </a:r>
                      <a:r>
                        <a:rPr lang="en-US" altLang="en-US" sz="3600" baseline="-25000" dirty="0" smtClean="0"/>
                        <a:t>0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 flipV="1">
            <a:off x="6794935" y="2068473"/>
            <a:ext cx="1128712" cy="142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793178"/>
              </p:ext>
            </p:extLst>
          </p:nvPr>
        </p:nvGraphicFramePr>
        <p:xfrm>
          <a:off x="657225" y="3543340"/>
          <a:ext cx="4186236" cy="68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7247"/>
                <a:gridCol w="960540"/>
                <a:gridCol w="713955"/>
                <a:gridCol w="837247"/>
                <a:gridCol w="837247"/>
              </a:tblGrid>
              <a:tr h="6857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Down Arrow 16"/>
          <p:cNvSpPr/>
          <p:nvPr/>
        </p:nvSpPr>
        <p:spPr bwMode="auto">
          <a:xfrm>
            <a:off x="1735931" y="3046453"/>
            <a:ext cx="342900" cy="496887"/>
          </a:xfrm>
          <a:prstGeom prst="down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82495"/>
              </p:ext>
            </p:extLst>
          </p:nvPr>
        </p:nvGraphicFramePr>
        <p:xfrm>
          <a:off x="6160233" y="3434715"/>
          <a:ext cx="592932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2932"/>
              </a:tblGrid>
              <a:tr h="482918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82918">
                <a:tc>
                  <a:txBody>
                    <a:bodyPr/>
                    <a:lstStyle/>
                    <a:p>
                      <a:r>
                        <a:rPr lang="en-US" altLang="en-US" sz="3600" dirty="0" smtClean="0"/>
                        <a:t>z</a:t>
                      </a:r>
                      <a:r>
                        <a:rPr lang="en-US" altLang="en-US" sz="3600" baseline="-25000" dirty="0" smtClean="0"/>
                        <a:t>0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6753165" y="1138238"/>
            <a:ext cx="1144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Stack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805819"/>
              </p:ext>
            </p:extLst>
          </p:nvPr>
        </p:nvGraphicFramePr>
        <p:xfrm>
          <a:off x="8061760" y="3453468"/>
          <a:ext cx="820303" cy="2468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0303"/>
              </a:tblGrid>
              <a:tr h="533427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</a:t>
                      </a:r>
                      <a:endParaRPr lang="en-US" sz="3600" dirty="0"/>
                    </a:p>
                  </a:txBody>
                  <a:tcPr/>
                </a:tc>
              </a:tr>
              <a:tr h="461949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</a:t>
                      </a:r>
                      <a:endParaRPr lang="en-US" sz="3600" dirty="0"/>
                    </a:p>
                  </a:txBody>
                  <a:tcPr/>
                </a:tc>
              </a:tr>
              <a:tr h="46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600" dirty="0" smtClean="0"/>
                        <a:t>z</a:t>
                      </a:r>
                      <a:r>
                        <a:rPr lang="en-US" altLang="en-US" sz="3600" baseline="-25000" dirty="0" smtClean="0"/>
                        <a:t>0</a:t>
                      </a:r>
                      <a:endParaRPr lang="en-US" sz="3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 bwMode="auto">
          <a:xfrm flipV="1">
            <a:off x="6933048" y="4049673"/>
            <a:ext cx="1128712" cy="142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34138" y="3672590"/>
            <a:ext cx="2983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Push ‘a’ when </a:t>
            </a:r>
            <a:r>
              <a:rPr 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US" altLang="en-US" sz="2800" b="1" baseline="-25000" dirty="0" smtClean="0">
                <a:solidFill>
                  <a:srgbClr val="FF0000"/>
                </a:solidFill>
                <a:cs typeface="Arial" panose="020B0604020202020204" pitchFamily="34" charset="0"/>
              </a:rPr>
              <a:t>   </a:t>
            </a:r>
            <a:r>
              <a:rPr lang="en-US" altLang="en-US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                </a:t>
            </a:r>
            <a:r>
              <a:rPr lang="en-US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  </a:t>
            </a:r>
            <a:r>
              <a:rPr 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is on the top of stack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69503"/>
            <a:ext cx="9389533" cy="802035"/>
          </a:xfrm>
        </p:spPr>
        <p:txBody>
          <a:bodyPr/>
          <a:lstStyle/>
          <a:p>
            <a:r>
              <a:rPr lang="en-US" smtClean="0"/>
              <a:t>Check whether string “aabaa” accepted by push down automata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6245" y="1744219"/>
          <a:ext cx="4159277" cy="60054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838230"/>
                <a:gridCol w="885825"/>
                <a:gridCol w="771525"/>
                <a:gridCol w="1185863"/>
                <a:gridCol w="477834"/>
              </a:tblGrid>
              <a:tr h="6005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 bwMode="auto">
          <a:xfrm>
            <a:off x="2519753" y="1221562"/>
            <a:ext cx="342900" cy="496887"/>
          </a:xfrm>
          <a:prstGeom prst="downArrow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41927"/>
              </p:ext>
            </p:extLst>
          </p:nvPr>
        </p:nvGraphicFramePr>
        <p:xfrm>
          <a:off x="8555520" y="1221562"/>
          <a:ext cx="688494" cy="17033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8494"/>
              </a:tblGrid>
              <a:tr h="72014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50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5040">
                <a:tc>
                  <a:txBody>
                    <a:bodyPr/>
                    <a:lstStyle/>
                    <a:p>
                      <a:r>
                        <a:rPr lang="en-US" altLang="en-US" sz="2400" dirty="0" smtClean="0"/>
                        <a:t>Z</a:t>
                      </a:r>
                      <a:r>
                        <a:rPr lang="en-US" altLang="en-US" sz="2400" baseline="-25000" dirty="0" smtClean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358314" y="1516816"/>
            <a:ext cx="3271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Stop Push Operation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401194"/>
              </p:ext>
            </p:extLst>
          </p:nvPr>
        </p:nvGraphicFramePr>
        <p:xfrm>
          <a:off x="6725401" y="1226877"/>
          <a:ext cx="873685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3685"/>
              </a:tblGrid>
              <a:tr h="51496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496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4966">
                <a:tc>
                  <a:txBody>
                    <a:bodyPr/>
                    <a:lstStyle/>
                    <a:p>
                      <a:r>
                        <a:rPr lang="en-US" altLang="en-US" sz="2800" dirty="0" smtClean="0"/>
                        <a:t>z</a:t>
                      </a:r>
                      <a:r>
                        <a:rPr lang="en-US" altLang="en-US" sz="2800" baseline="-25000" dirty="0" smtClean="0"/>
                        <a:t>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 flipV="1">
            <a:off x="7599086" y="1993869"/>
            <a:ext cx="959127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235580"/>
              </p:ext>
            </p:extLst>
          </p:nvPr>
        </p:nvGraphicFramePr>
        <p:xfrm>
          <a:off x="937937" y="3775154"/>
          <a:ext cx="4186236" cy="7123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7247"/>
                <a:gridCol w="960540"/>
                <a:gridCol w="713955"/>
                <a:gridCol w="837247"/>
                <a:gridCol w="837247"/>
              </a:tblGrid>
              <a:tr h="71230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Down Arrow 16"/>
          <p:cNvSpPr/>
          <p:nvPr/>
        </p:nvSpPr>
        <p:spPr bwMode="auto">
          <a:xfrm>
            <a:off x="3582182" y="3221116"/>
            <a:ext cx="342900" cy="496887"/>
          </a:xfrm>
          <a:prstGeom prst="down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017875"/>
              </p:ext>
            </p:extLst>
          </p:nvPr>
        </p:nvGraphicFramePr>
        <p:xfrm>
          <a:off x="6697072" y="3373355"/>
          <a:ext cx="732428" cy="15986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2428"/>
              </a:tblGrid>
              <a:tr h="532898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32898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2898">
                <a:tc>
                  <a:txBody>
                    <a:bodyPr/>
                    <a:lstStyle/>
                    <a:p>
                      <a:r>
                        <a:rPr lang="en-US" altLang="en-US" sz="2800" dirty="0" smtClean="0"/>
                        <a:t>z</a:t>
                      </a:r>
                      <a:r>
                        <a:rPr lang="en-US" altLang="en-US" sz="2800" baseline="-25000" dirty="0" smtClean="0"/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599086" y="685175"/>
            <a:ext cx="1144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Stack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29788"/>
              </p:ext>
            </p:extLst>
          </p:nvPr>
        </p:nvGraphicFramePr>
        <p:xfrm>
          <a:off x="8329704" y="3280608"/>
          <a:ext cx="714284" cy="17343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4284"/>
              </a:tblGrid>
              <a:tr h="72723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</a:tr>
              <a:tr h="1007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800" dirty="0" smtClean="0"/>
                        <a:t>z</a:t>
                      </a:r>
                      <a:r>
                        <a:rPr lang="en-US" altLang="en-US" sz="2800" baseline="-250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 bwMode="auto">
          <a:xfrm>
            <a:off x="7429501" y="4016007"/>
            <a:ext cx="742017" cy="273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502712" y="3213952"/>
            <a:ext cx="2689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Pop ‘a’ when </a:t>
            </a:r>
            <a:r>
              <a:rPr lang="en-US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US" altLang="en-US" sz="2800" b="1" baseline="-25000" dirty="0" smtClean="0">
                <a:solidFill>
                  <a:srgbClr val="FF0000"/>
                </a:solidFill>
                <a:cs typeface="Arial" panose="020B0604020202020204" pitchFamily="34" charset="0"/>
              </a:rPr>
              <a:t>   </a:t>
            </a:r>
            <a:r>
              <a:rPr lang="en-US" altLang="en-US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                </a:t>
            </a:r>
            <a:r>
              <a:rPr lang="en-US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  is on the top of stack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282390"/>
              </p:ext>
            </p:extLst>
          </p:nvPr>
        </p:nvGraphicFramePr>
        <p:xfrm>
          <a:off x="1093385" y="5810290"/>
          <a:ext cx="4186236" cy="68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7247"/>
                <a:gridCol w="960540"/>
                <a:gridCol w="713955"/>
                <a:gridCol w="837247"/>
                <a:gridCol w="837247"/>
              </a:tblGrid>
              <a:tr h="6857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Down Arrow 22"/>
          <p:cNvSpPr/>
          <p:nvPr/>
        </p:nvSpPr>
        <p:spPr bwMode="auto">
          <a:xfrm>
            <a:off x="4856691" y="5341977"/>
            <a:ext cx="342900" cy="496887"/>
          </a:xfrm>
          <a:prstGeom prst="down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74987"/>
              </p:ext>
            </p:extLst>
          </p:nvPr>
        </p:nvGraphicFramePr>
        <p:xfrm>
          <a:off x="6773674" y="5190176"/>
          <a:ext cx="655827" cy="12973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5827"/>
              </a:tblGrid>
              <a:tr h="51461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</a:tr>
              <a:tr h="7792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800" dirty="0" smtClean="0"/>
                        <a:t>z</a:t>
                      </a:r>
                      <a:r>
                        <a:rPr lang="en-US" altLang="en-US" sz="2800" baseline="-25000" dirty="0" smtClean="0"/>
                        <a:t>0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376281"/>
              </p:ext>
            </p:extLst>
          </p:nvPr>
        </p:nvGraphicFramePr>
        <p:xfrm>
          <a:off x="8416037" y="5569723"/>
          <a:ext cx="655827" cy="8105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5827"/>
              </a:tblGrid>
              <a:tr h="8105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800" dirty="0" smtClean="0"/>
                        <a:t>z</a:t>
                      </a:r>
                      <a:r>
                        <a:rPr lang="en-US" altLang="en-US" sz="2800" baseline="-25000" dirty="0" smtClean="0"/>
                        <a:t>0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 bwMode="auto">
          <a:xfrm>
            <a:off x="7599086" y="5838864"/>
            <a:ext cx="742017" cy="273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502712" y="5046799"/>
            <a:ext cx="2504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Pop ‘a’ when 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US" altLang="en-US" sz="2400" b="1" baseline="-25000" dirty="0">
                <a:solidFill>
                  <a:srgbClr val="FF0000"/>
                </a:solidFill>
                <a:cs typeface="Arial" panose="020B0604020202020204" pitchFamily="34" charset="0"/>
              </a:rPr>
              <a:t>   </a:t>
            </a:r>
            <a:r>
              <a:rPr lang="en-US" altLang="en-US" sz="2400" b="1" dirty="0">
                <a:solidFill>
                  <a:srgbClr val="FF0000"/>
                </a:solidFill>
                <a:cs typeface="Arial" panose="020B0604020202020204" pitchFamily="34" charset="0"/>
              </a:rPr>
              <a:t>                 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</a:rPr>
              <a:t>   is on the top of stack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3188"/>
            <a:ext cx="11015662" cy="754062"/>
          </a:xfrm>
        </p:spPr>
        <p:txBody>
          <a:bodyPr/>
          <a:lstStyle/>
          <a:p>
            <a:r>
              <a:rPr lang="en-US" b="1" dirty="0" smtClean="0"/>
              <a:t>State Transition table-Final State Acceptability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624" y="857250"/>
            <a:ext cx="7500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 smtClean="0"/>
              <a:t>L </a:t>
            </a:r>
            <a:r>
              <a:rPr lang="en-US" altLang="en-US" sz="3600" dirty="0"/>
              <a:t>= </a:t>
            </a:r>
            <a:r>
              <a:rPr lang="en-US" altLang="en-US" sz="3600" dirty="0" smtClean="0"/>
              <a:t>{</a:t>
            </a:r>
            <a:r>
              <a:rPr lang="en-US" altLang="en-US" sz="3600" dirty="0" err="1" smtClean="0"/>
              <a:t>aabaa</a:t>
            </a:r>
            <a:r>
              <a:rPr lang="en-US" altLang="en-US" sz="3600" dirty="0" smtClean="0">
                <a:cs typeface="Arial" panose="020B0604020202020204" pitchFamily="34" charset="0"/>
              </a:rPr>
              <a:t>}</a:t>
            </a:r>
            <a:endParaRPr lang="en-US" altLang="en-US" sz="3600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658945"/>
              </p:ext>
            </p:extLst>
          </p:nvPr>
        </p:nvGraphicFramePr>
        <p:xfrm>
          <a:off x="2181303" y="1451968"/>
          <a:ext cx="6535711" cy="52363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58387"/>
                <a:gridCol w="2053652"/>
                <a:gridCol w="2023672"/>
              </a:tblGrid>
              <a:tr h="891297">
                <a:tc>
                  <a:txBody>
                    <a:bodyPr/>
                    <a:lstStyle/>
                    <a:p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Input Tape </a:t>
                      </a:r>
                      <a:endParaRPr lang="en-US" sz="32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4400" b="1" baseline="-25000" dirty="0" smtClean="0">
                          <a:solidFill>
                            <a:schemeClr val="bg1"/>
                          </a:solidFill>
                          <a:cs typeface="Arial" panose="020B0604020202020204" pitchFamily="34" charset="0"/>
                        </a:rPr>
                        <a:t>Stack</a:t>
                      </a:r>
                      <a:endParaRPr lang="en-US" altLang="en-US" sz="4000" b="1" baseline="-25000" dirty="0" smtClean="0">
                        <a:solidFill>
                          <a:schemeClr val="bg1"/>
                        </a:solidFill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b="1" baseline="-25000" dirty="0" smtClean="0">
                          <a:solidFill>
                            <a:schemeClr val="bg1"/>
                          </a:solidFill>
                          <a:cs typeface="Arial" panose="020B0604020202020204" pitchFamily="34" charset="0"/>
                        </a:rPr>
                        <a:t>Operation</a:t>
                      </a:r>
                    </a:p>
                    <a:p>
                      <a:pPr algn="ctr"/>
                      <a:endParaRPr lang="en-US" altLang="en-US" sz="4000" b="1" baseline="-25000" dirty="0" smtClean="0">
                        <a:solidFill>
                          <a:schemeClr val="bg1"/>
                        </a:solidFill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07222">
                <a:tc>
                  <a:txBody>
                    <a:bodyPr/>
                    <a:lstStyle/>
                    <a:p>
                      <a:r>
                        <a:rPr lang="el-GR" altLang="en-US" sz="3200" dirty="0" smtClean="0">
                          <a:sym typeface="Symbol" panose="05050102010706020507" pitchFamily="18" charset="2"/>
                        </a:rPr>
                        <a:t>δ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  (q</a:t>
                      </a:r>
                      <a:r>
                        <a:rPr lang="en-US" altLang="en-US" sz="3200" baseline="-25000" dirty="0" smtClean="0"/>
                        <a:t>0,</a:t>
                      </a:r>
                      <a:r>
                        <a:rPr lang="en-US" altLang="en-US" sz="3200" baseline="0" dirty="0" smtClean="0"/>
                        <a:t> a,</a:t>
                      </a:r>
                      <a:r>
                        <a:rPr lang="en-US" altLang="en-US" sz="3200" dirty="0" smtClean="0"/>
                        <a:t> z</a:t>
                      </a:r>
                      <a:r>
                        <a:rPr lang="en-US" altLang="en-US" sz="3200" baseline="-25000" dirty="0" smtClean="0"/>
                        <a:t>0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 )</a:t>
                      </a:r>
                      <a:r>
                        <a:rPr lang="en-US" altLang="en-US" sz="3200" baseline="0" dirty="0" smtClean="0"/>
                        <a:t> </a:t>
                      </a:r>
                      <a:endParaRPr lang="en-US" sz="3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 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US" altLang="en-US" sz="3200" baseline="-25000" dirty="0" smtClean="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 ,</a:t>
                      </a:r>
                      <a:r>
                        <a:rPr lang="en-US" altLang="en-US" sz="3200" dirty="0" smtClean="0"/>
                        <a:t> az</a:t>
                      </a:r>
                      <a:r>
                        <a:rPr lang="en-US" altLang="en-US" sz="3200" baseline="-25000" dirty="0" smtClean="0"/>
                        <a:t>0</a:t>
                      </a:r>
                      <a:endParaRPr lang="en-US" altLang="en-US" sz="3200" b="1" baseline="-25000" dirty="0" smtClean="0">
                        <a:solidFill>
                          <a:schemeClr val="tx1"/>
                        </a:solidFill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</a:p>
                  </a:txBody>
                  <a:tcPr/>
                </a:tc>
              </a:tr>
              <a:tr h="8562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3200" dirty="0" smtClean="0">
                          <a:sym typeface="Symbol" panose="05050102010706020507" pitchFamily="18" charset="2"/>
                        </a:rPr>
                        <a:t>δ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  (q</a:t>
                      </a:r>
                      <a:r>
                        <a:rPr lang="en-US" altLang="en-US" sz="3200" baseline="-25000" dirty="0" smtClean="0">
                          <a:sym typeface="Symbol" panose="05050102010706020507" pitchFamily="18" charset="2"/>
                        </a:rPr>
                        <a:t>1,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a, a</a:t>
                      </a:r>
                      <a:r>
                        <a:rPr lang="en-US" altLang="en-US" sz="3200" baseline="0" dirty="0" smtClean="0"/>
                        <a:t>)</a:t>
                      </a:r>
                      <a:endParaRPr lang="en-US" sz="3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 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US" altLang="en-US" sz="3200" baseline="-25000" dirty="0" smtClean="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 ,</a:t>
                      </a:r>
                      <a:r>
                        <a:rPr lang="en-US" altLang="en-US" sz="3200" dirty="0" smtClean="0"/>
                        <a:t> </a:t>
                      </a:r>
                      <a:r>
                        <a:rPr lang="en-US" altLang="en-US" sz="3200" dirty="0" err="1" smtClean="0"/>
                        <a:t>aa</a:t>
                      </a:r>
                      <a:endParaRPr lang="en-US" altLang="en-US" sz="3200" b="1" baseline="-25000" dirty="0" smtClean="0">
                        <a:solidFill>
                          <a:schemeClr val="tx1"/>
                        </a:solidFill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</a:p>
                  </a:txBody>
                  <a:tcPr/>
                </a:tc>
              </a:tr>
              <a:tr h="8562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3200" dirty="0" smtClean="0">
                          <a:sym typeface="Symbol" panose="05050102010706020507" pitchFamily="18" charset="2"/>
                        </a:rPr>
                        <a:t>δ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  (q</a:t>
                      </a:r>
                      <a:r>
                        <a:rPr lang="en-US" altLang="en-US" sz="3200" baseline="-25000" dirty="0" smtClean="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, b, a</a:t>
                      </a:r>
                      <a:r>
                        <a:rPr lang="en-US" altLang="en-US" sz="3200" baseline="0" dirty="0" smtClean="0"/>
                        <a:t>)</a:t>
                      </a:r>
                      <a:endParaRPr lang="en-US" sz="3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   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US" altLang="en-US" sz="3200" baseline="-25000" dirty="0" smtClean="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 ,</a:t>
                      </a:r>
                      <a:r>
                        <a:rPr lang="en-US" altLang="en-US" sz="3200" dirty="0" smtClean="0"/>
                        <a:t> </a:t>
                      </a:r>
                      <a:r>
                        <a:rPr lang="en-US" altLang="en-US" sz="3200" dirty="0" err="1" smtClean="0"/>
                        <a:t>aa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Stop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push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62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3200" dirty="0" smtClean="0">
                          <a:sym typeface="Symbol" panose="05050102010706020507" pitchFamily="18" charset="2"/>
                        </a:rPr>
                        <a:t>δ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  (q</a:t>
                      </a:r>
                      <a:r>
                        <a:rPr lang="en-US" altLang="en-US" sz="3200" baseline="-25000" dirty="0" smtClean="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, a, a</a:t>
                      </a:r>
                      <a:r>
                        <a:rPr lang="en-US" altLang="en-US" sz="3200" baseline="0" dirty="0" smtClean="0"/>
                        <a:t>)</a:t>
                      </a:r>
                      <a:endParaRPr lang="en-US" sz="3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  q</a:t>
                      </a:r>
                      <a:r>
                        <a:rPr lang="en-US" altLang="en-US" sz="3200" baseline="-25000" dirty="0" smtClean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 ,</a:t>
                      </a:r>
                      <a:r>
                        <a:rPr lang="en-US" altLang="en-US" sz="3200" dirty="0" smtClean="0"/>
                        <a:t> az</a:t>
                      </a:r>
                      <a:r>
                        <a:rPr lang="en-US" altLang="en-US" sz="3200" baseline="-25000" dirty="0" smtClean="0"/>
                        <a:t>0</a:t>
                      </a:r>
                      <a:endParaRPr lang="en-US" altLang="en-US" sz="3200" b="1" baseline="-25000" dirty="0" smtClean="0">
                        <a:solidFill>
                          <a:schemeClr val="tx1"/>
                        </a:solidFill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  a</a:t>
                      </a:r>
                    </a:p>
                  </a:txBody>
                  <a:tcPr/>
                </a:tc>
              </a:tr>
              <a:tr h="8562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3200" dirty="0" smtClean="0">
                          <a:sym typeface="Symbol" panose="05050102010706020507" pitchFamily="18" charset="2"/>
                        </a:rPr>
                        <a:t>δ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  (q</a:t>
                      </a:r>
                      <a:r>
                        <a:rPr lang="en-US" altLang="en-US" sz="3200" baseline="-25000" dirty="0" smtClean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,</a:t>
                      </a:r>
                      <a:r>
                        <a:rPr lang="en-US" sz="3200" dirty="0" smtClean="0"/>
                        <a:t> a</a:t>
                      </a:r>
                      <a:r>
                        <a:rPr lang="en-US" altLang="en-US" sz="3200" smtClean="0">
                          <a:sym typeface="Symbol" panose="05050102010706020507" pitchFamily="18" charset="2"/>
                        </a:rPr>
                        <a:t>,</a:t>
                      </a:r>
                      <a:r>
                        <a:rPr lang="en-US" altLang="en-US" sz="3200" smtClean="0"/>
                        <a:t> </a:t>
                      </a:r>
                      <a:r>
                        <a:rPr lang="en-US" altLang="en-US" sz="3200" smtClean="0"/>
                        <a:t>a</a:t>
                      </a:r>
                      <a:r>
                        <a:rPr lang="en-US" altLang="en-US" sz="320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3200" baseline="0" dirty="0" smtClean="0"/>
                        <a:t>)</a:t>
                      </a:r>
                      <a:endParaRPr lang="en-US" sz="3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600" dirty="0" err="1" smtClean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US" altLang="en-US" sz="3600" baseline="-25000" dirty="0" err="1" smtClean="0">
                          <a:sym typeface="Symbol" panose="05050102010706020507" pitchFamily="18" charset="2"/>
                        </a:rPr>
                        <a:t>f</a:t>
                      </a:r>
                      <a:r>
                        <a:rPr lang="en-US" altLang="en-US" sz="3600" baseline="-25000" dirty="0" smtClean="0">
                          <a:sym typeface="Symbol" panose="05050102010706020507" pitchFamily="18" charset="2"/>
                        </a:rPr>
                        <a:t>,</a:t>
                      </a:r>
                      <a:r>
                        <a:rPr lang="en-US" altLang="en-US" sz="3600" dirty="0" smtClean="0"/>
                        <a:t> z</a:t>
                      </a:r>
                      <a:r>
                        <a:rPr lang="en-US" altLang="en-US" sz="3600" baseline="-250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  a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20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74638"/>
            <a:ext cx="9389533" cy="759401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Example-1(PDA)</a:t>
            </a:r>
            <a:r>
              <a:rPr lang="en-US" b="1" dirty="0">
                <a:solidFill>
                  <a:schemeClr val="tx1"/>
                </a:solidFill>
              </a:rPr>
              <a:t> Final State </a:t>
            </a:r>
            <a:r>
              <a:rPr lang="en-US" b="1" dirty="0" smtClean="0">
                <a:solidFill>
                  <a:schemeClr val="tx1"/>
                </a:solidFill>
              </a:rPr>
              <a:t>Acceptability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9817" y="1157288"/>
            <a:ext cx="10972800" cy="5065712"/>
          </a:xfrm>
        </p:spPr>
        <p:txBody>
          <a:bodyPr/>
          <a:lstStyle/>
          <a:p>
            <a:r>
              <a:rPr lang="en-US" altLang="en-US" sz="2400" dirty="0"/>
              <a:t>PDA for accepting L = </a:t>
            </a:r>
            <a:r>
              <a:rPr lang="en-US" altLang="en-US" sz="2400" dirty="0" smtClean="0"/>
              <a:t>{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aabaa</a:t>
            </a:r>
            <a:r>
              <a:rPr lang="en-US" altLang="en-US" sz="2400" dirty="0" smtClean="0">
                <a:cs typeface="Arial" panose="020B0604020202020204" pitchFamily="34" charset="0"/>
              </a:rPr>
              <a:t>}</a:t>
            </a:r>
            <a:endParaRPr lang="en-US" alt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00FF"/>
                </a:solidFill>
                <a:cs typeface="Arial" panose="020B0604020202020204" pitchFamily="34" charset="0"/>
              </a:rPr>
              <a:t>                               </a:t>
            </a:r>
            <a:r>
              <a:rPr lang="en-US" altLang="en-US" dirty="0" err="1" smtClean="0">
                <a:solidFill>
                  <a:srgbClr val="0000FF"/>
                </a:solidFill>
                <a:cs typeface="Arial" panose="020B0604020202020204" pitchFamily="34" charset="0"/>
              </a:rPr>
              <a:t>b,a</a:t>
            </a:r>
            <a:r>
              <a:rPr lang="en-US" altLang="en-US" dirty="0" smtClean="0">
                <a:solidFill>
                  <a:srgbClr val="0000FF"/>
                </a:solidFill>
                <a:cs typeface="Arial" panose="020B0604020202020204" pitchFamily="34" charset="0"/>
              </a:rPr>
              <a:t>/</a:t>
            </a:r>
            <a:r>
              <a:rPr lang="en-US" altLang="en-US" dirty="0" err="1" smtClean="0">
                <a:solidFill>
                  <a:srgbClr val="0000FF"/>
                </a:solidFill>
                <a:cs typeface="Arial" panose="020B0604020202020204" pitchFamily="34" charset="0"/>
              </a:rPr>
              <a:t>aa</a:t>
            </a:r>
            <a:r>
              <a:rPr lang="en-US" altLang="en-US" dirty="0" smtClean="0">
                <a:solidFill>
                  <a:srgbClr val="0000FF"/>
                </a:solidFill>
                <a:cs typeface="Arial" panose="020B0604020202020204" pitchFamily="34" charset="0"/>
              </a:rPr>
              <a:t>  </a:t>
            </a:r>
            <a:r>
              <a:rPr lang="en-US" alt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(stop push)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FF"/>
                </a:solidFill>
                <a:cs typeface="Arial" panose="020B0604020202020204" pitchFamily="34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00FF"/>
                </a:solidFill>
                <a:cs typeface="Arial" panose="020B0604020202020204" pitchFamily="34" charset="0"/>
              </a:rPr>
              <a:t>                            </a:t>
            </a:r>
            <a:r>
              <a:rPr lang="en-US" altLang="en-US" dirty="0" err="1" smtClean="0">
                <a:solidFill>
                  <a:srgbClr val="0000FF"/>
                </a:solidFill>
                <a:cs typeface="Arial" panose="020B0604020202020204" pitchFamily="34" charset="0"/>
              </a:rPr>
              <a:t>a,a</a:t>
            </a:r>
            <a:r>
              <a:rPr lang="en-US" altLang="en-US" dirty="0" smtClean="0">
                <a:solidFill>
                  <a:srgbClr val="0000FF"/>
                </a:solidFill>
                <a:cs typeface="Arial" panose="020B0604020202020204" pitchFamily="34" charset="0"/>
              </a:rPr>
              <a:t>/</a:t>
            </a:r>
            <a:r>
              <a:rPr lang="en-US" altLang="en-US" dirty="0" err="1" smtClean="0">
                <a:solidFill>
                  <a:srgbClr val="0000FF"/>
                </a:solidFill>
                <a:cs typeface="Arial" panose="020B0604020202020204" pitchFamily="34" charset="0"/>
              </a:rPr>
              <a:t>aa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(Push)</a:t>
            </a:r>
            <a:endParaRPr lang="en-US" altLang="en-US" sz="2000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endParaRPr lang="en-US" alt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cs typeface="Arial" panose="020B0604020202020204" pitchFamily="34" charset="0"/>
              </a:rPr>
              <a:t>                             </a:t>
            </a:r>
            <a:r>
              <a:rPr lang="en-US" alt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(Push)                                          </a:t>
            </a:r>
            <a:endParaRPr lang="en-US" altLang="en-US" sz="24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0" indent="0">
              <a:buClr>
                <a:srgbClr val="3333CC"/>
              </a:buClr>
              <a:buNone/>
            </a:pPr>
            <a:r>
              <a:rPr lang="en-US" altLang="en-US" dirty="0" smtClean="0">
                <a:solidFill>
                  <a:srgbClr val="0000FF"/>
                </a:solidFill>
              </a:rPr>
              <a:t>                </a:t>
            </a:r>
            <a:r>
              <a:rPr lang="en-US" altLang="en-US" dirty="0" smtClean="0">
                <a:solidFill>
                  <a:srgbClr val="0000FF"/>
                </a:solidFill>
                <a:cs typeface="Arial" panose="020B0604020202020204" pitchFamily="34" charset="0"/>
              </a:rPr>
              <a:t>a,z</a:t>
            </a:r>
            <a:r>
              <a:rPr lang="en-US" altLang="en-US" baseline="-25000" dirty="0" smtClean="0">
                <a:solidFill>
                  <a:srgbClr val="0000FF"/>
                </a:solidFill>
                <a:cs typeface="Arial" panose="020B0604020202020204" pitchFamily="34" charset="0"/>
              </a:rPr>
              <a:t>0</a:t>
            </a:r>
            <a:r>
              <a:rPr lang="en-US" altLang="en-US" dirty="0" smtClean="0">
                <a:solidFill>
                  <a:srgbClr val="0000FF"/>
                </a:solidFill>
                <a:cs typeface="Arial" panose="020B0604020202020204" pitchFamily="34" charset="0"/>
              </a:rPr>
              <a:t>/az</a:t>
            </a:r>
            <a:r>
              <a:rPr lang="en-US" altLang="en-US" baseline="-25000" dirty="0" smtClean="0">
                <a:solidFill>
                  <a:srgbClr val="0000FF"/>
                </a:solidFill>
                <a:cs typeface="Arial" panose="020B0604020202020204" pitchFamily="34" charset="0"/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               a</a:t>
            </a:r>
            <a:r>
              <a:rPr lang="en-US" altLang="en-US" dirty="0" smtClean="0">
                <a:solidFill>
                  <a:srgbClr val="0000FF"/>
                </a:solidFill>
                <a:cs typeface="Arial" panose="020B0604020202020204" pitchFamily="34" charset="0"/>
              </a:rPr>
              <a:t>,a/az</a:t>
            </a:r>
            <a:r>
              <a:rPr lang="en-US" altLang="en-US" baseline="-25000" dirty="0" smtClean="0">
                <a:solidFill>
                  <a:srgbClr val="0000FF"/>
                </a:solidFill>
                <a:cs typeface="Arial" panose="020B0604020202020204" pitchFamily="34" charset="0"/>
              </a:rPr>
              <a:t>0</a:t>
            </a:r>
            <a:r>
              <a:rPr lang="en-US" altLang="en-US" sz="2800" dirty="0" smtClean="0">
                <a:solidFill>
                  <a:srgbClr val="FF0000"/>
                </a:solidFill>
                <a:cs typeface="Arial" panose="020B0604020202020204" pitchFamily="34" charset="0"/>
              </a:rPr>
              <a:t>(pop</a:t>
            </a:r>
            <a:r>
              <a:rPr lang="en-US" alt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r>
              <a:rPr lang="en-US" altLang="en-US" baseline="-25000" dirty="0" smtClean="0">
                <a:solidFill>
                  <a:srgbClr val="0000FF"/>
                </a:solidFill>
                <a:cs typeface="Arial" panose="020B0604020202020204" pitchFamily="34" charset="0"/>
              </a:rPr>
              <a:t>              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altLang="en-US" dirty="0" smtClean="0">
                <a:solidFill>
                  <a:srgbClr val="0000FF"/>
                </a:solidFill>
                <a:cs typeface="Arial" panose="020B0604020202020204" pitchFamily="34" charset="0"/>
              </a:rPr>
              <a:t>,a/z</a:t>
            </a:r>
            <a:r>
              <a:rPr lang="en-US" altLang="en-US" baseline="-25000" dirty="0" smtClean="0">
                <a:solidFill>
                  <a:srgbClr val="0000FF"/>
                </a:solidFill>
                <a:cs typeface="Arial" panose="020B0604020202020204" pitchFamily="34" charset="0"/>
              </a:rPr>
              <a:t>0</a:t>
            </a:r>
            <a:r>
              <a:rPr lang="en-US" altLang="en-US" sz="2800" dirty="0" smtClean="0">
                <a:solidFill>
                  <a:srgbClr val="FF0000"/>
                </a:solidFill>
                <a:cs typeface="Arial" panose="020B0604020202020204" pitchFamily="34" charset="0"/>
              </a:rPr>
              <a:t>(pop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1324733" y="3552228"/>
            <a:ext cx="1042987" cy="118586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620191" y="3543278"/>
            <a:ext cx="1042987" cy="118586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953900" y="3477824"/>
            <a:ext cx="948682" cy="110318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 bwMode="auto">
          <a:xfrm>
            <a:off x="2384010" y="4117775"/>
            <a:ext cx="2236181" cy="184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713032" y="4117775"/>
            <a:ext cx="2286679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Freeform 21"/>
          <p:cNvSpPr/>
          <p:nvPr/>
        </p:nvSpPr>
        <p:spPr bwMode="auto">
          <a:xfrm>
            <a:off x="4110169" y="2975714"/>
            <a:ext cx="1609747" cy="822085"/>
          </a:xfrm>
          <a:custGeom>
            <a:avLst/>
            <a:gdLst>
              <a:gd name="connsiteX0" fmla="*/ 704758 w 1697453"/>
              <a:gd name="connsiteY0" fmla="*/ 1238895 h 1238895"/>
              <a:gd name="connsiteX1" fmla="*/ 33245 w 1697453"/>
              <a:gd name="connsiteY1" fmla="*/ 310207 h 1238895"/>
              <a:gd name="connsiteX2" fmla="*/ 1633445 w 1697453"/>
              <a:gd name="connsiteY2" fmla="*/ 38745 h 1238895"/>
              <a:gd name="connsiteX3" fmla="*/ 1404845 w 1697453"/>
              <a:gd name="connsiteY3" fmla="*/ 1053157 h 1238895"/>
              <a:gd name="connsiteX4" fmla="*/ 1404845 w 1697453"/>
              <a:gd name="connsiteY4" fmla="*/ 1053157 h 1238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7453" h="1238895">
                <a:moveTo>
                  <a:pt x="704758" y="1238895"/>
                </a:moveTo>
                <a:cubicBezTo>
                  <a:pt x="291611" y="874563"/>
                  <a:pt x="-121536" y="510232"/>
                  <a:pt x="33245" y="310207"/>
                </a:cubicBezTo>
                <a:cubicBezTo>
                  <a:pt x="188026" y="110182"/>
                  <a:pt x="1404845" y="-85080"/>
                  <a:pt x="1633445" y="38745"/>
                </a:cubicBezTo>
                <a:cubicBezTo>
                  <a:pt x="1862045" y="162570"/>
                  <a:pt x="1404845" y="1053157"/>
                  <a:pt x="1404845" y="1053157"/>
                </a:cubicBezTo>
                <a:lnTo>
                  <a:pt x="1404845" y="1053157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/>
          <p:cNvCxnSpPr>
            <a:stCxn id="22" idx="3"/>
          </p:cNvCxnSpPr>
          <p:nvPr/>
        </p:nvCxnSpPr>
        <p:spPr bwMode="auto">
          <a:xfrm flipV="1">
            <a:off x="5442427" y="3591226"/>
            <a:ext cx="293779" cy="833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 flipV="1">
            <a:off x="5809858" y="3333989"/>
            <a:ext cx="16290" cy="27353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1602579" y="3879112"/>
            <a:ext cx="63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q0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794311" y="3879112"/>
            <a:ext cx="75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q1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89653" y="3798583"/>
            <a:ext cx="72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q2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 bwMode="auto">
          <a:xfrm>
            <a:off x="11123285" y="3579614"/>
            <a:ext cx="822157" cy="1112599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err="1">
                <a:sym typeface="Symbol" panose="05050102010706020507" pitchFamily="18" charset="2"/>
              </a:rPr>
              <a:t>q</a:t>
            </a:r>
            <a:r>
              <a:rPr lang="en-US" altLang="en-US" sz="3200" baseline="-25000" dirty="0" err="1">
                <a:sym typeface="Symbol" panose="05050102010706020507" pitchFamily="18" charset="2"/>
              </a:rPr>
              <a:t>f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8969430" y="4145159"/>
            <a:ext cx="2151265" cy="642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385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3188"/>
            <a:ext cx="11015662" cy="754062"/>
          </a:xfrm>
        </p:spPr>
        <p:txBody>
          <a:bodyPr/>
          <a:lstStyle/>
          <a:p>
            <a:r>
              <a:rPr lang="en-US" b="1" dirty="0" smtClean="0"/>
              <a:t>State Transition table-Empty State Acceptability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624" y="857250"/>
            <a:ext cx="7500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 smtClean="0"/>
              <a:t>L </a:t>
            </a:r>
            <a:r>
              <a:rPr lang="en-US" altLang="en-US" sz="3600" dirty="0"/>
              <a:t>= </a:t>
            </a:r>
            <a:r>
              <a:rPr lang="en-US" altLang="en-US" sz="3600" dirty="0" smtClean="0"/>
              <a:t>{</a:t>
            </a:r>
            <a:r>
              <a:rPr lang="en-US" altLang="en-US" sz="3600" dirty="0" err="1" smtClean="0"/>
              <a:t>aabaa</a:t>
            </a:r>
            <a:r>
              <a:rPr lang="en-US" altLang="en-US" sz="3600" dirty="0" smtClean="0">
                <a:cs typeface="Arial" panose="020B0604020202020204" pitchFamily="34" charset="0"/>
              </a:rPr>
              <a:t>}</a:t>
            </a:r>
            <a:endParaRPr lang="en-US" altLang="en-US" sz="3600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37620"/>
              </p:ext>
            </p:extLst>
          </p:nvPr>
        </p:nvGraphicFramePr>
        <p:xfrm>
          <a:off x="2609930" y="857251"/>
          <a:ext cx="6805534" cy="424691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59880"/>
                <a:gridCol w="2138436"/>
                <a:gridCol w="2107218"/>
              </a:tblGrid>
              <a:tr h="1166847">
                <a:tc>
                  <a:txBody>
                    <a:bodyPr/>
                    <a:lstStyle/>
                    <a:p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Input Tape </a:t>
                      </a:r>
                      <a:endParaRPr lang="en-US" sz="32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4400" b="1" baseline="-25000" dirty="0" smtClean="0">
                          <a:solidFill>
                            <a:schemeClr val="bg1"/>
                          </a:solidFill>
                          <a:cs typeface="Arial" panose="020B0604020202020204" pitchFamily="34" charset="0"/>
                        </a:rPr>
                        <a:t>Stack</a:t>
                      </a:r>
                      <a:endParaRPr lang="en-US" altLang="en-US" sz="4000" b="1" baseline="-25000" dirty="0" smtClean="0">
                        <a:solidFill>
                          <a:schemeClr val="bg1"/>
                        </a:solidFill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b="1" baseline="-25000" dirty="0" smtClean="0">
                          <a:solidFill>
                            <a:schemeClr val="bg1"/>
                          </a:solidFill>
                          <a:cs typeface="Arial" panose="020B0604020202020204" pitchFamily="34" charset="0"/>
                        </a:rPr>
                        <a:t>Operation</a:t>
                      </a:r>
                    </a:p>
                    <a:p>
                      <a:pPr algn="ctr"/>
                      <a:endParaRPr lang="en-US" altLang="en-US" sz="4000" b="1" baseline="-25000" dirty="0" smtClean="0">
                        <a:solidFill>
                          <a:schemeClr val="bg1"/>
                        </a:solidFill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82834">
                <a:tc>
                  <a:txBody>
                    <a:bodyPr/>
                    <a:lstStyle/>
                    <a:p>
                      <a:r>
                        <a:rPr lang="el-GR" altLang="en-US" sz="3200" dirty="0" smtClean="0">
                          <a:sym typeface="Symbol" panose="05050102010706020507" pitchFamily="18" charset="2"/>
                        </a:rPr>
                        <a:t>δ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  (q</a:t>
                      </a:r>
                      <a:r>
                        <a:rPr lang="en-US" altLang="en-US" sz="3200" baseline="-25000" dirty="0" smtClean="0"/>
                        <a:t>0,</a:t>
                      </a:r>
                      <a:r>
                        <a:rPr lang="en-US" altLang="en-US" sz="3200" baseline="0" dirty="0" smtClean="0"/>
                        <a:t> a,</a:t>
                      </a:r>
                      <a:r>
                        <a:rPr lang="en-US" sz="3200" dirty="0" smtClean="0"/>
                        <a:t> ∈</a:t>
                      </a:r>
                      <a:r>
                        <a:rPr lang="en-US" altLang="en-US" sz="3200" baseline="0" dirty="0" smtClean="0"/>
                        <a:t> )</a:t>
                      </a:r>
                      <a:endParaRPr lang="en-US" sz="3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 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US" altLang="en-US" sz="3200" baseline="-25000" dirty="0" smtClean="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 ,</a:t>
                      </a:r>
                      <a:r>
                        <a:rPr lang="en-US" altLang="en-US" sz="3200" dirty="0" smtClean="0"/>
                        <a:t> a</a:t>
                      </a:r>
                      <a:endParaRPr lang="en-US" altLang="en-US" sz="3200" b="1" baseline="-25000" dirty="0" smtClean="0">
                        <a:solidFill>
                          <a:schemeClr val="tx1"/>
                        </a:solidFill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</a:p>
                  </a:txBody>
                  <a:tcPr/>
                </a:tc>
              </a:tr>
              <a:tr h="5587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3200" dirty="0" smtClean="0">
                          <a:sym typeface="Symbol" panose="05050102010706020507" pitchFamily="18" charset="2"/>
                        </a:rPr>
                        <a:t>δ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  (q</a:t>
                      </a:r>
                      <a:r>
                        <a:rPr lang="en-US" altLang="en-US" sz="3200" baseline="-25000" dirty="0" smtClean="0">
                          <a:sym typeface="Symbol" panose="05050102010706020507" pitchFamily="18" charset="2"/>
                        </a:rPr>
                        <a:t>1,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a, a</a:t>
                      </a:r>
                      <a:r>
                        <a:rPr lang="en-US" altLang="en-US" sz="3200" baseline="0" dirty="0" smtClean="0"/>
                        <a:t>)</a:t>
                      </a:r>
                      <a:endParaRPr lang="en-US" sz="3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 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US" altLang="en-US" sz="3200" baseline="-25000" dirty="0" smtClean="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 ,</a:t>
                      </a:r>
                      <a:r>
                        <a:rPr lang="en-US" altLang="en-US" sz="3200" dirty="0" smtClean="0"/>
                        <a:t> </a:t>
                      </a:r>
                      <a:r>
                        <a:rPr lang="en-US" altLang="en-US" sz="3200" dirty="0" err="1" smtClean="0"/>
                        <a:t>aa</a:t>
                      </a:r>
                      <a:endParaRPr lang="en-US" altLang="en-US" sz="3200" b="1" baseline="-25000" dirty="0" smtClean="0">
                        <a:solidFill>
                          <a:schemeClr val="tx1"/>
                        </a:solidFill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</a:p>
                  </a:txBody>
                  <a:tcPr/>
                </a:tc>
              </a:tr>
              <a:tr h="5587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3200" dirty="0" smtClean="0">
                          <a:sym typeface="Symbol" panose="05050102010706020507" pitchFamily="18" charset="2"/>
                        </a:rPr>
                        <a:t>δ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  (q</a:t>
                      </a:r>
                      <a:r>
                        <a:rPr lang="en-US" altLang="en-US" sz="3200" baseline="-25000" dirty="0" smtClean="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, b, a</a:t>
                      </a:r>
                      <a:r>
                        <a:rPr lang="en-US" altLang="en-US" sz="3200" baseline="0" dirty="0" smtClean="0"/>
                        <a:t>)</a:t>
                      </a:r>
                      <a:endParaRPr lang="en-US" sz="3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  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US" altLang="en-US" sz="3200" baseline="-25000" dirty="0" smtClean="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 ,</a:t>
                      </a:r>
                      <a:r>
                        <a:rPr lang="en-US" altLang="en-US" sz="3200" dirty="0" smtClean="0"/>
                        <a:t> </a:t>
                      </a:r>
                      <a:r>
                        <a:rPr lang="en-US" altLang="en-US" sz="3200" dirty="0" err="1" smtClean="0"/>
                        <a:t>aa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Stop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push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87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3200" dirty="0" smtClean="0">
                          <a:sym typeface="Symbol" panose="05050102010706020507" pitchFamily="18" charset="2"/>
                        </a:rPr>
                        <a:t>δ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  (q</a:t>
                      </a:r>
                      <a:r>
                        <a:rPr lang="en-US" altLang="en-US" sz="3200" baseline="-25000" dirty="0" smtClean="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, a, a</a:t>
                      </a:r>
                      <a:r>
                        <a:rPr lang="en-US" altLang="en-US" sz="3200" baseline="0" dirty="0" smtClean="0"/>
                        <a:t>)</a:t>
                      </a:r>
                      <a:endParaRPr lang="en-US" sz="3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  q</a:t>
                      </a:r>
                      <a:r>
                        <a:rPr lang="en-US" altLang="en-US" sz="3200" baseline="-25000" dirty="0" smtClean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3200" smtClean="0">
                          <a:sym typeface="Symbol" panose="05050102010706020507" pitchFamily="18" charset="2"/>
                        </a:rPr>
                        <a:t>,</a:t>
                      </a:r>
                      <a:r>
                        <a:rPr lang="en-US" altLang="en-US" sz="3200" smtClean="0"/>
                        <a:t> a</a:t>
                      </a:r>
                      <a:endParaRPr lang="en-US" altLang="en-US" sz="3200" b="1" baseline="-25000" dirty="0" smtClean="0">
                        <a:solidFill>
                          <a:schemeClr val="tx1"/>
                        </a:solidFill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 a</a:t>
                      </a:r>
                    </a:p>
                  </a:txBody>
                  <a:tcPr/>
                </a:tc>
              </a:tr>
              <a:tr h="759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3200" dirty="0" smtClean="0">
                          <a:sym typeface="Symbol" panose="05050102010706020507" pitchFamily="18" charset="2"/>
                        </a:rPr>
                        <a:t>δ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  (q</a:t>
                      </a:r>
                      <a:r>
                        <a:rPr lang="en-US" altLang="en-US" sz="3200" baseline="-25000" dirty="0" smtClean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,</a:t>
                      </a:r>
                      <a:r>
                        <a:rPr lang="en-US" sz="3200" dirty="0" smtClean="0"/>
                        <a:t> a, a</a:t>
                      </a:r>
                      <a:r>
                        <a:rPr lang="en-US" altLang="en-US" sz="32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3200" baseline="0" dirty="0" smtClean="0"/>
                        <a:t>)</a:t>
                      </a:r>
                      <a:endParaRPr lang="en-US" sz="3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600" dirty="0" smtClean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US" altLang="en-US" sz="3600" baseline="-25000" dirty="0" smtClean="0">
                          <a:sym typeface="Symbol" panose="05050102010706020507" pitchFamily="18" charset="2"/>
                        </a:rPr>
                        <a:t>2,</a:t>
                      </a:r>
                      <a:r>
                        <a:rPr lang="en-US" altLang="en-US" sz="3600" dirty="0" smtClean="0"/>
                        <a:t> </a:t>
                      </a:r>
                      <a:r>
                        <a:rPr lang="en-US" sz="3600" dirty="0" smtClean="0"/>
                        <a:t>∈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 a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67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74638"/>
            <a:ext cx="9389533" cy="759401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Example-1(PDA)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EmptyState</a:t>
            </a:r>
            <a:r>
              <a:rPr lang="en-US" b="1" dirty="0" smtClean="0">
                <a:solidFill>
                  <a:schemeClr val="tx1"/>
                </a:solidFill>
              </a:rPr>
              <a:t> Acceptability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9817" y="1157288"/>
            <a:ext cx="10972800" cy="5065712"/>
          </a:xfrm>
        </p:spPr>
        <p:txBody>
          <a:bodyPr/>
          <a:lstStyle/>
          <a:p>
            <a:r>
              <a:rPr lang="en-US" altLang="en-US" sz="2400" dirty="0"/>
              <a:t>PDA for accepting L = </a:t>
            </a:r>
            <a:r>
              <a:rPr lang="en-US" altLang="en-US" sz="2400" dirty="0" smtClean="0"/>
              <a:t>{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aabaa</a:t>
            </a:r>
            <a:r>
              <a:rPr lang="en-US" altLang="en-US" sz="2400" dirty="0" smtClean="0">
                <a:cs typeface="Arial" panose="020B0604020202020204" pitchFamily="34" charset="0"/>
              </a:rPr>
              <a:t>}</a:t>
            </a:r>
            <a:endParaRPr lang="en-US" alt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00FF"/>
                </a:solidFill>
                <a:cs typeface="Arial" panose="020B0604020202020204" pitchFamily="34" charset="0"/>
              </a:rPr>
              <a:t>                               </a:t>
            </a:r>
            <a:r>
              <a:rPr lang="en-US" altLang="en-US" dirty="0" err="1" smtClean="0">
                <a:solidFill>
                  <a:srgbClr val="0000FF"/>
                </a:solidFill>
                <a:cs typeface="Arial" panose="020B0604020202020204" pitchFamily="34" charset="0"/>
              </a:rPr>
              <a:t>b,a</a:t>
            </a:r>
            <a:r>
              <a:rPr lang="en-US" altLang="en-US" dirty="0" smtClean="0">
                <a:solidFill>
                  <a:srgbClr val="0000FF"/>
                </a:solidFill>
                <a:cs typeface="Arial" panose="020B0604020202020204" pitchFamily="34" charset="0"/>
              </a:rPr>
              <a:t>/</a:t>
            </a:r>
            <a:r>
              <a:rPr lang="en-US" altLang="en-US" dirty="0" err="1" smtClean="0">
                <a:solidFill>
                  <a:srgbClr val="0000FF"/>
                </a:solidFill>
                <a:cs typeface="Arial" panose="020B0604020202020204" pitchFamily="34" charset="0"/>
              </a:rPr>
              <a:t>aa</a:t>
            </a:r>
            <a:r>
              <a:rPr lang="en-US" altLang="en-US" dirty="0" smtClean="0">
                <a:solidFill>
                  <a:srgbClr val="0000FF"/>
                </a:solidFill>
                <a:cs typeface="Arial" panose="020B0604020202020204" pitchFamily="34" charset="0"/>
              </a:rPr>
              <a:t>  </a:t>
            </a:r>
            <a:r>
              <a:rPr lang="en-US" alt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(stop push)                    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FF"/>
                </a:solidFill>
                <a:cs typeface="Arial" panose="020B0604020202020204" pitchFamily="34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00FF"/>
                </a:solidFill>
                <a:cs typeface="Arial" panose="020B0604020202020204" pitchFamily="34" charset="0"/>
              </a:rPr>
              <a:t>                            </a:t>
            </a:r>
            <a:r>
              <a:rPr lang="en-US" altLang="en-US" dirty="0" err="1" smtClean="0">
                <a:solidFill>
                  <a:srgbClr val="0000FF"/>
                </a:solidFill>
                <a:cs typeface="Arial" panose="020B0604020202020204" pitchFamily="34" charset="0"/>
              </a:rPr>
              <a:t>a,a</a:t>
            </a:r>
            <a:r>
              <a:rPr lang="en-US" altLang="en-US" dirty="0" smtClean="0">
                <a:solidFill>
                  <a:srgbClr val="0000FF"/>
                </a:solidFill>
                <a:cs typeface="Arial" panose="020B0604020202020204" pitchFamily="34" charset="0"/>
              </a:rPr>
              <a:t>/</a:t>
            </a:r>
            <a:r>
              <a:rPr lang="en-US" altLang="en-US" dirty="0" err="1" smtClean="0">
                <a:solidFill>
                  <a:srgbClr val="0000FF"/>
                </a:solidFill>
                <a:cs typeface="Arial" panose="020B0604020202020204" pitchFamily="34" charset="0"/>
              </a:rPr>
              <a:t>aa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(Push)</a:t>
            </a:r>
            <a:endParaRPr lang="en-US" altLang="en-US" sz="2000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endParaRPr lang="en-US" alt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cs typeface="Arial" panose="020B0604020202020204" pitchFamily="34" charset="0"/>
              </a:rPr>
              <a:t>                             </a:t>
            </a:r>
            <a:r>
              <a:rPr lang="en-US" alt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(Push)                                          </a:t>
            </a:r>
            <a:endParaRPr lang="en-US" altLang="en-US" sz="24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0" indent="0">
              <a:buClr>
                <a:srgbClr val="3333CC"/>
              </a:buClr>
              <a:buNone/>
            </a:pPr>
            <a:r>
              <a:rPr lang="en-US" altLang="en-US" dirty="0" smtClean="0">
                <a:solidFill>
                  <a:srgbClr val="0000FF"/>
                </a:solidFill>
              </a:rPr>
              <a:t>                </a:t>
            </a:r>
            <a:r>
              <a:rPr lang="en-US" altLang="en-US" dirty="0" smtClean="0">
                <a:solidFill>
                  <a:srgbClr val="0000FF"/>
                </a:solidFill>
                <a:cs typeface="Arial" panose="020B0604020202020204" pitchFamily="34" charset="0"/>
              </a:rPr>
              <a:t>a, </a:t>
            </a:r>
            <a:r>
              <a:rPr lang="en-US" dirty="0"/>
              <a:t>∈</a:t>
            </a:r>
            <a:r>
              <a:rPr lang="en-US" altLang="en-US" dirty="0" smtClean="0">
                <a:solidFill>
                  <a:srgbClr val="0000FF"/>
                </a:solidFill>
                <a:cs typeface="Arial" panose="020B0604020202020204" pitchFamily="34" charset="0"/>
              </a:rPr>
              <a:t>/a</a:t>
            </a:r>
            <a:r>
              <a:rPr lang="en-US" dirty="0" smtClean="0">
                <a:solidFill>
                  <a:srgbClr val="0000FF"/>
                </a:solidFill>
              </a:rPr>
              <a:t>               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altLang="en-US" dirty="0" err="1" smtClean="0">
                <a:solidFill>
                  <a:srgbClr val="0000FF"/>
                </a:solidFill>
                <a:cs typeface="Arial" panose="020B0604020202020204" pitchFamily="34" charset="0"/>
              </a:rPr>
              <a:t>,a</a:t>
            </a:r>
            <a:r>
              <a:rPr lang="en-US" altLang="en-US" dirty="0" smtClean="0">
                <a:solidFill>
                  <a:srgbClr val="0000FF"/>
                </a:solidFill>
                <a:cs typeface="Arial" panose="020B0604020202020204" pitchFamily="34" charset="0"/>
              </a:rPr>
              <a:t>/a,</a:t>
            </a:r>
            <a:r>
              <a:rPr lang="en-US" sz="2800" dirty="0"/>
              <a:t> ∈</a:t>
            </a:r>
            <a:r>
              <a:rPr lang="en-US" altLang="en-US" sz="2800" dirty="0" smtClean="0">
                <a:solidFill>
                  <a:srgbClr val="FF0000"/>
                </a:solidFill>
                <a:cs typeface="Arial" panose="020B0604020202020204" pitchFamily="34" charset="0"/>
              </a:rPr>
              <a:t>(pop</a:t>
            </a:r>
            <a:r>
              <a:rPr lang="en-US" alt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endParaRPr lang="en-US" altLang="en-US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1324733" y="3552228"/>
            <a:ext cx="1042987" cy="118586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620191" y="3543278"/>
            <a:ext cx="1042987" cy="118586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953900" y="3477824"/>
            <a:ext cx="948682" cy="110318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2384010" y="4117775"/>
            <a:ext cx="2236181" cy="184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713032" y="4117775"/>
            <a:ext cx="2286679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Freeform 21"/>
          <p:cNvSpPr/>
          <p:nvPr/>
        </p:nvSpPr>
        <p:spPr bwMode="auto">
          <a:xfrm>
            <a:off x="4510181" y="2964103"/>
            <a:ext cx="1152998" cy="834480"/>
          </a:xfrm>
          <a:custGeom>
            <a:avLst/>
            <a:gdLst>
              <a:gd name="connsiteX0" fmla="*/ 704758 w 1697453"/>
              <a:gd name="connsiteY0" fmla="*/ 1238895 h 1238895"/>
              <a:gd name="connsiteX1" fmla="*/ 33245 w 1697453"/>
              <a:gd name="connsiteY1" fmla="*/ 310207 h 1238895"/>
              <a:gd name="connsiteX2" fmla="*/ 1633445 w 1697453"/>
              <a:gd name="connsiteY2" fmla="*/ 38745 h 1238895"/>
              <a:gd name="connsiteX3" fmla="*/ 1404845 w 1697453"/>
              <a:gd name="connsiteY3" fmla="*/ 1053157 h 1238895"/>
              <a:gd name="connsiteX4" fmla="*/ 1404845 w 1697453"/>
              <a:gd name="connsiteY4" fmla="*/ 1053157 h 1238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7453" h="1238895">
                <a:moveTo>
                  <a:pt x="704758" y="1238895"/>
                </a:moveTo>
                <a:cubicBezTo>
                  <a:pt x="291611" y="874563"/>
                  <a:pt x="-121536" y="510232"/>
                  <a:pt x="33245" y="310207"/>
                </a:cubicBezTo>
                <a:cubicBezTo>
                  <a:pt x="188026" y="110182"/>
                  <a:pt x="1404845" y="-85080"/>
                  <a:pt x="1633445" y="38745"/>
                </a:cubicBezTo>
                <a:cubicBezTo>
                  <a:pt x="1862045" y="162570"/>
                  <a:pt x="1404845" y="1053157"/>
                  <a:pt x="1404845" y="1053157"/>
                </a:cubicBezTo>
                <a:lnTo>
                  <a:pt x="1404845" y="1053157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/>
          <p:cNvCxnSpPr>
            <a:stCxn id="22" idx="3"/>
          </p:cNvCxnSpPr>
          <p:nvPr/>
        </p:nvCxnSpPr>
        <p:spPr bwMode="auto">
          <a:xfrm flipV="1">
            <a:off x="5464424" y="3579616"/>
            <a:ext cx="671793" cy="938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 flipV="1">
            <a:off x="5464424" y="3391345"/>
            <a:ext cx="16290" cy="27353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1602579" y="3879112"/>
            <a:ext cx="63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q0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794311" y="3879112"/>
            <a:ext cx="75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q1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89653" y="3798583"/>
            <a:ext cx="72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q2</a:t>
            </a:r>
            <a:endParaRPr lang="en-US" sz="2400" dirty="0"/>
          </a:p>
        </p:txBody>
      </p:sp>
      <p:sp>
        <p:nvSpPr>
          <p:cNvPr id="6" name="Freeform 5"/>
          <p:cNvSpPr/>
          <p:nvPr/>
        </p:nvSpPr>
        <p:spPr bwMode="auto">
          <a:xfrm>
            <a:off x="7594069" y="1969311"/>
            <a:ext cx="1078444" cy="1659714"/>
          </a:xfrm>
          <a:custGeom>
            <a:avLst/>
            <a:gdLst>
              <a:gd name="connsiteX0" fmla="*/ 621244 w 1078444"/>
              <a:gd name="connsiteY0" fmla="*/ 1659714 h 1659714"/>
              <a:gd name="connsiteX1" fmla="*/ 6881 w 1078444"/>
              <a:gd name="connsiteY1" fmla="*/ 1216802 h 1659714"/>
              <a:gd name="connsiteX2" fmla="*/ 978431 w 1078444"/>
              <a:gd name="connsiteY2" fmla="*/ 2364 h 1659714"/>
              <a:gd name="connsiteX3" fmla="*/ 1021294 w 1078444"/>
              <a:gd name="connsiteY3" fmla="*/ 1559702 h 1659714"/>
              <a:gd name="connsiteX4" fmla="*/ 1021294 w 1078444"/>
              <a:gd name="connsiteY4" fmla="*/ 1559702 h 1659714"/>
              <a:gd name="connsiteX5" fmla="*/ 1021294 w 1078444"/>
              <a:gd name="connsiteY5" fmla="*/ 1559702 h 1659714"/>
              <a:gd name="connsiteX6" fmla="*/ 1078444 w 1078444"/>
              <a:gd name="connsiteY6" fmla="*/ 1502552 h 165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8444" h="1659714">
                <a:moveTo>
                  <a:pt x="621244" y="1659714"/>
                </a:moveTo>
                <a:cubicBezTo>
                  <a:pt x="284297" y="1576370"/>
                  <a:pt x="-52650" y="1493027"/>
                  <a:pt x="6881" y="1216802"/>
                </a:cubicBezTo>
                <a:cubicBezTo>
                  <a:pt x="66412" y="940577"/>
                  <a:pt x="809362" y="-54786"/>
                  <a:pt x="978431" y="2364"/>
                </a:cubicBezTo>
                <a:cubicBezTo>
                  <a:pt x="1147500" y="59514"/>
                  <a:pt x="1021294" y="1559702"/>
                  <a:pt x="1021294" y="1559702"/>
                </a:cubicBezTo>
                <a:lnTo>
                  <a:pt x="1021294" y="1559702"/>
                </a:lnTo>
                <a:lnTo>
                  <a:pt x="1021294" y="1559702"/>
                </a:lnTo>
                <a:lnTo>
                  <a:pt x="1078444" y="1502552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0"/>
          <p:cNvCxnSpPr>
            <a:stCxn id="6" idx="6"/>
          </p:cNvCxnSpPr>
          <p:nvPr/>
        </p:nvCxnSpPr>
        <p:spPr bwMode="auto">
          <a:xfrm flipV="1">
            <a:off x="8672513" y="3391345"/>
            <a:ext cx="140127" cy="8051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6" idx="6"/>
          </p:cNvCxnSpPr>
          <p:nvPr/>
        </p:nvCxnSpPr>
        <p:spPr bwMode="auto">
          <a:xfrm flipH="1" flipV="1">
            <a:off x="8428241" y="3391345"/>
            <a:ext cx="244272" cy="8051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8742576" y="2097226"/>
            <a:ext cx="202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a</a:t>
            </a:r>
            <a:r>
              <a:rPr lang="en-US" altLang="en-US" sz="2800" dirty="0" err="1" smtClean="0">
                <a:solidFill>
                  <a:srgbClr val="0000FF"/>
                </a:solidFill>
                <a:cs typeface="Arial" panose="020B0604020202020204" pitchFamily="34" charset="0"/>
              </a:rPr>
              <a:t>,a</a:t>
            </a:r>
            <a:r>
              <a:rPr lang="en-US" altLang="en-US" sz="2800" dirty="0" smtClean="0">
                <a:solidFill>
                  <a:srgbClr val="0000FF"/>
                </a:solidFill>
                <a:cs typeface="Arial" panose="020B0604020202020204" pitchFamily="34" charset="0"/>
              </a:rPr>
              <a:t>/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∈</a:t>
            </a:r>
            <a:r>
              <a:rPr lang="en-US" altLang="en-US" sz="2800" b="1" baseline="-250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  <a:cs typeface="Arial" panose="020B0604020202020204" pitchFamily="34" charset="0"/>
              </a:rPr>
              <a:t>(pop</a:t>
            </a:r>
            <a:r>
              <a:rPr lang="en-US" altLang="en-US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0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Example-3(PDA)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17" y="1417638"/>
            <a:ext cx="10972800" cy="4805362"/>
          </a:xfrm>
        </p:spPr>
        <p:txBody>
          <a:bodyPr/>
          <a:lstStyle/>
          <a:p>
            <a:r>
              <a:rPr lang="en-US" altLang="en-US" dirty="0" smtClean="0"/>
              <a:t>PDA </a:t>
            </a:r>
            <a:r>
              <a:rPr lang="en-US" altLang="en-US" dirty="0"/>
              <a:t>for accepting L = {</a:t>
            </a:r>
            <a:r>
              <a:rPr lang="en-US" altLang="en-US" dirty="0" err="1" smtClean="0"/>
              <a:t>a</a:t>
            </a:r>
            <a:r>
              <a:rPr lang="en-US" altLang="en-US" baseline="30000" dirty="0" err="1" smtClean="0"/>
              <a:t>n</a:t>
            </a:r>
            <a:r>
              <a:rPr lang="en-US" altLang="en-US" dirty="0" err="1" smtClean="0"/>
              <a:t>b</a:t>
            </a:r>
            <a:r>
              <a:rPr lang="en-US" altLang="en-US" baseline="30000" dirty="0" err="1" smtClean="0"/>
              <a:t>n</a:t>
            </a:r>
            <a:r>
              <a:rPr lang="en-US" altLang="en-US" dirty="0" err="1" smtClean="0"/>
              <a:t>c</a:t>
            </a:r>
            <a:r>
              <a:rPr lang="en-US" altLang="en-US" baseline="30000" dirty="0" err="1" smtClean="0"/>
              <a:t>m</a:t>
            </a:r>
            <a:r>
              <a:rPr lang="en-US" altLang="en-US" baseline="30000" dirty="0" smtClean="0"/>
              <a:t> </a:t>
            </a:r>
            <a:r>
              <a:rPr lang="en-US" altLang="en-US" dirty="0" smtClean="0"/>
              <a:t>| </a:t>
            </a:r>
            <a:r>
              <a:rPr lang="en-US" altLang="en-US" dirty="0"/>
              <a:t>n </a:t>
            </a:r>
            <a:r>
              <a:rPr lang="en-US" altLang="en-US" dirty="0" smtClean="0"/>
              <a:t>=</a:t>
            </a:r>
            <a:r>
              <a:rPr lang="en-US" altLang="en-US" smtClean="0"/>
              <a:t>2</a:t>
            </a:r>
            <a:r>
              <a:rPr lang="en-US" altLang="en-US" smtClean="0">
                <a:cs typeface="Arial" panose="020B0604020202020204" pitchFamily="34" charset="0"/>
              </a:rPr>
              <a:t> ,m=1}</a:t>
            </a:r>
            <a:endParaRPr lang="en-US" altLang="en-US" dirty="0" smtClean="0">
              <a:cs typeface="Arial" panose="020B0604020202020204" pitchFamily="34" charset="0"/>
            </a:endParaRPr>
          </a:p>
          <a:p>
            <a:r>
              <a:rPr lang="en-US" altLang="en-US" dirty="0" smtClean="0">
                <a:cs typeface="Arial" panose="020B0604020202020204" pitchFamily="34" charset="0"/>
              </a:rPr>
              <a:t>PDA for accepting L={</a:t>
            </a:r>
            <a:r>
              <a:rPr lang="en-US" altLang="en-US" dirty="0" err="1" smtClean="0">
                <a:cs typeface="Arial" panose="020B0604020202020204" pitchFamily="34" charset="0"/>
              </a:rPr>
              <a:t>aabbaaba</a:t>
            </a:r>
            <a:r>
              <a:rPr lang="en-US" altLang="en-US" dirty="0" smtClean="0">
                <a:cs typeface="Arial" panose="020B0604020202020204" pitchFamily="34" charset="0"/>
              </a:rPr>
              <a:t>}</a:t>
            </a:r>
          </a:p>
          <a:p>
            <a:r>
              <a:rPr lang="en-US" altLang="en-US" dirty="0" smtClean="0">
                <a:cs typeface="Arial" panose="020B0604020202020204" pitchFamily="34" charset="0"/>
              </a:rPr>
              <a:t>PDA  for accepting L={</a:t>
            </a:r>
            <a:r>
              <a:rPr lang="en-US" altLang="en-US" dirty="0" err="1" smtClean="0">
                <a:cs typeface="Arial" panose="020B0604020202020204" pitchFamily="34" charset="0"/>
              </a:rPr>
              <a:t>aaaabbbb</a:t>
            </a:r>
            <a:r>
              <a:rPr lang="en-US" altLang="en-US" dirty="0" smtClean="0">
                <a:cs typeface="Arial" panose="020B0604020202020204" pitchFamily="34" charset="0"/>
              </a:rPr>
              <a:t>}</a:t>
            </a:r>
          </a:p>
          <a:p>
            <a:r>
              <a:rPr lang="en-US" altLang="en-US" dirty="0" smtClean="0">
                <a:cs typeface="Arial" panose="020B0604020202020204" pitchFamily="34" charset="0"/>
              </a:rPr>
              <a:t>PDA for accepting L={010101011}</a:t>
            </a:r>
          </a:p>
          <a:p>
            <a:endParaRPr lang="en-US" altLang="en-US" dirty="0">
              <a:cs typeface="Arial" panose="020B0604020202020204" pitchFamily="34" charset="0"/>
            </a:endParaRPr>
          </a:p>
          <a:p>
            <a:endParaRPr lang="en-US" alt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5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Push Down Automata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PDA and CFG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0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PDA </a:t>
            </a:r>
            <a:r>
              <a:rPr lang="en-US" dirty="0"/>
              <a:t>&amp; Context-Free Grammar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Conclusion</a:t>
            </a:r>
          </a:p>
          <a:p>
            <a:endParaRPr lang="en-US" dirty="0"/>
          </a:p>
          <a:p>
            <a:r>
              <a:rPr lang="en-US" dirty="0" smtClean="0"/>
              <a:t>Push automata can be designed with acceptance by final state</a:t>
            </a:r>
          </a:p>
          <a:p>
            <a:endParaRPr lang="en-US" dirty="0"/>
          </a:p>
          <a:p>
            <a:r>
              <a:rPr lang="en-US" dirty="0"/>
              <a:t>Push automata can be designed with acceptance by </a:t>
            </a:r>
            <a:r>
              <a:rPr lang="en-US" dirty="0" smtClean="0"/>
              <a:t>empty stack.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17" y="1697038"/>
            <a:ext cx="10972800" cy="1846262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 smtClean="0"/>
              <a:t>How will you Implement Context Free Grammar for Compilers?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7157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Down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16" y="1697038"/>
            <a:ext cx="11542183" cy="4525962"/>
          </a:xfrm>
        </p:spPr>
        <p:txBody>
          <a:bodyPr/>
          <a:lstStyle/>
          <a:p>
            <a:r>
              <a:rPr lang="en-US" dirty="0" smtClean="0"/>
              <a:t>PDA can write symbols on the stack</a:t>
            </a:r>
            <a:r>
              <a:rPr lang="en-US" dirty="0"/>
              <a:t>(LIFO</a:t>
            </a:r>
            <a:r>
              <a:rPr lang="en-US" dirty="0" smtClean="0"/>
              <a:t>) and read them back later .</a:t>
            </a:r>
          </a:p>
          <a:p>
            <a:r>
              <a:rPr lang="en-US" dirty="0" smtClean="0"/>
              <a:t>Writing a symbol pushes down all the symbols on the stack.</a:t>
            </a:r>
          </a:p>
          <a:p>
            <a:r>
              <a:rPr lang="en-US" dirty="0" smtClean="0"/>
              <a:t>At any time ,the symbol on the top of the stack can be read.</a:t>
            </a:r>
          </a:p>
          <a:p>
            <a:r>
              <a:rPr lang="en-US" dirty="0" smtClean="0"/>
              <a:t>Writing is referred as pushing and reading is referred as popping.</a:t>
            </a:r>
          </a:p>
          <a:p>
            <a:r>
              <a:rPr lang="en-US" dirty="0" smtClean="0"/>
              <a:t>Stack is referred as “Last In First Out” Storage device.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PDA</a:t>
            </a:r>
          </a:p>
        </p:txBody>
      </p:sp>
      <p:pic>
        <p:nvPicPr>
          <p:cNvPr id="2050" name="Picture 2" descr="P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72" y="1314477"/>
            <a:ext cx="9617341" cy="450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9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17463"/>
            <a:ext cx="9389533" cy="711200"/>
          </a:xfrm>
        </p:spPr>
        <p:txBody>
          <a:bodyPr/>
          <a:lstStyle/>
          <a:p>
            <a:r>
              <a:rPr lang="en-US" altLang="en-US" dirty="0" smtClean="0"/>
              <a:t>Push Down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728663"/>
            <a:ext cx="11787187" cy="5494336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</a:rPr>
              <a:t>A pushdown automaton is a way to implement a context-free grammar 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pPr marL="0" indent="0" algn="just" eaLnBrk="1" hangingPunct="1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    in </a:t>
            </a:r>
            <a:r>
              <a:rPr lang="en-US" sz="2400" b="1" dirty="0">
                <a:solidFill>
                  <a:srgbClr val="0000FF"/>
                </a:solidFill>
              </a:rPr>
              <a:t>a similar way we design DFA for a regular grammar</a:t>
            </a:r>
            <a:r>
              <a:rPr lang="en-US" sz="2400" b="1" dirty="0" smtClean="0">
                <a:solidFill>
                  <a:srgbClr val="0000FF"/>
                </a:solidFill>
              </a:rPr>
              <a:t>.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A DFA can remember a finite amount of information, but a PDA can 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pPr marL="0" indent="0" algn="just" eaLnBrk="1" hangingPunct="1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     remember </a:t>
            </a:r>
            <a:r>
              <a:rPr lang="en-US" sz="2400" b="1" dirty="0">
                <a:solidFill>
                  <a:srgbClr val="0000FF"/>
                </a:solidFill>
              </a:rPr>
              <a:t>an infinite amount of information.</a:t>
            </a:r>
            <a:endParaRPr lang="en-US" altLang="en-US" sz="2400" b="1" dirty="0" smtClean="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dirty="0" err="1" smtClean="0"/>
              <a:t>Def</a:t>
            </a:r>
            <a:r>
              <a:rPr lang="en-US" altLang="en-US" sz="2800" b="1" dirty="0" smtClean="0"/>
              <a:t> 8: </a:t>
            </a:r>
            <a:r>
              <a:rPr lang="en-US" altLang="en-US" sz="2800" b="1" dirty="0"/>
              <a:t>A push-down automata is a </a:t>
            </a:r>
            <a:r>
              <a:rPr lang="en-US" altLang="en-US" sz="2800" b="1" dirty="0" smtClean="0"/>
              <a:t>tuple </a:t>
            </a:r>
            <a:r>
              <a:rPr lang="en-US" altLang="en-US" sz="2800" b="1" dirty="0"/>
              <a:t>M = (Q, ∑,</a:t>
            </a:r>
            <a:r>
              <a:rPr lang="el-GR" altLang="en-US" sz="2800" b="1" dirty="0">
                <a:sym typeface="Symbol" panose="05050102010706020507" pitchFamily="18" charset="2"/>
              </a:rPr>
              <a:t> δ</a:t>
            </a:r>
            <a:r>
              <a:rPr lang="en-US" altLang="en-US" sz="2800" b="1" dirty="0"/>
              <a:t>,</a:t>
            </a:r>
            <a:r>
              <a:rPr lang="el-GR" altLang="en-US" sz="2800" b="1" dirty="0">
                <a:sym typeface="Symbol" panose="05050102010706020507" pitchFamily="18" charset="2"/>
              </a:rPr>
              <a:t> Γ</a:t>
            </a:r>
            <a:r>
              <a:rPr lang="en-US" altLang="en-US" sz="2800" b="1" dirty="0"/>
              <a:t>, s, F) </a:t>
            </a:r>
            <a:r>
              <a:rPr lang="en-US" altLang="en-US" sz="2800" b="1" dirty="0" smtClean="0"/>
              <a:t>where</a:t>
            </a:r>
            <a:r>
              <a:rPr lang="en-US" altLang="en-US" sz="2800" b="1" dirty="0"/>
              <a:t>:</a:t>
            </a:r>
          </a:p>
          <a:p>
            <a:pPr eaLnBrk="1" hangingPunct="1"/>
            <a:r>
              <a:rPr lang="en-US" altLang="en-US" sz="2800" dirty="0"/>
              <a:t>(same) Q is a finite set of states</a:t>
            </a:r>
          </a:p>
          <a:p>
            <a:pPr eaLnBrk="1" hangingPunct="1"/>
            <a:r>
              <a:rPr lang="en-US" altLang="en-US" sz="2800" dirty="0"/>
              <a:t>(same) ∑ is an alphabet</a:t>
            </a:r>
          </a:p>
          <a:p>
            <a:pPr eaLnBrk="1" hangingPunct="1"/>
            <a:r>
              <a:rPr lang="en-US" altLang="en-US" sz="2800" dirty="0"/>
              <a:t>(new) </a:t>
            </a:r>
            <a:r>
              <a:rPr lang="el-GR" altLang="en-US" sz="2800" dirty="0"/>
              <a:t>Γ</a:t>
            </a:r>
            <a:r>
              <a:rPr lang="en-US" altLang="en-US" sz="2800" dirty="0"/>
              <a:t> is the stack alphabet</a:t>
            </a:r>
          </a:p>
          <a:p>
            <a:pPr eaLnBrk="1" hangingPunct="1"/>
            <a:r>
              <a:rPr lang="en-US" altLang="en-US" sz="2800" dirty="0"/>
              <a:t>(same) q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</a:t>
            </a:r>
            <a:r>
              <a:rPr lang="en-US" altLang="en-US" sz="2800" dirty="0"/>
              <a:t> Q is the initial state</a:t>
            </a:r>
          </a:p>
          <a:p>
            <a:pPr eaLnBrk="1" hangingPunct="1"/>
            <a:r>
              <a:rPr lang="en-US" altLang="en-US" sz="2800" dirty="0"/>
              <a:t>(same) F </a:t>
            </a:r>
            <a:r>
              <a:rPr lang="en-US" altLang="en-US" sz="2800" dirty="0">
                <a:sym typeface="Symbol" panose="05050102010706020507" pitchFamily="18" charset="2"/>
              </a:rPr>
              <a:t></a:t>
            </a:r>
            <a:r>
              <a:rPr lang="en-US" altLang="en-US" sz="2800" dirty="0"/>
              <a:t> Q is the set of final states</a:t>
            </a:r>
          </a:p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(new) </a:t>
            </a:r>
            <a:r>
              <a:rPr lang="el-GR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δ</a:t>
            </a:r>
            <a:r>
              <a:rPr lang="en-US" altLang="en-US" sz="2800" dirty="0">
                <a:solidFill>
                  <a:srgbClr val="FF0000"/>
                </a:solidFill>
              </a:rPr>
              <a:t>, the transition relation is a finite subset of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             "</a:t>
            </a:r>
            <a:r>
              <a:rPr lang="en-US" b="1" dirty="0"/>
              <a:t>Finite state machine" </a:t>
            </a:r>
            <a:r>
              <a:rPr lang="en-US" b="1" dirty="0" smtClean="0"/>
              <a:t>and  </a:t>
            </a:r>
            <a:r>
              <a:rPr lang="en-US" b="1" dirty="0"/>
              <a:t>"a </a:t>
            </a:r>
            <a:r>
              <a:rPr lang="en-US" b="1" dirty="0" smtClean="0"/>
              <a:t>stack“</a:t>
            </a:r>
          </a:p>
          <a:p>
            <a:endParaRPr lang="en-US" altLang="en-US" b="1" dirty="0"/>
          </a:p>
          <a:p>
            <a:pPr marL="0" indent="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		(</a:t>
            </a:r>
            <a:r>
              <a:rPr lang="en-US" altLang="en-US" dirty="0">
                <a:solidFill>
                  <a:srgbClr val="FF0000"/>
                </a:solidFill>
              </a:rPr>
              <a:t>Q x (∑ </a:t>
            </a:r>
            <a:r>
              <a:rPr lang="el-GR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υ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{</a:t>
            </a:r>
            <a:r>
              <a:rPr lang="en-US" altLang="en-US" dirty="0">
                <a:solidFill>
                  <a:srgbClr val="FF0000"/>
                </a:solidFill>
              </a:rPr>
              <a:t>ε</a:t>
            </a:r>
            <a:r>
              <a:rPr lang="en-US" altLang="en-US" dirty="0" smtClean="0">
                <a:solidFill>
                  <a:srgbClr val="FF0000"/>
                </a:solidFill>
              </a:rPr>
              <a:t>}) </a:t>
            </a:r>
            <a:r>
              <a:rPr lang="en-US" altLang="en-US" dirty="0">
                <a:solidFill>
                  <a:srgbClr val="FF0000"/>
                </a:solidFill>
              </a:rPr>
              <a:t>x </a:t>
            </a:r>
            <a:r>
              <a:rPr lang="el-GR" altLang="en-US" dirty="0">
                <a:solidFill>
                  <a:srgbClr val="FF0000"/>
                </a:solidFill>
                <a:sym typeface="Symbol" panose="05050102010706020507" pitchFamily="18" charset="2"/>
              </a:rPr>
              <a:t>Γ</a:t>
            </a:r>
            <a:r>
              <a:rPr lang="en-US" altLang="en-US" dirty="0">
                <a:solidFill>
                  <a:srgbClr val="FF0000"/>
                </a:solidFill>
              </a:rPr>
              <a:t>*)  </a:t>
            </a:r>
            <a:r>
              <a:rPr lang="en-US" altLang="en-US" dirty="0" smtClean="0">
                <a:solidFill>
                  <a:srgbClr val="FF0000"/>
                </a:solidFill>
              </a:rPr>
              <a:t>       (Q </a:t>
            </a:r>
            <a:r>
              <a:rPr lang="en-US" altLang="en-US" dirty="0">
                <a:solidFill>
                  <a:srgbClr val="FF0000"/>
                </a:solidFill>
              </a:rPr>
              <a:t>x </a:t>
            </a:r>
            <a:r>
              <a:rPr lang="el-GR" altLang="en-US" dirty="0">
                <a:solidFill>
                  <a:srgbClr val="FF0000"/>
                </a:solidFill>
                <a:sym typeface="Symbol" panose="05050102010706020507" pitchFamily="18" charset="2"/>
              </a:rPr>
              <a:t>Γ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6086475" y="3200400"/>
            <a:ext cx="728663" cy="428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383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9389533" cy="885825"/>
          </a:xfrm>
        </p:spPr>
        <p:txBody>
          <a:bodyPr/>
          <a:lstStyle/>
          <a:p>
            <a:r>
              <a:rPr lang="en-US" dirty="0"/>
              <a:t>PDA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000125"/>
            <a:ext cx="10972800" cy="5329238"/>
          </a:xfrm>
        </p:spPr>
        <p:txBody>
          <a:bodyPr/>
          <a:lstStyle/>
          <a:p>
            <a:r>
              <a:rPr lang="en-US" dirty="0"/>
              <a:t>A pushdown automaton has three components −</a:t>
            </a:r>
          </a:p>
          <a:p>
            <a:pPr lvl="1" indent="685800">
              <a:buFont typeface="Wingdings" panose="05000000000000000000" pitchFamily="2" charset="2"/>
              <a:buChar char="§"/>
              <a:tabLst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</a:rPr>
              <a:t>an input tape,</a:t>
            </a:r>
          </a:p>
          <a:p>
            <a:pPr lvl="1" indent="685800">
              <a:buFont typeface="Wingdings" panose="05000000000000000000" pitchFamily="2" charset="2"/>
              <a:buChar char="§"/>
              <a:tabLst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</a:rPr>
              <a:t>a control unit, and</a:t>
            </a:r>
          </a:p>
          <a:p>
            <a:pPr lvl="1" indent="685800">
              <a:buFont typeface="Wingdings" panose="05000000000000000000" pitchFamily="2" charset="2"/>
              <a:buChar char="§"/>
              <a:tabLst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</a:rPr>
              <a:t>a stack with infinite size.</a:t>
            </a:r>
          </a:p>
          <a:p>
            <a:r>
              <a:rPr lang="en-US" dirty="0"/>
              <a:t>The stack head scans the top symbol of the stack.</a:t>
            </a:r>
          </a:p>
          <a:p>
            <a:r>
              <a:rPr lang="en-US" dirty="0"/>
              <a:t>A stack does two operations −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	   Push</a:t>
            </a:r>
            <a:r>
              <a:rPr lang="en-US" dirty="0">
                <a:solidFill>
                  <a:srgbClr val="FF0000"/>
                </a:solidFill>
              </a:rPr>
              <a:t> − a new symbol is added at the top.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	   Pop</a:t>
            </a:r>
            <a:r>
              <a:rPr lang="en-US" dirty="0">
                <a:solidFill>
                  <a:srgbClr val="FF0000"/>
                </a:solidFill>
              </a:rPr>
              <a:t> − the top symbol is read and removed.</a:t>
            </a:r>
          </a:p>
          <a:p>
            <a:r>
              <a:rPr lang="en-US" sz="2800" dirty="0"/>
              <a:t>A PDA may or may not read an input symbol, but it has to read the top of the stack in every transition.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Operations in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 smtClean="0"/>
              <a:t>String in the tape can be pushed to the stack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Top element in the stack can be popped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Top element is replaced by string of stack symbols.</a:t>
            </a:r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870</TotalTime>
  <Words>870</Words>
  <Application>Microsoft Office PowerPoint</Application>
  <PresentationFormat>Widescreen</PresentationFormat>
  <Paragraphs>212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1_UCTI-Template-foundation-level</vt:lpstr>
      <vt:lpstr>Push Down Automata</vt:lpstr>
      <vt:lpstr>Topics</vt:lpstr>
      <vt:lpstr>PowerPoint Presentation</vt:lpstr>
      <vt:lpstr>Push Down Automata</vt:lpstr>
      <vt:lpstr>PDA</vt:lpstr>
      <vt:lpstr>Push Down Automata</vt:lpstr>
      <vt:lpstr>PDA</vt:lpstr>
      <vt:lpstr>PDA</vt:lpstr>
      <vt:lpstr>Move Operations in Stack</vt:lpstr>
      <vt:lpstr>Steps for PDA</vt:lpstr>
      <vt:lpstr>Example –anbn </vt:lpstr>
      <vt:lpstr>  Pushdown Automata Acceptance  </vt:lpstr>
      <vt:lpstr>Check whether string “aabaa” accepted by push down automata</vt:lpstr>
      <vt:lpstr>Check whether string “aabaa” accepted by push down automata</vt:lpstr>
      <vt:lpstr>State Transition table-Final State Acceptability</vt:lpstr>
      <vt:lpstr>Example-1(PDA) Final State Acceptability </vt:lpstr>
      <vt:lpstr>State Transition table-Empty State Acceptability</vt:lpstr>
      <vt:lpstr>Example-1(PDA) EmptyState Acceptability </vt:lpstr>
      <vt:lpstr>Try Example-3(PDA)</vt:lpstr>
      <vt:lpstr>  PDA &amp; Context-Free Grammar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Chomsky Normal Form</dc:title>
  <dc:creator>Dr. Bazila Banu Abdul Jabbar</dc:creator>
  <cp:lastModifiedBy>Dr.Bazila Banu Abdul Jabbar</cp:lastModifiedBy>
  <cp:revision>95</cp:revision>
  <dcterms:created xsi:type="dcterms:W3CDTF">2016-05-20T07:28:47Z</dcterms:created>
  <dcterms:modified xsi:type="dcterms:W3CDTF">2017-03-10T08:12:01Z</dcterms:modified>
</cp:coreProperties>
</file>