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7B2CD-B1BD-442E-B750-4EE351781598}" type="datetimeFigureOut">
              <a:rPr lang="en-US" smtClean="0"/>
              <a:t>26-Apr-17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3DD3B-80F9-4732-859C-FAFBC5059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A81DC01-0EB5-4771-9470-3E13B60246ED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23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800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517" y="2514600"/>
            <a:ext cx="337396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5584" y="1952626"/>
            <a:ext cx="9006416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6533" y="3886200"/>
            <a:ext cx="9025467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61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5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7" y="274638"/>
            <a:ext cx="27432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74638"/>
            <a:ext cx="8028517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3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9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9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9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2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0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6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4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934" y="2570164"/>
            <a:ext cx="960966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4"/>
            <a:ext cx="12192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18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817" y="16970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74638"/>
            <a:ext cx="93895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31200" y="6623050"/>
            <a:ext cx="3860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233333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1" y="1"/>
            <a:ext cx="20193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32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CYK Algorithm for String Membership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74638"/>
            <a:ext cx="9389533" cy="626315"/>
          </a:xfrm>
        </p:spPr>
        <p:txBody>
          <a:bodyPr/>
          <a:lstStyle/>
          <a:p>
            <a:r>
              <a:rPr lang="en-US" dirty="0"/>
              <a:t>Step 2:CYK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405" y="1304365"/>
            <a:ext cx="10972800" cy="469302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Consider  ii) </a:t>
            </a:r>
            <a:r>
              <a:rPr lang="en-US" b="1" dirty="0" smtClean="0"/>
              <a:t>ab    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Assign rules    </a:t>
            </a:r>
          </a:p>
          <a:p>
            <a:pPr marL="0" indent="0">
              <a:buNone/>
            </a:pPr>
            <a:r>
              <a:rPr lang="en-US" b="1" dirty="0"/>
              <a:t> 	a   </a:t>
            </a:r>
            <a:r>
              <a:rPr lang="en-US" b="1" dirty="0" smtClean="0"/>
              <a:t>b  </a:t>
            </a:r>
            <a:r>
              <a:rPr lang="en-US" b="1" dirty="0"/>
              <a:t>-&gt; {A,C}   </a:t>
            </a:r>
            <a:r>
              <a:rPr lang="en-US" b="1" dirty="0" smtClean="0"/>
              <a:t>{</a:t>
            </a:r>
            <a:r>
              <a:rPr lang="en-US" b="1" dirty="0"/>
              <a:t>B</a:t>
            </a:r>
            <a:r>
              <a:rPr lang="en-US" b="1" dirty="0" smtClean="0"/>
              <a:t>}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Find Cartesian product for the set {A,C} </a:t>
            </a:r>
            <a:r>
              <a:rPr lang="en-US" b="1" dirty="0" smtClean="0">
                <a:solidFill>
                  <a:srgbClr val="FF0000"/>
                </a:solidFill>
              </a:rPr>
              <a:t>{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	Cartesian product {</a:t>
            </a:r>
            <a:r>
              <a:rPr lang="en-US" b="1" dirty="0" smtClean="0"/>
              <a:t>AB}  {CB} 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Substitute rules for </a:t>
            </a:r>
            <a:r>
              <a:rPr lang="en-US" b="1" dirty="0"/>
              <a:t>{AB}  {CB</a:t>
            </a: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       AB&gt;S,C      CB-No </a:t>
            </a:r>
            <a:r>
              <a:rPr lang="en-US" b="1" dirty="0"/>
              <a:t>rule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Result       </a:t>
            </a:r>
            <a:r>
              <a:rPr lang="en-US" b="1" dirty="0" smtClean="0">
                <a:solidFill>
                  <a:srgbClr val="FF0000"/>
                </a:solidFill>
              </a:rPr>
              <a:t>{S,C}   </a:t>
            </a:r>
            <a:r>
              <a:rPr lang="en-US" sz="2000" b="1" dirty="0"/>
              <a:t>Fill in the </a:t>
            </a:r>
            <a:r>
              <a:rPr lang="en-US" sz="2000" b="1" dirty="0" smtClean="0"/>
              <a:t>row-2,col-3 </a:t>
            </a:r>
            <a:r>
              <a:rPr lang="en-US" sz="2000" b="1" dirty="0"/>
              <a:t>in the triangle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2:CYK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Consider  </a:t>
            </a:r>
            <a:r>
              <a:rPr lang="en-US" b="1" dirty="0" err="1"/>
              <a:t>i</a:t>
            </a:r>
            <a:r>
              <a:rPr lang="en-US" b="1" dirty="0"/>
              <a:t>) </a:t>
            </a:r>
            <a:r>
              <a:rPr lang="en-US" b="1" dirty="0" err="1"/>
              <a:t>ba</a:t>
            </a:r>
            <a:r>
              <a:rPr lang="en-US" b="1" dirty="0"/>
              <a:t>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Same Result       {S,A}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sz="2000" b="1" dirty="0"/>
              <a:t>Fill in the </a:t>
            </a:r>
            <a:r>
              <a:rPr lang="en-US" sz="2000" b="1" dirty="0" smtClean="0"/>
              <a:t>row-2,col-4 </a:t>
            </a:r>
            <a:r>
              <a:rPr lang="en-US" sz="2000" b="1" dirty="0"/>
              <a:t>in the </a:t>
            </a:r>
            <a:r>
              <a:rPr lang="en-US" sz="2000" b="1" dirty="0" smtClean="0"/>
              <a:t>triangle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82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-2 Output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600" y="2197894"/>
            <a:ext cx="82581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0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652" y="-118316"/>
            <a:ext cx="9389533" cy="763775"/>
          </a:xfrm>
        </p:spPr>
        <p:txBody>
          <a:bodyPr/>
          <a:lstStyle/>
          <a:p>
            <a:r>
              <a:rPr lang="en-US" dirty="0" smtClean="0"/>
              <a:t>Step 3:CYK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621273"/>
            <a:ext cx="11698941" cy="6236727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3333FF"/>
                </a:solidFill>
              </a:rPr>
              <a:t>Step </a:t>
            </a:r>
            <a:r>
              <a:rPr lang="en-US" sz="2400" b="1" u="sng" dirty="0" smtClean="0">
                <a:solidFill>
                  <a:srgbClr val="3333FF"/>
                </a:solidFill>
              </a:rPr>
              <a:t>3</a:t>
            </a:r>
            <a:r>
              <a:rPr lang="en-US" sz="2400" b="1" dirty="0" smtClean="0">
                <a:solidFill>
                  <a:srgbClr val="3333FF"/>
                </a:solidFill>
              </a:rPr>
              <a:t>:Split </a:t>
            </a:r>
            <a:r>
              <a:rPr lang="en-US" sz="2400" b="1" dirty="0">
                <a:solidFill>
                  <a:srgbClr val="3333FF"/>
                </a:solidFill>
              </a:rPr>
              <a:t>the string with </a:t>
            </a:r>
            <a:r>
              <a:rPr lang="en-US" sz="2400" b="1" dirty="0" smtClean="0">
                <a:solidFill>
                  <a:srgbClr val="3333FF"/>
                </a:solidFill>
              </a:rPr>
              <a:t>three letters </a:t>
            </a:r>
            <a:r>
              <a:rPr lang="en-US" sz="2400" b="1" dirty="0">
                <a:solidFill>
                  <a:srgbClr val="3333FF"/>
                </a:solidFill>
              </a:rPr>
              <a:t>combination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3333FF"/>
                </a:solidFill>
              </a:rPr>
              <a:t>i</a:t>
            </a:r>
            <a:r>
              <a:rPr lang="en-US" sz="2400" b="1" dirty="0" smtClean="0">
                <a:solidFill>
                  <a:srgbClr val="3333FF"/>
                </a:solidFill>
              </a:rPr>
              <a:t>)baa   ii)</a:t>
            </a:r>
            <a:r>
              <a:rPr lang="en-US" sz="2400" b="1" dirty="0" err="1" smtClean="0">
                <a:solidFill>
                  <a:srgbClr val="3333FF"/>
                </a:solidFill>
              </a:rPr>
              <a:t>aab</a:t>
            </a:r>
            <a:r>
              <a:rPr lang="en-US" sz="2400" b="1" dirty="0" smtClean="0">
                <a:solidFill>
                  <a:srgbClr val="3333FF"/>
                </a:solidFill>
              </a:rPr>
              <a:t>     iii)aba   </a:t>
            </a:r>
            <a:endParaRPr lang="en-US" sz="2400" b="1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Consider  </a:t>
            </a:r>
            <a:r>
              <a:rPr lang="en-US" sz="2400" b="1" dirty="0" err="1"/>
              <a:t>i</a:t>
            </a:r>
            <a:r>
              <a:rPr lang="en-US" sz="2400" b="1" dirty="0"/>
              <a:t>) </a:t>
            </a:r>
            <a:r>
              <a:rPr lang="en-US" sz="2400" b="1" dirty="0" smtClean="0"/>
              <a:t>baa   </a:t>
            </a: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Assign rules  </a:t>
            </a:r>
            <a:r>
              <a:rPr lang="en-US" sz="2400" b="1" dirty="0" smtClean="0">
                <a:solidFill>
                  <a:srgbClr val="FF0000"/>
                </a:solidFill>
              </a:rPr>
              <a:t>by splitting baa with 1:2 and 2:1 ratio  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 	</a:t>
            </a:r>
            <a:r>
              <a:rPr lang="en-US" sz="2400" b="1" dirty="0" err="1" smtClean="0"/>
              <a:t>ba</a:t>
            </a:r>
            <a:r>
              <a:rPr lang="en-US" sz="2400" b="1" dirty="0" smtClean="0"/>
              <a:t>   </a:t>
            </a:r>
            <a:r>
              <a:rPr lang="en-US" sz="2400" b="1" dirty="0"/>
              <a:t>a  </a:t>
            </a:r>
            <a:r>
              <a:rPr lang="en-US" sz="2400" b="1" dirty="0" smtClean="0"/>
              <a:t>-&gt;{A,S}  {A,C}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          b   </a:t>
            </a:r>
            <a:r>
              <a:rPr lang="en-US" sz="2400" b="1" dirty="0" err="1" smtClean="0"/>
              <a:t>aa</a:t>
            </a:r>
            <a:r>
              <a:rPr lang="en-US" sz="2400" b="1" dirty="0" smtClean="0"/>
              <a:t> </a:t>
            </a:r>
            <a:r>
              <a:rPr lang="en-US" sz="2400" b="1" dirty="0" smtClean="0"/>
              <a:t>-&gt;{</a:t>
            </a:r>
            <a:r>
              <a:rPr lang="en-US" sz="2400" b="1" dirty="0"/>
              <a:t>B</a:t>
            </a:r>
            <a:r>
              <a:rPr lang="en-US" sz="2400" b="1" dirty="0" smtClean="0"/>
              <a:t>}   {</a:t>
            </a:r>
            <a:r>
              <a:rPr lang="en-US" sz="2400" b="1" dirty="0"/>
              <a:t>B</a:t>
            </a:r>
            <a:r>
              <a:rPr lang="en-US" sz="2400" b="1" dirty="0" smtClean="0"/>
              <a:t>}</a:t>
            </a: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Find Cartesian product for the set </a:t>
            </a:r>
            <a:r>
              <a:rPr lang="en-US" sz="2400" b="1" dirty="0" smtClean="0">
                <a:solidFill>
                  <a:srgbClr val="FF0000"/>
                </a:solidFill>
              </a:rPr>
              <a:t>AA,AC,SA,SC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Find </a:t>
            </a:r>
            <a:r>
              <a:rPr lang="en-US" sz="2400" b="1" dirty="0">
                <a:solidFill>
                  <a:srgbClr val="FF0000"/>
                </a:solidFill>
              </a:rPr>
              <a:t>Cartesian product for the set </a:t>
            </a:r>
            <a:r>
              <a:rPr lang="en-US" sz="2400" b="1" dirty="0" smtClean="0">
                <a:solidFill>
                  <a:srgbClr val="FF0000"/>
                </a:solidFill>
              </a:rPr>
              <a:t>{S,C}  {S,C}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	Cartesian product </a:t>
            </a:r>
            <a:r>
              <a:rPr lang="en-US" sz="2400" b="1" dirty="0" smtClean="0"/>
              <a:t>SS,SC,CS,CC</a:t>
            </a: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Substitute rules for </a:t>
            </a:r>
            <a:r>
              <a:rPr lang="en-US" sz="2400" b="1" dirty="0" smtClean="0">
                <a:solidFill>
                  <a:srgbClr val="FF0000"/>
                </a:solidFill>
              </a:rPr>
              <a:t>BB,SS,SC,CS,CC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BB-&gt; No rule     SS- &gt; </a:t>
            </a:r>
            <a:r>
              <a:rPr lang="en-US" sz="2400" b="1" dirty="0"/>
              <a:t>No rule</a:t>
            </a:r>
            <a:r>
              <a:rPr lang="en-US" sz="2400" b="1" dirty="0" smtClean="0"/>
              <a:t>      SC-&gt;</a:t>
            </a:r>
            <a:r>
              <a:rPr lang="en-US" sz="2400" b="1" dirty="0"/>
              <a:t> No rule</a:t>
            </a:r>
            <a:r>
              <a:rPr lang="en-US" sz="2400" b="1" dirty="0" smtClean="0"/>
              <a:t>    CS-&gt;</a:t>
            </a:r>
            <a:r>
              <a:rPr lang="en-US" sz="2400" b="1" dirty="0"/>
              <a:t> No rule</a:t>
            </a:r>
            <a:r>
              <a:rPr lang="en-US" sz="2400" b="1" dirty="0" smtClean="0"/>
              <a:t>    CC-&gt; </a:t>
            </a:r>
            <a:r>
              <a:rPr lang="en-US" sz="2400" b="1" dirty="0"/>
              <a:t>No rule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Result       </a:t>
            </a:r>
            <a:r>
              <a:rPr lang="en-US" sz="2400" b="1" dirty="0" smtClean="0">
                <a:solidFill>
                  <a:srgbClr val="FF0000"/>
                </a:solidFill>
              </a:rPr>
              <a:t>{</a:t>
            </a:r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</a:rPr>
              <a:t>}   </a:t>
            </a:r>
            <a:r>
              <a:rPr lang="en-US" sz="2400" b="1" dirty="0"/>
              <a:t>Fill in the </a:t>
            </a:r>
            <a:r>
              <a:rPr lang="en-US" sz="2400" b="1" dirty="0" smtClean="0"/>
              <a:t>row-3,col-1 </a:t>
            </a:r>
            <a:r>
              <a:rPr lang="en-US" sz="2400" b="1" dirty="0"/>
              <a:t>in the triangle</a:t>
            </a:r>
          </a:p>
          <a:p>
            <a:endParaRPr lang="en-US" sz="2400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-685800" y="1801906"/>
            <a:ext cx="45719" cy="45719"/>
          </a:xfrm>
          <a:prstGeom prst="righ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4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Output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9817" y="1697038"/>
            <a:ext cx="9197568" cy="336733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697038"/>
            <a:ext cx="9052267" cy="366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60570"/>
            <a:ext cx="9389533" cy="1143000"/>
          </a:xfrm>
        </p:spPr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4:CYK </a:t>
            </a:r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63" y="1403570"/>
            <a:ext cx="10972800" cy="4525962"/>
          </a:xfrm>
        </p:spPr>
        <p:txBody>
          <a:bodyPr/>
          <a:lstStyle/>
          <a:p>
            <a:r>
              <a:rPr lang="en-US" sz="2400" b="1" u="sng" dirty="0">
                <a:solidFill>
                  <a:srgbClr val="3333FF"/>
                </a:solidFill>
              </a:rPr>
              <a:t>Step </a:t>
            </a:r>
            <a:r>
              <a:rPr lang="en-US" sz="2400" b="1" u="sng" dirty="0" smtClean="0">
                <a:solidFill>
                  <a:srgbClr val="3333FF"/>
                </a:solidFill>
              </a:rPr>
              <a:t>4</a:t>
            </a:r>
            <a:r>
              <a:rPr lang="en-US" sz="2400" b="1" dirty="0" smtClean="0">
                <a:solidFill>
                  <a:srgbClr val="3333FF"/>
                </a:solidFill>
              </a:rPr>
              <a:t>:Split </a:t>
            </a:r>
            <a:r>
              <a:rPr lang="en-US" sz="2400" b="1" dirty="0">
                <a:solidFill>
                  <a:srgbClr val="3333FF"/>
                </a:solidFill>
              </a:rPr>
              <a:t>the string with </a:t>
            </a:r>
            <a:r>
              <a:rPr lang="en-US" sz="2400" b="1" dirty="0" smtClean="0">
                <a:solidFill>
                  <a:srgbClr val="3333FF"/>
                </a:solidFill>
              </a:rPr>
              <a:t>four letters </a:t>
            </a:r>
            <a:r>
              <a:rPr lang="en-US" sz="2400" b="1" dirty="0">
                <a:solidFill>
                  <a:srgbClr val="3333FF"/>
                </a:solidFill>
              </a:rPr>
              <a:t>combination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)</a:t>
            </a:r>
            <a:r>
              <a:rPr lang="en-US" dirty="0" err="1" smtClean="0"/>
              <a:t>Baab</a:t>
            </a:r>
            <a:r>
              <a:rPr lang="en-US" dirty="0" smtClean="0"/>
              <a:t>       ii)</a:t>
            </a:r>
            <a:r>
              <a:rPr lang="en-US" dirty="0" err="1" smtClean="0"/>
              <a:t>aaba</a:t>
            </a:r>
            <a:endParaRPr lang="en-US" dirty="0" smtClean="0"/>
          </a:p>
          <a:p>
            <a:r>
              <a:rPr lang="en-US" b="1" dirty="0"/>
              <a:t>Consider  </a:t>
            </a:r>
            <a:r>
              <a:rPr lang="en-US" b="1" dirty="0" err="1"/>
              <a:t>i</a:t>
            </a:r>
            <a:r>
              <a:rPr lang="en-US" b="1" dirty="0"/>
              <a:t>) </a:t>
            </a:r>
            <a:r>
              <a:rPr lang="en-US" b="1" dirty="0" err="1" smtClean="0"/>
              <a:t>baab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Ba   ab     -&gt; {</a:t>
            </a:r>
            <a:r>
              <a:rPr lang="en-US" sz="2800" b="1" dirty="0" smtClean="0"/>
              <a:t>S,A}  {   S,C}  -&gt;  SS,SC,AS,AC   {no rule}</a:t>
            </a:r>
          </a:p>
          <a:p>
            <a:pPr marL="0" indent="0">
              <a:buNone/>
            </a:pPr>
            <a:r>
              <a:rPr lang="en-US" b="1" dirty="0" smtClean="0"/>
              <a:t>B     </a:t>
            </a:r>
            <a:r>
              <a:rPr lang="en-US" b="1" dirty="0" err="1" smtClean="0"/>
              <a:t>aab</a:t>
            </a:r>
            <a:r>
              <a:rPr lang="en-US" b="1" dirty="0" smtClean="0"/>
              <a:t>  -   {  </a:t>
            </a:r>
            <a:r>
              <a:rPr lang="en-US" b="1" dirty="0" smtClean="0"/>
              <a:t>b   </a:t>
            </a:r>
            <a:r>
              <a:rPr lang="en-US" b="1" dirty="0" smtClean="0"/>
              <a:t>}   {b}  -&gt; no rule</a:t>
            </a:r>
          </a:p>
          <a:p>
            <a:pPr marL="0" indent="0">
              <a:buNone/>
            </a:pPr>
            <a:r>
              <a:rPr lang="en-US" b="1" dirty="0" smtClean="0"/>
              <a:t>Baa   b    - {  null}  {b}  - {null}</a:t>
            </a:r>
          </a:p>
          <a:p>
            <a:pPr marL="0" indent="0">
              <a:buNone/>
            </a:pPr>
            <a:r>
              <a:rPr lang="en-US" b="1" dirty="0" smtClean="0"/>
              <a:t>  Result –  </a:t>
            </a:r>
            <a:r>
              <a:rPr lang="en-US" b="1" dirty="0">
                <a:solidFill>
                  <a:srgbClr val="FF0000"/>
                </a:solidFill>
              </a:rPr>
              <a:t>{-} 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6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for Step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888" y="2336006"/>
            <a:ext cx="82296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2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5:CYK </a:t>
            </a:r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3333FF"/>
                </a:solidFill>
              </a:rPr>
              <a:t>Step 4</a:t>
            </a:r>
            <a:r>
              <a:rPr lang="en-US" b="1" dirty="0">
                <a:solidFill>
                  <a:srgbClr val="3333FF"/>
                </a:solidFill>
              </a:rPr>
              <a:t>:Split the string with </a:t>
            </a:r>
            <a:r>
              <a:rPr lang="en-US" b="1" dirty="0" smtClean="0">
                <a:solidFill>
                  <a:srgbClr val="3333FF"/>
                </a:solidFill>
              </a:rPr>
              <a:t>five  letters combination</a:t>
            </a:r>
          </a:p>
          <a:p>
            <a:r>
              <a:rPr lang="en-US" b="1" dirty="0" err="1" smtClean="0">
                <a:solidFill>
                  <a:srgbClr val="3333FF"/>
                </a:solidFill>
              </a:rPr>
              <a:t>Baaba</a:t>
            </a:r>
            <a:endParaRPr lang="en-US" b="1" dirty="0" smtClean="0">
              <a:solidFill>
                <a:srgbClr val="3333FF"/>
              </a:solidFill>
            </a:endParaRPr>
          </a:p>
          <a:p>
            <a:r>
              <a:rPr lang="en-US" b="1" dirty="0" smtClean="0">
                <a:solidFill>
                  <a:srgbClr val="3333FF"/>
                </a:solidFill>
              </a:rPr>
              <a:t>Split</a:t>
            </a:r>
          </a:p>
          <a:p>
            <a:r>
              <a:rPr lang="en-US" b="1" dirty="0" smtClean="0"/>
              <a:t>Ba  aba  -{S,A}  {B}  -&gt;     {SB,  AB}  -&gt;  {S,C}</a:t>
            </a:r>
          </a:p>
          <a:p>
            <a:r>
              <a:rPr lang="en-US" b="1" dirty="0" smtClean="0"/>
              <a:t>Baa  </a:t>
            </a:r>
            <a:r>
              <a:rPr lang="en-US" b="1" dirty="0" err="1" smtClean="0"/>
              <a:t>ba</a:t>
            </a:r>
            <a:r>
              <a:rPr lang="en-US" b="1" dirty="0" smtClean="0"/>
              <a:t>   -&gt; {null }  { S,A }   -null</a:t>
            </a:r>
          </a:p>
          <a:p>
            <a:r>
              <a:rPr lang="en-US" b="1" dirty="0" smtClean="0"/>
              <a:t>B    </a:t>
            </a:r>
            <a:r>
              <a:rPr lang="en-US" b="1" dirty="0" err="1" smtClean="0"/>
              <a:t>aaba</a:t>
            </a:r>
            <a:r>
              <a:rPr lang="en-US" b="1" dirty="0" smtClean="0"/>
              <a:t>  -&gt;  {b }  { S,A,C}  -  { </a:t>
            </a:r>
            <a:r>
              <a:rPr lang="en-US" b="1" dirty="0" err="1" smtClean="0"/>
              <a:t>bs,ba,bc</a:t>
            </a:r>
            <a:r>
              <a:rPr lang="en-US" b="1" dirty="0" smtClean="0"/>
              <a:t>}  -{ A,S}</a:t>
            </a:r>
          </a:p>
          <a:p>
            <a:r>
              <a:rPr lang="en-US" b="1" dirty="0" err="1" smtClean="0"/>
              <a:t>Baab</a:t>
            </a:r>
            <a:r>
              <a:rPr lang="en-US" b="1" dirty="0" smtClean="0"/>
              <a:t>  a     -&gt;  { null }  {   A,C}</a:t>
            </a:r>
            <a:endParaRPr lang="en-US" b="1" dirty="0"/>
          </a:p>
          <a:p>
            <a:r>
              <a:rPr lang="en-US" b="1" dirty="0" smtClean="0">
                <a:solidFill>
                  <a:srgbClr val="3333FF"/>
                </a:solidFill>
              </a:rPr>
              <a:t>Result : { S,A,C}</a:t>
            </a:r>
          </a:p>
          <a:p>
            <a:endParaRPr lang="en-US" b="1" dirty="0">
              <a:solidFill>
                <a:srgbClr val="3333FF"/>
              </a:solidFill>
            </a:endParaRPr>
          </a:p>
          <a:p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60570"/>
            <a:ext cx="9389533" cy="1143000"/>
          </a:xfrm>
        </p:spPr>
        <p:txBody>
          <a:bodyPr/>
          <a:lstStyle/>
          <a:p>
            <a:r>
              <a:rPr lang="en-US" dirty="0" smtClean="0"/>
              <a:t>Output for Step 5</a:t>
            </a:r>
            <a:endParaRPr lang="en-US" dirty="0"/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290" y="2310908"/>
            <a:ext cx="8260796" cy="32982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9033" y="5675589"/>
            <a:ext cx="96832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C00000"/>
                </a:solidFill>
              </a:rPr>
              <a:t>The CYK Algorithm correctly computes X </a:t>
            </a:r>
            <a:r>
              <a:rPr lang="en-US" altLang="en-US" sz="2400" b="1" baseline="-25000" dirty="0" err="1">
                <a:solidFill>
                  <a:srgbClr val="C00000"/>
                </a:solidFill>
              </a:rPr>
              <a:t>i</a:t>
            </a:r>
            <a:r>
              <a:rPr lang="en-US" altLang="en-US" sz="2400" b="1" baseline="-25000" dirty="0">
                <a:solidFill>
                  <a:srgbClr val="C00000"/>
                </a:solidFill>
              </a:rPr>
              <a:t> j</a:t>
            </a:r>
            <a:r>
              <a:rPr lang="en-US" altLang="en-US" sz="2400" b="1" dirty="0">
                <a:solidFill>
                  <a:srgbClr val="C00000"/>
                </a:solidFill>
              </a:rPr>
              <a:t> for all </a:t>
            </a:r>
            <a:r>
              <a:rPr lang="en-US" altLang="en-US" sz="2400" b="1" dirty="0" err="1">
                <a:solidFill>
                  <a:srgbClr val="C00000"/>
                </a:solidFill>
              </a:rPr>
              <a:t>i</a:t>
            </a:r>
            <a:r>
              <a:rPr lang="en-US" altLang="en-US" sz="2400" b="1" dirty="0">
                <a:solidFill>
                  <a:srgbClr val="C00000"/>
                </a:solidFill>
              </a:rPr>
              <a:t> and j; thus w is in L(G) if and only if S is in X</a:t>
            </a:r>
            <a:r>
              <a:rPr lang="en-US" altLang="en-US" sz="2400" b="1" baseline="-25000" dirty="0">
                <a:solidFill>
                  <a:srgbClr val="C00000"/>
                </a:solidFill>
              </a:rPr>
              <a:t>1n</a:t>
            </a:r>
            <a:r>
              <a:rPr lang="en-US" altLang="en-US" sz="2400" b="1" dirty="0">
                <a:solidFill>
                  <a:srgbClr val="C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772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References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J. E. Hopcroft, R. Motwani, J. D. Ullman, </a:t>
            </a:r>
            <a:r>
              <a:rPr lang="en-US" altLang="en-US" i="1" smtClean="0"/>
              <a:t>Introduction to Automata Theory, Languages and Computation</a:t>
            </a:r>
            <a:r>
              <a:rPr lang="en-US" altLang="en-US" smtClean="0"/>
              <a:t>, Second Edition, Addison Wesley, 2001</a:t>
            </a:r>
          </a:p>
          <a:p>
            <a:r>
              <a:rPr lang="en-US" altLang="en-US" smtClean="0"/>
              <a:t>T.A. Sudkamp, An Introduction to the Theory of Computer Science Languages and Machines, Third Edition, Addison Wesley, 2006</a:t>
            </a:r>
          </a:p>
        </p:txBody>
      </p:sp>
    </p:spTree>
    <p:extLst>
      <p:ext uri="{BB962C8B-B14F-4D97-AF65-F5344CB8AC3E}">
        <p14:creationId xmlns:p14="http://schemas.microsoft.com/office/powerpoint/2010/main" val="22818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CYK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817" y="1417638"/>
            <a:ext cx="10972800" cy="4805362"/>
          </a:xfrm>
        </p:spPr>
        <p:txBody>
          <a:bodyPr/>
          <a:lstStyle/>
          <a:p>
            <a:pPr algn="just"/>
            <a:r>
              <a:rPr lang="en-US" altLang="en-US" sz="2800" dirty="0" smtClean="0"/>
              <a:t>Discovered by </a:t>
            </a:r>
            <a:r>
              <a:rPr lang="en-US" altLang="en-US" sz="2800" b="1" dirty="0" err="1" smtClean="0">
                <a:solidFill>
                  <a:srgbClr val="3333FF"/>
                </a:solidFill>
              </a:rPr>
              <a:t>Cocke</a:t>
            </a:r>
            <a:r>
              <a:rPr lang="en-US" altLang="en-US" sz="2800" b="1" dirty="0" smtClean="0">
                <a:solidFill>
                  <a:srgbClr val="3333FF"/>
                </a:solidFill>
              </a:rPr>
              <a:t>, Younger, </a:t>
            </a:r>
            <a:r>
              <a:rPr lang="en-US" altLang="en-US" sz="2800" b="1" dirty="0" err="1" smtClean="0">
                <a:solidFill>
                  <a:srgbClr val="3333FF"/>
                </a:solidFill>
              </a:rPr>
              <a:t>Kasami</a:t>
            </a:r>
            <a:r>
              <a:rPr lang="en-US" altLang="en-US" sz="2800" b="1" dirty="0">
                <a:solidFill>
                  <a:srgbClr val="3333FF"/>
                </a:solidFill>
              </a:rPr>
              <a:t> </a:t>
            </a:r>
            <a:r>
              <a:rPr lang="en-US" altLang="en-US" sz="2800" b="1" dirty="0" smtClean="0">
                <a:solidFill>
                  <a:srgbClr val="3333FF"/>
                </a:solidFill>
              </a:rPr>
              <a:t>during 1965-67.</a:t>
            </a:r>
          </a:p>
          <a:p>
            <a:pPr algn="just"/>
            <a:r>
              <a:rPr lang="en-US" altLang="en-US" sz="2800" dirty="0" smtClean="0"/>
              <a:t>Used to identify ,possible set of strings that can be generated by  CFG.</a:t>
            </a:r>
          </a:p>
          <a:p>
            <a:pPr algn="just"/>
            <a:r>
              <a:rPr lang="en-US" altLang="en-US" sz="2800" dirty="0" smtClean="0"/>
              <a:t>The grammar needs to be in CNF first.</a:t>
            </a:r>
          </a:p>
          <a:p>
            <a:pPr lvl="1" algn="just"/>
            <a:r>
              <a:rPr lang="en-US" altLang="en-US" sz="2400" dirty="0" smtClean="0"/>
              <a:t>This ensures that the rules are simple.  Rules are of the form   X </a:t>
            </a:r>
            <a:r>
              <a:rPr lang="en-US" altLang="en-US" sz="2400" dirty="0" smtClean="0">
                <a:sym typeface="Wingdings" panose="05000000000000000000" pitchFamily="2" charset="2"/>
              </a:rPr>
              <a:t> a   or   X  YZ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A procedure to perform this function is called a </a:t>
            </a:r>
            <a:r>
              <a:rPr lang="en-US" altLang="en-US" sz="2800" dirty="0" smtClean="0">
                <a:solidFill>
                  <a:srgbClr val="0000FF"/>
                </a:solidFill>
              </a:rPr>
              <a:t>parsing algorithm </a:t>
            </a:r>
            <a:r>
              <a:rPr lang="en-US" altLang="en-US" sz="2800" dirty="0" smtClean="0"/>
              <a:t>or </a:t>
            </a:r>
            <a:r>
              <a:rPr lang="en-US" altLang="en-US" sz="2800" dirty="0" smtClean="0">
                <a:solidFill>
                  <a:srgbClr val="0000FF"/>
                </a:solidFill>
              </a:rPr>
              <a:t>parser</a:t>
            </a:r>
            <a:r>
              <a:rPr lang="en-US" altLang="en-US" sz="2800" dirty="0" smtClean="0"/>
              <a:t>.</a:t>
            </a:r>
          </a:p>
          <a:p>
            <a:pPr algn="just"/>
            <a:r>
              <a:rPr lang="en-US" altLang="en-US" sz="2800" dirty="0" smtClean="0"/>
              <a:t>Consider all substrings of </a:t>
            </a:r>
            <a:r>
              <a:rPr lang="en-US" altLang="en-US" sz="2800" dirty="0" err="1" smtClean="0"/>
              <a:t>len</a:t>
            </a:r>
            <a:r>
              <a:rPr lang="en-US" altLang="en-US" sz="2800" dirty="0" smtClean="0"/>
              <a:t> 1 first.  See if these are in language.  Next try all </a:t>
            </a:r>
            <a:r>
              <a:rPr lang="en-US" altLang="en-US" sz="2800" dirty="0" err="1" smtClean="0"/>
              <a:t>len</a:t>
            </a:r>
            <a:r>
              <a:rPr lang="en-US" altLang="en-US" sz="2800" dirty="0" smtClean="0"/>
              <a:t> 2, </a:t>
            </a:r>
            <a:r>
              <a:rPr lang="en-US" altLang="en-US" sz="2800" dirty="0" err="1" smtClean="0"/>
              <a:t>len</a:t>
            </a:r>
            <a:r>
              <a:rPr lang="en-US" altLang="en-US" sz="2800" dirty="0" smtClean="0"/>
              <a:t> 3, …. up to length n.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2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a Triangular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row corresponds to one length of substrings – </a:t>
            </a:r>
          </a:p>
          <a:p>
            <a:r>
              <a:rPr lang="en-US" dirty="0" smtClean="0"/>
              <a:t>Bottom Row – Strings of length 1 .</a:t>
            </a:r>
          </a:p>
          <a:p>
            <a:r>
              <a:rPr lang="en-US" dirty="0" smtClean="0"/>
              <a:t>Second from Bottom Row – Strings of length 2 . </a:t>
            </a:r>
            <a:endParaRPr lang="en-US" dirty="0"/>
          </a:p>
          <a:p>
            <a:r>
              <a:rPr lang="en-US" dirty="0" smtClean="0"/>
              <a:t>Top Row – string ‘w’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a Triangular Table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438" y="2216944"/>
            <a:ext cx="85725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pairs to compare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813" y="2293144"/>
            <a:ext cx="8667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6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CYK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CYK Algorithm with the following example: – CNF grammar G •</a:t>
            </a:r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3333FF"/>
                </a:solidFill>
              </a:rPr>
              <a:t>S -&gt; AB | BC •</a:t>
            </a:r>
          </a:p>
          <a:p>
            <a:r>
              <a:rPr lang="en-US" b="1" dirty="0" smtClean="0">
                <a:solidFill>
                  <a:srgbClr val="3333FF"/>
                </a:solidFill>
              </a:rPr>
              <a:t> A -&gt; BA | a </a:t>
            </a:r>
          </a:p>
          <a:p>
            <a:r>
              <a:rPr lang="en-US" b="1" dirty="0" smtClean="0">
                <a:solidFill>
                  <a:srgbClr val="3333FF"/>
                </a:solidFill>
              </a:rPr>
              <a:t> B -&gt;CC | b </a:t>
            </a:r>
          </a:p>
          <a:p>
            <a:r>
              <a:rPr lang="en-US" b="1" dirty="0" smtClean="0">
                <a:solidFill>
                  <a:srgbClr val="3333FF"/>
                </a:solidFill>
              </a:rPr>
              <a:t> C -&gt; AB | a 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w is </a:t>
            </a:r>
            <a:r>
              <a:rPr lang="en-US" sz="3600" b="1" dirty="0" err="1" smtClean="0">
                <a:solidFill>
                  <a:srgbClr val="FF0000"/>
                </a:solidFill>
              </a:rPr>
              <a:t>baaba</a:t>
            </a:r>
            <a:r>
              <a:rPr lang="en-US" sz="3600" b="1" dirty="0" smtClean="0">
                <a:solidFill>
                  <a:srgbClr val="FF0000"/>
                </a:solidFill>
              </a:rPr>
              <a:t> – Question Is </a:t>
            </a:r>
            <a:r>
              <a:rPr lang="en-US" sz="3600" b="1" dirty="0" err="1" smtClean="0">
                <a:solidFill>
                  <a:srgbClr val="FF0000"/>
                </a:solidFill>
              </a:rPr>
              <a:t>baaba</a:t>
            </a:r>
            <a:r>
              <a:rPr lang="en-US" sz="3600" b="1" dirty="0" smtClean="0">
                <a:solidFill>
                  <a:srgbClr val="FF0000"/>
                </a:solidFill>
              </a:rPr>
              <a:t> in L(G)?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7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1:Construct a triangle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4024"/>
            <a:ext cx="11165417" cy="4958976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3333FF"/>
                </a:solidFill>
              </a:rPr>
              <a:t>Step 1: </a:t>
            </a:r>
            <a:r>
              <a:rPr lang="en-US" b="1" dirty="0" smtClean="0">
                <a:solidFill>
                  <a:srgbClr val="3333FF"/>
                </a:solidFill>
              </a:rPr>
              <a:t>Split the string with one letter</a:t>
            </a:r>
          </a:p>
          <a:p>
            <a:r>
              <a:rPr lang="en-US" dirty="0" smtClean="0"/>
              <a:t>b-&gt; B</a:t>
            </a:r>
          </a:p>
          <a:p>
            <a:r>
              <a:rPr lang="en-US" dirty="0" smtClean="0"/>
              <a:t> a-&gt;A,C</a:t>
            </a:r>
          </a:p>
          <a:p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667" y="2272553"/>
            <a:ext cx="5753100" cy="39171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43047" y="3960019"/>
            <a:ext cx="2989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Fill the row 1 in triangle with respective rules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0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971" y="0"/>
            <a:ext cx="9389533" cy="666656"/>
          </a:xfrm>
        </p:spPr>
        <p:txBody>
          <a:bodyPr/>
          <a:lstStyle/>
          <a:p>
            <a:r>
              <a:rPr lang="en-US" dirty="0"/>
              <a:t>Step 2:CYK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34" y="497541"/>
            <a:ext cx="10972800" cy="623943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3333FF"/>
                </a:solidFill>
              </a:rPr>
              <a:t>Step 2</a:t>
            </a:r>
            <a:r>
              <a:rPr lang="en-US" b="1" dirty="0" smtClean="0">
                <a:solidFill>
                  <a:srgbClr val="3333FF"/>
                </a:solidFill>
              </a:rPr>
              <a:t>:Split the string with two letter combination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3333FF"/>
                </a:solidFill>
              </a:rPr>
              <a:t>i</a:t>
            </a:r>
            <a:r>
              <a:rPr lang="en-US" b="1" dirty="0" smtClean="0">
                <a:solidFill>
                  <a:srgbClr val="3333FF"/>
                </a:solidFill>
              </a:rPr>
              <a:t>)</a:t>
            </a:r>
            <a:r>
              <a:rPr lang="en-US" b="1" dirty="0" err="1" smtClean="0">
                <a:solidFill>
                  <a:srgbClr val="3333FF"/>
                </a:solidFill>
              </a:rPr>
              <a:t>ba</a:t>
            </a:r>
            <a:r>
              <a:rPr lang="en-US" b="1" dirty="0" smtClean="0">
                <a:solidFill>
                  <a:srgbClr val="3333FF"/>
                </a:solidFill>
              </a:rPr>
              <a:t>   ii)aa      iii)ab   iv)</a:t>
            </a:r>
            <a:r>
              <a:rPr lang="en-US" b="1" dirty="0" err="1" smtClean="0">
                <a:solidFill>
                  <a:srgbClr val="3333FF"/>
                </a:solidFill>
              </a:rPr>
              <a:t>ba</a:t>
            </a:r>
            <a:endParaRPr lang="en-US" b="1" dirty="0" smtClean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Consider  </a:t>
            </a:r>
            <a:r>
              <a:rPr lang="en-US" b="1" dirty="0" err="1" smtClean="0"/>
              <a:t>i</a:t>
            </a:r>
            <a:r>
              <a:rPr lang="en-US" b="1" dirty="0" smtClean="0"/>
              <a:t>) </a:t>
            </a:r>
            <a:r>
              <a:rPr lang="en-US" b="1" dirty="0" err="1" smtClean="0"/>
              <a:t>ba</a:t>
            </a:r>
            <a:r>
              <a:rPr lang="en-US" b="1" dirty="0" smtClean="0"/>
              <a:t>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Assign rules    </a:t>
            </a:r>
          </a:p>
          <a:p>
            <a:pPr marL="0" indent="0">
              <a:buNone/>
            </a:pPr>
            <a:r>
              <a:rPr lang="en-US" b="1" dirty="0" smtClean="0"/>
              <a:t> 	b   a  -&gt; {B}   {A,C}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Find Cartesian product for the set {B}  {A,C}</a:t>
            </a:r>
          </a:p>
          <a:p>
            <a:pPr marL="0" indent="0">
              <a:buNone/>
            </a:pPr>
            <a:r>
              <a:rPr lang="en-US" b="1" dirty="0" smtClean="0"/>
              <a:t>	Cartesian product BA,BC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Substitute rules for BA ,BC</a:t>
            </a:r>
          </a:p>
          <a:p>
            <a:pPr marL="0" indent="0">
              <a:buNone/>
            </a:pPr>
            <a:r>
              <a:rPr lang="en-US" b="1" dirty="0" smtClean="0"/>
              <a:t>			BA-&gt;A                BC-&gt; 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Result       {A,S}   </a:t>
            </a:r>
            <a:r>
              <a:rPr lang="en-US" sz="2000" b="1" dirty="0" smtClean="0"/>
              <a:t>Fill in the row-2,col-1 in the triangle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16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74638"/>
            <a:ext cx="9389533" cy="559080"/>
          </a:xfrm>
        </p:spPr>
        <p:txBody>
          <a:bodyPr/>
          <a:lstStyle/>
          <a:p>
            <a:r>
              <a:rPr lang="en-US" dirty="0" smtClean="0"/>
              <a:t>Step 2:CYK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34" y="1132262"/>
            <a:ext cx="10972800" cy="547024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Consider  </a:t>
            </a:r>
            <a:r>
              <a:rPr lang="en-US" b="1" dirty="0" smtClean="0"/>
              <a:t>ii) aa    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Assign rules    </a:t>
            </a:r>
          </a:p>
          <a:p>
            <a:pPr marL="0" indent="0">
              <a:buNone/>
            </a:pPr>
            <a:r>
              <a:rPr lang="en-US" b="1" dirty="0"/>
              <a:t> 	</a:t>
            </a:r>
            <a:r>
              <a:rPr lang="en-US" b="1" dirty="0" smtClean="0"/>
              <a:t>a   </a:t>
            </a:r>
            <a:r>
              <a:rPr lang="en-US" b="1" dirty="0"/>
              <a:t>a  -&gt; </a:t>
            </a:r>
            <a:r>
              <a:rPr lang="en-US" b="1" dirty="0" smtClean="0"/>
              <a:t>{A,C}   </a:t>
            </a:r>
            <a:r>
              <a:rPr lang="en-US" b="1" dirty="0"/>
              <a:t>{A,C}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Find Cartesian product for the </a:t>
            </a:r>
            <a:r>
              <a:rPr lang="en-US" b="1" dirty="0" smtClean="0">
                <a:solidFill>
                  <a:srgbClr val="FF0000"/>
                </a:solidFill>
              </a:rPr>
              <a:t>set {A,C} {A,C}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	Cartesian product {AA}  {AC} {CA} {CC}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Substitute </a:t>
            </a:r>
            <a:r>
              <a:rPr lang="en-US" b="1" dirty="0">
                <a:solidFill>
                  <a:srgbClr val="FF0000"/>
                </a:solidFill>
              </a:rPr>
              <a:t>rules for </a:t>
            </a:r>
            <a:r>
              <a:rPr lang="en-US" b="1" dirty="0" smtClean="0">
                <a:solidFill>
                  <a:srgbClr val="FF0000"/>
                </a:solidFill>
              </a:rPr>
              <a:t>{AA</a:t>
            </a:r>
            <a:r>
              <a:rPr lang="en-US" b="1" dirty="0">
                <a:solidFill>
                  <a:srgbClr val="FF0000"/>
                </a:solidFill>
              </a:rPr>
              <a:t>}  {AC} {CA} {CC} </a:t>
            </a:r>
          </a:p>
          <a:p>
            <a:pPr marL="0" indent="0">
              <a:buNone/>
            </a:pPr>
            <a:r>
              <a:rPr lang="en-US" b="1" dirty="0" smtClean="0"/>
              <a:t>       AA&gt;No rule      AC-No rule  CA-No rule  CC-B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Result       </a:t>
            </a:r>
            <a:r>
              <a:rPr lang="en-US" b="1" dirty="0" smtClean="0">
                <a:solidFill>
                  <a:srgbClr val="FF0000"/>
                </a:solidFill>
              </a:rPr>
              <a:t>{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 smtClean="0">
                <a:solidFill>
                  <a:srgbClr val="FF0000"/>
                </a:solidFill>
              </a:rPr>
              <a:t>}   </a:t>
            </a:r>
            <a:r>
              <a:rPr lang="en-US" sz="2000" b="1" dirty="0"/>
              <a:t>Fill in the row-2,col-2 in the triangle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357</TotalTime>
  <Words>557</Words>
  <Application>Microsoft Office PowerPoint</Application>
  <PresentationFormat>Widescreen</PresentationFormat>
  <Paragraphs>99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UCTI-Template-foundation-level</vt:lpstr>
      <vt:lpstr>CYK Algorithm for String Membership</vt:lpstr>
      <vt:lpstr>CYK Algorithm</vt:lpstr>
      <vt:lpstr>Construct a Triangular Table </vt:lpstr>
      <vt:lpstr>Construct a Triangular Table </vt:lpstr>
      <vt:lpstr>Use pairs to compare </vt:lpstr>
      <vt:lpstr>Example CYK Algorithm </vt:lpstr>
      <vt:lpstr>Step 1:Construct a triangle</vt:lpstr>
      <vt:lpstr>Step 2:CYK Algorithm</vt:lpstr>
      <vt:lpstr>Step 2:CYK Algorithm</vt:lpstr>
      <vt:lpstr>Step 2:CYK Algorithm</vt:lpstr>
      <vt:lpstr>Step 2:CYK Algorithm</vt:lpstr>
      <vt:lpstr>Step -2 Output</vt:lpstr>
      <vt:lpstr>Step 3:CYK Algorithm</vt:lpstr>
      <vt:lpstr>Step 3 Output</vt:lpstr>
      <vt:lpstr>Step 4:CYK Algorithm</vt:lpstr>
      <vt:lpstr>Output for Step 4</vt:lpstr>
      <vt:lpstr>Step 5:CYK Algorithm</vt:lpstr>
      <vt:lpstr>Output for Step 5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CYK Algorithm for String Membership</dc:title>
  <dc:creator>Dr. Bazila Banu Abdul Jabbar</dc:creator>
  <cp:lastModifiedBy>Dr.Bazila Banu Abdul Jabbar</cp:lastModifiedBy>
  <cp:revision>22</cp:revision>
  <dcterms:created xsi:type="dcterms:W3CDTF">2016-08-22T04:00:48Z</dcterms:created>
  <dcterms:modified xsi:type="dcterms:W3CDTF">2017-04-26T07:33:40Z</dcterms:modified>
</cp:coreProperties>
</file>