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</p:sldIdLst>
  <p:sldSz cx="9144000" cy="6858000" type="screen4x3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0" autoAdjust="0"/>
    <p:restoredTop sz="94075" autoAdjust="0"/>
  </p:normalViewPr>
  <p:slideViewPr>
    <p:cSldViewPr>
      <p:cViewPr varScale="1">
        <p:scale>
          <a:sx n="70" d="100"/>
          <a:sy n="70" d="100"/>
        </p:scale>
        <p:origin x="120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833" y="0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287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833" y="9442287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0D837C6-F557-450D-B853-1365B79DB9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487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833" y="0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49" y="4721983"/>
            <a:ext cx="4991103" cy="447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287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833" y="9442287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636E852-6017-44B4-93CC-A8A8711BE2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847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3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95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58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02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50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88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36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01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86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0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24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70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5.wmf"/><Relationship Id="rId26" Type="http://schemas.openxmlformats.org/officeDocument/2006/relationships/oleObject" Target="../embeddings/oleObject14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17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2.bin"/><Relationship Id="rId28" Type="http://schemas.openxmlformats.org/officeDocument/2006/relationships/oleObject" Target="../embeddings/oleObject16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3.wmf"/><Relationship Id="rId22" Type="http://schemas.openxmlformats.org/officeDocument/2006/relationships/oleObject" Target="../embeddings/oleObject11.bin"/><Relationship Id="rId27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 dirty="0"/>
              <a:t>Variations- Turing Machine</a:t>
            </a:r>
            <a:endParaRPr lang="en-US" altLang="en-US" sz="4400" dirty="0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3815443"/>
            <a:ext cx="4267200" cy="762000"/>
          </a:xfrm>
        </p:spPr>
        <p:txBody>
          <a:bodyPr/>
          <a:lstStyle/>
          <a:p>
            <a:r>
              <a:rPr lang="en-US" altLang="en-US" sz="3200" dirty="0" smtClean="0"/>
              <a:t> Lecture </a:t>
            </a:r>
            <a:r>
              <a:rPr lang="en-US" altLang="en-US" sz="3200" smtClean="0"/>
              <a:t>-12 </a:t>
            </a:r>
            <a:endParaRPr lang="en-US" altLang="en-US" sz="3200" dirty="0" smtClean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F8FCF8B-965F-4088-94AA-6F1F2711F20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254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 dirty="0" smtClean="0">
                <a:cs typeface="Arial" panose="020B0604020202020204" pitchFamily="34" charset="0"/>
              </a:rPr>
              <a:t>Non-deterministic TM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87375" y="927100"/>
            <a:ext cx="7886700" cy="5008563"/>
          </a:xfrm>
        </p:spPr>
        <p:txBody>
          <a:bodyPr/>
          <a:lstStyle/>
          <a:p>
            <a:pPr algn="just" eaLnBrk="1" hangingPunct="1"/>
            <a:r>
              <a:rPr lang="en-US" altLang="en-US" sz="2800" smtClean="0">
                <a:cs typeface="Arial" panose="020B0604020202020204" pitchFamily="34" charset="0"/>
              </a:rPr>
              <a:t>NTM allows a finite number of transitions to be specified for a given configuration (current state and tape symbol)</a:t>
            </a:r>
          </a:p>
          <a:p>
            <a:pPr algn="just" eaLnBrk="1" hangingPunct="1"/>
            <a:r>
              <a:rPr lang="en-US" altLang="en-US" sz="2800" smtClean="0">
                <a:cs typeface="Arial" panose="020B0604020202020204" pitchFamily="34" charset="0"/>
              </a:rPr>
              <a:t>meaning more than one action for a given configuration</a:t>
            </a:r>
          </a:p>
          <a:p>
            <a:pPr algn="just" eaLnBrk="1" hangingPunct="1"/>
            <a:r>
              <a:rPr lang="el-GR" altLang="en-US" sz="2800" smtClean="0">
                <a:cs typeface="Arial" panose="020B0604020202020204" pitchFamily="34" charset="0"/>
              </a:rPr>
              <a:t>δ</a:t>
            </a:r>
            <a:r>
              <a:rPr lang="en-US" altLang="en-US" sz="2800" smtClean="0">
                <a:cs typeface="Arial" panose="020B0604020202020204" pitchFamily="34" charset="0"/>
              </a:rPr>
              <a:t>(q</a:t>
            </a:r>
            <a:r>
              <a:rPr lang="en-US" altLang="en-US" sz="2800" baseline="-25000" smtClean="0">
                <a:cs typeface="Arial" panose="020B0604020202020204" pitchFamily="34" charset="0"/>
              </a:rPr>
              <a:t>i</a:t>
            </a:r>
            <a:r>
              <a:rPr lang="en-US" altLang="en-US" sz="2800" smtClean="0">
                <a:cs typeface="Arial" panose="020B0604020202020204" pitchFamily="34" charset="0"/>
              </a:rPr>
              <a:t>, x) = {(q</a:t>
            </a:r>
            <a:r>
              <a:rPr lang="en-US" altLang="en-US" sz="2800" baseline="-25000" smtClean="0">
                <a:cs typeface="Arial" panose="020B0604020202020204" pitchFamily="34" charset="0"/>
              </a:rPr>
              <a:t>j</a:t>
            </a:r>
            <a:r>
              <a:rPr lang="en-US" altLang="en-US" sz="2800" smtClean="0">
                <a:cs typeface="Arial" panose="020B0604020202020204" pitchFamily="34" charset="0"/>
              </a:rPr>
              <a:t>, y, d), (q</a:t>
            </a:r>
            <a:r>
              <a:rPr lang="en-US" altLang="en-US" sz="2800" baseline="-25000" smtClean="0">
                <a:cs typeface="Arial" panose="020B0604020202020204" pitchFamily="34" charset="0"/>
              </a:rPr>
              <a:t>k</a:t>
            </a:r>
            <a:r>
              <a:rPr lang="en-US" altLang="en-US" sz="2800" smtClean="0">
                <a:cs typeface="Arial" panose="020B0604020202020204" pitchFamily="34" charset="0"/>
              </a:rPr>
              <a:t>, z, e), …}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56350"/>
            <a:ext cx="2057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92CCBE-4692-4B71-BE91-446A3830E7E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3687763"/>
            <a:ext cx="4598987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05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2"/>
          <p:cNvSpPr>
            <a:spLocks noChangeArrowheads="1"/>
          </p:cNvSpPr>
          <p:nvPr/>
        </p:nvSpPr>
        <p:spPr bwMode="auto">
          <a:xfrm>
            <a:off x="228600" y="2057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 flipV="1">
            <a:off x="914400" y="16002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667000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2438400" y="11430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2438400" y="29718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081088" y="1928813"/>
          <a:ext cx="19097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4" name="Equation" r:id="rId3" imgW="571252" imgH="203112" progId="Equation.3">
                  <p:embed/>
                </p:oleObj>
              </mc:Choice>
              <mc:Fallback>
                <p:oleObj name="Equation" r:id="rId3" imgW="57125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1928813"/>
                        <a:ext cx="190976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100013" y="3140075"/>
          <a:ext cx="21431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Equation" r:id="rId5" imgW="583947" imgH="203112" progId="Equation.3">
                  <p:embed/>
                </p:oleObj>
              </mc:Choice>
              <mc:Fallback>
                <p:oleObj name="Equation" r:id="rId5" imgW="58394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3" y="3140075"/>
                        <a:ext cx="21431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411163" y="2138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6" name="Equation" r:id="rId7" imgW="380835" imgH="520474" progId="Equation.3">
                  <p:embed/>
                </p:oleObj>
              </mc:Choice>
              <mc:Fallback>
                <p:oleObj name="Equation" r:id="rId7" imgW="380835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2138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2590800" y="12239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7" name="Equation" r:id="rId9" imgW="444307" imgH="520474" progId="Equation.3">
                  <p:embed/>
                </p:oleObj>
              </mc:Choice>
              <mc:Fallback>
                <p:oleObj name="Equation" r:id="rId9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239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2597150" y="3048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8" name="Equation" r:id="rId11" imgW="431613" imgH="533169" progId="Equation.3">
                  <p:embed/>
                </p:oleObj>
              </mc:Choice>
              <mc:Fallback>
                <p:oleObj name="Equation" r:id="rId11" imgW="431613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3048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Line 45"/>
          <p:cNvSpPr>
            <a:spLocks noChangeShapeType="1"/>
          </p:cNvSpPr>
          <p:nvPr/>
        </p:nvSpPr>
        <p:spPr bwMode="auto">
          <a:xfrm>
            <a:off x="3962400" y="990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3" name="Line 46"/>
          <p:cNvSpPr>
            <a:spLocks noChangeShapeType="1"/>
          </p:cNvSpPr>
          <p:nvPr/>
        </p:nvSpPr>
        <p:spPr bwMode="auto">
          <a:xfrm>
            <a:off x="3962400" y="1524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4" name="Line 47"/>
          <p:cNvSpPr>
            <a:spLocks noChangeShapeType="1"/>
          </p:cNvSpPr>
          <p:nvPr/>
        </p:nvSpPr>
        <p:spPr bwMode="auto">
          <a:xfrm>
            <a:off x="48006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5" name="Line 48"/>
          <p:cNvSpPr>
            <a:spLocks noChangeShapeType="1"/>
          </p:cNvSpPr>
          <p:nvPr/>
        </p:nvSpPr>
        <p:spPr bwMode="auto">
          <a:xfrm>
            <a:off x="53340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6" name="Line 49"/>
          <p:cNvSpPr>
            <a:spLocks noChangeShapeType="1"/>
          </p:cNvSpPr>
          <p:nvPr/>
        </p:nvSpPr>
        <p:spPr bwMode="auto">
          <a:xfrm>
            <a:off x="58674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7" name="Line 50"/>
          <p:cNvSpPr>
            <a:spLocks noChangeShapeType="1"/>
          </p:cNvSpPr>
          <p:nvPr/>
        </p:nvSpPr>
        <p:spPr bwMode="auto">
          <a:xfrm>
            <a:off x="64008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8" name="Line 51"/>
          <p:cNvSpPr>
            <a:spLocks noChangeShapeType="1"/>
          </p:cNvSpPr>
          <p:nvPr/>
        </p:nvSpPr>
        <p:spPr bwMode="auto">
          <a:xfrm>
            <a:off x="69342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619" name="Object 52"/>
          <p:cNvGraphicFramePr>
            <a:graphicFrameLocks noChangeAspect="1"/>
          </p:cNvGraphicFramePr>
          <p:nvPr/>
        </p:nvGraphicFramePr>
        <p:xfrm>
          <a:off x="4927600" y="1074738"/>
          <a:ext cx="3762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name="Equation" r:id="rId13" imgW="126835" imgH="139518" progId="Equation.3">
                  <p:embed/>
                </p:oleObj>
              </mc:Choice>
              <mc:Fallback>
                <p:oleObj name="Equation" r:id="rId13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1074738"/>
                        <a:ext cx="3762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0" name="Object 53"/>
          <p:cNvGraphicFramePr>
            <a:graphicFrameLocks noChangeAspect="1"/>
          </p:cNvGraphicFramePr>
          <p:nvPr/>
        </p:nvGraphicFramePr>
        <p:xfrm>
          <a:off x="5486400" y="1066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0" name="Equation" r:id="rId15" imgW="253890" imgH="393529" progId="Equation.3">
                  <p:embed/>
                </p:oleObj>
              </mc:Choice>
              <mc:Fallback>
                <p:oleObj name="Equation" r:id="rId1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066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54"/>
          <p:cNvGraphicFramePr>
            <a:graphicFrameLocks noChangeAspect="1"/>
          </p:cNvGraphicFramePr>
          <p:nvPr/>
        </p:nvGraphicFramePr>
        <p:xfrm>
          <a:off x="6026150" y="11223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1" name="Equation" r:id="rId17" imgW="241195" imgH="279279" progId="Equation.3">
                  <p:embed/>
                </p:oleObj>
              </mc:Choice>
              <mc:Fallback>
                <p:oleObj name="Equation" r:id="rId17" imgW="241195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11223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2" name="Line 55"/>
          <p:cNvSpPr>
            <a:spLocks noChangeShapeType="1"/>
          </p:cNvSpPr>
          <p:nvPr/>
        </p:nvSpPr>
        <p:spPr bwMode="auto">
          <a:xfrm flipV="1">
            <a:off x="4495800" y="152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23" name="Line 56"/>
          <p:cNvSpPr>
            <a:spLocks noChangeShapeType="1"/>
          </p:cNvSpPr>
          <p:nvPr/>
        </p:nvSpPr>
        <p:spPr bwMode="auto">
          <a:xfrm>
            <a:off x="42672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624" name="Object 57"/>
          <p:cNvGraphicFramePr>
            <a:graphicFrameLocks noChangeAspect="1"/>
          </p:cNvGraphicFramePr>
          <p:nvPr/>
        </p:nvGraphicFramePr>
        <p:xfrm>
          <a:off x="4419600" y="1066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2" name="Equation" r:id="rId19" imgW="253890" imgH="368140" progId="Equation.3">
                  <p:embed/>
                </p:oleObj>
              </mc:Choice>
              <mc:Fallback>
                <p:oleObj name="Equation" r:id="rId19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066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5" name="Object 58"/>
          <p:cNvGraphicFramePr>
            <a:graphicFrameLocks noChangeAspect="1"/>
          </p:cNvGraphicFramePr>
          <p:nvPr/>
        </p:nvGraphicFramePr>
        <p:xfrm>
          <a:off x="6553200" y="1066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3" name="Equation" r:id="rId21" imgW="253890" imgH="368140" progId="Equation.3">
                  <p:embed/>
                </p:oleObj>
              </mc:Choice>
              <mc:Fallback>
                <p:oleObj name="Equation" r:id="rId21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066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6" name="Object 59"/>
          <p:cNvGraphicFramePr>
            <a:graphicFrameLocks noChangeAspect="1"/>
          </p:cNvGraphicFramePr>
          <p:nvPr/>
        </p:nvGraphicFramePr>
        <p:xfrm>
          <a:off x="4267200" y="1752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Equation" r:id="rId22" imgW="444307" imgH="520474" progId="Equation.3">
                  <p:embed/>
                </p:oleObj>
              </mc:Choice>
              <mc:Fallback>
                <p:oleObj name="Equation" r:id="rId22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752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7" name="Text Box 60"/>
          <p:cNvSpPr txBox="1">
            <a:spLocks noChangeArrowheads="1"/>
          </p:cNvSpPr>
          <p:nvPr/>
        </p:nvSpPr>
        <p:spPr bwMode="auto">
          <a:xfrm>
            <a:off x="7415213" y="990600"/>
            <a:ext cx="1728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Choice 1</a:t>
            </a:r>
          </a:p>
        </p:txBody>
      </p:sp>
      <p:sp>
        <p:nvSpPr>
          <p:cNvPr id="25628" name="Line 61"/>
          <p:cNvSpPr>
            <a:spLocks noChangeShapeType="1"/>
          </p:cNvSpPr>
          <p:nvPr/>
        </p:nvSpPr>
        <p:spPr bwMode="auto">
          <a:xfrm>
            <a:off x="3886200" y="2438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29" name="Line 62"/>
          <p:cNvSpPr>
            <a:spLocks noChangeShapeType="1"/>
          </p:cNvSpPr>
          <p:nvPr/>
        </p:nvSpPr>
        <p:spPr bwMode="auto">
          <a:xfrm>
            <a:off x="3886200" y="2971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30" name="Line 63"/>
          <p:cNvSpPr>
            <a:spLocks noChangeShapeType="1"/>
          </p:cNvSpPr>
          <p:nvPr/>
        </p:nvSpPr>
        <p:spPr bwMode="auto">
          <a:xfrm>
            <a:off x="4724400" y="2438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31" name="Line 64"/>
          <p:cNvSpPr>
            <a:spLocks noChangeShapeType="1"/>
          </p:cNvSpPr>
          <p:nvPr/>
        </p:nvSpPr>
        <p:spPr bwMode="auto">
          <a:xfrm>
            <a:off x="5257800" y="2438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32" name="Line 65"/>
          <p:cNvSpPr>
            <a:spLocks noChangeShapeType="1"/>
          </p:cNvSpPr>
          <p:nvPr/>
        </p:nvSpPr>
        <p:spPr bwMode="auto">
          <a:xfrm>
            <a:off x="5791200" y="2438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33" name="Line 66"/>
          <p:cNvSpPr>
            <a:spLocks noChangeShapeType="1"/>
          </p:cNvSpPr>
          <p:nvPr/>
        </p:nvSpPr>
        <p:spPr bwMode="auto">
          <a:xfrm>
            <a:off x="6324600" y="2438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34" name="Line 67"/>
          <p:cNvSpPr>
            <a:spLocks noChangeShapeType="1"/>
          </p:cNvSpPr>
          <p:nvPr/>
        </p:nvSpPr>
        <p:spPr bwMode="auto">
          <a:xfrm>
            <a:off x="6858000" y="2438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635" name="Object 68"/>
          <p:cNvGraphicFramePr>
            <a:graphicFrameLocks noChangeAspect="1"/>
          </p:cNvGraphicFramePr>
          <p:nvPr/>
        </p:nvGraphicFramePr>
        <p:xfrm>
          <a:off x="4797425" y="2484438"/>
          <a:ext cx="4651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name="Equation" r:id="rId23" imgW="126835" imgH="139518" progId="Equation.3">
                  <p:embed/>
                </p:oleObj>
              </mc:Choice>
              <mc:Fallback>
                <p:oleObj name="Equation" r:id="rId23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2484438"/>
                        <a:ext cx="46513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6" name="Object 69"/>
          <p:cNvGraphicFramePr>
            <a:graphicFrameLocks noChangeAspect="1"/>
          </p:cNvGraphicFramePr>
          <p:nvPr/>
        </p:nvGraphicFramePr>
        <p:xfrm>
          <a:off x="5410200" y="2514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6" name="Equation" r:id="rId25" imgW="253890" imgH="393529" progId="Equation.3">
                  <p:embed/>
                </p:oleObj>
              </mc:Choice>
              <mc:Fallback>
                <p:oleObj name="Equation" r:id="rId2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514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7" name="Object 70"/>
          <p:cNvGraphicFramePr>
            <a:graphicFrameLocks noChangeAspect="1"/>
          </p:cNvGraphicFramePr>
          <p:nvPr/>
        </p:nvGraphicFramePr>
        <p:xfrm>
          <a:off x="5949950" y="25701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name="Equation" r:id="rId26" imgW="241195" imgH="279279" progId="Equation.3">
                  <p:embed/>
                </p:oleObj>
              </mc:Choice>
              <mc:Fallback>
                <p:oleObj name="Equation" r:id="rId26" imgW="241195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25701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8" name="Line 71"/>
          <p:cNvSpPr>
            <a:spLocks noChangeShapeType="1"/>
          </p:cNvSpPr>
          <p:nvPr/>
        </p:nvSpPr>
        <p:spPr bwMode="auto">
          <a:xfrm flipV="1">
            <a:off x="5486400" y="297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39" name="Line 72"/>
          <p:cNvSpPr>
            <a:spLocks noChangeShapeType="1"/>
          </p:cNvSpPr>
          <p:nvPr/>
        </p:nvSpPr>
        <p:spPr bwMode="auto">
          <a:xfrm>
            <a:off x="4191000" y="2438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640" name="Object 73"/>
          <p:cNvGraphicFramePr>
            <a:graphicFrameLocks noChangeAspect="1"/>
          </p:cNvGraphicFramePr>
          <p:nvPr/>
        </p:nvGraphicFramePr>
        <p:xfrm>
          <a:off x="4343400" y="2514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Equation" r:id="rId27" imgW="253890" imgH="368140" progId="Equation.3">
                  <p:embed/>
                </p:oleObj>
              </mc:Choice>
              <mc:Fallback>
                <p:oleObj name="Equation" r:id="rId27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14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1" name="Object 74"/>
          <p:cNvGraphicFramePr>
            <a:graphicFrameLocks noChangeAspect="1"/>
          </p:cNvGraphicFramePr>
          <p:nvPr/>
        </p:nvGraphicFramePr>
        <p:xfrm>
          <a:off x="6477000" y="2514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9" name="Equation" r:id="rId28" imgW="253890" imgH="368140" progId="Equation.3">
                  <p:embed/>
                </p:oleObj>
              </mc:Choice>
              <mc:Fallback>
                <p:oleObj name="Equation" r:id="rId28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514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2" name="Object 75"/>
          <p:cNvGraphicFramePr>
            <a:graphicFrameLocks noChangeAspect="1"/>
          </p:cNvGraphicFramePr>
          <p:nvPr/>
        </p:nvGraphicFramePr>
        <p:xfrm>
          <a:off x="5334000" y="3200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0" name="Equation" r:id="rId29" imgW="431613" imgH="533169" progId="Equation.3">
                  <p:embed/>
                </p:oleObj>
              </mc:Choice>
              <mc:Fallback>
                <p:oleObj name="Equation" r:id="rId29" imgW="431613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00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3" name="Text Box 76"/>
          <p:cNvSpPr txBox="1">
            <a:spLocks noChangeArrowheads="1"/>
          </p:cNvSpPr>
          <p:nvPr/>
        </p:nvSpPr>
        <p:spPr bwMode="auto">
          <a:xfrm>
            <a:off x="7350125" y="2362200"/>
            <a:ext cx="1793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Choice 2</a:t>
            </a:r>
          </a:p>
        </p:txBody>
      </p:sp>
      <p:sp>
        <p:nvSpPr>
          <p:cNvPr id="25644" name="Text Box 84"/>
          <p:cNvSpPr txBox="1">
            <a:spLocks noChangeArrowheads="1"/>
          </p:cNvSpPr>
          <p:nvPr/>
        </p:nvSpPr>
        <p:spPr bwMode="auto">
          <a:xfrm>
            <a:off x="2286000" y="0"/>
            <a:ext cx="63341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Non Deterministic Turing machine</a:t>
            </a:r>
          </a:p>
        </p:txBody>
      </p:sp>
      <p:sp>
        <p:nvSpPr>
          <p:cNvPr id="25645" name="Text Box 86"/>
          <p:cNvSpPr txBox="1">
            <a:spLocks noChangeArrowheads="1"/>
          </p:cNvSpPr>
          <p:nvPr/>
        </p:nvSpPr>
        <p:spPr bwMode="auto">
          <a:xfrm>
            <a:off x="4953000" y="4572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33CC33"/>
                </a:solidFill>
              </a:rPr>
              <a:t>Time 1</a:t>
            </a:r>
          </a:p>
        </p:txBody>
      </p:sp>
    </p:spTree>
    <p:extLst>
      <p:ext uri="{BB962C8B-B14F-4D97-AF65-F5344CB8AC3E}">
        <p14:creationId xmlns:p14="http://schemas.microsoft.com/office/powerpoint/2010/main" val="10462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28650" y="-19050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cs typeface="Arial" panose="020B0604020202020204" pitchFamily="34" charset="0"/>
              </a:rPr>
              <a:t>NTM contd…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9900" y="1317625"/>
            <a:ext cx="8385175" cy="5221288"/>
          </a:xfrm>
        </p:spPr>
        <p:txBody>
          <a:bodyPr/>
          <a:lstStyle/>
          <a:p>
            <a:pPr algn="just" eaLnBrk="1" hangingPunct="1"/>
            <a:r>
              <a:rPr lang="en-US" altLang="en-US" sz="2800" smtClean="0">
                <a:cs typeface="Arial" panose="020B0604020202020204" pitchFamily="34" charset="0"/>
              </a:rPr>
              <a:t>Acceptance in NTM can be final state or halting</a:t>
            </a:r>
          </a:p>
          <a:p>
            <a:pPr algn="just" eaLnBrk="1" hangingPunct="1"/>
            <a:r>
              <a:rPr lang="en-US" altLang="en-US" sz="2800" smtClean="0">
                <a:cs typeface="Arial" panose="020B0604020202020204" pitchFamily="34" charset="0"/>
              </a:rPr>
              <a:t>NTM may produce multiple computations for a single input string</a:t>
            </a:r>
          </a:p>
          <a:p>
            <a:pPr algn="just" eaLnBrk="1" hangingPunct="1"/>
            <a:r>
              <a:rPr lang="en-US" altLang="en-US" sz="2800" smtClean="0">
                <a:cs typeface="Arial" panose="020B0604020202020204" pitchFamily="34" charset="0"/>
              </a:rPr>
              <a:t>Whereas a DTM has a single "computation path" that it follows, an NTM has a "computation tree". If at least one branch of the tree halts with an "accept" condition, we say that the NTM accepts the input.</a:t>
            </a:r>
          </a:p>
          <a:p>
            <a:pPr algn="just" eaLnBrk="1" hangingPunct="1"/>
            <a:r>
              <a:rPr lang="en-US" altLang="en-US" sz="2800" smtClean="0">
                <a:cs typeface="Arial" panose="020B0604020202020204" pitchFamily="34" charset="0"/>
              </a:rPr>
              <a:t>Nondeterministic Turing machines are equivalent with deterministic Turing machines. 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56350"/>
            <a:ext cx="2057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AB81A16-C4D1-45E5-8C62-A551BCA4727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4595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Conclusion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TM has variations</a:t>
            </a:r>
          </a:p>
          <a:p>
            <a:pPr algn="just" eaLnBrk="1" hangingPunct="1"/>
            <a:r>
              <a:rPr lang="en-US" altLang="en-US" sz="2400" smtClean="0"/>
              <a:t>Each new machine has the same power as standard Turing Machine (accept the same set of languages)</a:t>
            </a:r>
          </a:p>
          <a:p>
            <a:pPr algn="just" eaLnBrk="1" hangingPunct="1"/>
            <a:r>
              <a:rPr lang="en-US" altLang="en-US" sz="2400" smtClean="0"/>
              <a:t>Non-determinism does not increase the capabilities of TM</a:t>
            </a:r>
          </a:p>
          <a:p>
            <a:pPr algn="just" eaLnBrk="1" hangingPunct="1"/>
            <a:r>
              <a:rPr lang="en-US" altLang="en-US" sz="2400" smtClean="0"/>
              <a:t>Languages accepted by NTM are precisely those accepted by deterministic machines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56350"/>
            <a:ext cx="2057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B2905EE-7F86-4175-8DA4-74ECD445717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269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TM Examples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Recognize the language {a</a:t>
            </a:r>
            <a:r>
              <a:rPr lang="en-US" altLang="en-US" sz="2400" baseline="30000" smtClean="0"/>
              <a:t>i </a:t>
            </a:r>
            <a:r>
              <a:rPr lang="en-US" altLang="en-US" sz="2400" smtClean="0"/>
              <a:t>b</a:t>
            </a:r>
            <a:r>
              <a:rPr lang="en-US" altLang="en-US" sz="2400" baseline="30000" smtClean="0"/>
              <a:t>i</a:t>
            </a:r>
            <a:r>
              <a:rPr lang="en-US" altLang="en-US" sz="2400" smtClean="0"/>
              <a:t> | i </a:t>
            </a:r>
            <a:r>
              <a:rPr lang="en-US" altLang="en-US" sz="2400" smtClean="0">
                <a:cs typeface="Arial" panose="020B0604020202020204" pitchFamily="34" charset="0"/>
              </a:rPr>
              <a:t>≥ o}</a:t>
            </a:r>
          </a:p>
          <a:p>
            <a:pPr eaLnBrk="1" hangingPunct="1">
              <a:buClr>
                <a:srgbClr val="3333CC"/>
              </a:buClr>
            </a:pPr>
            <a:r>
              <a:rPr lang="en-US" altLang="en-US" sz="2400" smtClean="0">
                <a:solidFill>
                  <a:srgbClr val="000000"/>
                </a:solidFill>
              </a:rPr>
              <a:t>Recognize the language {a</a:t>
            </a:r>
            <a:r>
              <a:rPr lang="en-US" altLang="en-US" sz="2400" baseline="30000" smtClean="0">
                <a:solidFill>
                  <a:srgbClr val="000000"/>
                </a:solidFill>
              </a:rPr>
              <a:t>i</a:t>
            </a:r>
            <a:r>
              <a:rPr lang="en-US" altLang="en-US" sz="2400" smtClean="0">
                <a:solidFill>
                  <a:srgbClr val="000000"/>
                </a:solidFill>
              </a:rPr>
              <a:t>b</a:t>
            </a:r>
            <a:r>
              <a:rPr lang="en-US" altLang="en-US" sz="2400" baseline="30000" smtClean="0">
                <a:solidFill>
                  <a:srgbClr val="000000"/>
                </a:solidFill>
              </a:rPr>
              <a:t>i</a:t>
            </a:r>
            <a:r>
              <a:rPr lang="en-US" altLang="en-US" sz="2400" smtClean="0">
                <a:solidFill>
                  <a:srgbClr val="000000"/>
                </a:solidFill>
              </a:rPr>
              <a:t>c</a:t>
            </a:r>
            <a:r>
              <a:rPr lang="en-US" altLang="en-US" sz="2400" baseline="30000" smtClean="0">
                <a:solidFill>
                  <a:srgbClr val="000000"/>
                </a:solidFill>
              </a:rPr>
              <a:t>i</a:t>
            </a:r>
            <a:r>
              <a:rPr lang="en-US" altLang="en-US" sz="2400" smtClean="0">
                <a:solidFill>
                  <a:srgbClr val="000000"/>
                </a:solidFill>
              </a:rPr>
              <a:t> | i </a:t>
            </a:r>
            <a:r>
              <a:rPr lang="en-US" altLang="en-US" sz="2400" smtClean="0">
                <a:solidFill>
                  <a:srgbClr val="000000"/>
                </a:solidFill>
                <a:cs typeface="Arial" panose="020B0604020202020204" pitchFamily="34" charset="0"/>
              </a:rPr>
              <a:t>≥ o}</a:t>
            </a:r>
          </a:p>
          <a:p>
            <a:pPr eaLnBrk="1" hangingPunct="1">
              <a:buClr>
                <a:srgbClr val="3333CC"/>
              </a:buClr>
            </a:pPr>
            <a:r>
              <a:rPr lang="en-US" altLang="en-US" sz="2400" smtClean="0">
                <a:solidFill>
                  <a:srgbClr val="000000"/>
                </a:solidFill>
              </a:rPr>
              <a:t>Recognize the language {a</a:t>
            </a:r>
            <a:r>
              <a:rPr lang="en-US" altLang="en-US" sz="2400" baseline="30000" smtClean="0">
                <a:solidFill>
                  <a:srgbClr val="000000"/>
                </a:solidFill>
              </a:rPr>
              <a:t>i</a:t>
            </a:r>
            <a:r>
              <a:rPr lang="en-US" altLang="en-US" sz="2400" smtClean="0">
                <a:solidFill>
                  <a:srgbClr val="000000"/>
                </a:solidFill>
              </a:rPr>
              <a:t>b</a:t>
            </a:r>
            <a:r>
              <a:rPr lang="en-US" altLang="en-US" sz="2400" baseline="30000" smtClean="0">
                <a:solidFill>
                  <a:srgbClr val="000000"/>
                </a:solidFill>
              </a:rPr>
              <a:t>i</a:t>
            </a:r>
            <a:r>
              <a:rPr lang="en-US" altLang="en-US" sz="2400" smtClean="0">
                <a:solidFill>
                  <a:srgbClr val="000000"/>
                </a:solidFill>
              </a:rPr>
              <a:t>c</a:t>
            </a:r>
            <a:r>
              <a:rPr lang="en-US" altLang="en-US" sz="2400" baseline="30000" smtClean="0">
                <a:solidFill>
                  <a:srgbClr val="000000"/>
                </a:solidFill>
              </a:rPr>
              <a:t>i</a:t>
            </a:r>
            <a:r>
              <a:rPr lang="en-US" altLang="en-US" sz="2400" smtClean="0">
                <a:solidFill>
                  <a:srgbClr val="000000"/>
                </a:solidFill>
              </a:rPr>
              <a:t>d</a:t>
            </a:r>
            <a:r>
              <a:rPr lang="en-US" altLang="en-US" sz="2400" baseline="30000" smtClean="0">
                <a:solidFill>
                  <a:srgbClr val="000000"/>
                </a:solidFill>
              </a:rPr>
              <a:t>i </a:t>
            </a:r>
            <a:r>
              <a:rPr lang="en-US" altLang="en-US" sz="2400" smtClean="0">
                <a:solidFill>
                  <a:srgbClr val="000000"/>
                </a:solidFill>
              </a:rPr>
              <a:t>| i </a:t>
            </a:r>
            <a:r>
              <a:rPr lang="en-US" altLang="en-US" sz="2400" smtClean="0">
                <a:solidFill>
                  <a:srgbClr val="000000"/>
                </a:solidFill>
                <a:cs typeface="Arial" panose="020B0604020202020204" pitchFamily="34" charset="0"/>
              </a:rPr>
              <a:t>≥ o}</a:t>
            </a:r>
          </a:p>
          <a:p>
            <a:pPr eaLnBrk="1" hangingPunct="1">
              <a:buClr>
                <a:srgbClr val="3333CC"/>
              </a:buClr>
            </a:pPr>
            <a:r>
              <a:rPr lang="en-US" altLang="en-US" sz="2400" smtClean="0">
                <a:solidFill>
                  <a:srgbClr val="000000"/>
                </a:solidFill>
                <a:cs typeface="Arial" panose="020B0604020202020204" pitchFamily="34" charset="0"/>
              </a:rPr>
              <a:t>Reverse, copy, concatenate, erase and input string</a:t>
            </a:r>
          </a:p>
          <a:p>
            <a:pPr eaLnBrk="1" hangingPunct="1">
              <a:buClr>
                <a:srgbClr val="3333CC"/>
              </a:buClr>
            </a:pPr>
            <a:r>
              <a:rPr lang="en-US" altLang="en-US" sz="2400" smtClean="0">
                <a:solidFill>
                  <a:srgbClr val="000000"/>
                </a:solidFill>
                <a:cs typeface="Arial" panose="020B0604020202020204" pitchFamily="34" charset="0"/>
              </a:rPr>
              <a:t>Solve the Travelling Salesman Problem</a:t>
            </a:r>
          </a:p>
          <a:p>
            <a:pPr eaLnBrk="1" hangingPunct="1">
              <a:buClr>
                <a:srgbClr val="3333CC"/>
              </a:buClr>
            </a:pPr>
            <a:r>
              <a:rPr lang="en-US" altLang="en-US" sz="2400" smtClean="0">
                <a:solidFill>
                  <a:srgbClr val="000000"/>
                </a:solidFill>
                <a:cs typeface="Arial" panose="020B0604020202020204" pitchFamily="34" charset="0"/>
              </a:rPr>
              <a:t>Encrypt/decrypt using RSA</a:t>
            </a:r>
          </a:p>
          <a:p>
            <a:pPr eaLnBrk="1" hangingPunct="1">
              <a:buClr>
                <a:srgbClr val="3333CC"/>
              </a:buClr>
            </a:pPr>
            <a:r>
              <a:rPr lang="en-US" altLang="en-US" sz="2400" smtClean="0">
                <a:solidFill>
                  <a:srgbClr val="000000"/>
                </a:solidFill>
                <a:cs typeface="Arial" panose="020B0604020202020204" pitchFamily="34" charset="0"/>
              </a:rPr>
              <a:t>Check whether a number is prime</a:t>
            </a:r>
          </a:p>
          <a:p>
            <a:pPr eaLnBrk="1" hangingPunct="1">
              <a:buClr>
                <a:srgbClr val="3333CC"/>
              </a:buClr>
            </a:pPr>
            <a:r>
              <a:rPr lang="en-US" altLang="en-US" sz="2400" smtClean="0">
                <a:solidFill>
                  <a:srgbClr val="000000"/>
                </a:solidFill>
                <a:cs typeface="Arial" panose="020B0604020202020204" pitchFamily="34" charset="0"/>
              </a:rPr>
              <a:t>Add, multiply, divide, square etc…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56350"/>
            <a:ext cx="2057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8D0A79-1670-4745-A905-86D94ACF583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800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Variations of Turing Machines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Multi-Track TM</a:t>
            </a:r>
          </a:p>
          <a:p>
            <a:pPr eaLnBrk="1" hangingPunct="1"/>
            <a:r>
              <a:rPr lang="en-US" altLang="en-US" sz="2400" smtClean="0"/>
              <a:t>Multi-Tape TM</a:t>
            </a:r>
          </a:p>
          <a:p>
            <a:pPr eaLnBrk="1" hangingPunct="1"/>
            <a:r>
              <a:rPr lang="en-US" altLang="en-US" sz="2400" smtClean="0"/>
              <a:t>2 Stack Machine</a:t>
            </a:r>
          </a:p>
          <a:p>
            <a:pPr eaLnBrk="1" hangingPunct="1"/>
            <a:r>
              <a:rPr lang="en-US" altLang="en-US" sz="2400" smtClean="0"/>
              <a:t>Non-deterministic TM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The variations appear to increase the capability of the machine !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56350"/>
            <a:ext cx="2057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1CDE69-92A6-44B4-BA28-D131BFD5A0A0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305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 –Track 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913" y="1697038"/>
            <a:ext cx="8861425" cy="4525962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M</a:t>
            </a:r>
            <a:r>
              <a:rPr lang="en-US" sz="2400" dirty="0" smtClean="0"/>
              <a:t>ultiple </a:t>
            </a:r>
            <a:r>
              <a:rPr lang="en-US" sz="2400" dirty="0"/>
              <a:t>tracks but just one tape head reads and writes on all tracks. 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Single </a:t>
            </a:r>
            <a:r>
              <a:rPr lang="en-US" sz="2400" dirty="0"/>
              <a:t>tape head reads </a:t>
            </a:r>
            <a:r>
              <a:rPr lang="en-US" sz="2400" b="1" dirty="0"/>
              <a:t>n</a:t>
            </a:r>
            <a:r>
              <a:rPr lang="en-US" sz="2400" dirty="0"/>
              <a:t> symbols from </a:t>
            </a:r>
            <a:r>
              <a:rPr lang="en-US" sz="2400" b="1" dirty="0"/>
              <a:t>n</a:t>
            </a:r>
            <a:r>
              <a:rPr lang="en-US" sz="2400" dirty="0"/>
              <a:t> </a:t>
            </a:r>
            <a:r>
              <a:rPr lang="en-US" sz="2400" dirty="0" smtClean="0"/>
              <a:t>tracks at one step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r>
              <a:rPr lang="en-US" sz="2000" dirty="0" smtClean="0"/>
              <a:t>           </a:t>
            </a:r>
            <a:r>
              <a:rPr lang="en-US" sz="2000" b="1" dirty="0" smtClean="0">
                <a:solidFill>
                  <a:srgbClr val="0000FF"/>
                </a:solidFill>
              </a:rPr>
              <a:t>δ(Q</a:t>
            </a:r>
            <a:r>
              <a:rPr lang="en-US" sz="2000" b="1" baseline="-25000" dirty="0" smtClean="0">
                <a:solidFill>
                  <a:srgbClr val="0000FF"/>
                </a:solidFill>
              </a:rPr>
              <a:t>i</a:t>
            </a:r>
            <a:r>
              <a:rPr lang="en-US" sz="2000" b="1" dirty="0">
                <a:solidFill>
                  <a:srgbClr val="0000FF"/>
                </a:solidFill>
              </a:rPr>
              <a:t>, [a</a:t>
            </a:r>
            <a:r>
              <a:rPr lang="en-US" sz="2000" b="1" baseline="-25000" dirty="0">
                <a:solidFill>
                  <a:srgbClr val="0000FF"/>
                </a:solidFill>
              </a:rPr>
              <a:t>1</a:t>
            </a:r>
            <a:r>
              <a:rPr lang="en-US" sz="2000" b="1" dirty="0">
                <a:solidFill>
                  <a:srgbClr val="0000FF"/>
                </a:solidFill>
              </a:rPr>
              <a:t>, a</a:t>
            </a:r>
            <a:r>
              <a:rPr lang="en-US" sz="2000" b="1" baseline="-25000" dirty="0">
                <a:solidFill>
                  <a:srgbClr val="0000FF"/>
                </a:solidFill>
              </a:rPr>
              <a:t>2</a:t>
            </a:r>
            <a:r>
              <a:rPr lang="en-US" sz="2000" b="1" dirty="0">
                <a:solidFill>
                  <a:srgbClr val="0000FF"/>
                </a:solidFill>
              </a:rPr>
              <a:t>, a</a:t>
            </a:r>
            <a:r>
              <a:rPr lang="en-US" sz="2000" b="1" baseline="-25000" dirty="0">
                <a:solidFill>
                  <a:srgbClr val="0000FF"/>
                </a:solidFill>
              </a:rPr>
              <a:t>3</a:t>
            </a:r>
            <a:r>
              <a:rPr lang="en-US" sz="2000" b="1" dirty="0">
                <a:solidFill>
                  <a:srgbClr val="0000FF"/>
                </a:solidFill>
              </a:rPr>
              <a:t>,....]) = </a:t>
            </a:r>
            <a:r>
              <a:rPr lang="en-US" sz="2000" b="1" dirty="0" smtClean="0">
                <a:solidFill>
                  <a:srgbClr val="0000FF"/>
                </a:solidFill>
              </a:rPr>
              <a:t>(</a:t>
            </a:r>
            <a:r>
              <a:rPr lang="en-US" sz="2000" b="1" dirty="0" err="1">
                <a:solidFill>
                  <a:srgbClr val="0000FF"/>
                </a:solidFill>
              </a:rPr>
              <a:t>Q</a:t>
            </a:r>
            <a:r>
              <a:rPr lang="en-US" sz="2000" b="1" baseline="-25000" dirty="0" err="1">
                <a:solidFill>
                  <a:srgbClr val="0000FF"/>
                </a:solidFill>
              </a:rPr>
              <a:t>j</a:t>
            </a:r>
            <a:r>
              <a:rPr lang="en-US" sz="2000" b="1" dirty="0">
                <a:solidFill>
                  <a:srgbClr val="0000FF"/>
                </a:solidFill>
              </a:rPr>
              <a:t>, </a:t>
            </a:r>
            <a:r>
              <a:rPr lang="en-US" sz="2000" b="1" dirty="0" smtClean="0">
                <a:solidFill>
                  <a:srgbClr val="0000FF"/>
                </a:solidFill>
              </a:rPr>
              <a:t>[a</a:t>
            </a:r>
            <a:r>
              <a:rPr lang="en-US" sz="2000" b="1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1" dirty="0">
                <a:solidFill>
                  <a:srgbClr val="0000FF"/>
                </a:solidFill>
              </a:rPr>
              <a:t>, </a:t>
            </a:r>
            <a:r>
              <a:rPr lang="en-US" sz="2000" b="1" dirty="0" smtClean="0">
                <a:solidFill>
                  <a:srgbClr val="0000FF"/>
                </a:solidFill>
              </a:rPr>
              <a:t>a</a:t>
            </a:r>
            <a:r>
              <a:rPr lang="en-US" sz="2000" b="1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1" dirty="0">
                <a:solidFill>
                  <a:srgbClr val="0000FF"/>
                </a:solidFill>
              </a:rPr>
              <a:t>, </a:t>
            </a:r>
            <a:r>
              <a:rPr lang="en-US" sz="2000" b="1" dirty="0" smtClean="0">
                <a:solidFill>
                  <a:srgbClr val="0000FF"/>
                </a:solidFill>
              </a:rPr>
              <a:t>a</a:t>
            </a:r>
            <a:r>
              <a:rPr lang="en-US" sz="2000" b="1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1" dirty="0">
                <a:solidFill>
                  <a:srgbClr val="0000FF"/>
                </a:solidFill>
              </a:rPr>
              <a:t>,....], </a:t>
            </a:r>
            <a:r>
              <a:rPr lang="en-US" sz="2000" b="1" dirty="0" err="1">
                <a:solidFill>
                  <a:srgbClr val="0000FF"/>
                </a:solidFill>
              </a:rPr>
              <a:t>Left_shift</a:t>
            </a:r>
            <a:r>
              <a:rPr lang="en-US" sz="2000" b="1" dirty="0">
                <a:solidFill>
                  <a:srgbClr val="0000FF"/>
                </a:solidFill>
              </a:rPr>
              <a:t> or 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</a:rPr>
              <a:t>Right_shift</a:t>
            </a:r>
            <a:r>
              <a:rPr lang="en-US" sz="2000" b="1" dirty="0" smtClean="0">
                <a:solidFill>
                  <a:srgbClr val="0000FF"/>
                </a:solidFill>
              </a:rPr>
              <a:t>)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18436" name="AutoShape 2" descr="Image result for multiple track turing machine"/>
          <p:cNvSpPr>
            <a:spLocks noChangeAspect="1" noChangeArrowheads="1"/>
          </p:cNvSpPr>
          <p:nvPr/>
        </p:nvSpPr>
        <p:spPr bwMode="auto">
          <a:xfrm>
            <a:off x="161925" y="-15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9757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 –Track TM</a:t>
            </a:r>
          </a:p>
        </p:txBody>
      </p:sp>
      <p:sp>
        <p:nvSpPr>
          <p:cNvPr id="1945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9460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2389188"/>
            <a:ext cx="6007100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Down Arrow 8"/>
          <p:cNvSpPr>
            <a:spLocks noChangeArrowheads="1"/>
          </p:cNvSpPr>
          <p:nvPr/>
        </p:nvSpPr>
        <p:spPr bwMode="auto">
          <a:xfrm>
            <a:off x="3402013" y="2389188"/>
            <a:ext cx="336550" cy="727075"/>
          </a:xfrm>
          <a:prstGeom prst="downArrow">
            <a:avLst>
              <a:gd name="adj1" fmla="val 50000"/>
              <a:gd name="adj2" fmla="val 50009"/>
            </a:avLst>
          </a:prstGeom>
          <a:solidFill>
            <a:srgbClr val="0000F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3738563" y="2552700"/>
            <a:ext cx="2608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Tape Header</a:t>
            </a:r>
          </a:p>
        </p:txBody>
      </p:sp>
    </p:spTree>
    <p:extLst>
      <p:ext uri="{BB962C8B-B14F-4D97-AF65-F5344CB8AC3E}">
        <p14:creationId xmlns:p14="http://schemas.microsoft.com/office/powerpoint/2010/main" val="290296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Multi-Tape </a:t>
            </a:r>
            <a:r>
              <a:rPr lang="en-US" altLang="en-US" smtClean="0">
                <a:solidFill>
                  <a:schemeClr val="tx1"/>
                </a:solidFill>
              </a:rPr>
              <a:t>Turing</a:t>
            </a:r>
            <a:r>
              <a:rPr lang="en-US" altLang="en-US" smtClean="0">
                <a:solidFill>
                  <a:srgbClr val="333399"/>
                </a:solidFill>
              </a:rPr>
              <a:t> </a:t>
            </a:r>
            <a:r>
              <a:rPr lang="en-US" altLang="en-US" smtClean="0">
                <a:solidFill>
                  <a:schemeClr val="tx1"/>
                </a:solidFill>
              </a:rPr>
              <a:t>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557338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A </a:t>
            </a:r>
            <a:r>
              <a:rPr lang="en-US" sz="2000" i="1" dirty="0" smtClean="0"/>
              <a:t>k</a:t>
            </a:r>
            <a:r>
              <a:rPr lang="en-US" sz="2000" dirty="0" smtClean="0"/>
              <a:t>-tape machine has</a:t>
            </a:r>
          </a:p>
          <a:p>
            <a:pPr lvl="1" eaLnBrk="1" hangingPunct="1">
              <a:defRPr/>
            </a:pPr>
            <a:r>
              <a:rPr lang="en-US" sz="2000" i="1" dirty="0" smtClean="0">
                <a:solidFill>
                  <a:srgbClr val="000000"/>
                </a:solidFill>
                <a:ea typeface="+mn-ea"/>
                <a:cs typeface="+mn-cs"/>
              </a:rPr>
              <a:t>k</a:t>
            </a:r>
            <a:r>
              <a:rPr lang="en-US" sz="2000" dirty="0" smtClean="0">
                <a:solidFill>
                  <a:srgbClr val="000000"/>
                </a:solidFill>
                <a:ea typeface="+mn-ea"/>
                <a:cs typeface="+mn-cs"/>
              </a:rPr>
              <a:t>-tapes and </a:t>
            </a:r>
            <a:r>
              <a:rPr lang="en-US" sz="2000" i="1" dirty="0" smtClean="0">
                <a:solidFill>
                  <a:srgbClr val="000000"/>
                </a:solidFill>
                <a:ea typeface="+mn-ea"/>
                <a:cs typeface="+mn-cs"/>
              </a:rPr>
              <a:t>k</a:t>
            </a:r>
            <a:r>
              <a:rPr lang="en-US" sz="2000" dirty="0">
                <a:solidFill>
                  <a:srgbClr val="000000"/>
                </a:solidFill>
                <a:ea typeface="+mn-ea"/>
                <a:cs typeface="+mn-c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ea typeface="+mn-ea"/>
                <a:cs typeface="+mn-cs"/>
              </a:rPr>
              <a:t>independent tape heads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  <a:ea typeface="+mn-ea"/>
                <a:cs typeface="+mn-cs"/>
              </a:rPr>
              <a:t>M reads the tape simultaneously but has only one state</a:t>
            </a:r>
          </a:p>
          <a:p>
            <a:pPr marL="514350" indent="-457200" eaLnBrk="1" hangingPunct="1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Transitions</a:t>
            </a:r>
          </a:p>
          <a:p>
            <a:pPr marL="914400" lvl="1" indent="-457200" eaLnBrk="1" hangingPunct="1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Change the state</a:t>
            </a:r>
          </a:p>
          <a:p>
            <a:pPr marL="914400" lvl="1" indent="-457200" eaLnBrk="1" hangingPunct="1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Write a symbol on each tape</a:t>
            </a:r>
          </a:p>
          <a:p>
            <a:pPr marL="914400" lvl="1" indent="-457200" eaLnBrk="1" hangingPunct="1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Independently reposition tape heads: left, right, stationary</a:t>
            </a:r>
          </a:p>
          <a:p>
            <a:pPr marL="514350" indent="-457200" eaLnBrk="1" hangingPunct="1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Advantages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Ability to copy </a:t>
            </a:r>
          </a:p>
          <a:p>
            <a:pPr marL="457200" lvl="1" indent="0" eaLnBrk="1" hangingPunct="1"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     data between </a:t>
            </a:r>
          </a:p>
          <a:p>
            <a:pPr marL="457200" lvl="1" indent="0" eaLnBrk="1" hangingPunct="1"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     tapes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To compare strings</a:t>
            </a:r>
          </a:p>
          <a:p>
            <a:pPr marL="457200" lvl="1" indent="0" eaLnBrk="1" hangingPunct="1"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 on different tapes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56350"/>
            <a:ext cx="2057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A1CD0A-0366-4146-8D00-C825F2013CC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120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Multi-Tape </a:t>
            </a:r>
            <a:r>
              <a:rPr lang="en-US" altLang="en-US" smtClean="0">
                <a:solidFill>
                  <a:schemeClr val="tx1"/>
                </a:solidFill>
              </a:rPr>
              <a:t>TM</a:t>
            </a:r>
            <a:endParaRPr lang="en-US" alt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mtClean="0"/>
              <a:t>           </a:t>
            </a:r>
          </a:p>
          <a:p>
            <a:pPr marL="0" indent="0">
              <a:buFontTx/>
              <a:buNone/>
            </a:pPr>
            <a:endParaRPr lang="en-US" altLang="en-US" smtClean="0"/>
          </a:p>
          <a:p>
            <a:pPr marL="0" indent="0">
              <a:buFontTx/>
              <a:buNone/>
            </a:pPr>
            <a:endParaRPr lang="en-US" altLang="en-US" smtClean="0"/>
          </a:p>
          <a:p>
            <a:pPr marL="0" indent="0">
              <a:buFontTx/>
              <a:buNone/>
            </a:pPr>
            <a:endParaRPr lang="en-US" altLang="en-US" smtClean="0"/>
          </a:p>
          <a:p>
            <a:pPr marL="0" indent="0">
              <a:buFontTx/>
              <a:buNone/>
            </a:pPr>
            <a:endParaRPr lang="en-US" altLang="en-US" smtClean="0"/>
          </a:p>
          <a:p>
            <a:pPr marL="0" indent="0">
              <a:buFontTx/>
              <a:buNone/>
            </a:pPr>
            <a:r>
              <a:rPr lang="en-US" altLang="en-US" sz="2000" smtClean="0">
                <a:solidFill>
                  <a:srgbClr val="0000FF"/>
                </a:solidFill>
              </a:rPr>
              <a:t>δ(Qi, [a1, a2, a3,....]) = (Qj, [a1, a2, a3,....], Move1,Move2,Move3)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417638"/>
            <a:ext cx="5845175" cy="290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56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 Stack TM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smtClean="0"/>
              <a:t>First stack can hold what is to the left of the head, while the second stack holds what is to the right of the head, </a:t>
            </a:r>
          </a:p>
          <a:p>
            <a:pPr algn="just"/>
            <a:r>
              <a:rPr lang="en-US" altLang="en-US" sz="2800" smtClean="0"/>
              <a:t>Neglecting all the infinite blank symbols beyond the leftmost and rightmost of the head.</a:t>
            </a:r>
          </a:p>
          <a:p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66919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 Stack TM</a:t>
            </a:r>
          </a:p>
        </p:txBody>
      </p:sp>
      <p:sp>
        <p:nvSpPr>
          <p:cNvPr id="2355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355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1419225"/>
            <a:ext cx="72612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152344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270</TotalTime>
  <Words>448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Comic Sans MS</vt:lpstr>
      <vt:lpstr>Times New Roman</vt:lpstr>
      <vt:lpstr>Wingdings</vt:lpstr>
      <vt:lpstr>UCTI-Template-foundation-level</vt:lpstr>
      <vt:lpstr>Equation</vt:lpstr>
      <vt:lpstr>Variations- Turing Machine</vt:lpstr>
      <vt:lpstr>TM Examples</vt:lpstr>
      <vt:lpstr>Variations of Turing Machines</vt:lpstr>
      <vt:lpstr>Multi –Track TM</vt:lpstr>
      <vt:lpstr>Multi –Track TM</vt:lpstr>
      <vt:lpstr>Multi-Tape Turing Machines</vt:lpstr>
      <vt:lpstr>Multi-Tape TM</vt:lpstr>
      <vt:lpstr>2 Stack TM</vt:lpstr>
      <vt:lpstr>2 Stack TM</vt:lpstr>
      <vt:lpstr>Non-deterministic TM</vt:lpstr>
      <vt:lpstr>PowerPoint Presentation</vt:lpstr>
      <vt:lpstr>NTM contd…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Machines</dc:title>
  <dc:creator>Dr. Bazila Banu Abdul Jabbar</dc:creator>
  <cp:lastModifiedBy>Dr. Vazeerudeen Hameed</cp:lastModifiedBy>
  <cp:revision>22</cp:revision>
  <cp:lastPrinted>2017-08-21T08:29:27Z</cp:lastPrinted>
  <dcterms:created xsi:type="dcterms:W3CDTF">2016-08-12T02:27:12Z</dcterms:created>
  <dcterms:modified xsi:type="dcterms:W3CDTF">2017-08-21T08:29:28Z</dcterms:modified>
</cp:coreProperties>
</file>