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075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F18E92-3E80-45A8-907F-B7878F7761A4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387424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53F5E4-8160-4CD3-8652-979C3A93432D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257398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 smtClean="0"/>
              <a:t>Complexity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 dirty="0" smtClean="0"/>
              <a:t> Lecture </a:t>
            </a:r>
            <a:r>
              <a:rPr lang="en-US" altLang="en-US" sz="3200" smtClean="0"/>
              <a:t>-13 </a:t>
            </a:r>
            <a:endParaRPr lang="en-US" altLang="en-US" sz="3200" dirty="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complexity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Nondeterministic algorithms:</a:t>
            </a:r>
          </a:p>
          <a:p>
            <a:pPr lvl="1" eaLnBrk="1" hangingPunct="1"/>
            <a:r>
              <a:rPr lang="en-US" altLang="en-US" smtClean="0"/>
              <a:t>test all numbers 2,3,4... </a:t>
            </a:r>
            <a:r>
              <a:rPr lang="en-US" altLang="en-US" i="1" smtClean="0"/>
              <a:t>n</a:t>
            </a:r>
            <a:r>
              <a:rPr lang="en-US" altLang="en-US" smtClean="0"/>
              <a:t>-1 as divisors of </a:t>
            </a:r>
            <a:r>
              <a:rPr lang="en-US" altLang="en-US" i="1" smtClean="0"/>
              <a:t>n</a:t>
            </a:r>
          </a:p>
          <a:p>
            <a:pPr lvl="1" eaLnBrk="1" hangingPunct="1"/>
            <a:r>
              <a:rPr lang="en-US" altLang="en-US" smtClean="0"/>
              <a:t>if one or more numbers is a divisor, result is false. Else result is true.</a:t>
            </a:r>
          </a:p>
          <a:p>
            <a:pPr eaLnBrk="1" hangingPunct="1"/>
            <a:r>
              <a:rPr lang="en-US" altLang="en-US" smtClean="0"/>
              <a:t>time complexity is cost of checking an answer - i.e O(1) rather than finding one</a:t>
            </a:r>
          </a:p>
          <a:p>
            <a:pPr eaLnBrk="1" hangingPunct="1"/>
            <a:r>
              <a:rPr lang="en-US" altLang="en-US" smtClean="0"/>
              <a:t>However, it’s generally not feasible to execute a large number of options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CEEA1-A29F-43A6-B3A2-F5DC9125E4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090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NP Problems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FF"/>
                </a:solidFill>
              </a:rPr>
              <a:t>Polynomial time problems: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solution found in polynomial time on a deterministic TM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If a problem has nondeterministicly generated 'solutions' that can be </a:t>
            </a:r>
            <a:r>
              <a:rPr lang="en-US" altLang="en-US" sz="2400" u="sng" smtClean="0">
                <a:solidFill>
                  <a:srgbClr val="000000"/>
                </a:solidFill>
              </a:rPr>
              <a:t>checked</a:t>
            </a:r>
            <a:r>
              <a:rPr lang="en-US" altLang="en-US" sz="2400" smtClean="0">
                <a:solidFill>
                  <a:srgbClr val="000000"/>
                </a:solidFill>
              </a:rPr>
              <a:t> in polynomial time, it is called an </a:t>
            </a:r>
            <a:r>
              <a:rPr lang="en-US" altLang="en-US" sz="2400" b="1" i="1" smtClean="0">
                <a:solidFill>
                  <a:srgbClr val="0000FF"/>
                </a:solidFill>
              </a:rPr>
              <a:t>NP problem </a:t>
            </a:r>
            <a:r>
              <a:rPr lang="en-US" altLang="en-US" sz="2400" smtClean="0">
                <a:solidFill>
                  <a:srgbClr val="0000FF"/>
                </a:solidFill>
              </a:rPr>
              <a:t>(Nondeterministic Polynomial)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Examples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mtClean="0">
                <a:solidFill>
                  <a:srgbClr val="000000"/>
                </a:solidFill>
              </a:rPr>
              <a:t>Satisfiability Problem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mtClean="0">
                <a:solidFill>
                  <a:srgbClr val="000000"/>
                </a:solidFill>
              </a:rPr>
              <a:t>Traveling Salesman Problem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mtClean="0">
                <a:solidFill>
                  <a:srgbClr val="000000"/>
                </a:solidFill>
              </a:rPr>
              <a:t>Hamiltonian Circuit Problem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C6860-99C9-4894-8405-F81CFB0270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474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idea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290638"/>
            <a:ext cx="8377237" cy="5262562"/>
          </a:xfrm>
        </p:spPr>
        <p:txBody>
          <a:bodyPr/>
          <a:lstStyle/>
          <a:p>
            <a:pPr eaLnBrk="1" hangingPunct="1"/>
            <a:endParaRPr lang="en-US" altLang="en-US" sz="24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00FF"/>
              </a:solidFill>
            </a:endParaRPr>
          </a:p>
          <a:p>
            <a:pPr algn="just" eaLnBrk="1" hangingPunct="1"/>
            <a:r>
              <a:rPr lang="en-US" altLang="en-US" smtClean="0">
                <a:solidFill>
                  <a:srgbClr val="0000FF"/>
                </a:solidFill>
              </a:rPr>
              <a:t>A problem is in </a:t>
            </a:r>
            <a:r>
              <a:rPr lang="en-US" altLang="en-US" i="1" smtClean="0">
                <a:solidFill>
                  <a:srgbClr val="0000FF"/>
                </a:solidFill>
                <a:latin typeface="Calisto MT" panose="02040603050505030304" pitchFamily="18" charset="0"/>
              </a:rPr>
              <a:t>NP </a:t>
            </a:r>
            <a:r>
              <a:rPr lang="en-US" altLang="en-US" smtClean="0">
                <a:solidFill>
                  <a:srgbClr val="0000FF"/>
                </a:solidFill>
              </a:rPr>
              <a:t>if a proposed solution to it can be </a:t>
            </a:r>
            <a:r>
              <a:rPr lang="en-US" altLang="en-US" i="1" smtClean="0">
                <a:solidFill>
                  <a:srgbClr val="0000FF"/>
                </a:solidFill>
              </a:rPr>
              <a:t>checked</a:t>
            </a:r>
            <a:r>
              <a:rPr lang="en-US" altLang="en-US" smtClean="0">
                <a:solidFill>
                  <a:srgbClr val="0000FF"/>
                </a:solidFill>
              </a:rPr>
              <a:t> in polynomial time.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0946C-0796-4509-AE87-3451FE145D5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246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Problem in NP - </a:t>
            </a:r>
            <a:r>
              <a:rPr lang="en-US" altLang="en-US" i="1" smtClean="0"/>
              <a:t>Satisfiability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variable - values 0 or 1. </a:t>
            </a:r>
          </a:p>
          <a:p>
            <a:pPr eaLnBrk="1" hangingPunct="1"/>
            <a:r>
              <a:rPr lang="en-US" altLang="en-US" smtClean="0"/>
              <a:t>Clause is a disjunction of variables or their negations. </a:t>
            </a:r>
          </a:p>
          <a:p>
            <a:pPr lvl="1" eaLnBrk="1" hangingPunct="1"/>
            <a:r>
              <a:rPr lang="en-US" altLang="en-US" smtClean="0"/>
              <a:t>For example, 				are clauses.</a:t>
            </a:r>
          </a:p>
          <a:p>
            <a:pPr eaLnBrk="1" hangingPunct="1"/>
            <a:r>
              <a:rPr lang="en-US" altLang="en-US" smtClean="0"/>
              <a:t>A formula is in conjunctive normal form </a:t>
            </a:r>
          </a:p>
          <a:p>
            <a:pPr lvl="1" eaLnBrk="1" hangingPunct="1"/>
            <a:r>
              <a:rPr lang="en-US" altLang="en-US" i="1" smtClean="0">
                <a:latin typeface="Bell MT" panose="02020503060305020303" pitchFamily="18" charset="0"/>
              </a:rPr>
              <a:t>u1 </a:t>
            </a:r>
            <a:r>
              <a:rPr lang="el-GR" altLang="en-US" i="1" smtClean="0">
                <a:latin typeface="Bell MT" panose="02020503060305020303" pitchFamily="18" charset="0"/>
                <a:cs typeface="Arial" panose="020B0604020202020204" pitchFamily="34" charset="0"/>
              </a:rPr>
              <a:t>Λ</a:t>
            </a:r>
            <a:r>
              <a:rPr lang="en-US" altLang="en-US" i="1" smtClean="0">
                <a:latin typeface="Bell MT" panose="02020503060305020303" pitchFamily="18" charset="0"/>
              </a:rPr>
              <a:t> u2 </a:t>
            </a:r>
            <a:r>
              <a:rPr lang="el-GR" altLang="en-US" i="1" smtClean="0">
                <a:latin typeface="Bell MT" panose="02020503060305020303" pitchFamily="18" charset="0"/>
                <a:cs typeface="Arial" panose="020B0604020202020204" pitchFamily="34" charset="0"/>
              </a:rPr>
              <a:t>Λ</a:t>
            </a:r>
            <a:r>
              <a:rPr lang="en-US" altLang="en-US" i="1" smtClean="0">
                <a:latin typeface="Bell MT" panose="02020503060305020303" pitchFamily="18" charset="0"/>
              </a:rPr>
              <a:t> . . . </a:t>
            </a:r>
            <a:r>
              <a:rPr lang="el-GR" altLang="en-US" i="1" smtClean="0">
                <a:latin typeface="Bell MT" panose="02020503060305020303" pitchFamily="18" charset="0"/>
                <a:cs typeface="Arial" panose="020B0604020202020204" pitchFamily="34" charset="0"/>
              </a:rPr>
              <a:t>Λ</a:t>
            </a:r>
            <a:r>
              <a:rPr lang="en-US" altLang="en-US" i="1" smtClean="0">
                <a:latin typeface="Bell MT" panose="02020503060305020303" pitchFamily="18" charset="0"/>
              </a:rPr>
              <a:t> u</a:t>
            </a:r>
            <a:r>
              <a:rPr lang="en-US" altLang="en-US" i="1" baseline="-25000" smtClean="0">
                <a:latin typeface="Bell MT" panose="02020503060305020303" pitchFamily="18" charset="0"/>
              </a:rPr>
              <a:t>n</a:t>
            </a:r>
            <a:r>
              <a:rPr lang="en-US" altLang="en-US" smtClean="0"/>
              <a:t> where each </a:t>
            </a:r>
            <a:r>
              <a:rPr lang="en-US" altLang="en-US" i="1" smtClean="0">
                <a:latin typeface="Bell MT" panose="02020503060305020303" pitchFamily="18" charset="0"/>
              </a:rPr>
              <a:t>ui</a:t>
            </a:r>
            <a:r>
              <a:rPr lang="en-US" altLang="en-US" smtClean="0"/>
              <a:t> is a clause.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C988C-08DE-44EB-AB24-A458CCE0B4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3060700"/>
            <a:ext cx="27463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4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NP Completeness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46113" y="1331913"/>
            <a:ext cx="8345487" cy="5221287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</a:t>
            </a:r>
            <a:r>
              <a:rPr lang="en-US" altLang="en-US" smtClean="0">
                <a:solidFill>
                  <a:srgbClr val="0000FF"/>
                </a:solidFill>
              </a:rPr>
              <a:t>NP problems </a:t>
            </a:r>
            <a:r>
              <a:rPr lang="en-US" altLang="en-US" smtClean="0"/>
              <a:t>have a special property:</a:t>
            </a:r>
          </a:p>
          <a:p>
            <a:pPr lvl="1" eaLnBrk="1" hangingPunct="1"/>
            <a:r>
              <a:rPr lang="en-US" altLang="en-US" smtClean="0"/>
              <a:t>they </a:t>
            </a:r>
            <a:r>
              <a:rPr lang="en-US" altLang="en-US" smtClean="0">
                <a:solidFill>
                  <a:srgbClr val="0000FF"/>
                </a:solidFill>
              </a:rPr>
              <a:t>can be converted/reduced, in polynomial time, to any other NP problem!</a:t>
            </a:r>
          </a:p>
          <a:p>
            <a:pPr lvl="1" eaLnBrk="1" hangingPunct="1"/>
            <a:r>
              <a:rPr lang="en-US" altLang="en-US" smtClean="0">
                <a:solidFill>
                  <a:srgbClr val="000000"/>
                </a:solidFill>
              </a:rPr>
              <a:t>These special NP problems are called </a:t>
            </a:r>
            <a:r>
              <a:rPr lang="en-US" altLang="en-US" b="1" smtClean="0">
                <a:solidFill>
                  <a:srgbClr val="0000FF"/>
                </a:solidFill>
              </a:rPr>
              <a:t>NP-Complete</a:t>
            </a:r>
          </a:p>
          <a:p>
            <a:pPr eaLnBrk="1" hangingPunct="1"/>
            <a:r>
              <a:rPr lang="en-US" altLang="en-US" sz="2400" smtClean="0">
                <a:solidFill>
                  <a:srgbClr val="000000"/>
                </a:solidFill>
              </a:rPr>
              <a:t>NP-complete problems have solutions which can be checked in polynomial time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cannot necessarily be found in polynomial time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stand or fall together (i.e. either all exponential or all polynomial)</a:t>
            </a: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Border between tractable and intractable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en-US" sz="2000" smtClean="0">
                <a:solidFill>
                  <a:srgbClr val="000000"/>
                </a:solidFill>
              </a:rPr>
              <a:t>science is unsure if they are in </a:t>
            </a:r>
            <a:r>
              <a:rPr lang="en-US" altLang="en-US" smtClean="0">
                <a:solidFill>
                  <a:srgbClr val="000000"/>
                </a:solidFill>
                <a:sym typeface="Symbol" panose="05050102010706020507" pitchFamily="18" charset="2"/>
              </a:rPr>
              <a:t></a:t>
            </a:r>
            <a:r>
              <a:rPr lang="en-US" altLang="en-US" sz="2000" smtClean="0">
                <a:solidFill>
                  <a:srgbClr val="000000"/>
                </a:solidFill>
                <a:sym typeface="Symbol" panose="05050102010706020507" pitchFamily="18" charset="2"/>
              </a:rPr>
              <a:t> (suspect not)</a:t>
            </a:r>
            <a:endParaRPr lang="en-US" altLang="en-US" sz="2000" smtClean="0">
              <a:solidFill>
                <a:srgbClr val="000000"/>
              </a:solidFill>
            </a:endParaRPr>
          </a:p>
          <a:p>
            <a:pPr eaLnBrk="1" hangingPunct="1">
              <a:buClr>
                <a:srgbClr val="3333CC"/>
              </a:buClr>
            </a:pPr>
            <a:r>
              <a:rPr lang="en-US" altLang="en-US" sz="2400" smtClean="0">
                <a:solidFill>
                  <a:srgbClr val="000000"/>
                </a:solidFill>
              </a:rPr>
              <a:t>Current known number of NP-complete problems is &gt; 1000</a:t>
            </a:r>
          </a:p>
          <a:p>
            <a:pPr eaLnBrk="1" hangingPunct="1">
              <a:buClr>
                <a:srgbClr val="3333CC"/>
              </a:buClr>
            </a:pPr>
            <a:endParaRPr lang="en-US" altLang="en-US" sz="240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b="1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en-US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F2772-8DE3-4FA9-A45D-87D5F27073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478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in P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</a:t>
            </a:r>
          </a:p>
          <a:p>
            <a:pPr eaLnBrk="1" hangingPunct="1"/>
            <a:r>
              <a:rPr lang="en-US" altLang="en-US" smtClean="0"/>
              <a:t>linear programming</a:t>
            </a:r>
          </a:p>
          <a:p>
            <a:pPr eaLnBrk="1" hangingPunct="1"/>
            <a:r>
              <a:rPr lang="en-US" altLang="en-US" smtClean="0"/>
              <a:t>primality testing</a:t>
            </a:r>
          </a:p>
          <a:p>
            <a:pPr eaLnBrk="1" hangingPunct="1"/>
            <a:r>
              <a:rPr lang="en-US" altLang="en-US" smtClean="0"/>
              <a:t>matrix inversion</a:t>
            </a:r>
          </a:p>
          <a:p>
            <a:pPr eaLnBrk="1" hangingPunct="1"/>
            <a:r>
              <a:rPr lang="en-US" altLang="en-US" smtClean="0"/>
              <a:t>greatest common divisor, ...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7B7F4-AE63-43B0-8128-A30E9C5AD2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9" name="Explosion 1 3"/>
          <p:cNvSpPr>
            <a:spLocks noChangeArrowheads="1"/>
          </p:cNvSpPr>
          <p:nvPr/>
        </p:nvSpPr>
        <p:spPr bwMode="auto">
          <a:xfrm rot="-1407964">
            <a:off x="5118100" y="3949700"/>
            <a:ext cx="3422650" cy="1960563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  tractable!</a:t>
            </a:r>
          </a:p>
        </p:txBody>
      </p:sp>
    </p:spTree>
    <p:extLst>
      <p:ext uri="{BB962C8B-B14F-4D97-AF65-F5344CB8AC3E}">
        <p14:creationId xmlns:p14="http://schemas.microsoft.com/office/powerpoint/2010/main" val="32867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in NP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smtClean="0"/>
              <a:t>Travelling salesman, </a:t>
            </a:r>
          </a:p>
          <a:p>
            <a:pPr eaLnBrk="1" hangingPunct="1"/>
            <a:r>
              <a:rPr lang="en-US" altLang="en-US" sz="1800" smtClean="0"/>
              <a:t>Hamiltonian circuit, </a:t>
            </a:r>
          </a:p>
          <a:p>
            <a:pPr eaLnBrk="1" hangingPunct="1"/>
            <a:r>
              <a:rPr lang="en-US" altLang="en-US" sz="1800" smtClean="0"/>
              <a:t>vertex cover, </a:t>
            </a:r>
          </a:p>
          <a:p>
            <a:pPr eaLnBrk="1" hangingPunct="1"/>
            <a:r>
              <a:rPr lang="en-US" altLang="en-US" sz="1800" smtClean="0"/>
              <a:t>3-satisability, </a:t>
            </a:r>
          </a:p>
          <a:p>
            <a:pPr eaLnBrk="1" hangingPunct="1"/>
            <a:r>
              <a:rPr lang="en-US" altLang="en-US" sz="1800" smtClean="0"/>
              <a:t>graph coloring, Sub-graph isomorphism, </a:t>
            </a:r>
          </a:p>
          <a:p>
            <a:pPr eaLnBrk="1" hangingPunct="1"/>
            <a:r>
              <a:rPr lang="en-US" altLang="en-US" sz="1800" smtClean="0"/>
              <a:t>clique problem, knapsack problem, bin packing, </a:t>
            </a:r>
          </a:p>
          <a:p>
            <a:pPr eaLnBrk="1" hangingPunct="1"/>
            <a:r>
              <a:rPr lang="en-US" altLang="en-US" sz="1800" smtClean="0"/>
              <a:t>serializability of database history, </a:t>
            </a:r>
          </a:p>
          <a:p>
            <a:pPr eaLnBrk="1" hangingPunct="1"/>
            <a:r>
              <a:rPr lang="en-US" altLang="en-US" sz="1800" smtClean="0"/>
              <a:t>normal form violation, </a:t>
            </a:r>
          </a:p>
          <a:p>
            <a:pPr eaLnBrk="1" hangingPunct="1"/>
            <a:r>
              <a:rPr lang="en-US" altLang="en-US" sz="1800" smtClean="0"/>
              <a:t>job scheduling, timetabling, integer programming,</a:t>
            </a:r>
          </a:p>
          <a:p>
            <a:pPr eaLnBrk="1" hangingPunct="1"/>
            <a:r>
              <a:rPr lang="en-US" altLang="en-US" sz="1800" smtClean="0"/>
              <a:t>mastermind, minesweeper, </a:t>
            </a:r>
          </a:p>
          <a:p>
            <a:pPr eaLnBrk="1" hangingPunct="1"/>
            <a:r>
              <a:rPr lang="en-US" altLang="en-US" sz="1800" smtClean="0"/>
              <a:t>Petri net reachability, </a:t>
            </a:r>
          </a:p>
          <a:p>
            <a:pPr eaLnBrk="1" hangingPunct="1"/>
            <a:r>
              <a:rPr lang="en-US" altLang="en-US" sz="1800" smtClean="0"/>
              <a:t>presentation of finite groups, </a:t>
            </a:r>
          </a:p>
          <a:p>
            <a:pPr eaLnBrk="1" hangingPunct="1"/>
            <a:r>
              <a:rPr lang="en-US" altLang="en-US" sz="1800" smtClean="0"/>
              <a:t>+ several thousand others ...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3A6C9-CC73-4365-A8A1-A44DDF2342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3" name="Explosion 1 3"/>
          <p:cNvSpPr>
            <a:spLocks noChangeArrowheads="1"/>
          </p:cNvSpPr>
          <p:nvPr/>
        </p:nvSpPr>
        <p:spPr bwMode="auto">
          <a:xfrm rot="-1560677">
            <a:off x="4968875" y="3998913"/>
            <a:ext cx="3654425" cy="2116137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  intractable!</a:t>
            </a:r>
          </a:p>
        </p:txBody>
      </p:sp>
    </p:spTree>
    <p:extLst>
      <p:ext uri="{BB962C8B-B14F-4D97-AF65-F5344CB8AC3E}">
        <p14:creationId xmlns:p14="http://schemas.microsoft.com/office/powerpoint/2010/main" val="27535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NP Problems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417638"/>
            <a:ext cx="8229600" cy="45259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Existing Solutions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Approximation algorithms</a:t>
            </a:r>
          </a:p>
          <a:p>
            <a:pPr lvl="1" eaLnBrk="1" hangingPunct="1">
              <a:defRPr/>
            </a:pPr>
            <a:r>
              <a:rPr lang="en-US" dirty="0" smtClean="0"/>
              <a:t>Settle for sub-optimal solution</a:t>
            </a:r>
          </a:p>
          <a:p>
            <a:pPr eaLnBrk="1" hangingPunct="1">
              <a:defRPr/>
            </a:pPr>
            <a:r>
              <a:rPr lang="en-US" sz="2400" dirty="0" smtClean="0"/>
              <a:t>Heuristic algorithms</a:t>
            </a:r>
          </a:p>
          <a:p>
            <a:pPr lvl="1" eaLnBrk="1" hangingPunct="1">
              <a:defRPr/>
            </a:pPr>
            <a:r>
              <a:rPr lang="en-US" dirty="0" smtClean="0"/>
              <a:t>Probabilistic solution but not certain, Probably efficient</a:t>
            </a:r>
          </a:p>
          <a:p>
            <a:pPr eaLnBrk="1" hangingPunct="1">
              <a:defRPr/>
            </a:pPr>
            <a:r>
              <a:rPr lang="en-US" sz="2400" dirty="0" smtClean="0"/>
              <a:t>Randomized algorithms</a:t>
            </a:r>
          </a:p>
          <a:p>
            <a:pPr lvl="1" eaLnBrk="1" hangingPunct="1">
              <a:defRPr/>
            </a:pPr>
            <a:r>
              <a:rPr lang="en-US" dirty="0" smtClean="0"/>
              <a:t>Random choices, Probably correct</a:t>
            </a:r>
          </a:p>
          <a:p>
            <a:pPr eaLnBrk="1" hangingPunct="1">
              <a:defRPr/>
            </a:pPr>
            <a:r>
              <a:rPr lang="en-US" sz="2400" dirty="0" smtClean="0"/>
              <a:t>Genetic algorithms</a:t>
            </a:r>
          </a:p>
          <a:p>
            <a:pPr lvl="1" eaLnBrk="1" hangingPunct="1">
              <a:defRPr/>
            </a:pPr>
            <a:r>
              <a:rPr lang="en-US" dirty="0" smtClean="0"/>
              <a:t>Applied when exhaustive search is hard</a:t>
            </a:r>
          </a:p>
          <a:p>
            <a:pPr lvl="1" eaLnBrk="1" hangingPunct="1">
              <a:defRPr/>
            </a:pPr>
            <a:r>
              <a:rPr lang="en-US" dirty="0" smtClean="0"/>
              <a:t>Modeled on human genetics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03612-49B2-44AF-953D-0DB922711C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818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smtClean="0"/>
              <a:t>Learning outcomes</a:t>
            </a:r>
            <a:endParaRPr lang="en-US" altLang="en-US" sz="40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2400" b="1" smtClean="0">
                <a:solidFill>
                  <a:srgbClr val="000000"/>
                </a:solidFill>
              </a:rPr>
              <a:t>At the end of this topic students should be able to: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2400" b="1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marL="0" indent="0" eaLnBrk="1" hangingPunct="1"/>
            <a:r>
              <a:rPr lang="en-AU" altLang="en-US" sz="2400" smtClean="0"/>
              <a:t>Describe the key properties of NP-complete problems</a:t>
            </a:r>
            <a:endParaRPr lang="en-US" altLang="en-US" sz="2400" smtClean="0"/>
          </a:p>
          <a:p>
            <a:pPr marL="0" indent="0" eaLnBrk="1" hangingPunct="1"/>
            <a:r>
              <a:rPr lang="en-AU" altLang="en-US" sz="2400" smtClean="0"/>
              <a:t>Recognise the power of non-determinism</a:t>
            </a:r>
          </a:p>
          <a:p>
            <a:pPr marL="0" indent="0" eaLnBrk="1" hangingPunct="1"/>
            <a:r>
              <a:rPr lang="en-AU" altLang="en-US" sz="2400" smtClean="0"/>
              <a:t>Identify ways of approximating solutions for intractable problems</a:t>
            </a:r>
            <a:endParaRPr lang="en-US" altLang="en-US" sz="2400" smtClean="0"/>
          </a:p>
          <a:p>
            <a:pPr marL="0" indent="0" eaLnBrk="1" hangingPunct="1"/>
            <a:endParaRPr lang="en-US" altLang="en-US" sz="2400" smtClean="0"/>
          </a:p>
          <a:p>
            <a:pPr marL="0" indent="0" eaLnBrk="1" hangingPunct="1"/>
            <a:endParaRPr lang="en-US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99D02-DEC9-45CE-B0F1-C3C4BBE96AE1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Complexity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orders of complexity are: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O(1) 	= 	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O(log</a:t>
            </a:r>
            <a:r>
              <a:rPr lang="en-US" altLang="en-US" sz="2400" baseline="-25000" smtClean="0"/>
              <a:t>a</a:t>
            </a:r>
            <a:r>
              <a:rPr lang="en-US" altLang="en-US" sz="2400" smtClean="0"/>
              <a:t>n) 	= 	logarithmic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O(n) 	= 	linear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 log</a:t>
            </a:r>
            <a:r>
              <a:rPr lang="en-US" altLang="en-US" sz="2400" baseline="-25000" smtClean="0"/>
              <a:t>a</a:t>
            </a:r>
            <a:r>
              <a:rPr lang="en-US" altLang="en-US" sz="2400" smtClean="0"/>
              <a:t>n) 	= 	“n log n”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) 	= 	quadratic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) 	=	cubic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</a:t>
            </a:r>
            <a:r>
              <a:rPr lang="en-US" altLang="en-US" sz="2400" baseline="30000" smtClean="0"/>
              <a:t>r</a:t>
            </a:r>
            <a:r>
              <a:rPr lang="en-US" altLang="en-US" sz="2400" smtClean="0"/>
              <a:t>) 	=	polynomial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O(a</a:t>
            </a:r>
            <a:r>
              <a:rPr lang="en-US" altLang="en-US" sz="2400" baseline="30000" smtClean="0"/>
              <a:t>n</a:t>
            </a:r>
            <a:r>
              <a:rPr lang="en-US" altLang="en-US" sz="2400" smtClean="0"/>
              <a:t>) 	=	exponential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O(n!) 	=	factorial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Refer Source: http://bigocheatsheet.com/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047B2-BE40-401A-8B49-1385AB0759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2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Complexity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417638"/>
            <a:ext cx="8656637" cy="558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complexity of a problem is measured by the </a:t>
            </a:r>
            <a:r>
              <a:rPr lang="en-US" altLang="en-US" u="sng" smtClean="0"/>
              <a:t>most efficient</a:t>
            </a:r>
            <a:r>
              <a:rPr lang="en-US" altLang="en-US" smtClean="0"/>
              <a:t> solution to 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/>
              <a:t>Polynomial Time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problem is </a:t>
            </a:r>
            <a:r>
              <a:rPr lang="en-US" altLang="en-US" u="sng" smtClean="0">
                <a:solidFill>
                  <a:srgbClr val="0000FF"/>
                </a:solidFill>
              </a:rPr>
              <a:t>decidable in polynomial time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if there is a program which solves the problem with time complexity O(n</a:t>
            </a:r>
            <a:r>
              <a:rPr lang="en-US" altLang="en-US" baseline="30000" smtClean="0"/>
              <a:t>r</a:t>
            </a:r>
            <a:r>
              <a:rPr lang="en-US" altLang="en-US" smtClean="0"/>
              <a:t>) for some </a:t>
            </a:r>
            <a:r>
              <a:rPr lang="en-US" altLang="en-US" i="1" smtClean="0"/>
              <a:t>r</a:t>
            </a:r>
            <a:r>
              <a:rPr lang="en-US" altLang="en-US" smtClean="0"/>
              <a:t>. The class of all such problems is </a:t>
            </a:r>
            <a:r>
              <a:rPr lang="en-US" altLang="en-US" smtClean="0">
                <a:solidFill>
                  <a:srgbClr val="0000FF"/>
                </a:solidFill>
              </a:rPr>
              <a:t>denoted as </a:t>
            </a:r>
            <a:r>
              <a:rPr lang="en-US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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</a:pPr>
            <a:endParaRPr lang="en-US" alt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3333CC"/>
              </a:buClr>
            </a:pPr>
            <a:r>
              <a:rPr lang="en-US" altLang="en-US" smtClean="0">
                <a:solidFill>
                  <a:srgbClr val="000000"/>
                </a:solidFill>
              </a:rPr>
              <a:t>Generally, it is considered that any </a:t>
            </a:r>
            <a:r>
              <a:rPr lang="en-US" altLang="en-US" smtClean="0">
                <a:solidFill>
                  <a:srgbClr val="0000FF"/>
                </a:solidFill>
              </a:rPr>
              <a:t>problem outside </a:t>
            </a:r>
            <a:r>
              <a:rPr lang="en-US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</a:t>
            </a:r>
            <a:r>
              <a:rPr lang="en-US" altLang="en-US" smtClean="0">
                <a:solidFill>
                  <a:srgbClr val="0000FF"/>
                </a:solidFill>
              </a:rPr>
              <a:t> is intractable.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19359-1921-4347-8713-BAF28DC91C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951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36688"/>
            <a:ext cx="4138613" cy="513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Classes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6EFC8-ED45-48AE-BA6E-97B6795736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232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793875"/>
            <a:ext cx="7848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 Complexity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988" y="1652588"/>
            <a:ext cx="7648575" cy="4667250"/>
          </a:xfrm>
        </p:spPr>
      </p:pic>
    </p:spTree>
    <p:extLst>
      <p:ext uri="{BB962C8B-B14F-4D97-AF65-F5344CB8AC3E}">
        <p14:creationId xmlns:p14="http://schemas.microsoft.com/office/powerpoint/2010/main" val="9776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algorithms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algorithm is nondeterministic</a:t>
            </a:r>
            <a:r>
              <a:rPr lang="en-US" altLang="en-US" smtClean="0">
                <a:solidFill>
                  <a:srgbClr val="0000FF"/>
                </a:solidFill>
              </a:rPr>
              <a:t> if it makes an unspecified choice at some point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For e.g. a non-deterministic TM (NTM) may have a  set of rules that </a:t>
            </a:r>
            <a:r>
              <a:rPr lang="en-US" altLang="en-US" smtClean="0">
                <a:solidFill>
                  <a:srgbClr val="0000FF"/>
                </a:solidFill>
              </a:rPr>
              <a:t>prescribes more than one action for a given situation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46F13-FA0C-41B6-B353-22C56B1A97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546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complexity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algorithms can have complexities which appear much lower than deterministic algorithms</a:t>
            </a:r>
          </a:p>
          <a:p>
            <a:pPr eaLnBrk="1" hangingPunct="1"/>
            <a:r>
              <a:rPr lang="en-US" altLang="en-US" smtClean="0"/>
              <a:t>Example: Is </a:t>
            </a:r>
            <a:r>
              <a:rPr lang="en-US" altLang="en-US" i="1" smtClean="0"/>
              <a:t>n</a:t>
            </a:r>
            <a:r>
              <a:rPr lang="en-US" altLang="en-US" smtClean="0"/>
              <a:t> prime?</a:t>
            </a:r>
          </a:p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Deterministic algorithm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test all numbers 2,3,4.... </a:t>
            </a:r>
            <a:r>
              <a:rPr lang="en-US" altLang="en-US" i="1" smtClean="0"/>
              <a:t>n</a:t>
            </a:r>
            <a:r>
              <a:rPr lang="en-US" altLang="en-US" smtClean="0"/>
              <a:t>-1 as divisors of </a:t>
            </a:r>
            <a:r>
              <a:rPr lang="en-US" altLang="en-US" i="1" smtClean="0"/>
              <a:t>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what is the complexity? </a:t>
            </a:r>
          </a:p>
          <a:p>
            <a:pPr lvl="1" eaLnBrk="1" hangingPunct="1"/>
            <a:r>
              <a:rPr lang="en-US" altLang="en-US" smtClean="0"/>
              <a:t>O(n), as we may test all such numbers and find that none of them divide </a:t>
            </a:r>
            <a:r>
              <a:rPr lang="en-US" altLang="en-US" i="1" smtClean="0"/>
              <a:t>n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C57E8-B36A-49B7-8F0A-82643F90A9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033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270</TotalTime>
  <Words>613</Words>
  <Application>Microsoft Office PowerPoint</Application>
  <PresentationFormat>On-screen Show (4:3)</PresentationFormat>
  <Paragraphs>133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Bell MT</vt:lpstr>
      <vt:lpstr>Calibri</vt:lpstr>
      <vt:lpstr>Calisto MT</vt:lpstr>
      <vt:lpstr>Comic Sans MS</vt:lpstr>
      <vt:lpstr>Symbol</vt:lpstr>
      <vt:lpstr>Times New Roman</vt:lpstr>
      <vt:lpstr>Wingdings</vt:lpstr>
      <vt:lpstr>UCTI-Template-foundation-level</vt:lpstr>
      <vt:lpstr>Complexity</vt:lpstr>
      <vt:lpstr>Learning outcomes</vt:lpstr>
      <vt:lpstr>Time Complexity</vt:lpstr>
      <vt:lpstr>Time Complexity</vt:lpstr>
      <vt:lpstr>Algorithm Classes</vt:lpstr>
      <vt:lpstr>Time Complexity</vt:lpstr>
      <vt:lpstr>Time Complexity</vt:lpstr>
      <vt:lpstr>Nondeterministic algorithms</vt:lpstr>
      <vt:lpstr>Nondeterministic complexity</vt:lpstr>
      <vt:lpstr>Nondeterministic complexity</vt:lpstr>
      <vt:lpstr>NP Problems</vt:lpstr>
      <vt:lpstr>Key idea</vt:lpstr>
      <vt:lpstr>A Problem in NP - Satisfiability Problem</vt:lpstr>
      <vt:lpstr>NP Completeness</vt:lpstr>
      <vt:lpstr>Problems in P </vt:lpstr>
      <vt:lpstr>Problems in NP </vt:lpstr>
      <vt:lpstr>NP Problems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Dr. Vazeerudeen Hameed</cp:lastModifiedBy>
  <cp:revision>22</cp:revision>
  <cp:lastPrinted>2017-08-21T08:29:43Z</cp:lastPrinted>
  <dcterms:created xsi:type="dcterms:W3CDTF">2016-08-12T02:27:12Z</dcterms:created>
  <dcterms:modified xsi:type="dcterms:W3CDTF">2017-08-21T08:29:43Z</dcterms:modified>
</cp:coreProperties>
</file>