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</p:sldIdLst>
  <p:sldSz cx="9144000" cy="6858000" type="screen4x3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94075" autoAdjust="0"/>
  </p:normalViewPr>
  <p:slideViewPr>
    <p:cSldViewPr>
      <p:cViewPr varScale="1">
        <p:scale>
          <a:sx n="70" d="100"/>
          <a:sy n="70" d="100"/>
        </p:scale>
        <p:origin x="120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9" d="100"/>
        <a:sy n="39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833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833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0D837C6-F557-450D-B853-1365B79DB9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487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833" y="0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49" y="4721983"/>
            <a:ext cx="4991103" cy="447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833" y="9442287"/>
            <a:ext cx="2950367" cy="49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636E852-6017-44B4-93CC-A8A8711BE2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8477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3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95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258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793038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524000"/>
            <a:ext cx="3810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4000"/>
            <a:ext cx="38100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CDA2B-B312-4E47-A378-B26BA015A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02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50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88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36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01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86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0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24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4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altLang="en-US" smtClean="0"/>
              <a:t>Dr.A.Bazila Banu</a:t>
            </a:r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7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perfect_numbe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400" dirty="0" smtClean="0"/>
              <a:t>Decidability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3815443"/>
            <a:ext cx="4267200" cy="762000"/>
          </a:xfrm>
        </p:spPr>
        <p:txBody>
          <a:bodyPr/>
          <a:lstStyle/>
          <a:p>
            <a:r>
              <a:rPr lang="en-US" altLang="en-US" sz="3200" dirty="0" smtClean="0"/>
              <a:t> Lecture -14 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F8FCF8B-965F-4088-94AA-6F1F2711F20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Decision Problem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46161" y="1524000"/>
            <a:ext cx="8145439" cy="5029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 decision problem is </a:t>
            </a:r>
            <a:r>
              <a:rPr lang="en-US" sz="2400" i="1" dirty="0" smtClean="0">
                <a:solidFill>
                  <a:srgbClr val="0000FF"/>
                </a:solidFill>
              </a:rPr>
              <a:t>decidable</a:t>
            </a:r>
            <a:r>
              <a:rPr lang="en-US" sz="2400" dirty="0" smtClean="0"/>
              <a:t> if there a TM exists to solve it</a:t>
            </a:r>
          </a:p>
          <a:p>
            <a:pPr eaLnBrk="1" hangingPunct="1"/>
            <a:r>
              <a:rPr lang="en-US" sz="2400" dirty="0" smtClean="0"/>
              <a:t>A decision problem is </a:t>
            </a:r>
            <a:r>
              <a:rPr lang="en-US" sz="2400" i="1" dirty="0" smtClean="0">
                <a:solidFill>
                  <a:srgbClr val="0000FF"/>
                </a:solidFill>
              </a:rPr>
              <a:t>undecidable</a:t>
            </a:r>
            <a:r>
              <a:rPr lang="en-US" sz="2400" dirty="0" smtClean="0"/>
              <a:t> if no TM exists to solve it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C8BD83-7B1A-4499-9858-3B5B7F71B025}" type="slidenum">
              <a:rPr lang="en-US" sz="1400" smtClean="0"/>
              <a:pPr eaLnBrk="1" hangingPunct="1"/>
              <a:t>10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2208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Undecidable Problems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Undecidable problems for grammars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As Turing machines are equivalent to unrestricted grammars, we expect undecidable problems there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Let G be an unrestricted grammar.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Is w </a:t>
            </a:r>
            <a:r>
              <a:rPr lang="en-US" sz="2400" dirty="0" smtClean="0">
                <a:sym typeface="Symbol" pitchFamily="18" charset="2"/>
              </a:rPr>
              <a:t></a:t>
            </a:r>
            <a:r>
              <a:rPr lang="en-US" sz="2400" dirty="0" smtClean="0"/>
              <a:t> L(G)?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Is </a:t>
            </a:r>
            <a:r>
              <a:rPr lang="en-US" sz="2400" dirty="0" smtClean="0">
                <a:sym typeface="Symbol"/>
              </a:rPr>
              <a:t>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</a:t>
            </a:r>
            <a:r>
              <a:rPr lang="en-US" sz="2400" dirty="0" smtClean="0"/>
              <a:t> L(G)?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Is L(G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= L(G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)?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Is L(G) = Ø?</a:t>
            </a:r>
          </a:p>
        </p:txBody>
      </p:sp>
      <p:sp>
        <p:nvSpPr>
          <p:cNvPr id="2458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DD5CEC-7767-4004-9E39-23CAA261DB35}" type="slidenum">
              <a:rPr lang="en-US" sz="1400" smtClean="0"/>
              <a:pPr eaLnBrk="1" hangingPunct="1"/>
              <a:t>11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07728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Undecidable Problems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are some context-free language properties which are </a:t>
            </a:r>
            <a:r>
              <a:rPr lang="en-US" sz="2400" dirty="0" err="1" smtClean="0"/>
              <a:t>undecidable</a:t>
            </a:r>
            <a:r>
              <a:rPr lang="en-US" sz="2400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For a context-free grammar G, is L(G) = ∑*?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For context-free grammar G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is L(G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= L(G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)?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For PDAs 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is L(M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= L(M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)?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For PDA M, does M have the minimum number of states?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Some properties are decidable for CFG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 </a:t>
            </a:r>
            <a:r>
              <a:rPr lang="en-US" sz="2000" dirty="0" smtClean="0">
                <a:sym typeface="Symbol" pitchFamily="18" charset="2"/>
              </a:rPr>
              <a:t></a:t>
            </a:r>
            <a:r>
              <a:rPr lang="en-US" sz="2000" dirty="0" smtClean="0"/>
              <a:t> L(G) and L(G) = Ø are decidable (we have seen this earlier)</a:t>
            </a:r>
          </a:p>
        </p:txBody>
      </p:sp>
      <p:sp>
        <p:nvSpPr>
          <p:cNvPr id="2560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4842EE-EF65-48D9-8B44-AB0124D669EE}" type="slidenum">
              <a:rPr lang="en-US" sz="1400" smtClean="0"/>
              <a:pPr eaLnBrk="1" hangingPunct="1"/>
              <a:t>12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6782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Tiling Problem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3582" y="1523999"/>
            <a:ext cx="7724633" cy="411252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Known as </a:t>
            </a:r>
            <a:r>
              <a:rPr lang="en-US" sz="2400" dirty="0"/>
              <a:t>Wang tiles (or Wang dominoes</a:t>
            </a:r>
            <a:r>
              <a:rPr lang="en-US" sz="2400" dirty="0" smtClean="0"/>
              <a:t>).</a:t>
            </a:r>
          </a:p>
          <a:p>
            <a:pPr eaLnBrk="1" hangingPunct="1"/>
            <a:r>
              <a:rPr lang="en-US" sz="2400" dirty="0" smtClean="0"/>
              <a:t>Given a set of tile designs T: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 smtClean="0"/>
          </a:p>
          <a:p>
            <a:pPr marL="0" indent="0" eaLnBrk="1" hangingPunct="1">
              <a:buNone/>
            </a:pPr>
            <a:endParaRPr lang="en-US" sz="2400" dirty="0" smtClean="0"/>
          </a:p>
          <a:p>
            <a:pPr marL="0" indent="0" eaLnBrk="1" hangingPunct="1"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Can we cover any rectangular area using only designs from T, where:</a:t>
            </a:r>
          </a:p>
          <a:p>
            <a:pPr lvl="1" eaLnBrk="1" hangingPunct="1"/>
            <a:r>
              <a:rPr lang="en-US" sz="2000" dirty="0" smtClean="0"/>
              <a:t>Rotation is </a:t>
            </a:r>
            <a:r>
              <a:rPr lang="en-US" sz="2000" b="1" dirty="0" smtClean="0"/>
              <a:t>not</a:t>
            </a:r>
            <a:r>
              <a:rPr lang="en-US" sz="2000" dirty="0" smtClean="0"/>
              <a:t> allowed. The solution must be able to cover all possible rectangular shapes</a:t>
            </a:r>
          </a:p>
          <a:p>
            <a:pPr lvl="1" eaLnBrk="1" hangingPunct="1"/>
            <a:r>
              <a:rPr lang="en-US" sz="2000" dirty="0"/>
              <a:t>Edges that touch each other must have the same </a:t>
            </a:r>
            <a:r>
              <a:rPr lang="en-US" sz="2000" dirty="0" smtClean="0"/>
              <a:t>color.</a:t>
            </a:r>
            <a:endParaRPr lang="en-US" sz="2000" dirty="0"/>
          </a:p>
          <a:p>
            <a:pPr eaLnBrk="1" hangingPunct="1"/>
            <a:endParaRPr lang="en-US" sz="2400" dirty="0" smtClean="0"/>
          </a:p>
        </p:txBody>
      </p:sp>
      <p:graphicFrame>
        <p:nvGraphicFramePr>
          <p:cNvPr id="26628" name="Object 9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2892425" y="2640013"/>
          <a:ext cx="32766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Bitmap Image" r:id="rId3" imgW="3277057" imgH="1009791" progId="PBrush">
                  <p:embed/>
                </p:oleObj>
              </mc:Choice>
              <mc:Fallback>
                <p:oleObj name="Bitmap Image" r:id="rId3" imgW="3277057" imgH="100979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2640013"/>
                        <a:ext cx="32766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8B77B5-EE6B-411A-B218-956A4EB91154}" type="slidenum">
              <a:rPr lang="en-US" sz="1400" smtClean="0"/>
              <a:pPr eaLnBrk="1" hangingPunct="1"/>
              <a:t>13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5979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Tiling Problem cont..</a:t>
            </a:r>
            <a:endParaRPr lang="en-US" dirty="0" smtClean="0"/>
          </a:p>
        </p:txBody>
      </p:sp>
      <p:graphicFrame>
        <p:nvGraphicFramePr>
          <p:cNvPr id="27651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2921000" y="1347788"/>
          <a:ext cx="2701925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Bitmap Image" r:id="rId3" imgW="4800000" imgH="4761905" progId="Paint.Picture">
                  <p:embed/>
                </p:oleObj>
              </mc:Choice>
              <mc:Fallback>
                <p:oleObj name="Bitmap Image" r:id="rId3" imgW="4800000" imgH="47619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347788"/>
                        <a:ext cx="2701925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2882900" y="4833938"/>
          <a:ext cx="30353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Bitmap Image" r:id="rId5" imgW="4819048" imgH="1457143" progId="Paint.Picture">
                  <p:embed/>
                </p:oleObj>
              </mc:Choice>
              <mc:Fallback>
                <p:oleObj name="Bitmap Image" r:id="rId5" imgW="4819048" imgH="14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4833938"/>
                        <a:ext cx="30353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2BE676-8520-4BB0-BDBE-870CFDB425BF}" type="slidenum">
              <a:rPr lang="en-US" sz="1400" smtClean="0"/>
              <a:pPr eaLnBrk="1" hangingPunct="1"/>
              <a:t>14</a:t>
            </a:fld>
            <a:endParaRPr lang="en-US" sz="1400" smtClean="0"/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927100" y="4152900"/>
            <a:ext cx="77470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However, suppose we change the tiles to these…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AU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AU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AU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/>
              <a:t>With these combinations a 3*3 floor cannot be tiled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/>
          </p:nvPr>
        </p:nvGraphicFramePr>
        <p:xfrm>
          <a:off x="6086641" y="1643964"/>
          <a:ext cx="2443209" cy="752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Bitmap Image" r:id="rId7" imgW="3277057" imgH="1009791" progId="PBrush">
                  <p:embed/>
                </p:oleObj>
              </mc:Choice>
              <mc:Fallback>
                <p:oleObj name="Bitmap Image" r:id="rId7" imgW="3277057" imgH="1009791" progId="PBrush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641" y="1643964"/>
                        <a:ext cx="2443209" cy="752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46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Tiling Problem </a:t>
            </a:r>
            <a:r>
              <a:rPr lang="en-AU" dirty="0"/>
              <a:t>cont..</a:t>
            </a:r>
            <a:endParaRPr 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</a:t>
            </a:r>
          </a:p>
        </p:txBody>
      </p:sp>
      <p:sp>
        <p:nvSpPr>
          <p:cNvPr id="2867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94A327-0E20-49D4-9EB0-C410E1A39210}" type="slidenum">
              <a:rPr lang="en-US" sz="1400" smtClean="0"/>
              <a:pPr eaLnBrk="1" hangingPunct="1"/>
              <a:t>15</a:t>
            </a:fld>
            <a:endParaRPr lang="en-US" sz="1400" smtClean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80136"/>
            <a:ext cx="57150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635000" y="1320800"/>
            <a:ext cx="8413466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300" dirty="0" smtClean="0">
                <a:solidFill>
                  <a:srgbClr val="0000FF"/>
                </a:solidFill>
              </a:rPr>
              <a:t>The </a:t>
            </a:r>
            <a:r>
              <a:rPr lang="en-US" sz="2300" dirty="0">
                <a:solidFill>
                  <a:srgbClr val="0000FF"/>
                </a:solidFill>
              </a:rPr>
              <a:t>problem of whether </a:t>
            </a:r>
            <a:r>
              <a:rPr lang="en-US" sz="2300" dirty="0" smtClean="0">
                <a:solidFill>
                  <a:srgbClr val="0000FF"/>
                </a:solidFill>
              </a:rPr>
              <a:t>a set of Wang tiles can cover an infinite plane </a:t>
            </a:r>
            <a:r>
              <a:rPr lang="en-US" sz="2300" dirty="0">
                <a:solidFill>
                  <a:srgbClr val="0000FF"/>
                </a:solidFill>
              </a:rPr>
              <a:t>or </a:t>
            </a:r>
            <a:r>
              <a:rPr lang="en-US" sz="2300" dirty="0" smtClean="0">
                <a:solidFill>
                  <a:srgbClr val="0000FF"/>
                </a:solidFill>
              </a:rPr>
              <a:t>not, is </a:t>
            </a:r>
            <a:r>
              <a:rPr lang="en-US" sz="2300" dirty="0">
                <a:solidFill>
                  <a:srgbClr val="0000FF"/>
                </a:solidFill>
              </a:rPr>
              <a:t>undecidable</a:t>
            </a:r>
            <a:r>
              <a:rPr lang="en-US" sz="2300" dirty="0"/>
              <a:t>. </a:t>
            </a:r>
            <a:endParaRPr lang="en-US" sz="2300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300" dirty="0"/>
              <a:t>Robert Berger proved </a:t>
            </a:r>
            <a:r>
              <a:rPr lang="en-US" sz="2300" dirty="0" smtClean="0"/>
              <a:t>this by </a:t>
            </a:r>
            <a:r>
              <a:rPr lang="en-US" sz="2300" dirty="0"/>
              <a:t>constructing a Turing machine which tiles the plane </a:t>
            </a:r>
            <a:r>
              <a:rPr lang="en-US" sz="2300" i="1" dirty="0" err="1" smtClean="0"/>
              <a:t>iff</a:t>
            </a:r>
            <a:r>
              <a:rPr lang="en-US" sz="2300" i="1" dirty="0" smtClean="0"/>
              <a:t> </a:t>
            </a:r>
            <a:r>
              <a:rPr lang="en-US" sz="2300" dirty="0" smtClean="0"/>
              <a:t> </a:t>
            </a:r>
            <a:r>
              <a:rPr lang="en-US" sz="2300" dirty="0"/>
              <a:t>the Turing machine does not halt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300" dirty="0" smtClean="0"/>
              <a:t>Generate </a:t>
            </a:r>
            <a:r>
              <a:rPr lang="en-US" sz="2300" dirty="0"/>
              <a:t>tiling from the Turing machine by taking configurations of M’s and placing them on top of each other</a:t>
            </a:r>
          </a:p>
        </p:txBody>
      </p:sp>
    </p:spTree>
    <p:extLst>
      <p:ext uri="{BB962C8B-B14F-4D97-AF65-F5344CB8AC3E}">
        <p14:creationId xmlns:p14="http://schemas.microsoft.com/office/powerpoint/2010/main" val="184475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Tiling Problem </a:t>
            </a:r>
            <a:r>
              <a:rPr lang="en-AU" dirty="0"/>
              <a:t>cont..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The </a:t>
            </a:r>
            <a:r>
              <a:rPr lang="en-US" sz="2400" dirty="0" smtClean="0"/>
              <a:t>un-decidability </a:t>
            </a:r>
            <a:r>
              <a:rPr lang="en-US" sz="2400" dirty="0"/>
              <a:t>of the halting problem then implies the </a:t>
            </a:r>
            <a:r>
              <a:rPr lang="en-US" sz="2400" dirty="0" smtClean="0"/>
              <a:t>un-decidability </a:t>
            </a:r>
            <a:r>
              <a:rPr lang="en-US" sz="2400" dirty="0"/>
              <a:t>of Wang's tiling </a:t>
            </a:r>
            <a:r>
              <a:rPr lang="en-US" sz="2400" dirty="0" smtClean="0"/>
              <a:t>problem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 idea is that a tiling pattern corresponds to an infinite computation in M. If </a:t>
            </a:r>
            <a:r>
              <a:rPr lang="en-US" sz="2400" dirty="0" smtClean="0">
                <a:solidFill>
                  <a:srgbClr val="FF0000"/>
                </a:solidFill>
              </a:rPr>
              <a:t>there is no such tiling, then M will eventually halt (and hence get “stuck</a:t>
            </a:r>
            <a:r>
              <a:rPr lang="en-US" sz="2400" dirty="0" smtClean="0"/>
              <a:t>”) ??????</a:t>
            </a:r>
            <a:endParaRPr lang="en-US" dirty="0" smtClean="0"/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CCBB7F-5B3E-4700-AA27-7650F3568D53}" type="slidenum">
              <a:rPr lang="en-US" sz="1400" smtClean="0"/>
              <a:pPr eaLnBrk="1" hangingPunct="1"/>
              <a:t>16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75177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Tiling Problem </a:t>
            </a:r>
            <a:r>
              <a:rPr lang="en-AU" dirty="0"/>
              <a:t>cont..</a:t>
            </a:r>
            <a:endParaRPr lang="en-US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Edge rules:</a:t>
            </a:r>
          </a:p>
          <a:p>
            <a:pPr eaLnBrk="1" hangingPunct="1"/>
            <a:r>
              <a:rPr lang="en-US" sz="2400" dirty="0" smtClean="0"/>
              <a:t>horizontal: elements of configuration</a:t>
            </a:r>
          </a:p>
          <a:p>
            <a:pPr eaLnBrk="1" hangingPunct="1"/>
            <a:r>
              <a:rPr lang="en-US" sz="2400" dirty="0" smtClean="0"/>
              <a:t>vertical: state information, if present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 idea is that a tiling pattern corresponds to an infinite computation in M. If there is no such tiling, then M will eventually halt (and hence get “stuck”)</a:t>
            </a:r>
            <a:endParaRPr lang="en-US" dirty="0" smtClean="0"/>
          </a:p>
        </p:txBody>
      </p:sp>
      <p:sp>
        <p:nvSpPr>
          <p:cNvPr id="2970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ECCBB7F-5B3E-4700-AA27-7650F3568D53}" type="slidenum">
              <a:rPr lang="en-US" sz="1400" smtClean="0"/>
              <a:pPr eaLnBrk="1" hangingPunct="1"/>
              <a:t>17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48883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Limitations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905296" y="15240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Undecidable problems are often interesting and useful.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Whilst termination of programs dealing with such problems cannot be guaranteed, this is often not a problem in practice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Programmers generally write programs which terminate.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only tricky part tends to come with programs which take other programs as input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There are actually classes of undecidable problems -- the differences being what information is needed in order to decide the problem</a:t>
            </a:r>
            <a:endParaRPr lang="en-US" sz="2000" dirty="0" smtClean="0"/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4EA4CA-BAF0-4BC9-8D73-D5482FCE5E90}" type="slidenum">
              <a:rPr lang="en-US" sz="1400" smtClean="0"/>
              <a:pPr eaLnBrk="1" hangingPunct="1"/>
              <a:t>18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632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000" smtClean="0"/>
              <a:t>Learning outcomes</a:t>
            </a:r>
            <a:endParaRPr lang="en-US" sz="40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AU" sz="2400" b="1" dirty="0">
                <a:solidFill>
                  <a:srgbClr val="000000"/>
                </a:solidFill>
              </a:rPr>
              <a:t>At the end of this topic </a:t>
            </a:r>
            <a:r>
              <a:rPr lang="en-AU" sz="2400" b="1" dirty="0" smtClean="0">
                <a:solidFill>
                  <a:srgbClr val="000000"/>
                </a:solidFill>
              </a:rPr>
              <a:t>you </a:t>
            </a:r>
            <a:r>
              <a:rPr lang="en-AU" sz="2400" b="1" dirty="0">
                <a:solidFill>
                  <a:srgbClr val="000000"/>
                </a:solidFill>
              </a:rPr>
              <a:t>should be able to: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AU" sz="2400" dirty="0" smtClean="0"/>
              <a:t>Recognise there are problems that are undecidable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16E179-A9CF-4B8D-8D9C-F0F4B7E89BB8}" type="slidenum">
              <a:rPr lang="en-US" sz="1400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sz="1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3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Computability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524000"/>
            <a:ext cx="8505825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What can be computed?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What are the limits of computation? Or power of computers?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Are there problems for which no algorithm can ever exist?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How can we prove this?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Intuitively, computation has to be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complete (i.e. cover all cases)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mechanistic (i.e. precise)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deterministic (i.e. same input always leads to the same result)</a:t>
            </a:r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303C82-E34E-4113-B595-8AC553C61E42}" type="slidenum">
              <a:rPr lang="en-US" sz="1400" smtClean="0"/>
              <a:pPr eaLnBrk="1" hangingPunct="1"/>
              <a:t>3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5762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Computability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Some problems are obviously too vague to be solved by an 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e.g. How big is the universe?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Some practical problems are hard, although easy to define precisely.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 smtClean="0"/>
              <a:t>can a compiler determine if a program contains the possibility of an infinite loop</a:t>
            </a:r>
            <a:r>
              <a:rPr lang="en-US" sz="2000" dirty="0" smtClean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 smtClean="0"/>
              <a:t>Or any uninitialized variables</a:t>
            </a:r>
            <a:r>
              <a:rPr lang="en-US" sz="2000" dirty="0" smtClean="0"/>
              <a:t>? 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Intuitively any statement should either be </a:t>
            </a:r>
            <a:r>
              <a:rPr lang="en-US" sz="2400" i="1" dirty="0" smtClean="0">
                <a:solidFill>
                  <a:srgbClr val="0000FF"/>
                </a:solidFill>
              </a:rPr>
              <a:t>true</a:t>
            </a:r>
            <a:r>
              <a:rPr lang="en-US" sz="2400" dirty="0" smtClean="0"/>
              <a:t> or </a:t>
            </a:r>
            <a:r>
              <a:rPr lang="en-US" sz="2400" i="1" dirty="0" smtClean="0">
                <a:solidFill>
                  <a:srgbClr val="0000FF"/>
                </a:solidFill>
              </a:rPr>
              <a:t>false</a:t>
            </a:r>
            <a:r>
              <a:rPr lang="en-US" sz="2400" dirty="0" smtClean="0"/>
              <a:t> (provided we have all the facts)</a:t>
            </a: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DD17CD-3279-4353-85B0-6D1B3E0F60B5}" type="slidenum">
              <a:rPr lang="en-US" sz="1400" smtClean="0"/>
              <a:pPr eaLnBrk="1" hangingPunct="1"/>
              <a:t>4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54925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Computability-Types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87104" y="1524000"/>
            <a:ext cx="8049904" cy="502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i="1" dirty="0" smtClean="0">
                <a:solidFill>
                  <a:srgbClr val="0000FF"/>
                </a:solidFill>
              </a:rPr>
              <a:t>Decidable -</a:t>
            </a:r>
            <a:r>
              <a:rPr lang="en-US" sz="2400" dirty="0"/>
              <a:t> </a:t>
            </a:r>
            <a:r>
              <a:rPr lang="en-US" sz="2400" dirty="0" smtClean="0">
                <a:solidFill>
                  <a:srgbClr val="FF3300"/>
                </a:solidFill>
              </a:rPr>
              <a:t>If </a:t>
            </a:r>
            <a:r>
              <a:rPr lang="en-US" sz="2400" dirty="0">
                <a:solidFill>
                  <a:srgbClr val="FF3300"/>
                </a:solidFill>
              </a:rPr>
              <a:t>there is a Turing machine which accepts and halts on every input string </a:t>
            </a:r>
            <a:r>
              <a:rPr lang="en-US" sz="2400" b="1" dirty="0">
                <a:solidFill>
                  <a:srgbClr val="FF3300"/>
                </a:solidFill>
              </a:rPr>
              <a:t>w</a:t>
            </a:r>
            <a:r>
              <a:rPr lang="en-US" sz="2400" dirty="0">
                <a:solidFill>
                  <a:srgbClr val="FF3300"/>
                </a:solidFill>
              </a:rPr>
              <a:t>. Every decidable language is Turing-Acceptable.</a:t>
            </a:r>
            <a:endParaRPr lang="en-US" sz="2400" i="1" dirty="0" smtClean="0">
              <a:solidFill>
                <a:srgbClr val="FF3300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en-US" sz="2400" i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i="1" dirty="0" smtClean="0">
                <a:solidFill>
                  <a:srgbClr val="0000FF"/>
                </a:solidFill>
              </a:rPr>
              <a:t>Undecidable-</a:t>
            </a:r>
            <a:r>
              <a:rPr lang="en-US" sz="2400" dirty="0" smtClean="0">
                <a:solidFill>
                  <a:srgbClr val="FF0000"/>
                </a:solidFill>
              </a:rPr>
              <a:t>do not have any algorithmic solution! 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i="1" dirty="0" smtClean="0">
                <a:solidFill>
                  <a:srgbClr val="0000FF"/>
                </a:solidFill>
              </a:rPr>
              <a:t>semi-decidable</a:t>
            </a:r>
            <a:r>
              <a:rPr lang="en-US" sz="2400" dirty="0" smtClean="0"/>
              <a:t>; </a:t>
            </a:r>
            <a:r>
              <a:rPr lang="en-US" sz="2400" dirty="0" smtClean="0">
                <a:solidFill>
                  <a:srgbClr val="FF0000"/>
                </a:solidFill>
              </a:rPr>
              <a:t>we can determine when a property is satisfied, but not when it is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e.g. is there an odd perfect number? (a perfect number equals the sum of its proper divisors, e.g. 6 = 1+2+3;  28=…)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list of the known perfect </a:t>
            </a:r>
            <a:r>
              <a:rPr lang="en-US" sz="2000" dirty="0" smtClean="0"/>
              <a:t>numbers:</a:t>
            </a:r>
            <a:endParaRPr lang="en-US" sz="2000" dirty="0"/>
          </a:p>
          <a:p>
            <a:pPr marL="866775" lvl="1" indent="0" eaLnBrk="1" hangingPunct="1">
              <a:lnSpc>
                <a:spcPct val="90000"/>
              </a:lnSpc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://en.wikipedia.org/wiki/List_of_perfect_numbers</a:t>
            </a:r>
            <a:r>
              <a:rPr lang="en-US" sz="2000" dirty="0"/>
              <a:t>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A4B3BE-144B-4A01-96BD-F3A81ADC5DDB}" type="slidenum">
              <a:rPr lang="en-US" sz="1400" smtClean="0"/>
              <a:pPr eaLnBrk="1" hangingPunct="1"/>
              <a:t>5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06219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Church-Turing Thesis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/>
              <a:t>Church-Turing thesis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(Standard) Turing Machines </a:t>
            </a:r>
            <a:r>
              <a:rPr lang="en-US" sz="2400" dirty="0" smtClean="0"/>
              <a:t>are mechanistic and deterministic.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0000FF"/>
                </a:solidFill>
              </a:rPr>
              <a:t>Complete Turing Machine </a:t>
            </a:r>
            <a:r>
              <a:rPr lang="en-US" sz="2400" dirty="0" smtClean="0"/>
              <a:t>M halts on all inputs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Hence, Turing machines which always halt correspond to the intuitions above</a:t>
            </a:r>
            <a:endParaRPr lang="en-US" dirty="0" smtClean="0"/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CFB5B1-6AF3-4B19-83F8-55BBD89239E3}" type="slidenum">
              <a:rPr lang="en-US" sz="1400" smtClean="0"/>
              <a:pPr eaLnBrk="1" hangingPunct="1"/>
              <a:t>6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9331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Church-Turing Thesis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Church-Turing thesis: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All </a:t>
            </a:r>
            <a:r>
              <a:rPr lang="en-US" sz="2400" i="1" dirty="0" smtClean="0">
                <a:solidFill>
                  <a:srgbClr val="0000FF"/>
                </a:solidFill>
              </a:rPr>
              <a:t>possible</a:t>
            </a:r>
            <a:r>
              <a:rPr lang="en-US" sz="2400" dirty="0" smtClean="0">
                <a:solidFill>
                  <a:srgbClr val="0000FF"/>
                </a:solidFill>
              </a:rPr>
              <a:t> models of computation are equivalent to a standard Turing machine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Any </a:t>
            </a:r>
            <a:r>
              <a:rPr lang="en-US" sz="2400" i="1" dirty="0" smtClean="0"/>
              <a:t>future</a:t>
            </a:r>
            <a:r>
              <a:rPr lang="en-US" sz="2400" dirty="0" smtClean="0"/>
              <a:t> models of computation will also be no more powerful than a standard Turing machine!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Cannot be proved;</a:t>
            </a:r>
            <a:r>
              <a:rPr lang="en-US" sz="2000" dirty="0" smtClean="0"/>
              <a:t> it is not a theorem!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Can </a:t>
            </a:r>
            <a:r>
              <a:rPr lang="en-US" sz="2000" dirty="0" smtClean="0">
                <a:solidFill>
                  <a:srgbClr val="0000FF"/>
                </a:solidFill>
              </a:rPr>
              <a:t>only be experimentally verified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Will quantum computing disprove this? Too early to tell!</a:t>
            </a:r>
            <a:endParaRPr lang="en-US" sz="1800" dirty="0" smtClean="0"/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E9CB5C-E71A-4AAA-93AC-53E42635C971}" type="slidenum">
              <a:rPr lang="en-US" sz="1400" smtClean="0"/>
              <a:pPr eaLnBrk="1" hangingPunct="1"/>
              <a:t>7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96866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Universal Turing Machine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41780" y="1510353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FF"/>
                </a:solidFill>
              </a:rPr>
              <a:t>The Universal Turing machine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Takes another Turing machine M as input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Simulates the actions of 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Model for “real” computers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i.e. input is both data and instructions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/>
          </a:p>
        </p:txBody>
      </p:sp>
      <p:sp>
        <p:nvSpPr>
          <p:cNvPr id="1229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56C9C9-2F12-4FBF-8534-916848871F11}" type="slidenum">
              <a:rPr lang="en-US" sz="1400" smtClean="0"/>
              <a:pPr eaLnBrk="1" hangingPunct="1"/>
              <a:t>8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8173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Decision Problem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123950" y="1409700"/>
            <a:ext cx="7772400" cy="5029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is a question in some formal system with a ‘yes’ or ‘no’ answer, depending on the values of some input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E.g. </a:t>
            </a:r>
          </a:p>
          <a:p>
            <a:pPr lvl="1" eaLnBrk="1" hangingPunct="1"/>
            <a:r>
              <a:rPr lang="en-US" dirty="0" smtClean="0"/>
              <a:t>Given a number x, is x a prime number?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1333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58927C-5F3C-4F7B-ABE1-AD2A87A9FDD8}" type="slidenum">
              <a:rPr lang="en-US" sz="1400" smtClean="0"/>
              <a:pPr eaLnBrk="1" hangingPunct="1"/>
              <a:t>9</a:t>
            </a:fld>
            <a:endParaRPr lang="en-US" sz="1400" smtClean="0"/>
          </a:p>
        </p:txBody>
      </p:sp>
      <p:sp>
        <p:nvSpPr>
          <p:cNvPr id="13316" name="Oval 3"/>
          <p:cNvSpPr>
            <a:spLocks noChangeArrowheads="1"/>
          </p:cNvSpPr>
          <p:nvPr/>
        </p:nvSpPr>
        <p:spPr bwMode="auto">
          <a:xfrm>
            <a:off x="4408488" y="4135438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4298950" y="3467100"/>
            <a:ext cx="914400" cy="9144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3766782" y="3214038"/>
            <a:ext cx="2169994" cy="519351"/>
          </a:xfrm>
          <a:prstGeom prst="ellipse">
            <a:avLst/>
          </a:prstGeom>
          <a:solidFill>
            <a:schemeClr val="accent2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60561" y="3303743"/>
            <a:ext cx="1296537" cy="369332"/>
          </a:xfrm>
          <a:prstGeom prst="rect">
            <a:avLst/>
          </a:prstGeom>
          <a:solidFill>
            <a:srgbClr val="00B0F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537278" y="3817651"/>
            <a:ext cx="1055426" cy="369332"/>
          </a:xfrm>
          <a:prstGeom prst="rect">
            <a:avLst/>
          </a:prstGeom>
          <a:solidFill>
            <a:srgbClr val="FF7C8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537278" y="2722297"/>
            <a:ext cx="1055425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3057525" y="3473450"/>
            <a:ext cx="709613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7"/>
          </p:cNvCxnSpPr>
          <p:nvPr/>
        </p:nvCxnSpPr>
        <p:spPr bwMode="auto">
          <a:xfrm flipV="1">
            <a:off x="5619750" y="2879725"/>
            <a:ext cx="917575" cy="411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8" idx="1"/>
          </p:cNvCxnSpPr>
          <p:nvPr/>
        </p:nvCxnSpPr>
        <p:spPr bwMode="auto">
          <a:xfrm>
            <a:off x="5619750" y="3657600"/>
            <a:ext cx="917575" cy="344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33" name="Rounded Rectangle 46"/>
          <p:cNvSpPr>
            <a:spLocks noChangeArrowheads="1"/>
          </p:cNvSpPr>
          <p:nvPr/>
        </p:nvSpPr>
        <p:spPr bwMode="auto">
          <a:xfrm>
            <a:off x="1570038" y="3021013"/>
            <a:ext cx="6291262" cy="24463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0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270</TotalTime>
  <Words>844</Words>
  <Application>Microsoft Office PowerPoint</Application>
  <PresentationFormat>On-screen Show (4:3)</PresentationFormat>
  <Paragraphs>150</Paragraphs>
  <Slides>18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Comic Sans MS</vt:lpstr>
      <vt:lpstr>Symbol</vt:lpstr>
      <vt:lpstr>Times New Roman</vt:lpstr>
      <vt:lpstr>Wingdings</vt:lpstr>
      <vt:lpstr>UCTI-Template-foundation-level</vt:lpstr>
      <vt:lpstr>Bitmap Image</vt:lpstr>
      <vt:lpstr>Decidability</vt:lpstr>
      <vt:lpstr>Learning outcomes</vt:lpstr>
      <vt:lpstr>Computability</vt:lpstr>
      <vt:lpstr>Computability</vt:lpstr>
      <vt:lpstr>Computability-Types</vt:lpstr>
      <vt:lpstr>Church-Turing Thesis</vt:lpstr>
      <vt:lpstr>Church-Turing Thesis</vt:lpstr>
      <vt:lpstr>Universal Turing Machine</vt:lpstr>
      <vt:lpstr>Decision Problem</vt:lpstr>
      <vt:lpstr>Decision Problem</vt:lpstr>
      <vt:lpstr>Undecidable Problems</vt:lpstr>
      <vt:lpstr>Undecidable Problems</vt:lpstr>
      <vt:lpstr>Tiling Problem</vt:lpstr>
      <vt:lpstr>Tiling Problem cont..</vt:lpstr>
      <vt:lpstr>Tiling Problem cont..</vt:lpstr>
      <vt:lpstr>Tiling Problem cont..</vt:lpstr>
      <vt:lpstr>Tiling Problem cont..</vt:lpstr>
      <vt:lpstr>Limitations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Machines</dc:title>
  <dc:creator>Dr. Bazila Banu Abdul Jabbar</dc:creator>
  <cp:lastModifiedBy>Dr. Vazeerudeen Hameed</cp:lastModifiedBy>
  <cp:revision>22</cp:revision>
  <cp:lastPrinted>2017-08-21T08:30:01Z</cp:lastPrinted>
  <dcterms:created xsi:type="dcterms:W3CDTF">2016-08-12T02:27:12Z</dcterms:created>
  <dcterms:modified xsi:type="dcterms:W3CDTF">2017-08-21T08:30:04Z</dcterms:modified>
</cp:coreProperties>
</file>