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075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1.wmf"/><Relationship Id="rId11" Type="http://schemas.openxmlformats.org/officeDocument/2006/relationships/image" Target="../media/image20.wmf"/><Relationship Id="rId5" Type="http://schemas.openxmlformats.org/officeDocument/2006/relationships/image" Target="../media/image10.wmf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31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1.wmf"/><Relationship Id="rId22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 smtClean="0"/>
              <a:t>UTM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 dirty="0" smtClean="0"/>
              <a:t> Lecture -15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32ADE-303C-41BB-A2A4-B770B35FAAA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819400" y="685800"/>
            <a:ext cx="353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Machine Encoding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2057400"/>
            <a:ext cx="2443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Transitions: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04800" y="2743200"/>
          <a:ext cx="384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3848100" imgH="571500" progId="Equation.3">
                  <p:embed/>
                </p:oleObj>
              </mc:Choice>
              <mc:Fallback>
                <p:oleObj name="Equation" r:id="rId3" imgW="384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384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0" y="4343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Encoding:</a:t>
            </a:r>
          </a:p>
        </p:txBody>
      </p:sp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533400" y="5029200"/>
          <a:ext cx="320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5" imgW="3200400" imgH="533400" progId="Equation.3">
                  <p:embed/>
                </p:oleObj>
              </mc:Choice>
              <mc:Fallback>
                <p:oleObj name="Equation" r:id="rId5" imgW="3200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320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2"/>
          <p:cNvGraphicFramePr>
            <a:graphicFrameLocks noChangeAspect="1"/>
          </p:cNvGraphicFramePr>
          <p:nvPr/>
        </p:nvGraphicFramePr>
        <p:xfrm>
          <a:off x="5029200" y="2743200"/>
          <a:ext cx="3898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7" imgW="3898900" imgH="584200" progId="Equation.3">
                  <p:embed/>
                </p:oleObj>
              </mc:Choice>
              <mc:Fallback>
                <p:oleObj name="Equation" r:id="rId7" imgW="3898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898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3"/>
          <p:cNvGraphicFramePr>
            <a:graphicFrameLocks noChangeAspect="1"/>
          </p:cNvGraphicFramePr>
          <p:nvPr/>
        </p:nvGraphicFramePr>
        <p:xfrm>
          <a:off x="4724400" y="5029200"/>
          <a:ext cx="441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9" imgW="4419600" imgH="533400" progId="Equation.3">
                  <p:embed/>
                </p:oleObj>
              </mc:Choice>
              <mc:Fallback>
                <p:oleObj name="Equation" r:id="rId9" imgW="441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441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4"/>
          <p:cNvGraphicFramePr>
            <a:graphicFrameLocks noChangeAspect="1"/>
          </p:cNvGraphicFramePr>
          <p:nvPr/>
        </p:nvGraphicFramePr>
        <p:xfrm>
          <a:off x="3962400" y="5029200"/>
          <a:ext cx="519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11" imgW="520700" imgH="419100" progId="Equation.3">
                  <p:embed/>
                </p:oleObj>
              </mc:Choice>
              <mc:Fallback>
                <p:oleObj name="Equation" r:id="rId11" imgW="52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519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2133600" y="3276600"/>
            <a:ext cx="533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6705600" y="3276600"/>
            <a:ext cx="152400" cy="1600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3" name="Line 17"/>
          <p:cNvSpPr>
            <a:spLocks noChangeShapeType="1"/>
          </p:cNvSpPr>
          <p:nvPr/>
        </p:nvSpPr>
        <p:spPr bwMode="auto">
          <a:xfrm flipV="1">
            <a:off x="4267200" y="54864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276600" y="5943600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49430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A8A68-5D71-4BE6-A1C1-C73A2EA76EE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0" y="381000"/>
            <a:ext cx="8767763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Tape 1 contents of Universal Turing Machine:</a:t>
            </a:r>
          </a:p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encoding of the simulated machine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as a binary string of </a:t>
            </a:r>
            <a:r>
              <a:rPr lang="en-US" altLang="en-US">
                <a:latin typeface="Comic Sans MS" panose="030F0702030302020204" pitchFamily="66" charset="0"/>
              </a:rPr>
              <a:t>0’s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en-US">
                <a:latin typeface="Comic Sans MS" panose="030F0702030302020204" pitchFamily="66" charset="0"/>
              </a:rPr>
              <a:t>1’s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848600" y="1600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00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66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513F8-0476-4C2F-9043-DD86A9621D8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6430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 Turing Machine is described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with a binary string of </a:t>
            </a: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0’s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1’s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3505200"/>
            <a:ext cx="881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The set of Turing machines forms a language: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43000" y="4495800"/>
            <a:ext cx="7804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each string of the language is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the binary encoding of a Turing Machine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2400" y="22098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Therefore:</a:t>
            </a:r>
          </a:p>
        </p:txBody>
      </p:sp>
    </p:spTree>
    <p:extLst>
      <p:ext uri="{BB962C8B-B14F-4D97-AF65-F5344CB8AC3E}">
        <p14:creationId xmlns:p14="http://schemas.microsoft.com/office/powerpoint/2010/main" val="235878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0C1DA-BC0A-4E78-84F6-D1823DB094F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17525" y="406400"/>
            <a:ext cx="567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Language of Turing Machines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501650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L = {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010100101,</a:t>
            </a:r>
          </a:p>
          <a:p>
            <a:pPr>
              <a:buFontTx/>
              <a:buNone/>
            </a:pPr>
            <a:endParaRPr lang="en-US" altLang="en-US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</a:t>
            </a: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00100100101111,</a:t>
            </a:r>
          </a:p>
          <a:p>
            <a:pPr>
              <a:buFontTx/>
              <a:buNone/>
            </a:pPr>
            <a:endParaRPr lang="en-US" altLang="en-US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</a:t>
            </a: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111010011110010101,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  <a:latin typeface="Comic Sans MS" panose="030F0702030302020204" pitchFamily="66" charset="0"/>
              </a:rPr>
              <a:t>        ……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105400" y="1905000"/>
            <a:ext cx="369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(Turing Machine 1)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181600" y="3048000"/>
            <a:ext cx="376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(Turing Machine 2)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42125" y="4216400"/>
            <a:ext cx="73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033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0E52D2-C34F-4B74-8FAF-FE98697919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4591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Languages: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uncountable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295400" y="3505200"/>
            <a:ext cx="531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mic Sans MS" panose="030F0702030302020204" pitchFamily="66" charset="0"/>
              </a:rPr>
              <a:t>Turing machines: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countable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143000" y="11430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3" imgW="406224" imgH="520474" progId="Equation.3">
                  <p:embed/>
                </p:oleObj>
              </mc:Choice>
              <mc:Fallback>
                <p:oleObj name="Equation" r:id="rId3" imgW="406224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406650" y="11430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5" imgW="469696" imgH="520474" progId="Equation.3">
                  <p:embed/>
                </p:oleObj>
              </mc:Choice>
              <mc:Fallback>
                <p:oleObj name="Equation" r:id="rId5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1430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3943350" y="11382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1382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6972300" y="1138238"/>
          <a:ext cx="4810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9" imgW="482391" imgH="533169" progId="Equation.3">
                  <p:embed/>
                </p:oleObj>
              </mc:Choice>
              <mc:Fallback>
                <p:oleObj name="Equation" r:id="rId9" imgW="48239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1138238"/>
                        <a:ext cx="4810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8"/>
          <p:cNvGraphicFramePr>
            <a:graphicFrameLocks noChangeAspect="1"/>
          </p:cNvGraphicFramePr>
          <p:nvPr/>
        </p:nvGraphicFramePr>
        <p:xfrm>
          <a:off x="1054100" y="2743200"/>
          <a:ext cx="582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11" imgW="583947" imgH="520474" progId="Equation.3">
                  <p:embed/>
                </p:oleObj>
              </mc:Choice>
              <mc:Fallback>
                <p:oleObj name="Equation" r:id="rId11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743200"/>
                        <a:ext cx="582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9"/>
          <p:cNvGraphicFramePr>
            <a:graphicFrameLocks noChangeAspect="1"/>
          </p:cNvGraphicFramePr>
          <p:nvPr/>
        </p:nvGraphicFramePr>
        <p:xfrm>
          <a:off x="2311400" y="2743200"/>
          <a:ext cx="66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13" imgW="660113" imgH="520474" progId="Equation.3">
                  <p:embed/>
                </p:oleObj>
              </mc:Choice>
              <mc:Fallback>
                <p:oleObj name="Equation" r:id="rId13" imgW="6601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743200"/>
                        <a:ext cx="66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0"/>
          <p:cNvGraphicFramePr>
            <a:graphicFrameLocks noChangeAspect="1"/>
          </p:cNvGraphicFramePr>
          <p:nvPr/>
        </p:nvGraphicFramePr>
        <p:xfrm>
          <a:off x="3848100" y="2738438"/>
          <a:ext cx="6334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15" imgW="634725" imgH="533169" progId="Equation.3">
                  <p:embed/>
                </p:oleObj>
              </mc:Choice>
              <mc:Fallback>
                <p:oleObj name="Equation" r:id="rId15" imgW="634725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738438"/>
                        <a:ext cx="6334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1"/>
          <p:cNvGraphicFramePr>
            <a:graphicFrameLocks noChangeAspect="1"/>
          </p:cNvGraphicFramePr>
          <p:nvPr/>
        </p:nvGraphicFramePr>
        <p:xfrm>
          <a:off x="5410200" y="12954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17" imgW="418918" imgH="114250" progId="Equation.3">
                  <p:embed/>
                </p:oleObj>
              </mc:Choice>
              <mc:Fallback>
                <p:oleObj name="Equation" r:id="rId17" imgW="418918" imgH="114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2"/>
          <p:cNvGraphicFramePr>
            <a:graphicFrameLocks noChangeAspect="1"/>
          </p:cNvGraphicFramePr>
          <p:nvPr/>
        </p:nvGraphicFramePr>
        <p:xfrm>
          <a:off x="8382000" y="12954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19" imgW="418918" imgH="114250" progId="Equation.3">
                  <p:embed/>
                </p:oleObj>
              </mc:Choice>
              <mc:Fallback>
                <p:oleObj name="Equation" r:id="rId19" imgW="418918" imgH="114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2954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295400" y="1752600"/>
            <a:ext cx="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2514600" y="1752600"/>
            <a:ext cx="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4038600" y="1752600"/>
            <a:ext cx="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7162800" y="1752600"/>
            <a:ext cx="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14" name="Object 17"/>
          <p:cNvGraphicFramePr>
            <a:graphicFrameLocks noChangeAspect="1"/>
          </p:cNvGraphicFramePr>
          <p:nvPr/>
        </p:nvGraphicFramePr>
        <p:xfrm>
          <a:off x="7080250" y="2724150"/>
          <a:ext cx="227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20" imgW="228600" imgH="419100" progId="Equation.3">
                  <p:embed/>
                </p:oleObj>
              </mc:Choice>
              <mc:Fallback>
                <p:oleObj name="Equation" r:id="rId2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2724150"/>
                        <a:ext cx="227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457200" y="5029200"/>
            <a:ext cx="50784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There are more languages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than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81994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6D84E-BA82-4AE1-93A7-58E1623C7F8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644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There are some languages not accepted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by Turing Machines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838200" y="4114800"/>
            <a:ext cx="7372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(These languages cannot be described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by algorithms)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65125" y="482600"/>
            <a:ext cx="230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59480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CFA0BE-BE04-41FB-84A8-3F81DA57A0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Oval 2"/>
          <p:cNvSpPr>
            <a:spLocks noChangeArrowheads="1"/>
          </p:cNvSpPr>
          <p:nvPr/>
        </p:nvSpPr>
        <p:spPr bwMode="auto">
          <a:xfrm>
            <a:off x="1524000" y="1295400"/>
            <a:ext cx="5638800" cy="441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895600" y="2590800"/>
            <a:ext cx="32908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Languages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Accepted by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Turing Machines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48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Languages not accepted by Turing Machines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62000" y="1143000"/>
          <a:ext cx="481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3" imgW="482391" imgH="533169" progId="Equation.3">
                  <p:embed/>
                </p:oleObj>
              </mc:Choice>
              <mc:Fallback>
                <p:oleObj name="Equation" r:id="rId3" imgW="48239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481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9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BF3EC-33FC-49C3-8B99-25C73A21730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676400" y="1600200"/>
            <a:ext cx="640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Turing Machines are “hardwired”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334000" y="2743200"/>
            <a:ext cx="338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they execute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only one program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12725" y="4064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 limitation of Turing Machines: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04800" y="533400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Real Computers are re-programmable</a:t>
            </a:r>
          </a:p>
        </p:txBody>
      </p:sp>
      <p:sp>
        <p:nvSpPr>
          <p:cNvPr id="17416" name="AutoShape 9"/>
          <p:cNvSpPr>
            <a:spLocks/>
          </p:cNvSpPr>
          <p:nvPr/>
        </p:nvSpPr>
        <p:spPr bwMode="auto">
          <a:xfrm rot="5400000">
            <a:off x="6629400" y="1524000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7D9CE-7D92-44EF-9DD9-67AF31AA3E3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36525" y="254000"/>
            <a:ext cx="185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Solution: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438400" y="304800"/>
            <a:ext cx="497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Universal Turing Machine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066800" y="3352800"/>
            <a:ext cx="72850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Reprogrammable machine</a:t>
            </a:r>
          </a:p>
          <a:p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Simulates any other Turing Machine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52400" y="2362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Attributes:</a:t>
            </a:r>
          </a:p>
        </p:txBody>
      </p:sp>
    </p:spTree>
    <p:extLst>
      <p:ext uri="{BB962C8B-B14F-4D97-AF65-F5344CB8AC3E}">
        <p14:creationId xmlns:p14="http://schemas.microsoft.com/office/powerpoint/2010/main" val="8091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BED50-9F21-4CF7-B8CB-9E88BAB1806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509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Universal Turing Machine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692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simulates any other Turing Machine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467600" y="990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990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33400" y="3124200"/>
            <a:ext cx="694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Input of  Universal Turing Machine: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447800" y="4191000"/>
            <a:ext cx="562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Description of transitions of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7334250" y="4265613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4265613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76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Initial tape contents of </a:t>
            </a:r>
          </a:p>
        </p:txBody>
      </p:sp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6435725" y="5230813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5230813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070676-BC4F-48E3-B81D-8972D3BCAD2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304800" y="2057400"/>
            <a:ext cx="2819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85800" y="2438400"/>
            <a:ext cx="20669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Universal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Turing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Machine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599488" y="3960813"/>
          <a:ext cx="544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9488" y="3960813"/>
                        <a:ext cx="544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867400" y="685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867400" y="129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1722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7056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72390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7724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96265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962650" y="3810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2674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8008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73342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786765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943600" y="55673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5943600" y="61769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2484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67818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73152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7848600" y="556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334000" y="1371600"/>
            <a:ext cx="303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Description of 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999038" y="3886200"/>
            <a:ext cx="3584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Tape Contents of</a:t>
            </a: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8324850" y="1446213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1446213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927725" y="6278563"/>
            <a:ext cx="194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State of </a:t>
            </a:r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7867650" y="6327775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6327775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Freeform 30"/>
          <p:cNvSpPr>
            <a:spLocks/>
          </p:cNvSpPr>
          <p:nvPr/>
        </p:nvSpPr>
        <p:spPr bwMode="auto">
          <a:xfrm>
            <a:off x="3124200" y="990600"/>
            <a:ext cx="2590800" cy="1447800"/>
          </a:xfrm>
          <a:custGeom>
            <a:avLst/>
            <a:gdLst>
              <a:gd name="T0" fmla="*/ 2147483646 w 1632"/>
              <a:gd name="T1" fmla="*/ 0 h 816"/>
              <a:gd name="T2" fmla="*/ 1935480000 w 1632"/>
              <a:gd name="T3" fmla="*/ 604419240 h 816"/>
              <a:gd name="T4" fmla="*/ 0 w 1632"/>
              <a:gd name="T5" fmla="*/ 2147483646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816">
                <a:moveTo>
                  <a:pt x="1632" y="0"/>
                </a:moveTo>
                <a:cubicBezTo>
                  <a:pt x="1336" y="28"/>
                  <a:pt x="1040" y="56"/>
                  <a:pt x="768" y="192"/>
                </a:cubicBezTo>
                <a:cubicBezTo>
                  <a:pt x="496" y="328"/>
                  <a:pt x="248" y="572"/>
                  <a:pt x="0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1" name="Line 32"/>
          <p:cNvSpPr>
            <a:spLocks noChangeShapeType="1"/>
          </p:cNvSpPr>
          <p:nvPr/>
        </p:nvSpPr>
        <p:spPr bwMode="auto">
          <a:xfrm flipH="1" flipV="1">
            <a:off x="3124200" y="3276600"/>
            <a:ext cx="274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2" name="Freeform 33"/>
          <p:cNvSpPr>
            <a:spLocks/>
          </p:cNvSpPr>
          <p:nvPr/>
        </p:nvSpPr>
        <p:spPr bwMode="auto">
          <a:xfrm>
            <a:off x="3124200" y="4114800"/>
            <a:ext cx="2743200" cy="1828800"/>
          </a:xfrm>
          <a:custGeom>
            <a:avLst/>
            <a:gdLst>
              <a:gd name="T0" fmla="*/ 2147483646 w 1728"/>
              <a:gd name="T1" fmla="*/ 2147483646 h 816"/>
              <a:gd name="T2" fmla="*/ 2147483646 w 1728"/>
              <a:gd name="T3" fmla="*/ 2147483646 h 816"/>
              <a:gd name="T4" fmla="*/ 0 w 1728"/>
              <a:gd name="T5" fmla="*/ 0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" h="816">
                <a:moveTo>
                  <a:pt x="1728" y="816"/>
                </a:moveTo>
                <a:cubicBezTo>
                  <a:pt x="1440" y="788"/>
                  <a:pt x="1152" y="760"/>
                  <a:pt x="864" y="624"/>
                </a:cubicBezTo>
                <a:cubicBezTo>
                  <a:pt x="576" y="488"/>
                  <a:pt x="288" y="2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3" name="Text Box 34"/>
          <p:cNvSpPr txBox="1">
            <a:spLocks noChangeArrowheads="1"/>
          </p:cNvSpPr>
          <p:nvPr/>
        </p:nvSpPr>
        <p:spPr bwMode="auto">
          <a:xfrm>
            <a:off x="746125" y="406400"/>
            <a:ext cx="249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Three tapes</a:t>
            </a:r>
          </a:p>
        </p:txBody>
      </p:sp>
      <p:sp>
        <p:nvSpPr>
          <p:cNvPr id="20514" name="Text Box 35"/>
          <p:cNvSpPr txBox="1">
            <a:spLocks noChangeArrowheads="1"/>
          </p:cNvSpPr>
          <p:nvPr/>
        </p:nvSpPr>
        <p:spPr bwMode="auto">
          <a:xfrm>
            <a:off x="6327775" y="2789238"/>
            <a:ext cx="115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009900"/>
                </a:solidFill>
                <a:latin typeface="Comic Sans MS" panose="030F0702030302020204" pitchFamily="66" charset="0"/>
              </a:rPr>
              <a:t>Tape 2</a:t>
            </a:r>
          </a:p>
        </p:txBody>
      </p:sp>
      <p:sp>
        <p:nvSpPr>
          <p:cNvPr id="20515" name="Text Box 36"/>
          <p:cNvSpPr txBox="1">
            <a:spLocks noChangeArrowheads="1"/>
          </p:cNvSpPr>
          <p:nvPr/>
        </p:nvSpPr>
        <p:spPr bwMode="auto">
          <a:xfrm>
            <a:off x="6400800" y="5110163"/>
            <a:ext cx="115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009900"/>
                </a:solidFill>
                <a:latin typeface="Comic Sans MS" panose="030F0702030302020204" pitchFamily="66" charset="0"/>
              </a:rPr>
              <a:t>Tape 3</a:t>
            </a:r>
          </a:p>
        </p:txBody>
      </p:sp>
      <p:sp>
        <p:nvSpPr>
          <p:cNvPr id="20516" name="Text Box 37"/>
          <p:cNvSpPr txBox="1">
            <a:spLocks noChangeArrowheads="1"/>
          </p:cNvSpPr>
          <p:nvPr/>
        </p:nvSpPr>
        <p:spPr bwMode="auto">
          <a:xfrm>
            <a:off x="6324600" y="2286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009900"/>
                </a:solidFill>
                <a:latin typeface="Comic Sans MS" panose="030F0702030302020204" pitchFamily="66" charset="0"/>
              </a:rPr>
              <a:t>Tape 1</a:t>
            </a:r>
          </a:p>
        </p:txBody>
      </p:sp>
    </p:spTree>
    <p:extLst>
      <p:ext uri="{BB962C8B-B14F-4D97-AF65-F5344CB8AC3E}">
        <p14:creationId xmlns:p14="http://schemas.microsoft.com/office/powerpoint/2010/main" val="20607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1BCD36-D139-422B-97F0-B8FF3E7E647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7" name="Text Box 2058"/>
          <p:cNvSpPr txBox="1">
            <a:spLocks noChangeArrowheads="1"/>
          </p:cNvSpPr>
          <p:nvPr/>
        </p:nvSpPr>
        <p:spPr bwMode="auto">
          <a:xfrm>
            <a:off x="914400" y="3048000"/>
            <a:ext cx="73914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We describe Turing machine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as a string of symbols:</a:t>
            </a:r>
          </a:p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We encode        as a string of symbols</a:t>
            </a:r>
          </a:p>
        </p:txBody>
      </p:sp>
      <p:graphicFrame>
        <p:nvGraphicFramePr>
          <p:cNvPr id="21508" name="Object 2059"/>
          <p:cNvGraphicFramePr>
            <a:graphicFrameLocks noChangeAspect="1"/>
          </p:cNvGraphicFramePr>
          <p:nvPr/>
        </p:nvGraphicFramePr>
        <p:xfrm>
          <a:off x="6629400" y="3124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060"/>
          <p:cNvGraphicFramePr>
            <a:graphicFrameLocks noChangeAspect="1"/>
          </p:cNvGraphicFramePr>
          <p:nvPr/>
        </p:nvGraphicFramePr>
        <p:xfrm>
          <a:off x="3276600" y="4876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2061"/>
          <p:cNvSpPr>
            <a:spLocks noChangeShapeType="1"/>
          </p:cNvSpPr>
          <p:nvPr/>
        </p:nvSpPr>
        <p:spPr bwMode="auto">
          <a:xfrm>
            <a:off x="5867400" y="685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Line 2062"/>
          <p:cNvSpPr>
            <a:spLocks noChangeShapeType="1"/>
          </p:cNvSpPr>
          <p:nvPr/>
        </p:nvSpPr>
        <p:spPr bwMode="auto">
          <a:xfrm>
            <a:off x="5867400" y="129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2063"/>
          <p:cNvSpPr>
            <a:spLocks noChangeShapeType="1"/>
          </p:cNvSpPr>
          <p:nvPr/>
        </p:nvSpPr>
        <p:spPr bwMode="auto">
          <a:xfrm>
            <a:off x="61722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Line 2064"/>
          <p:cNvSpPr>
            <a:spLocks noChangeShapeType="1"/>
          </p:cNvSpPr>
          <p:nvPr/>
        </p:nvSpPr>
        <p:spPr bwMode="auto">
          <a:xfrm>
            <a:off x="67056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4" name="Line 2065"/>
          <p:cNvSpPr>
            <a:spLocks noChangeShapeType="1"/>
          </p:cNvSpPr>
          <p:nvPr/>
        </p:nvSpPr>
        <p:spPr bwMode="auto">
          <a:xfrm>
            <a:off x="72390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Line 2066"/>
          <p:cNvSpPr>
            <a:spLocks noChangeShapeType="1"/>
          </p:cNvSpPr>
          <p:nvPr/>
        </p:nvSpPr>
        <p:spPr bwMode="auto">
          <a:xfrm>
            <a:off x="7772400" y="68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Text Box 2067"/>
          <p:cNvSpPr txBox="1">
            <a:spLocks noChangeArrowheads="1"/>
          </p:cNvSpPr>
          <p:nvPr/>
        </p:nvSpPr>
        <p:spPr bwMode="auto">
          <a:xfrm>
            <a:off x="5334000" y="1371600"/>
            <a:ext cx="303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Description of </a:t>
            </a:r>
          </a:p>
        </p:txBody>
      </p:sp>
      <p:graphicFrame>
        <p:nvGraphicFramePr>
          <p:cNvPr id="21517" name="Object 2068"/>
          <p:cNvGraphicFramePr>
            <a:graphicFrameLocks noChangeAspect="1"/>
          </p:cNvGraphicFramePr>
          <p:nvPr/>
        </p:nvGraphicFramePr>
        <p:xfrm>
          <a:off x="8324850" y="1446213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1446213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2069"/>
          <p:cNvSpPr txBox="1">
            <a:spLocks noChangeArrowheads="1"/>
          </p:cNvSpPr>
          <p:nvPr/>
        </p:nvSpPr>
        <p:spPr bwMode="auto">
          <a:xfrm>
            <a:off x="6324600" y="2286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009900"/>
                </a:solidFill>
                <a:latin typeface="Comic Sans MS" panose="030F0702030302020204" pitchFamily="66" charset="0"/>
              </a:rPr>
              <a:t>Tape 1</a:t>
            </a:r>
          </a:p>
        </p:txBody>
      </p:sp>
    </p:spTree>
    <p:extLst>
      <p:ext uri="{BB962C8B-B14F-4D97-AF65-F5344CB8AC3E}">
        <p14:creationId xmlns:p14="http://schemas.microsoft.com/office/powerpoint/2010/main" val="225121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9DCE4-92F5-479E-9863-39CFF3A4833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70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Alphabet Encoding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82575" y="1681163"/>
            <a:ext cx="188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Symbols: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800350" y="17954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7954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4337050" y="1733550"/>
          <a:ext cx="265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733550"/>
                        <a:ext cx="265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5784850" y="18161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7" imgW="253780" imgH="304536" progId="Equation.3">
                  <p:embed/>
                </p:oleObj>
              </mc:Choice>
              <mc:Fallback>
                <p:oleObj name="Equation" r:id="rId7" imgW="253780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8161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7226300" y="173355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9" imgW="330057" imgH="431613" progId="Equation.3">
                  <p:embed/>
                </p:oleObj>
              </mc:Choice>
              <mc:Fallback>
                <p:oleObj name="Equation" r:id="rId9" imgW="33005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73355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 noChangeAspect="1"/>
          </p:cNvGraphicFramePr>
          <p:nvPr/>
        </p:nvGraphicFramePr>
        <p:xfrm>
          <a:off x="8382000" y="1905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905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136525" y="29210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Encoding:</a:t>
            </a:r>
          </a:p>
        </p:txBody>
      </p:sp>
      <p:graphicFrame>
        <p:nvGraphicFramePr>
          <p:cNvPr id="22539" name="Object 10"/>
          <p:cNvGraphicFramePr>
            <a:graphicFrameLocks noChangeAspect="1"/>
          </p:cNvGraphicFramePr>
          <p:nvPr/>
        </p:nvGraphicFramePr>
        <p:xfrm>
          <a:off x="2819400" y="3048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>
            <a:graphicFrameLocks noChangeAspect="1"/>
          </p:cNvGraphicFramePr>
          <p:nvPr/>
        </p:nvGraphicFramePr>
        <p:xfrm>
          <a:off x="4191000" y="30480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15" imgW="393529" imgH="368140" progId="Equation.3">
                  <p:embed/>
                </p:oleObj>
              </mc:Choice>
              <mc:Fallback>
                <p:oleObj name="Equation" r:id="rId15" imgW="393529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2"/>
          <p:cNvGraphicFramePr>
            <a:graphicFrameLocks noChangeAspect="1"/>
          </p:cNvGraphicFramePr>
          <p:nvPr/>
        </p:nvGraphicFramePr>
        <p:xfrm>
          <a:off x="5607050" y="3068638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7" imgW="622030" imgH="368140" progId="Equation.3">
                  <p:embed/>
                </p:oleObj>
              </mc:Choice>
              <mc:Fallback>
                <p:oleObj name="Equation" r:id="rId17" imgW="62203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3068638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3"/>
          <p:cNvGraphicFramePr>
            <a:graphicFrameLocks noChangeAspect="1"/>
          </p:cNvGraphicFramePr>
          <p:nvPr/>
        </p:nvGraphicFramePr>
        <p:xfrm>
          <a:off x="7048500" y="30480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19" imgW="850900" imgH="368300" progId="Equation.3">
                  <p:embed/>
                </p:oleObj>
              </mc:Choice>
              <mc:Fallback>
                <p:oleObj name="Equation" r:id="rId19" imgW="850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0480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29718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44196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5873750" y="2230438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7353300" y="22098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292C9-8E33-407D-8632-CEF0C4BA9C5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819400" y="0"/>
            <a:ext cx="3074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State Encoding</a:t>
            </a:r>
          </a:p>
        </p:txBody>
      </p:sp>
      <p:sp>
        <p:nvSpPr>
          <p:cNvPr id="23556" name="Text Box 14"/>
          <p:cNvSpPr txBox="1">
            <a:spLocks noChangeArrowheads="1"/>
          </p:cNvSpPr>
          <p:nvPr/>
        </p:nvSpPr>
        <p:spPr bwMode="auto">
          <a:xfrm>
            <a:off x="282575" y="906463"/>
            <a:ext cx="160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States:</a:t>
            </a:r>
          </a:p>
        </p:txBody>
      </p:sp>
      <p:graphicFrame>
        <p:nvGraphicFramePr>
          <p:cNvPr id="23557" name="Object 15"/>
          <p:cNvGraphicFramePr>
            <a:graphicFrameLocks noChangeAspect="1"/>
          </p:cNvGraphicFramePr>
          <p:nvPr/>
        </p:nvGraphicFramePr>
        <p:xfrm>
          <a:off x="2755900" y="9128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9128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6"/>
          <p:cNvGraphicFramePr>
            <a:graphicFrameLocks noChangeAspect="1"/>
          </p:cNvGraphicFramePr>
          <p:nvPr/>
        </p:nvGraphicFramePr>
        <p:xfrm>
          <a:off x="4248150" y="91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91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7"/>
          <p:cNvGraphicFramePr>
            <a:graphicFrameLocks noChangeAspect="1"/>
          </p:cNvGraphicFramePr>
          <p:nvPr/>
        </p:nvGraphicFramePr>
        <p:xfrm>
          <a:off x="5695950" y="92868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7" imgW="431613" imgH="533169" progId="Equation.3">
                  <p:embed/>
                </p:oleObj>
              </mc:Choice>
              <mc:Fallback>
                <p:oleObj name="Equation" r:id="rId7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92868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8"/>
          <p:cNvGraphicFramePr>
            <a:graphicFrameLocks noChangeAspect="1"/>
          </p:cNvGraphicFramePr>
          <p:nvPr/>
        </p:nvGraphicFramePr>
        <p:xfrm>
          <a:off x="7169150" y="91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91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9"/>
          <p:cNvGraphicFramePr>
            <a:graphicFrameLocks noChangeAspect="1"/>
          </p:cNvGraphicFramePr>
          <p:nvPr/>
        </p:nvGraphicFramePr>
        <p:xfrm>
          <a:off x="8382000" y="11303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1" imgW="418918" imgH="114250" progId="Equation.3">
                  <p:embed/>
                </p:oleObj>
              </mc:Choice>
              <mc:Fallback>
                <p:oleObj name="Equation" r:id="rId11" imgW="418918" imgH="114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1303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0" y="22987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Encoding:</a:t>
            </a:r>
          </a:p>
        </p:txBody>
      </p:sp>
      <p:graphicFrame>
        <p:nvGraphicFramePr>
          <p:cNvPr id="23563" name="Object 21"/>
          <p:cNvGraphicFramePr>
            <a:graphicFrameLocks noChangeAspect="1"/>
          </p:cNvGraphicFramePr>
          <p:nvPr/>
        </p:nvGraphicFramePr>
        <p:xfrm>
          <a:off x="2781300" y="24257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257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22"/>
          <p:cNvGraphicFramePr>
            <a:graphicFrameLocks noChangeAspect="1"/>
          </p:cNvGraphicFramePr>
          <p:nvPr/>
        </p:nvGraphicFramePr>
        <p:xfrm>
          <a:off x="4152900" y="24257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15" imgW="393529" imgH="368140" progId="Equation.3">
                  <p:embed/>
                </p:oleObj>
              </mc:Choice>
              <mc:Fallback>
                <p:oleObj name="Equation" r:id="rId15" imgW="393529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4257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3"/>
          <p:cNvGraphicFramePr>
            <a:graphicFrameLocks noChangeAspect="1"/>
          </p:cNvGraphicFramePr>
          <p:nvPr/>
        </p:nvGraphicFramePr>
        <p:xfrm>
          <a:off x="5568950" y="2446338"/>
          <a:ext cx="620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17" imgW="622030" imgH="368140" progId="Equation.3">
                  <p:embed/>
                </p:oleObj>
              </mc:Choice>
              <mc:Fallback>
                <p:oleObj name="Equation" r:id="rId17" imgW="62203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446338"/>
                        <a:ext cx="620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4"/>
          <p:cNvGraphicFramePr>
            <a:graphicFrameLocks noChangeAspect="1"/>
          </p:cNvGraphicFramePr>
          <p:nvPr/>
        </p:nvGraphicFramePr>
        <p:xfrm>
          <a:off x="7010400" y="24257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19" imgW="850900" imgH="368300" progId="Equation.3">
                  <p:embed/>
                </p:oleObj>
              </mc:Choice>
              <mc:Fallback>
                <p:oleObj name="Equation" r:id="rId19" imgW="850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257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Line 25"/>
          <p:cNvSpPr>
            <a:spLocks noChangeShapeType="1"/>
          </p:cNvSpPr>
          <p:nvPr/>
        </p:nvSpPr>
        <p:spPr bwMode="auto">
          <a:xfrm>
            <a:off x="29718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>
            <a:off x="44196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>
            <a:off x="58674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7315200" y="16637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Text Box 29"/>
          <p:cNvSpPr txBox="1">
            <a:spLocks noChangeArrowheads="1"/>
          </p:cNvSpPr>
          <p:nvPr/>
        </p:nvSpPr>
        <p:spPr bwMode="auto">
          <a:xfrm>
            <a:off x="2667000" y="3657600"/>
            <a:ext cx="407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Head Move Encoding</a:t>
            </a:r>
          </a:p>
        </p:txBody>
      </p:sp>
      <p:sp>
        <p:nvSpPr>
          <p:cNvPr id="23572" name="Text Box 31"/>
          <p:cNvSpPr txBox="1">
            <a:spLocks noChangeArrowheads="1"/>
          </p:cNvSpPr>
          <p:nvPr/>
        </p:nvSpPr>
        <p:spPr bwMode="auto">
          <a:xfrm>
            <a:off x="625475" y="4572000"/>
            <a:ext cx="1300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Move:</a:t>
            </a:r>
          </a:p>
        </p:txBody>
      </p:sp>
      <p:sp>
        <p:nvSpPr>
          <p:cNvPr id="23573" name="Text Box 32"/>
          <p:cNvSpPr txBox="1">
            <a:spLocks noChangeArrowheads="1"/>
          </p:cNvSpPr>
          <p:nvPr/>
        </p:nvSpPr>
        <p:spPr bwMode="auto">
          <a:xfrm>
            <a:off x="0" y="5740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Encoding:</a:t>
            </a:r>
          </a:p>
        </p:txBody>
      </p:sp>
      <p:graphicFrame>
        <p:nvGraphicFramePr>
          <p:cNvPr id="23574" name="Object 33"/>
          <p:cNvGraphicFramePr>
            <a:graphicFrameLocks noChangeAspect="1"/>
          </p:cNvGraphicFramePr>
          <p:nvPr/>
        </p:nvGraphicFramePr>
        <p:xfrm>
          <a:off x="2667000" y="46482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21" imgW="304668" imgH="368140" progId="Equation.3">
                  <p:embed/>
                </p:oleObj>
              </mc:Choice>
              <mc:Fallback>
                <p:oleObj name="Equation" r:id="rId21" imgW="30466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34"/>
          <p:cNvGraphicFramePr>
            <a:graphicFrameLocks noChangeAspect="1"/>
          </p:cNvGraphicFramePr>
          <p:nvPr/>
        </p:nvGraphicFramePr>
        <p:xfrm>
          <a:off x="4343400" y="4648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23" imgW="330200" imgH="368300" progId="Equation.3">
                  <p:embed/>
                </p:oleObj>
              </mc:Choice>
              <mc:Fallback>
                <p:oleObj name="Equation" r:id="rId23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Line 35"/>
          <p:cNvSpPr>
            <a:spLocks noChangeShapeType="1"/>
          </p:cNvSpPr>
          <p:nvPr/>
        </p:nvSpPr>
        <p:spPr bwMode="auto">
          <a:xfrm>
            <a:off x="2743200" y="5181600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77" name="Object 36"/>
          <p:cNvGraphicFramePr>
            <a:graphicFrameLocks noChangeAspect="1"/>
          </p:cNvGraphicFramePr>
          <p:nvPr/>
        </p:nvGraphicFramePr>
        <p:xfrm>
          <a:off x="2667000" y="5867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25" imgW="165028" imgH="368140" progId="Equation.3">
                  <p:embed/>
                </p:oleObj>
              </mc:Choice>
              <mc:Fallback>
                <p:oleObj name="Equation" r:id="rId25" imgW="165028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Line 37"/>
          <p:cNvSpPr>
            <a:spLocks noChangeShapeType="1"/>
          </p:cNvSpPr>
          <p:nvPr/>
        </p:nvSpPr>
        <p:spPr bwMode="auto">
          <a:xfrm>
            <a:off x="4495800" y="5181600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79" name="Object 38"/>
          <p:cNvGraphicFramePr>
            <a:graphicFrameLocks noChangeAspect="1"/>
          </p:cNvGraphicFramePr>
          <p:nvPr/>
        </p:nvGraphicFramePr>
        <p:xfrm>
          <a:off x="4343400" y="5867400"/>
          <a:ext cx="392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26" imgW="393529" imgH="368140" progId="Equation.3">
                  <p:embed/>
                </p:oleObj>
              </mc:Choice>
              <mc:Fallback>
                <p:oleObj name="Equation" r:id="rId26" imgW="393529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392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7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A5DC9-65B7-44A0-9323-C866ED1169F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819400" y="685800"/>
            <a:ext cx="3916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Transition Encoding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82575" y="1909763"/>
            <a:ext cx="224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Transition:</a:t>
            </a:r>
          </a:p>
        </p:txBody>
      </p:sp>
      <p:graphicFrame>
        <p:nvGraphicFramePr>
          <p:cNvPr id="24581" name="Object 18"/>
          <p:cNvGraphicFramePr>
            <a:graphicFrameLocks noChangeAspect="1"/>
          </p:cNvGraphicFramePr>
          <p:nvPr/>
        </p:nvGraphicFramePr>
        <p:xfrm>
          <a:off x="2895600" y="1905000"/>
          <a:ext cx="384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3" imgW="3848100" imgH="571500" progId="Equation.3">
                  <p:embed/>
                </p:oleObj>
              </mc:Choice>
              <mc:Fallback>
                <p:oleObj name="Equation" r:id="rId3" imgW="384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84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9"/>
          <p:cNvSpPr txBox="1">
            <a:spLocks noChangeArrowheads="1"/>
          </p:cNvSpPr>
          <p:nvPr/>
        </p:nvSpPr>
        <p:spPr bwMode="auto">
          <a:xfrm>
            <a:off x="441325" y="34544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Encoding:</a:t>
            </a:r>
          </a:p>
        </p:txBody>
      </p:sp>
      <p:graphicFrame>
        <p:nvGraphicFramePr>
          <p:cNvPr id="24583" name="Object 20"/>
          <p:cNvGraphicFramePr>
            <a:graphicFrameLocks noChangeAspect="1"/>
          </p:cNvGraphicFramePr>
          <p:nvPr/>
        </p:nvGraphicFramePr>
        <p:xfrm>
          <a:off x="3124200" y="3505200"/>
          <a:ext cx="320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5" imgW="3200400" imgH="533400" progId="Equation.3">
                  <p:embed/>
                </p:oleObj>
              </mc:Choice>
              <mc:Fallback>
                <p:oleObj name="Equation" r:id="rId5" imgW="3200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320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22"/>
          <p:cNvSpPr>
            <a:spLocks noChangeShapeType="1"/>
          </p:cNvSpPr>
          <p:nvPr/>
        </p:nvSpPr>
        <p:spPr bwMode="auto">
          <a:xfrm flipH="1">
            <a:off x="3200400" y="2514600"/>
            <a:ext cx="3048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5" name="Line 23"/>
          <p:cNvSpPr>
            <a:spLocks noChangeShapeType="1"/>
          </p:cNvSpPr>
          <p:nvPr/>
        </p:nvSpPr>
        <p:spPr bwMode="auto">
          <a:xfrm flipH="1">
            <a:off x="3810000" y="2514600"/>
            <a:ext cx="2286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6" name="Line 24"/>
          <p:cNvSpPr>
            <a:spLocks noChangeShapeType="1"/>
          </p:cNvSpPr>
          <p:nvPr/>
        </p:nvSpPr>
        <p:spPr bwMode="auto">
          <a:xfrm flipH="1">
            <a:off x="4572000" y="2514600"/>
            <a:ext cx="6858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7" name="Line 25"/>
          <p:cNvSpPr>
            <a:spLocks noChangeShapeType="1"/>
          </p:cNvSpPr>
          <p:nvPr/>
        </p:nvSpPr>
        <p:spPr bwMode="auto">
          <a:xfrm flipH="1">
            <a:off x="5486400" y="2438400"/>
            <a:ext cx="381000" cy="990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8" name="Line 26"/>
          <p:cNvSpPr>
            <a:spLocks noChangeShapeType="1"/>
          </p:cNvSpPr>
          <p:nvPr/>
        </p:nvSpPr>
        <p:spPr bwMode="auto">
          <a:xfrm flipH="1">
            <a:off x="6172200" y="2514600"/>
            <a:ext cx="1524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9" name="Line 27"/>
          <p:cNvSpPr>
            <a:spLocks noChangeShapeType="1"/>
          </p:cNvSpPr>
          <p:nvPr/>
        </p:nvSpPr>
        <p:spPr bwMode="auto">
          <a:xfrm flipV="1">
            <a:off x="3429000" y="3962400"/>
            <a:ext cx="76200" cy="762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0" name="Text Box 28"/>
          <p:cNvSpPr txBox="1">
            <a:spLocks noChangeArrowheads="1"/>
          </p:cNvSpPr>
          <p:nvPr/>
        </p:nvSpPr>
        <p:spPr bwMode="auto">
          <a:xfrm>
            <a:off x="2514600" y="4648200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FF"/>
                </a:solidFill>
                <a:latin typeface="Comic Sans MS" panose="030F0702030302020204" pitchFamily="66" charset="0"/>
              </a:rPr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70027020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270</TotalTime>
  <Words>293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Times New Roman</vt:lpstr>
      <vt:lpstr>UCTI-Template-foundation-level</vt:lpstr>
      <vt:lpstr>Equation</vt:lpstr>
      <vt:lpstr>UTM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Dr. Vazeerudeen Hameed</cp:lastModifiedBy>
  <cp:revision>22</cp:revision>
  <cp:lastPrinted>2017-08-21T08:30:18Z</cp:lastPrinted>
  <dcterms:created xsi:type="dcterms:W3CDTF">2016-08-12T02:27:12Z</dcterms:created>
  <dcterms:modified xsi:type="dcterms:W3CDTF">2017-08-21T08:30:21Z</dcterms:modified>
</cp:coreProperties>
</file>