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85" d="100"/>
          <a:sy n="85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188F16CB-5D11-C14B-A460-1480D3706738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89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63011636-9FF1-4C4C-B257-7458B8A32F6D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57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6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944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4045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2442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5057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994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5425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3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618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710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7802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fi-FI" sz="800" dirty="0" smtClean="0">
                <a:latin typeface="Calibri" pitchFamily="34" charset="0"/>
                <a:ea typeface="+mn-ea"/>
                <a:cs typeface="Calibri" pitchFamily="34" charset="0"/>
              </a:rPr>
              <a:t>CT038-3-2</a:t>
            </a:r>
            <a:r>
              <a:rPr lang="fi-FI" sz="800" baseline="0" dirty="0" smtClean="0">
                <a:latin typeface="Calibri" pitchFamily="34" charset="0"/>
                <a:ea typeface="+mn-ea"/>
                <a:cs typeface="Calibri" pitchFamily="34" charset="0"/>
              </a:rPr>
              <a:t> Object </a:t>
            </a:r>
            <a:r>
              <a:rPr lang="fi-FI" sz="800" baseline="0" dirty="0" err="1" smtClean="0">
                <a:latin typeface="Calibri" pitchFamily="34" charset="0"/>
                <a:ea typeface="+mn-ea"/>
                <a:cs typeface="Calibri" pitchFamily="34" charset="0"/>
              </a:rPr>
              <a:t>Oriented</a:t>
            </a:r>
            <a:r>
              <a:rPr lang="fi-FI" sz="800" baseline="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fi-FI" sz="800" baseline="0" dirty="0" err="1" smtClean="0">
                <a:latin typeface="Calibri" pitchFamily="34" charset="0"/>
                <a:ea typeface="+mn-ea"/>
                <a:cs typeface="Calibri" pitchFamily="34" charset="0"/>
              </a:rPr>
              <a:t>Development</a:t>
            </a:r>
            <a:r>
              <a:rPr lang="fi-FI" sz="800" baseline="0" dirty="0" smtClean="0">
                <a:latin typeface="Calibri" pitchFamily="34" charset="0"/>
                <a:ea typeface="+mn-ea"/>
                <a:cs typeface="Calibri" pitchFamily="34" charset="0"/>
              </a:rPr>
              <a:t> with Java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4EC68AAA-6A4E-3647-AA58-ACD1A7642F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ea typeface="+mn-ea"/>
                <a:cs typeface="Calibri" pitchFamily="34" charset="0"/>
              </a:rPr>
              <a:t>Object</a:t>
            </a:r>
            <a:r>
              <a:rPr lang="en-GB" sz="800" baseline="0" dirty="0" smtClean="0">
                <a:latin typeface="Calibri" pitchFamily="34" charset="0"/>
                <a:ea typeface="+mn-ea"/>
                <a:cs typeface="Calibri" pitchFamily="34" charset="0"/>
              </a:rPr>
              <a:t> Technology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000000"/>
                </a:solidFill>
              </a:rPr>
              <a:t>Object Technology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100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</a:t>
            </a:r>
            <a:r>
              <a:rPr lang="en-US" sz="900" dirty="0" smtClean="0"/>
              <a:t>June </a:t>
            </a:r>
            <a:r>
              <a:rPr lang="en-US" sz="900" dirty="0" smtClean="0"/>
              <a:t>13 </a:t>
            </a:r>
            <a:r>
              <a:rPr lang="en-US" sz="900" dirty="0"/>
              <a:t>Last Modified on: </a:t>
            </a:r>
            <a:r>
              <a:rPr lang="en-US" sz="900" dirty="0" smtClean="0"/>
              <a:t>April </a:t>
            </a:r>
            <a:r>
              <a:rPr lang="en-US" sz="900" dirty="0" smtClean="0"/>
              <a:t>19</a:t>
            </a:r>
            <a:endParaRPr lang="en-US" sz="900" dirty="0"/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</a:t>
            </a:r>
            <a:r>
              <a:rPr lang="en-US" sz="900" dirty="0" smtClean="0"/>
              <a:t>2019 Asia Pacific University of </a:t>
            </a:r>
            <a:r>
              <a:rPr lang="en-US" sz="900" dirty="0"/>
              <a:t>Innovation and Technology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 smtClean="0">
                <a:solidFill>
                  <a:srgbClr val="000000"/>
                </a:solidFill>
              </a:rPr>
              <a:t>with Java</a:t>
            </a:r>
            <a:endParaRPr lang="en-US" sz="4000" dirty="0">
              <a:solidFill>
                <a:srgbClr val="000000"/>
              </a:solidFill>
            </a:endParaRP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CT038-3.5-2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87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2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Learning outcome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At the end of this lesson, you will be able to</a:t>
            </a:r>
          </a:p>
          <a:p>
            <a:pPr lvl="1"/>
            <a:r>
              <a:rPr lang="en-MY" dirty="0" smtClean="0"/>
              <a:t>Define object technology and its strengths</a:t>
            </a:r>
          </a:p>
          <a:p>
            <a:pPr lvl="1"/>
            <a:r>
              <a:rPr lang="en-MY" dirty="0" smtClean="0"/>
              <a:t>Explain the history of object technology</a:t>
            </a:r>
          </a:p>
          <a:p>
            <a:pPr lvl="1"/>
            <a:r>
              <a:rPr lang="en-MY" dirty="0" smtClean="0"/>
              <a:t>Discuss how object technology is used today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6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Technology?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4484" cy="4525963"/>
          </a:xfrm>
        </p:spPr>
        <p:txBody>
          <a:bodyPr/>
          <a:lstStyle/>
          <a:p>
            <a:r>
              <a:rPr lang="en-US" sz="2800" dirty="0"/>
              <a:t>A set of principles (abstraction, encapsulation, polymorphism) guiding software construction, together with languages, databases, and other tools that support those principles. (</a:t>
            </a:r>
            <a:r>
              <a:rPr lang="en-US" sz="2800" i="1" dirty="0"/>
              <a:t>Object Technology - A Manager’s Guide</a:t>
            </a:r>
            <a:r>
              <a:rPr lang="en-US" sz="2800" dirty="0"/>
              <a:t>, Taylor, 1997.)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60" y="2312158"/>
            <a:ext cx="3771328" cy="318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49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Strengths of Object Technology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Reflects a single paradigm</a:t>
            </a:r>
          </a:p>
          <a:p>
            <a:r>
              <a:rPr lang="en-US" dirty="0"/>
              <a:t>Facilitates architectural and code reuse</a:t>
            </a:r>
          </a:p>
          <a:p>
            <a:r>
              <a:rPr lang="en-US" dirty="0"/>
              <a:t>Reflects real world models more closely</a:t>
            </a:r>
          </a:p>
          <a:p>
            <a:r>
              <a:rPr lang="en-US" dirty="0"/>
              <a:t>Encourages stability</a:t>
            </a:r>
          </a:p>
          <a:p>
            <a:r>
              <a:rPr lang="en-US" dirty="0"/>
              <a:t>Is adaptive to change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9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Object Technology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object technology milestones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11200" y="2250744"/>
            <a:ext cx="7594600" cy="2439988"/>
            <a:chOff x="448" y="1392"/>
            <a:chExt cx="4784" cy="1537"/>
          </a:xfrm>
        </p:grpSpPr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720" y="2160"/>
              <a:ext cx="4224" cy="0"/>
            </a:xfrm>
            <a:prstGeom prst="line">
              <a:avLst/>
            </a:prstGeom>
            <a:noFill/>
            <a:ln w="825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MY"/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448" y="1392"/>
              <a:ext cx="576" cy="732"/>
              <a:chOff x="1040" y="1392"/>
              <a:chExt cx="576" cy="732"/>
            </a:xfrm>
          </p:grpSpPr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040" y="1392"/>
                <a:ext cx="576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>
                <a:spAutoFit/>
              </a:bodyPr>
              <a:lstStyle/>
              <a:p>
                <a:pPr algn="ctr"/>
                <a:r>
                  <a:rPr lang="en-US" sz="1800"/>
                  <a:t>Simula</a:t>
                </a:r>
              </a:p>
            </p:txBody>
          </p:sp>
          <p:sp>
            <p:nvSpPr>
              <p:cNvPr id="26" name="AutoShape 33"/>
              <p:cNvSpPr>
                <a:spLocks noChangeArrowheads="1"/>
              </p:cNvSpPr>
              <p:nvPr/>
            </p:nvSpPr>
            <p:spPr bwMode="auto">
              <a:xfrm rot="26779">
                <a:off x="1199" y="163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MY"/>
              </a:p>
            </p:txBody>
          </p:sp>
          <p:sp>
            <p:nvSpPr>
              <p:cNvPr id="27" name="Text Box 34"/>
              <p:cNvSpPr txBox="1">
                <a:spLocks noChangeArrowheads="1"/>
              </p:cNvSpPr>
              <p:nvPr/>
            </p:nvSpPr>
            <p:spPr bwMode="auto">
              <a:xfrm>
                <a:off x="1152" y="1922"/>
                <a:ext cx="38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>
                <a:spAutoFit/>
              </a:bodyPr>
              <a:lstStyle/>
              <a:p>
                <a:r>
                  <a:rPr lang="en-US" sz="1400"/>
                  <a:t>1967</a:t>
                </a:r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208" y="1392"/>
              <a:ext cx="688" cy="730"/>
              <a:chOff x="2304" y="1392"/>
              <a:chExt cx="688" cy="730"/>
            </a:xfrm>
          </p:grpSpPr>
          <p:sp>
            <p:nvSpPr>
              <p:cNvPr id="22" name="Text Box 36"/>
              <p:cNvSpPr txBox="1">
                <a:spLocks noChangeArrowheads="1"/>
              </p:cNvSpPr>
              <p:nvPr/>
            </p:nvSpPr>
            <p:spPr bwMode="auto">
              <a:xfrm>
                <a:off x="2432" y="1392"/>
                <a:ext cx="44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>
                <a:spAutoFit/>
              </a:bodyPr>
              <a:lstStyle/>
              <a:p>
                <a:pPr algn="ctr"/>
                <a:r>
                  <a:rPr lang="en-US" sz="1800"/>
                  <a:t>C ++</a:t>
                </a:r>
              </a:p>
            </p:txBody>
          </p:sp>
          <p:sp>
            <p:nvSpPr>
              <p:cNvPr id="23" name="Text Box 37"/>
              <p:cNvSpPr txBox="1">
                <a:spLocks noChangeArrowheads="1"/>
              </p:cNvSpPr>
              <p:nvPr/>
            </p:nvSpPr>
            <p:spPr bwMode="auto">
              <a:xfrm>
                <a:off x="2304" y="1920"/>
                <a:ext cx="688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>
                <a:spAutoFit/>
              </a:bodyPr>
              <a:lstStyle/>
              <a:p>
                <a:r>
                  <a:rPr lang="en-US" sz="1400" dirty="0"/>
                  <a:t>Late 1980s</a:t>
                </a:r>
              </a:p>
            </p:txBody>
          </p:sp>
          <p:sp>
            <p:nvSpPr>
              <p:cNvPr id="24" name="AutoShape 38"/>
              <p:cNvSpPr>
                <a:spLocks noChangeArrowheads="1"/>
              </p:cNvSpPr>
              <p:nvPr/>
            </p:nvSpPr>
            <p:spPr bwMode="auto">
              <a:xfrm rot="26779">
                <a:off x="2496" y="163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MY"/>
              </a:p>
            </p:txBody>
          </p:sp>
        </p:grp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1128" y="2687"/>
              <a:ext cx="72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pPr algn="ctr"/>
              <a:r>
                <a:rPr lang="en-US" sz="1800"/>
                <a:t>Smalltalk</a:t>
              </a:r>
            </a:p>
          </p:txBody>
        </p:sp>
        <p:sp>
          <p:nvSpPr>
            <p:cNvPr id="10" name="AutoShape 40"/>
            <p:cNvSpPr>
              <a:spLocks noChangeArrowheads="1"/>
            </p:cNvSpPr>
            <p:nvPr/>
          </p:nvSpPr>
          <p:spPr bwMode="auto">
            <a:xfrm rot="10779035">
              <a:off x="1344" y="240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MY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296" y="2210"/>
              <a:ext cx="3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400"/>
                <a:t>1972</a:t>
              </a:r>
            </a:p>
          </p:txBody>
        </p:sp>
        <p:sp>
          <p:nvSpPr>
            <p:cNvPr id="12" name="Text Box 42"/>
            <p:cNvSpPr txBox="1">
              <a:spLocks noChangeArrowheads="1"/>
            </p:cNvSpPr>
            <p:nvPr/>
          </p:nvSpPr>
          <p:spPr bwMode="auto">
            <a:xfrm>
              <a:off x="3296" y="2687"/>
              <a:ext cx="44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pPr algn="ctr"/>
              <a:r>
                <a:rPr lang="en-US" sz="1800"/>
                <a:t>Java</a:t>
              </a:r>
            </a:p>
          </p:txBody>
        </p:sp>
        <p:sp>
          <p:nvSpPr>
            <p:cNvPr id="13" name="AutoShape 43"/>
            <p:cNvSpPr>
              <a:spLocks noChangeArrowheads="1"/>
            </p:cNvSpPr>
            <p:nvPr/>
          </p:nvSpPr>
          <p:spPr bwMode="auto">
            <a:xfrm rot="10779035">
              <a:off x="3360" y="240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MY"/>
            </a:p>
          </p:txBody>
        </p:sp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3312" y="2198"/>
              <a:ext cx="3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400"/>
                <a:t>1991</a:t>
              </a:r>
            </a:p>
          </p:txBody>
        </p:sp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3776" y="1392"/>
              <a:ext cx="728" cy="730"/>
              <a:chOff x="3608" y="1392"/>
              <a:chExt cx="728" cy="730"/>
            </a:xfrm>
          </p:grpSpPr>
          <p:sp>
            <p:nvSpPr>
              <p:cNvPr id="19" name="Text Box 46"/>
              <p:cNvSpPr txBox="1">
                <a:spLocks noChangeArrowheads="1"/>
              </p:cNvSpPr>
              <p:nvPr/>
            </p:nvSpPr>
            <p:spPr bwMode="auto">
              <a:xfrm>
                <a:off x="3608" y="1392"/>
                <a:ext cx="728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>
                <a:spAutoFit/>
              </a:bodyPr>
              <a:lstStyle/>
              <a:p>
                <a:pPr algn="ctr"/>
                <a:r>
                  <a:rPr lang="en-US" sz="1800"/>
                  <a:t>The UML</a:t>
                </a:r>
              </a:p>
            </p:txBody>
          </p:sp>
          <p:sp>
            <p:nvSpPr>
              <p:cNvPr id="20" name="AutoShape 47"/>
              <p:cNvSpPr>
                <a:spLocks noChangeArrowheads="1"/>
              </p:cNvSpPr>
              <p:nvPr/>
            </p:nvSpPr>
            <p:spPr bwMode="auto">
              <a:xfrm rot="26779">
                <a:off x="3840" y="163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MY"/>
              </a:p>
            </p:txBody>
          </p:sp>
          <p:sp>
            <p:nvSpPr>
              <p:cNvPr id="21" name="Text Box 48"/>
              <p:cNvSpPr txBox="1">
                <a:spLocks noChangeArrowheads="1"/>
              </p:cNvSpPr>
              <p:nvPr/>
            </p:nvSpPr>
            <p:spPr bwMode="auto">
              <a:xfrm>
                <a:off x="3792" y="1920"/>
                <a:ext cx="38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>
                <a:spAutoFit/>
              </a:bodyPr>
              <a:lstStyle/>
              <a:p>
                <a:r>
                  <a:rPr lang="en-US" sz="1400"/>
                  <a:t>1996</a:t>
                </a:r>
              </a:p>
            </p:txBody>
          </p:sp>
        </p:grp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4672" y="2688"/>
              <a:ext cx="56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pPr algn="ctr"/>
              <a:r>
                <a:rPr lang="en-US" sz="1800"/>
                <a:t>UML 2</a:t>
              </a:r>
            </a:p>
          </p:txBody>
        </p:sp>
        <p:sp>
          <p:nvSpPr>
            <p:cNvPr id="17" name="AutoShape 50"/>
            <p:cNvSpPr>
              <a:spLocks noChangeArrowheads="1"/>
            </p:cNvSpPr>
            <p:nvPr/>
          </p:nvSpPr>
          <p:spPr bwMode="auto">
            <a:xfrm rot="10779035">
              <a:off x="4800" y="240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MY"/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4735" y="2208"/>
              <a:ext cx="38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400"/>
                <a:t>2004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5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Object Technology Used?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Client/Server Systems and Web Development</a:t>
            </a:r>
          </a:p>
          <a:p>
            <a:pPr lvl="1"/>
            <a:r>
              <a:rPr lang="en-US" dirty="0"/>
              <a:t>Object technology </a:t>
            </a:r>
            <a:br>
              <a:rPr lang="en-US" dirty="0"/>
            </a:br>
            <a:r>
              <a:rPr lang="en-US" dirty="0"/>
              <a:t>allows companies to encapsulate business information in objects and helps to distribute processing across the Internet or a network.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AutoShape 386"/>
          <p:cNvSpPr>
            <a:spLocks noChangeArrowheads="1"/>
          </p:cNvSpPr>
          <p:nvPr/>
        </p:nvSpPr>
        <p:spPr bwMode="auto">
          <a:xfrm>
            <a:off x="4796117" y="4542116"/>
            <a:ext cx="3197412" cy="192339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MY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945529" y="4855880"/>
            <a:ext cx="2911009" cy="1421841"/>
            <a:chOff x="3216" y="1104"/>
            <a:chExt cx="2195" cy="1733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438" y="1104"/>
              <a:ext cx="1853" cy="1733"/>
              <a:chOff x="3438" y="1104"/>
              <a:chExt cx="1853" cy="1733"/>
            </a:xfrm>
          </p:grpSpPr>
          <p:sp>
            <p:nvSpPr>
              <p:cNvPr id="187" name="Freeform 7"/>
              <p:cNvSpPr>
                <a:spLocks noEditPoints="1"/>
              </p:cNvSpPr>
              <p:nvPr/>
            </p:nvSpPr>
            <p:spPr bwMode="auto">
              <a:xfrm>
                <a:off x="3438" y="1568"/>
                <a:ext cx="1746" cy="1269"/>
              </a:xfrm>
              <a:custGeom>
                <a:avLst/>
                <a:gdLst>
                  <a:gd name="T0" fmla="*/ 937 w 1746"/>
                  <a:gd name="T1" fmla="*/ 592 h 1269"/>
                  <a:gd name="T2" fmla="*/ 997 w 1746"/>
                  <a:gd name="T3" fmla="*/ 626 h 1269"/>
                  <a:gd name="T4" fmla="*/ 1030 w 1746"/>
                  <a:gd name="T5" fmla="*/ 681 h 1269"/>
                  <a:gd name="T6" fmla="*/ 1027 w 1746"/>
                  <a:gd name="T7" fmla="*/ 741 h 1269"/>
                  <a:gd name="T8" fmla="*/ 987 w 1746"/>
                  <a:gd name="T9" fmla="*/ 792 h 1269"/>
                  <a:gd name="T10" fmla="*/ 922 w 1746"/>
                  <a:gd name="T11" fmla="*/ 822 h 1269"/>
                  <a:gd name="T12" fmla="*/ 841 w 1746"/>
                  <a:gd name="T13" fmla="*/ 825 h 1269"/>
                  <a:gd name="T14" fmla="*/ 771 w 1746"/>
                  <a:gd name="T15" fmla="*/ 799 h 1269"/>
                  <a:gd name="T16" fmla="*/ 726 w 1746"/>
                  <a:gd name="T17" fmla="*/ 752 h 1269"/>
                  <a:gd name="T18" fmla="*/ 713 w 1746"/>
                  <a:gd name="T19" fmla="*/ 692 h 1269"/>
                  <a:gd name="T20" fmla="*/ 741 w 1746"/>
                  <a:gd name="T21" fmla="*/ 636 h 1269"/>
                  <a:gd name="T22" fmla="*/ 798 w 1746"/>
                  <a:gd name="T23" fmla="*/ 598 h 1269"/>
                  <a:gd name="T24" fmla="*/ 875 w 1746"/>
                  <a:gd name="T25" fmla="*/ 583 h 1269"/>
                  <a:gd name="T26" fmla="*/ 1201 w 1746"/>
                  <a:gd name="T27" fmla="*/ 81 h 1269"/>
                  <a:gd name="T28" fmla="*/ 1151 w 1746"/>
                  <a:gd name="T29" fmla="*/ 168 h 1269"/>
                  <a:gd name="T30" fmla="*/ 1027 w 1746"/>
                  <a:gd name="T31" fmla="*/ 260 h 1269"/>
                  <a:gd name="T32" fmla="*/ 959 w 1746"/>
                  <a:gd name="T33" fmla="*/ 337 h 1269"/>
                  <a:gd name="T34" fmla="*/ 938 w 1746"/>
                  <a:gd name="T35" fmla="*/ 419 h 1269"/>
                  <a:gd name="T36" fmla="*/ 980 w 1746"/>
                  <a:gd name="T37" fmla="*/ 525 h 1269"/>
                  <a:gd name="T38" fmla="*/ 1081 w 1746"/>
                  <a:gd name="T39" fmla="*/ 605 h 1269"/>
                  <a:gd name="T40" fmla="*/ 1218 w 1746"/>
                  <a:gd name="T41" fmla="*/ 654 h 1269"/>
                  <a:gd name="T42" fmla="*/ 1359 w 1746"/>
                  <a:gd name="T43" fmla="*/ 660 h 1269"/>
                  <a:gd name="T44" fmla="*/ 1479 w 1746"/>
                  <a:gd name="T45" fmla="*/ 615 h 1269"/>
                  <a:gd name="T46" fmla="*/ 1547 w 1746"/>
                  <a:gd name="T47" fmla="*/ 510 h 1269"/>
                  <a:gd name="T48" fmla="*/ 1744 w 1746"/>
                  <a:gd name="T49" fmla="*/ 489 h 1269"/>
                  <a:gd name="T50" fmla="*/ 1684 w 1746"/>
                  <a:gd name="T51" fmla="*/ 636 h 1269"/>
                  <a:gd name="T52" fmla="*/ 1560 w 1746"/>
                  <a:gd name="T53" fmla="*/ 716 h 1269"/>
                  <a:gd name="T54" fmla="*/ 1271 w 1746"/>
                  <a:gd name="T55" fmla="*/ 782 h 1269"/>
                  <a:gd name="T56" fmla="*/ 1126 w 1746"/>
                  <a:gd name="T57" fmla="*/ 825 h 1269"/>
                  <a:gd name="T58" fmla="*/ 1030 w 1746"/>
                  <a:gd name="T59" fmla="*/ 914 h 1269"/>
                  <a:gd name="T60" fmla="*/ 873 w 1746"/>
                  <a:gd name="T61" fmla="*/ 1269 h 1269"/>
                  <a:gd name="T62" fmla="*/ 717 w 1746"/>
                  <a:gd name="T63" fmla="*/ 914 h 1269"/>
                  <a:gd name="T64" fmla="*/ 621 w 1746"/>
                  <a:gd name="T65" fmla="*/ 825 h 1269"/>
                  <a:gd name="T66" fmla="*/ 476 w 1746"/>
                  <a:gd name="T67" fmla="*/ 782 h 1269"/>
                  <a:gd name="T68" fmla="*/ 187 w 1746"/>
                  <a:gd name="T69" fmla="*/ 716 h 1269"/>
                  <a:gd name="T70" fmla="*/ 63 w 1746"/>
                  <a:gd name="T71" fmla="*/ 636 h 1269"/>
                  <a:gd name="T72" fmla="*/ 3 w 1746"/>
                  <a:gd name="T73" fmla="*/ 489 h 1269"/>
                  <a:gd name="T74" fmla="*/ 199 w 1746"/>
                  <a:gd name="T75" fmla="*/ 510 h 1269"/>
                  <a:gd name="T76" fmla="*/ 268 w 1746"/>
                  <a:gd name="T77" fmla="*/ 615 h 1269"/>
                  <a:gd name="T78" fmla="*/ 386 w 1746"/>
                  <a:gd name="T79" fmla="*/ 660 h 1269"/>
                  <a:gd name="T80" fmla="*/ 529 w 1746"/>
                  <a:gd name="T81" fmla="*/ 654 h 1269"/>
                  <a:gd name="T82" fmla="*/ 664 w 1746"/>
                  <a:gd name="T83" fmla="*/ 605 h 1269"/>
                  <a:gd name="T84" fmla="*/ 768 w 1746"/>
                  <a:gd name="T85" fmla="*/ 525 h 1269"/>
                  <a:gd name="T86" fmla="*/ 807 w 1746"/>
                  <a:gd name="T87" fmla="*/ 419 h 1269"/>
                  <a:gd name="T88" fmla="*/ 788 w 1746"/>
                  <a:gd name="T89" fmla="*/ 337 h 1269"/>
                  <a:gd name="T90" fmla="*/ 719 w 1746"/>
                  <a:gd name="T91" fmla="*/ 260 h 1269"/>
                  <a:gd name="T92" fmla="*/ 597 w 1746"/>
                  <a:gd name="T93" fmla="*/ 168 h 1269"/>
                  <a:gd name="T94" fmla="*/ 544 w 1746"/>
                  <a:gd name="T95" fmla="*/ 81 h 1269"/>
                  <a:gd name="T96" fmla="*/ 713 w 1746"/>
                  <a:gd name="T97" fmla="*/ 0 h 1269"/>
                  <a:gd name="T98" fmla="*/ 747 w 1746"/>
                  <a:gd name="T99" fmla="*/ 85 h 1269"/>
                  <a:gd name="T100" fmla="*/ 813 w 1746"/>
                  <a:gd name="T101" fmla="*/ 128 h 1269"/>
                  <a:gd name="T102" fmla="*/ 869 w 1746"/>
                  <a:gd name="T103" fmla="*/ 203 h 1269"/>
                  <a:gd name="T104" fmla="*/ 910 w 1746"/>
                  <a:gd name="T105" fmla="*/ 149 h 1269"/>
                  <a:gd name="T106" fmla="*/ 983 w 1746"/>
                  <a:gd name="T107" fmla="*/ 94 h 1269"/>
                  <a:gd name="T108" fmla="*/ 1040 w 1746"/>
                  <a:gd name="T109" fmla="*/ 38 h 1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46" h="1269">
                    <a:moveTo>
                      <a:pt x="875" y="583"/>
                    </a:moveTo>
                    <a:lnTo>
                      <a:pt x="890" y="583"/>
                    </a:lnTo>
                    <a:lnTo>
                      <a:pt x="906" y="585"/>
                    </a:lnTo>
                    <a:lnTo>
                      <a:pt x="922" y="589"/>
                    </a:lnTo>
                    <a:lnTo>
                      <a:pt x="937" y="592"/>
                    </a:lnTo>
                    <a:lnTo>
                      <a:pt x="950" y="598"/>
                    </a:lnTo>
                    <a:lnTo>
                      <a:pt x="963" y="604"/>
                    </a:lnTo>
                    <a:lnTo>
                      <a:pt x="976" y="611"/>
                    </a:lnTo>
                    <a:lnTo>
                      <a:pt x="987" y="619"/>
                    </a:lnTo>
                    <a:lnTo>
                      <a:pt x="997" y="626"/>
                    </a:lnTo>
                    <a:lnTo>
                      <a:pt x="1006" y="636"/>
                    </a:lnTo>
                    <a:lnTo>
                      <a:pt x="1014" y="647"/>
                    </a:lnTo>
                    <a:lnTo>
                      <a:pt x="1021" y="658"/>
                    </a:lnTo>
                    <a:lnTo>
                      <a:pt x="1027" y="669"/>
                    </a:lnTo>
                    <a:lnTo>
                      <a:pt x="1030" y="681"/>
                    </a:lnTo>
                    <a:lnTo>
                      <a:pt x="1032" y="692"/>
                    </a:lnTo>
                    <a:lnTo>
                      <a:pt x="1034" y="705"/>
                    </a:lnTo>
                    <a:lnTo>
                      <a:pt x="1032" y="716"/>
                    </a:lnTo>
                    <a:lnTo>
                      <a:pt x="1030" y="730"/>
                    </a:lnTo>
                    <a:lnTo>
                      <a:pt x="1027" y="741"/>
                    </a:lnTo>
                    <a:lnTo>
                      <a:pt x="1021" y="752"/>
                    </a:lnTo>
                    <a:lnTo>
                      <a:pt x="1014" y="763"/>
                    </a:lnTo>
                    <a:lnTo>
                      <a:pt x="1006" y="773"/>
                    </a:lnTo>
                    <a:lnTo>
                      <a:pt x="997" y="782"/>
                    </a:lnTo>
                    <a:lnTo>
                      <a:pt x="987" y="792"/>
                    </a:lnTo>
                    <a:lnTo>
                      <a:pt x="976" y="799"/>
                    </a:lnTo>
                    <a:lnTo>
                      <a:pt x="963" y="807"/>
                    </a:lnTo>
                    <a:lnTo>
                      <a:pt x="950" y="812"/>
                    </a:lnTo>
                    <a:lnTo>
                      <a:pt x="937" y="818"/>
                    </a:lnTo>
                    <a:lnTo>
                      <a:pt x="922" y="822"/>
                    </a:lnTo>
                    <a:lnTo>
                      <a:pt x="906" y="825"/>
                    </a:lnTo>
                    <a:lnTo>
                      <a:pt x="890" y="825"/>
                    </a:lnTo>
                    <a:lnTo>
                      <a:pt x="875" y="827"/>
                    </a:lnTo>
                    <a:lnTo>
                      <a:pt x="858" y="825"/>
                    </a:lnTo>
                    <a:lnTo>
                      <a:pt x="841" y="825"/>
                    </a:lnTo>
                    <a:lnTo>
                      <a:pt x="826" y="822"/>
                    </a:lnTo>
                    <a:lnTo>
                      <a:pt x="811" y="818"/>
                    </a:lnTo>
                    <a:lnTo>
                      <a:pt x="798" y="812"/>
                    </a:lnTo>
                    <a:lnTo>
                      <a:pt x="784" y="807"/>
                    </a:lnTo>
                    <a:lnTo>
                      <a:pt x="771" y="799"/>
                    </a:lnTo>
                    <a:lnTo>
                      <a:pt x="760" y="792"/>
                    </a:lnTo>
                    <a:lnTo>
                      <a:pt x="751" y="782"/>
                    </a:lnTo>
                    <a:lnTo>
                      <a:pt x="741" y="773"/>
                    </a:lnTo>
                    <a:lnTo>
                      <a:pt x="732" y="763"/>
                    </a:lnTo>
                    <a:lnTo>
                      <a:pt x="726" y="752"/>
                    </a:lnTo>
                    <a:lnTo>
                      <a:pt x="721" y="741"/>
                    </a:lnTo>
                    <a:lnTo>
                      <a:pt x="717" y="730"/>
                    </a:lnTo>
                    <a:lnTo>
                      <a:pt x="713" y="716"/>
                    </a:lnTo>
                    <a:lnTo>
                      <a:pt x="713" y="705"/>
                    </a:lnTo>
                    <a:lnTo>
                      <a:pt x="713" y="692"/>
                    </a:lnTo>
                    <a:lnTo>
                      <a:pt x="717" y="681"/>
                    </a:lnTo>
                    <a:lnTo>
                      <a:pt x="721" y="669"/>
                    </a:lnTo>
                    <a:lnTo>
                      <a:pt x="726" y="658"/>
                    </a:lnTo>
                    <a:lnTo>
                      <a:pt x="732" y="647"/>
                    </a:lnTo>
                    <a:lnTo>
                      <a:pt x="741" y="636"/>
                    </a:lnTo>
                    <a:lnTo>
                      <a:pt x="751" y="626"/>
                    </a:lnTo>
                    <a:lnTo>
                      <a:pt x="760" y="619"/>
                    </a:lnTo>
                    <a:lnTo>
                      <a:pt x="771" y="611"/>
                    </a:lnTo>
                    <a:lnTo>
                      <a:pt x="784" y="604"/>
                    </a:lnTo>
                    <a:lnTo>
                      <a:pt x="798" y="598"/>
                    </a:lnTo>
                    <a:lnTo>
                      <a:pt x="811" y="592"/>
                    </a:lnTo>
                    <a:lnTo>
                      <a:pt x="826" y="589"/>
                    </a:lnTo>
                    <a:lnTo>
                      <a:pt x="841" y="585"/>
                    </a:lnTo>
                    <a:lnTo>
                      <a:pt x="858" y="583"/>
                    </a:lnTo>
                    <a:lnTo>
                      <a:pt x="875" y="583"/>
                    </a:lnTo>
                    <a:close/>
                    <a:moveTo>
                      <a:pt x="1214" y="0"/>
                    </a:moveTo>
                    <a:lnTo>
                      <a:pt x="1213" y="23"/>
                    </a:lnTo>
                    <a:lnTo>
                      <a:pt x="1211" y="43"/>
                    </a:lnTo>
                    <a:lnTo>
                      <a:pt x="1207" y="64"/>
                    </a:lnTo>
                    <a:lnTo>
                      <a:pt x="1201" y="81"/>
                    </a:lnTo>
                    <a:lnTo>
                      <a:pt x="1196" y="98"/>
                    </a:lnTo>
                    <a:lnTo>
                      <a:pt x="1188" y="115"/>
                    </a:lnTo>
                    <a:lnTo>
                      <a:pt x="1181" y="130"/>
                    </a:lnTo>
                    <a:lnTo>
                      <a:pt x="1171" y="143"/>
                    </a:lnTo>
                    <a:lnTo>
                      <a:pt x="1151" y="168"/>
                    </a:lnTo>
                    <a:lnTo>
                      <a:pt x="1128" y="188"/>
                    </a:lnTo>
                    <a:lnTo>
                      <a:pt x="1104" y="207"/>
                    </a:lnTo>
                    <a:lnTo>
                      <a:pt x="1077" y="226"/>
                    </a:lnTo>
                    <a:lnTo>
                      <a:pt x="1051" y="243"/>
                    </a:lnTo>
                    <a:lnTo>
                      <a:pt x="1027" y="260"/>
                    </a:lnTo>
                    <a:lnTo>
                      <a:pt x="1004" y="278"/>
                    </a:lnTo>
                    <a:lnTo>
                      <a:pt x="983" y="299"/>
                    </a:lnTo>
                    <a:lnTo>
                      <a:pt x="974" y="310"/>
                    </a:lnTo>
                    <a:lnTo>
                      <a:pt x="965" y="324"/>
                    </a:lnTo>
                    <a:lnTo>
                      <a:pt x="959" y="337"/>
                    </a:lnTo>
                    <a:lnTo>
                      <a:pt x="952" y="350"/>
                    </a:lnTo>
                    <a:lnTo>
                      <a:pt x="946" y="365"/>
                    </a:lnTo>
                    <a:lnTo>
                      <a:pt x="942" y="382"/>
                    </a:lnTo>
                    <a:lnTo>
                      <a:pt x="940" y="399"/>
                    </a:lnTo>
                    <a:lnTo>
                      <a:pt x="938" y="419"/>
                    </a:lnTo>
                    <a:lnTo>
                      <a:pt x="940" y="442"/>
                    </a:lnTo>
                    <a:lnTo>
                      <a:pt x="946" y="463"/>
                    </a:lnTo>
                    <a:lnTo>
                      <a:pt x="953" y="485"/>
                    </a:lnTo>
                    <a:lnTo>
                      <a:pt x="965" y="504"/>
                    </a:lnTo>
                    <a:lnTo>
                      <a:pt x="980" y="525"/>
                    </a:lnTo>
                    <a:lnTo>
                      <a:pt x="997" y="543"/>
                    </a:lnTo>
                    <a:lnTo>
                      <a:pt x="1015" y="560"/>
                    </a:lnTo>
                    <a:lnTo>
                      <a:pt x="1036" y="577"/>
                    </a:lnTo>
                    <a:lnTo>
                      <a:pt x="1059" y="592"/>
                    </a:lnTo>
                    <a:lnTo>
                      <a:pt x="1081" y="605"/>
                    </a:lnTo>
                    <a:lnTo>
                      <a:pt x="1107" y="619"/>
                    </a:lnTo>
                    <a:lnTo>
                      <a:pt x="1134" y="630"/>
                    </a:lnTo>
                    <a:lnTo>
                      <a:pt x="1162" y="639"/>
                    </a:lnTo>
                    <a:lnTo>
                      <a:pt x="1190" y="647"/>
                    </a:lnTo>
                    <a:lnTo>
                      <a:pt x="1218" y="654"/>
                    </a:lnTo>
                    <a:lnTo>
                      <a:pt x="1246" y="660"/>
                    </a:lnTo>
                    <a:lnTo>
                      <a:pt x="1276" y="662"/>
                    </a:lnTo>
                    <a:lnTo>
                      <a:pt x="1305" y="664"/>
                    </a:lnTo>
                    <a:lnTo>
                      <a:pt x="1333" y="664"/>
                    </a:lnTo>
                    <a:lnTo>
                      <a:pt x="1359" y="660"/>
                    </a:lnTo>
                    <a:lnTo>
                      <a:pt x="1387" y="656"/>
                    </a:lnTo>
                    <a:lnTo>
                      <a:pt x="1412" y="649"/>
                    </a:lnTo>
                    <a:lnTo>
                      <a:pt x="1436" y="639"/>
                    </a:lnTo>
                    <a:lnTo>
                      <a:pt x="1459" y="628"/>
                    </a:lnTo>
                    <a:lnTo>
                      <a:pt x="1479" y="615"/>
                    </a:lnTo>
                    <a:lnTo>
                      <a:pt x="1498" y="600"/>
                    </a:lnTo>
                    <a:lnTo>
                      <a:pt x="1515" y="581"/>
                    </a:lnTo>
                    <a:lnTo>
                      <a:pt x="1528" y="560"/>
                    </a:lnTo>
                    <a:lnTo>
                      <a:pt x="1539" y="536"/>
                    </a:lnTo>
                    <a:lnTo>
                      <a:pt x="1547" y="510"/>
                    </a:lnTo>
                    <a:lnTo>
                      <a:pt x="1552" y="481"/>
                    </a:lnTo>
                    <a:lnTo>
                      <a:pt x="1554" y="449"/>
                    </a:lnTo>
                    <a:lnTo>
                      <a:pt x="1746" y="393"/>
                    </a:lnTo>
                    <a:lnTo>
                      <a:pt x="1746" y="449"/>
                    </a:lnTo>
                    <a:lnTo>
                      <a:pt x="1744" y="489"/>
                    </a:lnTo>
                    <a:lnTo>
                      <a:pt x="1738" y="525"/>
                    </a:lnTo>
                    <a:lnTo>
                      <a:pt x="1729" y="559"/>
                    </a:lnTo>
                    <a:lnTo>
                      <a:pt x="1718" y="587"/>
                    </a:lnTo>
                    <a:lnTo>
                      <a:pt x="1703" y="613"/>
                    </a:lnTo>
                    <a:lnTo>
                      <a:pt x="1684" y="636"/>
                    </a:lnTo>
                    <a:lnTo>
                      <a:pt x="1663" y="656"/>
                    </a:lnTo>
                    <a:lnTo>
                      <a:pt x="1641" y="675"/>
                    </a:lnTo>
                    <a:lnTo>
                      <a:pt x="1614" y="690"/>
                    </a:lnTo>
                    <a:lnTo>
                      <a:pt x="1588" y="703"/>
                    </a:lnTo>
                    <a:lnTo>
                      <a:pt x="1560" y="716"/>
                    </a:lnTo>
                    <a:lnTo>
                      <a:pt x="1530" y="726"/>
                    </a:lnTo>
                    <a:lnTo>
                      <a:pt x="1468" y="743"/>
                    </a:lnTo>
                    <a:lnTo>
                      <a:pt x="1402" y="756"/>
                    </a:lnTo>
                    <a:lnTo>
                      <a:pt x="1336" y="769"/>
                    </a:lnTo>
                    <a:lnTo>
                      <a:pt x="1271" y="782"/>
                    </a:lnTo>
                    <a:lnTo>
                      <a:pt x="1239" y="788"/>
                    </a:lnTo>
                    <a:lnTo>
                      <a:pt x="1209" y="795"/>
                    </a:lnTo>
                    <a:lnTo>
                      <a:pt x="1181" y="805"/>
                    </a:lnTo>
                    <a:lnTo>
                      <a:pt x="1152" y="814"/>
                    </a:lnTo>
                    <a:lnTo>
                      <a:pt x="1126" y="825"/>
                    </a:lnTo>
                    <a:lnTo>
                      <a:pt x="1104" y="839"/>
                    </a:lnTo>
                    <a:lnTo>
                      <a:pt x="1081" y="854"/>
                    </a:lnTo>
                    <a:lnTo>
                      <a:pt x="1062" y="871"/>
                    </a:lnTo>
                    <a:lnTo>
                      <a:pt x="1045" y="891"/>
                    </a:lnTo>
                    <a:lnTo>
                      <a:pt x="1030" y="914"/>
                    </a:lnTo>
                    <a:lnTo>
                      <a:pt x="1021" y="938"/>
                    </a:lnTo>
                    <a:lnTo>
                      <a:pt x="1014" y="966"/>
                    </a:lnTo>
                    <a:lnTo>
                      <a:pt x="1166" y="848"/>
                    </a:lnTo>
                    <a:lnTo>
                      <a:pt x="1166" y="966"/>
                    </a:lnTo>
                    <a:lnTo>
                      <a:pt x="873" y="1269"/>
                    </a:lnTo>
                    <a:lnTo>
                      <a:pt x="580" y="966"/>
                    </a:lnTo>
                    <a:lnTo>
                      <a:pt x="580" y="846"/>
                    </a:lnTo>
                    <a:lnTo>
                      <a:pt x="734" y="966"/>
                    </a:lnTo>
                    <a:lnTo>
                      <a:pt x="726" y="938"/>
                    </a:lnTo>
                    <a:lnTo>
                      <a:pt x="717" y="914"/>
                    </a:lnTo>
                    <a:lnTo>
                      <a:pt x="702" y="891"/>
                    </a:lnTo>
                    <a:lnTo>
                      <a:pt x="685" y="871"/>
                    </a:lnTo>
                    <a:lnTo>
                      <a:pt x="666" y="854"/>
                    </a:lnTo>
                    <a:lnTo>
                      <a:pt x="644" y="839"/>
                    </a:lnTo>
                    <a:lnTo>
                      <a:pt x="621" y="825"/>
                    </a:lnTo>
                    <a:lnTo>
                      <a:pt x="595" y="814"/>
                    </a:lnTo>
                    <a:lnTo>
                      <a:pt x="567" y="805"/>
                    </a:lnTo>
                    <a:lnTo>
                      <a:pt x="538" y="795"/>
                    </a:lnTo>
                    <a:lnTo>
                      <a:pt x="507" y="788"/>
                    </a:lnTo>
                    <a:lnTo>
                      <a:pt x="476" y="782"/>
                    </a:lnTo>
                    <a:lnTo>
                      <a:pt x="411" y="769"/>
                    </a:lnTo>
                    <a:lnTo>
                      <a:pt x="345" y="756"/>
                    </a:lnTo>
                    <a:lnTo>
                      <a:pt x="279" y="743"/>
                    </a:lnTo>
                    <a:lnTo>
                      <a:pt x="217" y="726"/>
                    </a:lnTo>
                    <a:lnTo>
                      <a:pt x="187" y="716"/>
                    </a:lnTo>
                    <a:lnTo>
                      <a:pt x="159" y="703"/>
                    </a:lnTo>
                    <a:lnTo>
                      <a:pt x="133" y="690"/>
                    </a:lnTo>
                    <a:lnTo>
                      <a:pt x="107" y="675"/>
                    </a:lnTo>
                    <a:lnTo>
                      <a:pt x="84" y="656"/>
                    </a:lnTo>
                    <a:lnTo>
                      <a:pt x="63" y="636"/>
                    </a:lnTo>
                    <a:lnTo>
                      <a:pt x="45" y="613"/>
                    </a:lnTo>
                    <a:lnTo>
                      <a:pt x="30" y="587"/>
                    </a:lnTo>
                    <a:lnTo>
                      <a:pt x="18" y="559"/>
                    </a:lnTo>
                    <a:lnTo>
                      <a:pt x="9" y="525"/>
                    </a:lnTo>
                    <a:lnTo>
                      <a:pt x="3" y="489"/>
                    </a:lnTo>
                    <a:lnTo>
                      <a:pt x="1" y="449"/>
                    </a:lnTo>
                    <a:lnTo>
                      <a:pt x="0" y="395"/>
                    </a:lnTo>
                    <a:lnTo>
                      <a:pt x="193" y="449"/>
                    </a:lnTo>
                    <a:lnTo>
                      <a:pt x="193" y="481"/>
                    </a:lnTo>
                    <a:lnTo>
                      <a:pt x="199" y="510"/>
                    </a:lnTo>
                    <a:lnTo>
                      <a:pt x="208" y="536"/>
                    </a:lnTo>
                    <a:lnTo>
                      <a:pt x="219" y="560"/>
                    </a:lnTo>
                    <a:lnTo>
                      <a:pt x="232" y="581"/>
                    </a:lnTo>
                    <a:lnTo>
                      <a:pt x="249" y="600"/>
                    </a:lnTo>
                    <a:lnTo>
                      <a:pt x="268" y="615"/>
                    </a:lnTo>
                    <a:lnTo>
                      <a:pt x="289" y="628"/>
                    </a:lnTo>
                    <a:lnTo>
                      <a:pt x="311" y="639"/>
                    </a:lnTo>
                    <a:lnTo>
                      <a:pt x="336" y="649"/>
                    </a:lnTo>
                    <a:lnTo>
                      <a:pt x="360" y="656"/>
                    </a:lnTo>
                    <a:lnTo>
                      <a:pt x="386" y="660"/>
                    </a:lnTo>
                    <a:lnTo>
                      <a:pt x="415" y="664"/>
                    </a:lnTo>
                    <a:lnTo>
                      <a:pt x="443" y="664"/>
                    </a:lnTo>
                    <a:lnTo>
                      <a:pt x="471" y="662"/>
                    </a:lnTo>
                    <a:lnTo>
                      <a:pt x="499" y="660"/>
                    </a:lnTo>
                    <a:lnTo>
                      <a:pt x="529" y="654"/>
                    </a:lnTo>
                    <a:lnTo>
                      <a:pt x="557" y="647"/>
                    </a:lnTo>
                    <a:lnTo>
                      <a:pt x="585" y="639"/>
                    </a:lnTo>
                    <a:lnTo>
                      <a:pt x="614" y="630"/>
                    </a:lnTo>
                    <a:lnTo>
                      <a:pt x="640" y="619"/>
                    </a:lnTo>
                    <a:lnTo>
                      <a:pt x="664" y="605"/>
                    </a:lnTo>
                    <a:lnTo>
                      <a:pt x="689" y="592"/>
                    </a:lnTo>
                    <a:lnTo>
                      <a:pt x="711" y="577"/>
                    </a:lnTo>
                    <a:lnTo>
                      <a:pt x="732" y="560"/>
                    </a:lnTo>
                    <a:lnTo>
                      <a:pt x="751" y="543"/>
                    </a:lnTo>
                    <a:lnTo>
                      <a:pt x="768" y="525"/>
                    </a:lnTo>
                    <a:lnTo>
                      <a:pt x="781" y="504"/>
                    </a:lnTo>
                    <a:lnTo>
                      <a:pt x="792" y="485"/>
                    </a:lnTo>
                    <a:lnTo>
                      <a:pt x="801" y="463"/>
                    </a:lnTo>
                    <a:lnTo>
                      <a:pt x="805" y="442"/>
                    </a:lnTo>
                    <a:lnTo>
                      <a:pt x="807" y="419"/>
                    </a:lnTo>
                    <a:lnTo>
                      <a:pt x="807" y="399"/>
                    </a:lnTo>
                    <a:lnTo>
                      <a:pt x="803" y="382"/>
                    </a:lnTo>
                    <a:lnTo>
                      <a:pt x="799" y="365"/>
                    </a:lnTo>
                    <a:lnTo>
                      <a:pt x="796" y="350"/>
                    </a:lnTo>
                    <a:lnTo>
                      <a:pt x="788" y="337"/>
                    </a:lnTo>
                    <a:lnTo>
                      <a:pt x="781" y="324"/>
                    </a:lnTo>
                    <a:lnTo>
                      <a:pt x="773" y="310"/>
                    </a:lnTo>
                    <a:lnTo>
                      <a:pt x="764" y="299"/>
                    </a:lnTo>
                    <a:lnTo>
                      <a:pt x="743" y="278"/>
                    </a:lnTo>
                    <a:lnTo>
                      <a:pt x="719" y="260"/>
                    </a:lnTo>
                    <a:lnTo>
                      <a:pt x="694" y="243"/>
                    </a:lnTo>
                    <a:lnTo>
                      <a:pt x="670" y="226"/>
                    </a:lnTo>
                    <a:lnTo>
                      <a:pt x="644" y="207"/>
                    </a:lnTo>
                    <a:lnTo>
                      <a:pt x="619" y="188"/>
                    </a:lnTo>
                    <a:lnTo>
                      <a:pt x="597" y="168"/>
                    </a:lnTo>
                    <a:lnTo>
                      <a:pt x="576" y="143"/>
                    </a:lnTo>
                    <a:lnTo>
                      <a:pt x="567" y="130"/>
                    </a:lnTo>
                    <a:lnTo>
                      <a:pt x="557" y="115"/>
                    </a:lnTo>
                    <a:lnTo>
                      <a:pt x="552" y="98"/>
                    </a:lnTo>
                    <a:lnTo>
                      <a:pt x="544" y="81"/>
                    </a:lnTo>
                    <a:lnTo>
                      <a:pt x="540" y="64"/>
                    </a:lnTo>
                    <a:lnTo>
                      <a:pt x="537" y="43"/>
                    </a:lnTo>
                    <a:lnTo>
                      <a:pt x="535" y="23"/>
                    </a:lnTo>
                    <a:lnTo>
                      <a:pt x="533" y="0"/>
                    </a:lnTo>
                    <a:lnTo>
                      <a:pt x="713" y="0"/>
                    </a:lnTo>
                    <a:lnTo>
                      <a:pt x="715" y="23"/>
                    </a:lnTo>
                    <a:lnTo>
                      <a:pt x="719" y="43"/>
                    </a:lnTo>
                    <a:lnTo>
                      <a:pt x="726" y="60"/>
                    </a:lnTo>
                    <a:lnTo>
                      <a:pt x="736" y="74"/>
                    </a:lnTo>
                    <a:lnTo>
                      <a:pt x="747" y="85"/>
                    </a:lnTo>
                    <a:lnTo>
                      <a:pt x="758" y="94"/>
                    </a:lnTo>
                    <a:lnTo>
                      <a:pt x="771" y="104"/>
                    </a:lnTo>
                    <a:lnTo>
                      <a:pt x="784" y="111"/>
                    </a:lnTo>
                    <a:lnTo>
                      <a:pt x="799" y="121"/>
                    </a:lnTo>
                    <a:lnTo>
                      <a:pt x="813" y="128"/>
                    </a:lnTo>
                    <a:lnTo>
                      <a:pt x="828" y="139"/>
                    </a:lnTo>
                    <a:lnTo>
                      <a:pt x="839" y="151"/>
                    </a:lnTo>
                    <a:lnTo>
                      <a:pt x="850" y="166"/>
                    </a:lnTo>
                    <a:lnTo>
                      <a:pt x="861" y="183"/>
                    </a:lnTo>
                    <a:lnTo>
                      <a:pt x="869" y="203"/>
                    </a:lnTo>
                    <a:lnTo>
                      <a:pt x="875" y="228"/>
                    </a:lnTo>
                    <a:lnTo>
                      <a:pt x="880" y="203"/>
                    </a:lnTo>
                    <a:lnTo>
                      <a:pt x="888" y="181"/>
                    </a:lnTo>
                    <a:lnTo>
                      <a:pt x="899" y="164"/>
                    </a:lnTo>
                    <a:lnTo>
                      <a:pt x="910" y="149"/>
                    </a:lnTo>
                    <a:lnTo>
                      <a:pt x="925" y="136"/>
                    </a:lnTo>
                    <a:lnTo>
                      <a:pt x="938" y="124"/>
                    </a:lnTo>
                    <a:lnTo>
                      <a:pt x="953" y="113"/>
                    </a:lnTo>
                    <a:lnTo>
                      <a:pt x="968" y="104"/>
                    </a:lnTo>
                    <a:lnTo>
                      <a:pt x="983" y="94"/>
                    </a:lnTo>
                    <a:lnTo>
                      <a:pt x="998" y="85"/>
                    </a:lnTo>
                    <a:lnTo>
                      <a:pt x="1012" y="75"/>
                    </a:lnTo>
                    <a:lnTo>
                      <a:pt x="1023" y="64"/>
                    </a:lnTo>
                    <a:lnTo>
                      <a:pt x="1032" y="53"/>
                    </a:lnTo>
                    <a:lnTo>
                      <a:pt x="1040" y="38"/>
                    </a:lnTo>
                    <a:lnTo>
                      <a:pt x="1045" y="21"/>
                    </a:lnTo>
                    <a:lnTo>
                      <a:pt x="1047" y="0"/>
                    </a:lnTo>
                    <a:lnTo>
                      <a:pt x="12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8" name="Freeform 8"/>
              <p:cNvSpPr>
                <a:spLocks/>
              </p:cNvSpPr>
              <p:nvPr/>
            </p:nvSpPr>
            <p:spPr bwMode="auto">
              <a:xfrm>
                <a:off x="4151" y="2151"/>
                <a:ext cx="321" cy="244"/>
              </a:xfrm>
              <a:custGeom>
                <a:avLst/>
                <a:gdLst>
                  <a:gd name="T0" fmla="*/ 177 w 321"/>
                  <a:gd name="T1" fmla="*/ 0 h 244"/>
                  <a:gd name="T2" fmla="*/ 209 w 321"/>
                  <a:gd name="T3" fmla="*/ 6 h 244"/>
                  <a:gd name="T4" fmla="*/ 237 w 321"/>
                  <a:gd name="T5" fmla="*/ 15 h 244"/>
                  <a:gd name="T6" fmla="*/ 263 w 321"/>
                  <a:gd name="T7" fmla="*/ 28 h 244"/>
                  <a:gd name="T8" fmla="*/ 284 w 321"/>
                  <a:gd name="T9" fmla="*/ 43 h 244"/>
                  <a:gd name="T10" fmla="*/ 301 w 321"/>
                  <a:gd name="T11" fmla="*/ 64 h 244"/>
                  <a:gd name="T12" fmla="*/ 314 w 321"/>
                  <a:gd name="T13" fmla="*/ 86 h 244"/>
                  <a:gd name="T14" fmla="*/ 319 w 321"/>
                  <a:gd name="T15" fmla="*/ 109 h 244"/>
                  <a:gd name="T16" fmla="*/ 319 w 321"/>
                  <a:gd name="T17" fmla="*/ 133 h 244"/>
                  <a:gd name="T18" fmla="*/ 314 w 321"/>
                  <a:gd name="T19" fmla="*/ 158 h 244"/>
                  <a:gd name="T20" fmla="*/ 301 w 321"/>
                  <a:gd name="T21" fmla="*/ 180 h 244"/>
                  <a:gd name="T22" fmla="*/ 284 w 321"/>
                  <a:gd name="T23" fmla="*/ 199 h 244"/>
                  <a:gd name="T24" fmla="*/ 263 w 321"/>
                  <a:gd name="T25" fmla="*/ 216 h 244"/>
                  <a:gd name="T26" fmla="*/ 237 w 321"/>
                  <a:gd name="T27" fmla="*/ 229 h 244"/>
                  <a:gd name="T28" fmla="*/ 209 w 321"/>
                  <a:gd name="T29" fmla="*/ 239 h 244"/>
                  <a:gd name="T30" fmla="*/ 177 w 321"/>
                  <a:gd name="T31" fmla="*/ 242 h 244"/>
                  <a:gd name="T32" fmla="*/ 145 w 321"/>
                  <a:gd name="T33" fmla="*/ 242 h 244"/>
                  <a:gd name="T34" fmla="*/ 113 w 321"/>
                  <a:gd name="T35" fmla="*/ 239 h 244"/>
                  <a:gd name="T36" fmla="*/ 85 w 321"/>
                  <a:gd name="T37" fmla="*/ 229 h 244"/>
                  <a:gd name="T38" fmla="*/ 58 w 321"/>
                  <a:gd name="T39" fmla="*/ 216 h 244"/>
                  <a:gd name="T40" fmla="*/ 38 w 321"/>
                  <a:gd name="T41" fmla="*/ 199 h 244"/>
                  <a:gd name="T42" fmla="*/ 19 w 321"/>
                  <a:gd name="T43" fmla="*/ 180 h 244"/>
                  <a:gd name="T44" fmla="*/ 8 w 321"/>
                  <a:gd name="T45" fmla="*/ 158 h 244"/>
                  <a:gd name="T46" fmla="*/ 0 w 321"/>
                  <a:gd name="T47" fmla="*/ 133 h 244"/>
                  <a:gd name="T48" fmla="*/ 0 w 321"/>
                  <a:gd name="T49" fmla="*/ 109 h 244"/>
                  <a:gd name="T50" fmla="*/ 8 w 321"/>
                  <a:gd name="T51" fmla="*/ 86 h 244"/>
                  <a:gd name="T52" fmla="*/ 19 w 321"/>
                  <a:gd name="T53" fmla="*/ 64 h 244"/>
                  <a:gd name="T54" fmla="*/ 38 w 321"/>
                  <a:gd name="T55" fmla="*/ 43 h 244"/>
                  <a:gd name="T56" fmla="*/ 58 w 321"/>
                  <a:gd name="T57" fmla="*/ 28 h 244"/>
                  <a:gd name="T58" fmla="*/ 85 w 321"/>
                  <a:gd name="T59" fmla="*/ 15 h 244"/>
                  <a:gd name="T60" fmla="*/ 113 w 321"/>
                  <a:gd name="T61" fmla="*/ 6 h 244"/>
                  <a:gd name="T62" fmla="*/ 145 w 321"/>
                  <a:gd name="T6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1" h="244">
                    <a:moveTo>
                      <a:pt x="162" y="0"/>
                    </a:moveTo>
                    <a:lnTo>
                      <a:pt x="177" y="0"/>
                    </a:lnTo>
                    <a:lnTo>
                      <a:pt x="193" y="2"/>
                    </a:lnTo>
                    <a:lnTo>
                      <a:pt x="209" y="6"/>
                    </a:lnTo>
                    <a:lnTo>
                      <a:pt x="224" y="9"/>
                    </a:lnTo>
                    <a:lnTo>
                      <a:pt x="237" y="15"/>
                    </a:lnTo>
                    <a:lnTo>
                      <a:pt x="250" y="21"/>
                    </a:lnTo>
                    <a:lnTo>
                      <a:pt x="263" y="28"/>
                    </a:lnTo>
                    <a:lnTo>
                      <a:pt x="274" y="36"/>
                    </a:lnTo>
                    <a:lnTo>
                      <a:pt x="284" y="43"/>
                    </a:lnTo>
                    <a:lnTo>
                      <a:pt x="293" y="53"/>
                    </a:lnTo>
                    <a:lnTo>
                      <a:pt x="301" y="64"/>
                    </a:lnTo>
                    <a:lnTo>
                      <a:pt x="308" y="75"/>
                    </a:lnTo>
                    <a:lnTo>
                      <a:pt x="314" y="86"/>
                    </a:lnTo>
                    <a:lnTo>
                      <a:pt x="317" y="98"/>
                    </a:lnTo>
                    <a:lnTo>
                      <a:pt x="319" y="109"/>
                    </a:lnTo>
                    <a:lnTo>
                      <a:pt x="321" y="122"/>
                    </a:lnTo>
                    <a:lnTo>
                      <a:pt x="319" y="133"/>
                    </a:lnTo>
                    <a:lnTo>
                      <a:pt x="317" y="147"/>
                    </a:lnTo>
                    <a:lnTo>
                      <a:pt x="314" y="158"/>
                    </a:lnTo>
                    <a:lnTo>
                      <a:pt x="308" y="169"/>
                    </a:lnTo>
                    <a:lnTo>
                      <a:pt x="301" y="180"/>
                    </a:lnTo>
                    <a:lnTo>
                      <a:pt x="293" y="190"/>
                    </a:lnTo>
                    <a:lnTo>
                      <a:pt x="284" y="199"/>
                    </a:lnTo>
                    <a:lnTo>
                      <a:pt x="274" y="209"/>
                    </a:lnTo>
                    <a:lnTo>
                      <a:pt x="263" y="216"/>
                    </a:lnTo>
                    <a:lnTo>
                      <a:pt x="250" y="224"/>
                    </a:lnTo>
                    <a:lnTo>
                      <a:pt x="237" y="229"/>
                    </a:lnTo>
                    <a:lnTo>
                      <a:pt x="224" y="235"/>
                    </a:lnTo>
                    <a:lnTo>
                      <a:pt x="209" y="239"/>
                    </a:lnTo>
                    <a:lnTo>
                      <a:pt x="193" y="242"/>
                    </a:lnTo>
                    <a:lnTo>
                      <a:pt x="177" y="242"/>
                    </a:lnTo>
                    <a:lnTo>
                      <a:pt x="162" y="244"/>
                    </a:lnTo>
                    <a:lnTo>
                      <a:pt x="145" y="242"/>
                    </a:lnTo>
                    <a:lnTo>
                      <a:pt x="128" y="242"/>
                    </a:lnTo>
                    <a:lnTo>
                      <a:pt x="113" y="239"/>
                    </a:lnTo>
                    <a:lnTo>
                      <a:pt x="98" y="235"/>
                    </a:lnTo>
                    <a:lnTo>
                      <a:pt x="85" y="229"/>
                    </a:lnTo>
                    <a:lnTo>
                      <a:pt x="71" y="224"/>
                    </a:lnTo>
                    <a:lnTo>
                      <a:pt x="58" y="216"/>
                    </a:lnTo>
                    <a:lnTo>
                      <a:pt x="47" y="209"/>
                    </a:lnTo>
                    <a:lnTo>
                      <a:pt x="38" y="199"/>
                    </a:lnTo>
                    <a:lnTo>
                      <a:pt x="28" y="190"/>
                    </a:lnTo>
                    <a:lnTo>
                      <a:pt x="19" y="180"/>
                    </a:lnTo>
                    <a:lnTo>
                      <a:pt x="13" y="169"/>
                    </a:lnTo>
                    <a:lnTo>
                      <a:pt x="8" y="158"/>
                    </a:lnTo>
                    <a:lnTo>
                      <a:pt x="4" y="147"/>
                    </a:lnTo>
                    <a:lnTo>
                      <a:pt x="0" y="133"/>
                    </a:lnTo>
                    <a:lnTo>
                      <a:pt x="0" y="122"/>
                    </a:lnTo>
                    <a:lnTo>
                      <a:pt x="0" y="109"/>
                    </a:lnTo>
                    <a:lnTo>
                      <a:pt x="4" y="98"/>
                    </a:lnTo>
                    <a:lnTo>
                      <a:pt x="8" y="86"/>
                    </a:lnTo>
                    <a:lnTo>
                      <a:pt x="13" y="75"/>
                    </a:lnTo>
                    <a:lnTo>
                      <a:pt x="19" y="64"/>
                    </a:lnTo>
                    <a:lnTo>
                      <a:pt x="28" y="53"/>
                    </a:lnTo>
                    <a:lnTo>
                      <a:pt x="38" y="43"/>
                    </a:lnTo>
                    <a:lnTo>
                      <a:pt x="47" y="36"/>
                    </a:lnTo>
                    <a:lnTo>
                      <a:pt x="58" y="28"/>
                    </a:lnTo>
                    <a:lnTo>
                      <a:pt x="71" y="21"/>
                    </a:lnTo>
                    <a:lnTo>
                      <a:pt x="85" y="15"/>
                    </a:lnTo>
                    <a:lnTo>
                      <a:pt x="98" y="9"/>
                    </a:lnTo>
                    <a:lnTo>
                      <a:pt x="113" y="6"/>
                    </a:lnTo>
                    <a:lnTo>
                      <a:pt x="128" y="2"/>
                    </a:lnTo>
                    <a:lnTo>
                      <a:pt x="145" y="0"/>
                    </a:lnTo>
                    <a:lnTo>
                      <a:pt x="16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89" name="Freeform 9"/>
              <p:cNvSpPr>
                <a:spLocks/>
              </p:cNvSpPr>
              <p:nvPr/>
            </p:nvSpPr>
            <p:spPr bwMode="auto">
              <a:xfrm>
                <a:off x="3438" y="1568"/>
                <a:ext cx="1746" cy="1269"/>
              </a:xfrm>
              <a:custGeom>
                <a:avLst/>
                <a:gdLst>
                  <a:gd name="T0" fmla="*/ 1207 w 1746"/>
                  <a:gd name="T1" fmla="*/ 64 h 1269"/>
                  <a:gd name="T2" fmla="*/ 1181 w 1746"/>
                  <a:gd name="T3" fmla="*/ 130 h 1269"/>
                  <a:gd name="T4" fmla="*/ 1104 w 1746"/>
                  <a:gd name="T5" fmla="*/ 207 h 1269"/>
                  <a:gd name="T6" fmla="*/ 1004 w 1746"/>
                  <a:gd name="T7" fmla="*/ 278 h 1269"/>
                  <a:gd name="T8" fmla="*/ 959 w 1746"/>
                  <a:gd name="T9" fmla="*/ 337 h 1269"/>
                  <a:gd name="T10" fmla="*/ 940 w 1746"/>
                  <a:gd name="T11" fmla="*/ 399 h 1269"/>
                  <a:gd name="T12" fmla="*/ 953 w 1746"/>
                  <a:gd name="T13" fmla="*/ 485 h 1269"/>
                  <a:gd name="T14" fmla="*/ 1015 w 1746"/>
                  <a:gd name="T15" fmla="*/ 560 h 1269"/>
                  <a:gd name="T16" fmla="*/ 1107 w 1746"/>
                  <a:gd name="T17" fmla="*/ 619 h 1269"/>
                  <a:gd name="T18" fmla="*/ 1218 w 1746"/>
                  <a:gd name="T19" fmla="*/ 654 h 1269"/>
                  <a:gd name="T20" fmla="*/ 1333 w 1746"/>
                  <a:gd name="T21" fmla="*/ 664 h 1269"/>
                  <a:gd name="T22" fmla="*/ 1436 w 1746"/>
                  <a:gd name="T23" fmla="*/ 639 h 1269"/>
                  <a:gd name="T24" fmla="*/ 1515 w 1746"/>
                  <a:gd name="T25" fmla="*/ 581 h 1269"/>
                  <a:gd name="T26" fmla="*/ 1552 w 1746"/>
                  <a:gd name="T27" fmla="*/ 481 h 1269"/>
                  <a:gd name="T28" fmla="*/ 1744 w 1746"/>
                  <a:gd name="T29" fmla="*/ 489 h 1269"/>
                  <a:gd name="T30" fmla="*/ 1703 w 1746"/>
                  <a:gd name="T31" fmla="*/ 613 h 1269"/>
                  <a:gd name="T32" fmla="*/ 1614 w 1746"/>
                  <a:gd name="T33" fmla="*/ 690 h 1269"/>
                  <a:gd name="T34" fmla="*/ 1468 w 1746"/>
                  <a:gd name="T35" fmla="*/ 743 h 1269"/>
                  <a:gd name="T36" fmla="*/ 1239 w 1746"/>
                  <a:gd name="T37" fmla="*/ 788 h 1269"/>
                  <a:gd name="T38" fmla="*/ 1126 w 1746"/>
                  <a:gd name="T39" fmla="*/ 825 h 1269"/>
                  <a:gd name="T40" fmla="*/ 1045 w 1746"/>
                  <a:gd name="T41" fmla="*/ 891 h 1269"/>
                  <a:gd name="T42" fmla="*/ 1166 w 1746"/>
                  <a:gd name="T43" fmla="*/ 848 h 1269"/>
                  <a:gd name="T44" fmla="*/ 580 w 1746"/>
                  <a:gd name="T45" fmla="*/ 846 h 1269"/>
                  <a:gd name="T46" fmla="*/ 702 w 1746"/>
                  <a:gd name="T47" fmla="*/ 891 h 1269"/>
                  <a:gd name="T48" fmla="*/ 621 w 1746"/>
                  <a:gd name="T49" fmla="*/ 825 h 1269"/>
                  <a:gd name="T50" fmla="*/ 507 w 1746"/>
                  <a:gd name="T51" fmla="*/ 788 h 1269"/>
                  <a:gd name="T52" fmla="*/ 279 w 1746"/>
                  <a:gd name="T53" fmla="*/ 743 h 1269"/>
                  <a:gd name="T54" fmla="*/ 133 w 1746"/>
                  <a:gd name="T55" fmla="*/ 690 h 1269"/>
                  <a:gd name="T56" fmla="*/ 45 w 1746"/>
                  <a:gd name="T57" fmla="*/ 613 h 1269"/>
                  <a:gd name="T58" fmla="*/ 3 w 1746"/>
                  <a:gd name="T59" fmla="*/ 489 h 1269"/>
                  <a:gd name="T60" fmla="*/ 193 w 1746"/>
                  <a:gd name="T61" fmla="*/ 481 h 1269"/>
                  <a:gd name="T62" fmla="*/ 232 w 1746"/>
                  <a:gd name="T63" fmla="*/ 581 h 1269"/>
                  <a:gd name="T64" fmla="*/ 311 w 1746"/>
                  <a:gd name="T65" fmla="*/ 639 h 1269"/>
                  <a:gd name="T66" fmla="*/ 415 w 1746"/>
                  <a:gd name="T67" fmla="*/ 664 h 1269"/>
                  <a:gd name="T68" fmla="*/ 529 w 1746"/>
                  <a:gd name="T69" fmla="*/ 654 h 1269"/>
                  <a:gd name="T70" fmla="*/ 640 w 1746"/>
                  <a:gd name="T71" fmla="*/ 619 h 1269"/>
                  <a:gd name="T72" fmla="*/ 732 w 1746"/>
                  <a:gd name="T73" fmla="*/ 560 h 1269"/>
                  <a:gd name="T74" fmla="*/ 792 w 1746"/>
                  <a:gd name="T75" fmla="*/ 485 h 1269"/>
                  <a:gd name="T76" fmla="*/ 807 w 1746"/>
                  <a:gd name="T77" fmla="*/ 399 h 1269"/>
                  <a:gd name="T78" fmla="*/ 788 w 1746"/>
                  <a:gd name="T79" fmla="*/ 337 h 1269"/>
                  <a:gd name="T80" fmla="*/ 743 w 1746"/>
                  <a:gd name="T81" fmla="*/ 278 h 1269"/>
                  <a:gd name="T82" fmla="*/ 644 w 1746"/>
                  <a:gd name="T83" fmla="*/ 207 h 1269"/>
                  <a:gd name="T84" fmla="*/ 567 w 1746"/>
                  <a:gd name="T85" fmla="*/ 130 h 1269"/>
                  <a:gd name="T86" fmla="*/ 540 w 1746"/>
                  <a:gd name="T87" fmla="*/ 64 h 1269"/>
                  <a:gd name="T88" fmla="*/ 713 w 1746"/>
                  <a:gd name="T89" fmla="*/ 0 h 1269"/>
                  <a:gd name="T90" fmla="*/ 736 w 1746"/>
                  <a:gd name="T91" fmla="*/ 74 h 1269"/>
                  <a:gd name="T92" fmla="*/ 784 w 1746"/>
                  <a:gd name="T93" fmla="*/ 111 h 1269"/>
                  <a:gd name="T94" fmla="*/ 839 w 1746"/>
                  <a:gd name="T95" fmla="*/ 151 h 1269"/>
                  <a:gd name="T96" fmla="*/ 875 w 1746"/>
                  <a:gd name="T97" fmla="*/ 228 h 1269"/>
                  <a:gd name="T98" fmla="*/ 910 w 1746"/>
                  <a:gd name="T99" fmla="*/ 149 h 1269"/>
                  <a:gd name="T100" fmla="*/ 968 w 1746"/>
                  <a:gd name="T101" fmla="*/ 104 h 1269"/>
                  <a:gd name="T102" fmla="*/ 1023 w 1746"/>
                  <a:gd name="T103" fmla="*/ 64 h 1269"/>
                  <a:gd name="T104" fmla="*/ 1047 w 1746"/>
                  <a:gd name="T105" fmla="*/ 0 h 1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46" h="1269">
                    <a:moveTo>
                      <a:pt x="1214" y="0"/>
                    </a:moveTo>
                    <a:lnTo>
                      <a:pt x="1213" y="23"/>
                    </a:lnTo>
                    <a:lnTo>
                      <a:pt x="1211" y="43"/>
                    </a:lnTo>
                    <a:lnTo>
                      <a:pt x="1207" y="64"/>
                    </a:lnTo>
                    <a:lnTo>
                      <a:pt x="1201" y="81"/>
                    </a:lnTo>
                    <a:lnTo>
                      <a:pt x="1196" y="98"/>
                    </a:lnTo>
                    <a:lnTo>
                      <a:pt x="1188" y="115"/>
                    </a:lnTo>
                    <a:lnTo>
                      <a:pt x="1181" y="130"/>
                    </a:lnTo>
                    <a:lnTo>
                      <a:pt x="1171" y="143"/>
                    </a:lnTo>
                    <a:lnTo>
                      <a:pt x="1151" y="168"/>
                    </a:lnTo>
                    <a:lnTo>
                      <a:pt x="1128" y="188"/>
                    </a:lnTo>
                    <a:lnTo>
                      <a:pt x="1104" y="207"/>
                    </a:lnTo>
                    <a:lnTo>
                      <a:pt x="1077" y="226"/>
                    </a:lnTo>
                    <a:lnTo>
                      <a:pt x="1051" y="243"/>
                    </a:lnTo>
                    <a:lnTo>
                      <a:pt x="1027" y="260"/>
                    </a:lnTo>
                    <a:lnTo>
                      <a:pt x="1004" y="278"/>
                    </a:lnTo>
                    <a:lnTo>
                      <a:pt x="983" y="299"/>
                    </a:lnTo>
                    <a:lnTo>
                      <a:pt x="974" y="310"/>
                    </a:lnTo>
                    <a:lnTo>
                      <a:pt x="965" y="324"/>
                    </a:lnTo>
                    <a:lnTo>
                      <a:pt x="959" y="337"/>
                    </a:lnTo>
                    <a:lnTo>
                      <a:pt x="952" y="350"/>
                    </a:lnTo>
                    <a:lnTo>
                      <a:pt x="946" y="365"/>
                    </a:lnTo>
                    <a:lnTo>
                      <a:pt x="942" y="382"/>
                    </a:lnTo>
                    <a:lnTo>
                      <a:pt x="940" y="399"/>
                    </a:lnTo>
                    <a:lnTo>
                      <a:pt x="938" y="419"/>
                    </a:lnTo>
                    <a:lnTo>
                      <a:pt x="940" y="442"/>
                    </a:lnTo>
                    <a:lnTo>
                      <a:pt x="946" y="463"/>
                    </a:lnTo>
                    <a:lnTo>
                      <a:pt x="953" y="485"/>
                    </a:lnTo>
                    <a:lnTo>
                      <a:pt x="965" y="504"/>
                    </a:lnTo>
                    <a:lnTo>
                      <a:pt x="980" y="525"/>
                    </a:lnTo>
                    <a:lnTo>
                      <a:pt x="997" y="543"/>
                    </a:lnTo>
                    <a:lnTo>
                      <a:pt x="1015" y="560"/>
                    </a:lnTo>
                    <a:lnTo>
                      <a:pt x="1036" y="577"/>
                    </a:lnTo>
                    <a:lnTo>
                      <a:pt x="1059" y="592"/>
                    </a:lnTo>
                    <a:lnTo>
                      <a:pt x="1081" y="605"/>
                    </a:lnTo>
                    <a:lnTo>
                      <a:pt x="1107" y="619"/>
                    </a:lnTo>
                    <a:lnTo>
                      <a:pt x="1134" y="630"/>
                    </a:lnTo>
                    <a:lnTo>
                      <a:pt x="1162" y="639"/>
                    </a:lnTo>
                    <a:lnTo>
                      <a:pt x="1190" y="647"/>
                    </a:lnTo>
                    <a:lnTo>
                      <a:pt x="1218" y="654"/>
                    </a:lnTo>
                    <a:lnTo>
                      <a:pt x="1246" y="660"/>
                    </a:lnTo>
                    <a:lnTo>
                      <a:pt x="1276" y="662"/>
                    </a:lnTo>
                    <a:lnTo>
                      <a:pt x="1305" y="664"/>
                    </a:lnTo>
                    <a:lnTo>
                      <a:pt x="1333" y="664"/>
                    </a:lnTo>
                    <a:lnTo>
                      <a:pt x="1359" y="660"/>
                    </a:lnTo>
                    <a:lnTo>
                      <a:pt x="1387" y="656"/>
                    </a:lnTo>
                    <a:lnTo>
                      <a:pt x="1412" y="649"/>
                    </a:lnTo>
                    <a:lnTo>
                      <a:pt x="1436" y="639"/>
                    </a:lnTo>
                    <a:lnTo>
                      <a:pt x="1459" y="628"/>
                    </a:lnTo>
                    <a:lnTo>
                      <a:pt x="1479" y="615"/>
                    </a:lnTo>
                    <a:lnTo>
                      <a:pt x="1498" y="600"/>
                    </a:lnTo>
                    <a:lnTo>
                      <a:pt x="1515" y="581"/>
                    </a:lnTo>
                    <a:lnTo>
                      <a:pt x="1528" y="560"/>
                    </a:lnTo>
                    <a:lnTo>
                      <a:pt x="1539" y="536"/>
                    </a:lnTo>
                    <a:lnTo>
                      <a:pt x="1547" y="510"/>
                    </a:lnTo>
                    <a:lnTo>
                      <a:pt x="1552" y="481"/>
                    </a:lnTo>
                    <a:lnTo>
                      <a:pt x="1554" y="449"/>
                    </a:lnTo>
                    <a:lnTo>
                      <a:pt x="1746" y="393"/>
                    </a:lnTo>
                    <a:lnTo>
                      <a:pt x="1746" y="449"/>
                    </a:lnTo>
                    <a:lnTo>
                      <a:pt x="1744" y="489"/>
                    </a:lnTo>
                    <a:lnTo>
                      <a:pt x="1738" y="525"/>
                    </a:lnTo>
                    <a:lnTo>
                      <a:pt x="1729" y="559"/>
                    </a:lnTo>
                    <a:lnTo>
                      <a:pt x="1718" y="587"/>
                    </a:lnTo>
                    <a:lnTo>
                      <a:pt x="1703" y="613"/>
                    </a:lnTo>
                    <a:lnTo>
                      <a:pt x="1684" y="636"/>
                    </a:lnTo>
                    <a:lnTo>
                      <a:pt x="1663" y="656"/>
                    </a:lnTo>
                    <a:lnTo>
                      <a:pt x="1641" y="675"/>
                    </a:lnTo>
                    <a:lnTo>
                      <a:pt x="1614" y="690"/>
                    </a:lnTo>
                    <a:lnTo>
                      <a:pt x="1588" y="703"/>
                    </a:lnTo>
                    <a:lnTo>
                      <a:pt x="1560" y="716"/>
                    </a:lnTo>
                    <a:lnTo>
                      <a:pt x="1530" y="726"/>
                    </a:lnTo>
                    <a:lnTo>
                      <a:pt x="1468" y="743"/>
                    </a:lnTo>
                    <a:lnTo>
                      <a:pt x="1402" y="756"/>
                    </a:lnTo>
                    <a:lnTo>
                      <a:pt x="1336" y="769"/>
                    </a:lnTo>
                    <a:lnTo>
                      <a:pt x="1271" y="782"/>
                    </a:lnTo>
                    <a:lnTo>
                      <a:pt x="1239" y="788"/>
                    </a:lnTo>
                    <a:lnTo>
                      <a:pt x="1209" y="795"/>
                    </a:lnTo>
                    <a:lnTo>
                      <a:pt x="1181" y="805"/>
                    </a:lnTo>
                    <a:lnTo>
                      <a:pt x="1152" y="814"/>
                    </a:lnTo>
                    <a:lnTo>
                      <a:pt x="1126" y="825"/>
                    </a:lnTo>
                    <a:lnTo>
                      <a:pt x="1104" y="839"/>
                    </a:lnTo>
                    <a:lnTo>
                      <a:pt x="1081" y="854"/>
                    </a:lnTo>
                    <a:lnTo>
                      <a:pt x="1062" y="871"/>
                    </a:lnTo>
                    <a:lnTo>
                      <a:pt x="1045" y="891"/>
                    </a:lnTo>
                    <a:lnTo>
                      <a:pt x="1030" y="914"/>
                    </a:lnTo>
                    <a:lnTo>
                      <a:pt x="1021" y="938"/>
                    </a:lnTo>
                    <a:lnTo>
                      <a:pt x="1014" y="966"/>
                    </a:lnTo>
                    <a:lnTo>
                      <a:pt x="1166" y="848"/>
                    </a:lnTo>
                    <a:lnTo>
                      <a:pt x="1166" y="966"/>
                    </a:lnTo>
                    <a:lnTo>
                      <a:pt x="873" y="1269"/>
                    </a:lnTo>
                    <a:lnTo>
                      <a:pt x="580" y="966"/>
                    </a:lnTo>
                    <a:lnTo>
                      <a:pt x="580" y="846"/>
                    </a:lnTo>
                    <a:lnTo>
                      <a:pt x="734" y="966"/>
                    </a:lnTo>
                    <a:lnTo>
                      <a:pt x="726" y="938"/>
                    </a:lnTo>
                    <a:lnTo>
                      <a:pt x="717" y="914"/>
                    </a:lnTo>
                    <a:lnTo>
                      <a:pt x="702" y="891"/>
                    </a:lnTo>
                    <a:lnTo>
                      <a:pt x="685" y="871"/>
                    </a:lnTo>
                    <a:lnTo>
                      <a:pt x="666" y="854"/>
                    </a:lnTo>
                    <a:lnTo>
                      <a:pt x="644" y="839"/>
                    </a:lnTo>
                    <a:lnTo>
                      <a:pt x="621" y="825"/>
                    </a:lnTo>
                    <a:lnTo>
                      <a:pt x="595" y="814"/>
                    </a:lnTo>
                    <a:lnTo>
                      <a:pt x="567" y="805"/>
                    </a:lnTo>
                    <a:lnTo>
                      <a:pt x="538" y="795"/>
                    </a:lnTo>
                    <a:lnTo>
                      <a:pt x="507" y="788"/>
                    </a:lnTo>
                    <a:lnTo>
                      <a:pt x="476" y="782"/>
                    </a:lnTo>
                    <a:lnTo>
                      <a:pt x="411" y="769"/>
                    </a:lnTo>
                    <a:lnTo>
                      <a:pt x="345" y="756"/>
                    </a:lnTo>
                    <a:lnTo>
                      <a:pt x="279" y="743"/>
                    </a:lnTo>
                    <a:lnTo>
                      <a:pt x="217" y="726"/>
                    </a:lnTo>
                    <a:lnTo>
                      <a:pt x="187" y="716"/>
                    </a:lnTo>
                    <a:lnTo>
                      <a:pt x="159" y="703"/>
                    </a:lnTo>
                    <a:lnTo>
                      <a:pt x="133" y="690"/>
                    </a:lnTo>
                    <a:lnTo>
                      <a:pt x="107" y="675"/>
                    </a:lnTo>
                    <a:lnTo>
                      <a:pt x="84" y="656"/>
                    </a:lnTo>
                    <a:lnTo>
                      <a:pt x="63" y="636"/>
                    </a:lnTo>
                    <a:lnTo>
                      <a:pt x="45" y="613"/>
                    </a:lnTo>
                    <a:lnTo>
                      <a:pt x="30" y="587"/>
                    </a:lnTo>
                    <a:lnTo>
                      <a:pt x="18" y="559"/>
                    </a:lnTo>
                    <a:lnTo>
                      <a:pt x="9" y="525"/>
                    </a:lnTo>
                    <a:lnTo>
                      <a:pt x="3" y="489"/>
                    </a:lnTo>
                    <a:lnTo>
                      <a:pt x="1" y="449"/>
                    </a:lnTo>
                    <a:lnTo>
                      <a:pt x="0" y="395"/>
                    </a:lnTo>
                    <a:lnTo>
                      <a:pt x="193" y="449"/>
                    </a:lnTo>
                    <a:lnTo>
                      <a:pt x="193" y="481"/>
                    </a:lnTo>
                    <a:lnTo>
                      <a:pt x="199" y="510"/>
                    </a:lnTo>
                    <a:lnTo>
                      <a:pt x="208" y="536"/>
                    </a:lnTo>
                    <a:lnTo>
                      <a:pt x="219" y="560"/>
                    </a:lnTo>
                    <a:lnTo>
                      <a:pt x="232" y="581"/>
                    </a:lnTo>
                    <a:lnTo>
                      <a:pt x="249" y="600"/>
                    </a:lnTo>
                    <a:lnTo>
                      <a:pt x="268" y="615"/>
                    </a:lnTo>
                    <a:lnTo>
                      <a:pt x="289" y="628"/>
                    </a:lnTo>
                    <a:lnTo>
                      <a:pt x="311" y="639"/>
                    </a:lnTo>
                    <a:lnTo>
                      <a:pt x="336" y="649"/>
                    </a:lnTo>
                    <a:lnTo>
                      <a:pt x="360" y="656"/>
                    </a:lnTo>
                    <a:lnTo>
                      <a:pt x="386" y="660"/>
                    </a:lnTo>
                    <a:lnTo>
                      <a:pt x="415" y="664"/>
                    </a:lnTo>
                    <a:lnTo>
                      <a:pt x="443" y="664"/>
                    </a:lnTo>
                    <a:lnTo>
                      <a:pt x="471" y="662"/>
                    </a:lnTo>
                    <a:lnTo>
                      <a:pt x="499" y="660"/>
                    </a:lnTo>
                    <a:lnTo>
                      <a:pt x="529" y="654"/>
                    </a:lnTo>
                    <a:lnTo>
                      <a:pt x="557" y="647"/>
                    </a:lnTo>
                    <a:lnTo>
                      <a:pt x="585" y="639"/>
                    </a:lnTo>
                    <a:lnTo>
                      <a:pt x="614" y="630"/>
                    </a:lnTo>
                    <a:lnTo>
                      <a:pt x="640" y="619"/>
                    </a:lnTo>
                    <a:lnTo>
                      <a:pt x="664" y="605"/>
                    </a:lnTo>
                    <a:lnTo>
                      <a:pt x="689" y="592"/>
                    </a:lnTo>
                    <a:lnTo>
                      <a:pt x="711" y="577"/>
                    </a:lnTo>
                    <a:lnTo>
                      <a:pt x="732" y="560"/>
                    </a:lnTo>
                    <a:lnTo>
                      <a:pt x="751" y="543"/>
                    </a:lnTo>
                    <a:lnTo>
                      <a:pt x="768" y="525"/>
                    </a:lnTo>
                    <a:lnTo>
                      <a:pt x="781" y="504"/>
                    </a:lnTo>
                    <a:lnTo>
                      <a:pt x="792" y="485"/>
                    </a:lnTo>
                    <a:lnTo>
                      <a:pt x="801" y="463"/>
                    </a:lnTo>
                    <a:lnTo>
                      <a:pt x="805" y="442"/>
                    </a:lnTo>
                    <a:lnTo>
                      <a:pt x="807" y="419"/>
                    </a:lnTo>
                    <a:lnTo>
                      <a:pt x="807" y="399"/>
                    </a:lnTo>
                    <a:lnTo>
                      <a:pt x="803" y="382"/>
                    </a:lnTo>
                    <a:lnTo>
                      <a:pt x="799" y="365"/>
                    </a:lnTo>
                    <a:lnTo>
                      <a:pt x="796" y="350"/>
                    </a:lnTo>
                    <a:lnTo>
                      <a:pt x="788" y="337"/>
                    </a:lnTo>
                    <a:lnTo>
                      <a:pt x="781" y="324"/>
                    </a:lnTo>
                    <a:lnTo>
                      <a:pt x="773" y="310"/>
                    </a:lnTo>
                    <a:lnTo>
                      <a:pt x="764" y="299"/>
                    </a:lnTo>
                    <a:lnTo>
                      <a:pt x="743" y="278"/>
                    </a:lnTo>
                    <a:lnTo>
                      <a:pt x="719" y="260"/>
                    </a:lnTo>
                    <a:lnTo>
                      <a:pt x="694" y="243"/>
                    </a:lnTo>
                    <a:lnTo>
                      <a:pt x="670" y="226"/>
                    </a:lnTo>
                    <a:lnTo>
                      <a:pt x="644" y="207"/>
                    </a:lnTo>
                    <a:lnTo>
                      <a:pt x="619" y="188"/>
                    </a:lnTo>
                    <a:lnTo>
                      <a:pt x="597" y="168"/>
                    </a:lnTo>
                    <a:lnTo>
                      <a:pt x="576" y="143"/>
                    </a:lnTo>
                    <a:lnTo>
                      <a:pt x="567" y="130"/>
                    </a:lnTo>
                    <a:lnTo>
                      <a:pt x="557" y="115"/>
                    </a:lnTo>
                    <a:lnTo>
                      <a:pt x="552" y="98"/>
                    </a:lnTo>
                    <a:lnTo>
                      <a:pt x="544" y="81"/>
                    </a:lnTo>
                    <a:lnTo>
                      <a:pt x="540" y="64"/>
                    </a:lnTo>
                    <a:lnTo>
                      <a:pt x="537" y="43"/>
                    </a:lnTo>
                    <a:lnTo>
                      <a:pt x="535" y="23"/>
                    </a:lnTo>
                    <a:lnTo>
                      <a:pt x="533" y="0"/>
                    </a:lnTo>
                    <a:lnTo>
                      <a:pt x="713" y="0"/>
                    </a:lnTo>
                    <a:lnTo>
                      <a:pt x="715" y="23"/>
                    </a:lnTo>
                    <a:lnTo>
                      <a:pt x="719" y="43"/>
                    </a:lnTo>
                    <a:lnTo>
                      <a:pt x="726" y="60"/>
                    </a:lnTo>
                    <a:lnTo>
                      <a:pt x="736" y="74"/>
                    </a:lnTo>
                    <a:lnTo>
                      <a:pt x="747" y="85"/>
                    </a:lnTo>
                    <a:lnTo>
                      <a:pt x="758" y="94"/>
                    </a:lnTo>
                    <a:lnTo>
                      <a:pt x="771" y="104"/>
                    </a:lnTo>
                    <a:lnTo>
                      <a:pt x="784" y="111"/>
                    </a:lnTo>
                    <a:lnTo>
                      <a:pt x="799" y="121"/>
                    </a:lnTo>
                    <a:lnTo>
                      <a:pt x="813" y="128"/>
                    </a:lnTo>
                    <a:lnTo>
                      <a:pt x="828" y="139"/>
                    </a:lnTo>
                    <a:lnTo>
                      <a:pt x="839" y="151"/>
                    </a:lnTo>
                    <a:lnTo>
                      <a:pt x="850" y="166"/>
                    </a:lnTo>
                    <a:lnTo>
                      <a:pt x="861" y="183"/>
                    </a:lnTo>
                    <a:lnTo>
                      <a:pt x="869" y="203"/>
                    </a:lnTo>
                    <a:lnTo>
                      <a:pt x="875" y="228"/>
                    </a:lnTo>
                    <a:lnTo>
                      <a:pt x="880" y="203"/>
                    </a:lnTo>
                    <a:lnTo>
                      <a:pt x="888" y="181"/>
                    </a:lnTo>
                    <a:lnTo>
                      <a:pt x="899" y="164"/>
                    </a:lnTo>
                    <a:lnTo>
                      <a:pt x="910" y="149"/>
                    </a:lnTo>
                    <a:lnTo>
                      <a:pt x="925" y="136"/>
                    </a:lnTo>
                    <a:lnTo>
                      <a:pt x="938" y="124"/>
                    </a:lnTo>
                    <a:lnTo>
                      <a:pt x="953" y="113"/>
                    </a:lnTo>
                    <a:lnTo>
                      <a:pt x="968" y="104"/>
                    </a:lnTo>
                    <a:lnTo>
                      <a:pt x="983" y="94"/>
                    </a:lnTo>
                    <a:lnTo>
                      <a:pt x="998" y="85"/>
                    </a:lnTo>
                    <a:lnTo>
                      <a:pt x="1012" y="75"/>
                    </a:lnTo>
                    <a:lnTo>
                      <a:pt x="1023" y="64"/>
                    </a:lnTo>
                    <a:lnTo>
                      <a:pt x="1032" y="53"/>
                    </a:lnTo>
                    <a:lnTo>
                      <a:pt x="1040" y="38"/>
                    </a:lnTo>
                    <a:lnTo>
                      <a:pt x="1045" y="21"/>
                    </a:lnTo>
                    <a:lnTo>
                      <a:pt x="1047" y="0"/>
                    </a:lnTo>
                    <a:lnTo>
                      <a:pt x="121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0" name="Freeform 10"/>
              <p:cNvSpPr>
                <a:spLocks noEditPoints="1"/>
              </p:cNvSpPr>
              <p:nvPr/>
            </p:nvSpPr>
            <p:spPr bwMode="auto">
              <a:xfrm>
                <a:off x="3933" y="1104"/>
                <a:ext cx="288" cy="288"/>
              </a:xfrm>
              <a:custGeom>
                <a:avLst/>
                <a:gdLst>
                  <a:gd name="T0" fmla="*/ 265 w 288"/>
                  <a:gd name="T1" fmla="*/ 280 h 288"/>
                  <a:gd name="T2" fmla="*/ 25 w 288"/>
                  <a:gd name="T3" fmla="*/ 288 h 288"/>
                  <a:gd name="T4" fmla="*/ 8 w 288"/>
                  <a:gd name="T5" fmla="*/ 0 h 288"/>
                  <a:gd name="T6" fmla="*/ 282 w 288"/>
                  <a:gd name="T7" fmla="*/ 0 h 288"/>
                  <a:gd name="T8" fmla="*/ 284 w 288"/>
                  <a:gd name="T9" fmla="*/ 2 h 288"/>
                  <a:gd name="T10" fmla="*/ 286 w 288"/>
                  <a:gd name="T11" fmla="*/ 4 h 288"/>
                  <a:gd name="T12" fmla="*/ 288 w 288"/>
                  <a:gd name="T13" fmla="*/ 6 h 288"/>
                  <a:gd name="T14" fmla="*/ 288 w 288"/>
                  <a:gd name="T15" fmla="*/ 226 h 288"/>
                  <a:gd name="T16" fmla="*/ 288 w 288"/>
                  <a:gd name="T17" fmla="*/ 227 h 288"/>
                  <a:gd name="T18" fmla="*/ 286 w 288"/>
                  <a:gd name="T19" fmla="*/ 229 h 288"/>
                  <a:gd name="T20" fmla="*/ 282 w 288"/>
                  <a:gd name="T21" fmla="*/ 231 h 288"/>
                  <a:gd name="T22" fmla="*/ 280 w 288"/>
                  <a:gd name="T23" fmla="*/ 231 h 288"/>
                  <a:gd name="T24" fmla="*/ 6 w 288"/>
                  <a:gd name="T25" fmla="*/ 231 h 288"/>
                  <a:gd name="T26" fmla="*/ 4 w 288"/>
                  <a:gd name="T27" fmla="*/ 231 h 288"/>
                  <a:gd name="T28" fmla="*/ 2 w 288"/>
                  <a:gd name="T29" fmla="*/ 229 h 288"/>
                  <a:gd name="T30" fmla="*/ 0 w 288"/>
                  <a:gd name="T31" fmla="*/ 226 h 288"/>
                  <a:gd name="T32" fmla="*/ 0 w 288"/>
                  <a:gd name="T33" fmla="*/ 8 h 288"/>
                  <a:gd name="T34" fmla="*/ 0 w 288"/>
                  <a:gd name="T35" fmla="*/ 6 h 288"/>
                  <a:gd name="T36" fmla="*/ 2 w 288"/>
                  <a:gd name="T37" fmla="*/ 2 h 288"/>
                  <a:gd name="T38" fmla="*/ 6 w 288"/>
                  <a:gd name="T39" fmla="*/ 0 h 288"/>
                  <a:gd name="T40" fmla="*/ 8 w 288"/>
                  <a:gd name="T41" fmla="*/ 0 h 288"/>
                  <a:gd name="T42" fmla="*/ 276 w 288"/>
                  <a:gd name="T43" fmla="*/ 231 h 288"/>
                  <a:gd name="T44" fmla="*/ 276 w 288"/>
                  <a:gd name="T45" fmla="*/ 233 h 288"/>
                  <a:gd name="T46" fmla="*/ 278 w 288"/>
                  <a:gd name="T47" fmla="*/ 233 h 288"/>
                  <a:gd name="T48" fmla="*/ 278 w 288"/>
                  <a:gd name="T49" fmla="*/ 235 h 288"/>
                  <a:gd name="T50" fmla="*/ 278 w 288"/>
                  <a:gd name="T51" fmla="*/ 235 h 288"/>
                  <a:gd name="T52" fmla="*/ 278 w 288"/>
                  <a:gd name="T53" fmla="*/ 261 h 288"/>
                  <a:gd name="T54" fmla="*/ 278 w 288"/>
                  <a:gd name="T55" fmla="*/ 263 h 288"/>
                  <a:gd name="T56" fmla="*/ 276 w 288"/>
                  <a:gd name="T57" fmla="*/ 263 h 288"/>
                  <a:gd name="T58" fmla="*/ 276 w 288"/>
                  <a:gd name="T59" fmla="*/ 265 h 288"/>
                  <a:gd name="T60" fmla="*/ 13 w 288"/>
                  <a:gd name="T61" fmla="*/ 265 h 288"/>
                  <a:gd name="T62" fmla="*/ 12 w 288"/>
                  <a:gd name="T63" fmla="*/ 263 h 288"/>
                  <a:gd name="T64" fmla="*/ 12 w 288"/>
                  <a:gd name="T65" fmla="*/ 263 h 288"/>
                  <a:gd name="T66" fmla="*/ 12 w 288"/>
                  <a:gd name="T67" fmla="*/ 263 h 288"/>
                  <a:gd name="T68" fmla="*/ 12 w 288"/>
                  <a:gd name="T69" fmla="*/ 261 h 288"/>
                  <a:gd name="T70" fmla="*/ 12 w 288"/>
                  <a:gd name="T71" fmla="*/ 235 h 288"/>
                  <a:gd name="T72" fmla="*/ 12 w 288"/>
                  <a:gd name="T73" fmla="*/ 233 h 288"/>
                  <a:gd name="T74" fmla="*/ 12 w 288"/>
                  <a:gd name="T75" fmla="*/ 233 h 288"/>
                  <a:gd name="T76" fmla="*/ 13 w 288"/>
                  <a:gd name="T77" fmla="*/ 231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8" h="288">
                    <a:moveTo>
                      <a:pt x="25" y="280"/>
                    </a:moveTo>
                    <a:lnTo>
                      <a:pt x="265" y="280"/>
                    </a:lnTo>
                    <a:lnTo>
                      <a:pt x="265" y="288"/>
                    </a:lnTo>
                    <a:lnTo>
                      <a:pt x="25" y="288"/>
                    </a:lnTo>
                    <a:lnTo>
                      <a:pt x="25" y="280"/>
                    </a:lnTo>
                    <a:close/>
                    <a:moveTo>
                      <a:pt x="8" y="0"/>
                    </a:moveTo>
                    <a:lnTo>
                      <a:pt x="280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4" y="2"/>
                    </a:lnTo>
                    <a:lnTo>
                      <a:pt x="286" y="2"/>
                    </a:lnTo>
                    <a:lnTo>
                      <a:pt x="286" y="4"/>
                    </a:lnTo>
                    <a:lnTo>
                      <a:pt x="288" y="6"/>
                    </a:lnTo>
                    <a:lnTo>
                      <a:pt x="288" y="6"/>
                    </a:lnTo>
                    <a:lnTo>
                      <a:pt x="288" y="8"/>
                    </a:lnTo>
                    <a:lnTo>
                      <a:pt x="288" y="226"/>
                    </a:lnTo>
                    <a:lnTo>
                      <a:pt x="288" y="226"/>
                    </a:lnTo>
                    <a:lnTo>
                      <a:pt x="288" y="227"/>
                    </a:lnTo>
                    <a:lnTo>
                      <a:pt x="286" y="229"/>
                    </a:lnTo>
                    <a:lnTo>
                      <a:pt x="286" y="229"/>
                    </a:lnTo>
                    <a:lnTo>
                      <a:pt x="284" y="231"/>
                    </a:lnTo>
                    <a:lnTo>
                      <a:pt x="282" y="231"/>
                    </a:lnTo>
                    <a:lnTo>
                      <a:pt x="282" y="231"/>
                    </a:lnTo>
                    <a:lnTo>
                      <a:pt x="280" y="231"/>
                    </a:lnTo>
                    <a:lnTo>
                      <a:pt x="8" y="231"/>
                    </a:lnTo>
                    <a:lnTo>
                      <a:pt x="6" y="231"/>
                    </a:lnTo>
                    <a:lnTo>
                      <a:pt x="6" y="231"/>
                    </a:lnTo>
                    <a:lnTo>
                      <a:pt x="4" y="231"/>
                    </a:lnTo>
                    <a:lnTo>
                      <a:pt x="2" y="229"/>
                    </a:lnTo>
                    <a:lnTo>
                      <a:pt x="2" y="229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  <a:moveTo>
                      <a:pt x="13" y="231"/>
                    </a:moveTo>
                    <a:lnTo>
                      <a:pt x="276" y="231"/>
                    </a:lnTo>
                    <a:lnTo>
                      <a:pt x="276" y="231"/>
                    </a:lnTo>
                    <a:lnTo>
                      <a:pt x="276" y="233"/>
                    </a:lnTo>
                    <a:lnTo>
                      <a:pt x="276" y="233"/>
                    </a:lnTo>
                    <a:lnTo>
                      <a:pt x="278" y="233"/>
                    </a:lnTo>
                    <a:lnTo>
                      <a:pt x="278" y="233"/>
                    </a:lnTo>
                    <a:lnTo>
                      <a:pt x="278" y="235"/>
                    </a:lnTo>
                    <a:lnTo>
                      <a:pt x="278" y="235"/>
                    </a:lnTo>
                    <a:lnTo>
                      <a:pt x="278" y="235"/>
                    </a:lnTo>
                    <a:lnTo>
                      <a:pt x="278" y="261"/>
                    </a:lnTo>
                    <a:lnTo>
                      <a:pt x="278" y="261"/>
                    </a:lnTo>
                    <a:lnTo>
                      <a:pt x="278" y="263"/>
                    </a:lnTo>
                    <a:lnTo>
                      <a:pt x="278" y="263"/>
                    </a:lnTo>
                    <a:lnTo>
                      <a:pt x="278" y="263"/>
                    </a:lnTo>
                    <a:lnTo>
                      <a:pt x="276" y="263"/>
                    </a:lnTo>
                    <a:lnTo>
                      <a:pt x="276" y="263"/>
                    </a:lnTo>
                    <a:lnTo>
                      <a:pt x="276" y="265"/>
                    </a:lnTo>
                    <a:lnTo>
                      <a:pt x="276" y="265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2" y="263"/>
                    </a:lnTo>
                    <a:lnTo>
                      <a:pt x="12" y="263"/>
                    </a:lnTo>
                    <a:lnTo>
                      <a:pt x="12" y="263"/>
                    </a:lnTo>
                    <a:lnTo>
                      <a:pt x="12" y="263"/>
                    </a:lnTo>
                    <a:lnTo>
                      <a:pt x="12" y="263"/>
                    </a:lnTo>
                    <a:lnTo>
                      <a:pt x="12" y="261"/>
                    </a:lnTo>
                    <a:lnTo>
                      <a:pt x="12" y="261"/>
                    </a:lnTo>
                    <a:lnTo>
                      <a:pt x="12" y="235"/>
                    </a:lnTo>
                    <a:lnTo>
                      <a:pt x="12" y="235"/>
                    </a:lnTo>
                    <a:lnTo>
                      <a:pt x="12" y="235"/>
                    </a:lnTo>
                    <a:lnTo>
                      <a:pt x="12" y="233"/>
                    </a:lnTo>
                    <a:lnTo>
                      <a:pt x="12" y="233"/>
                    </a:lnTo>
                    <a:lnTo>
                      <a:pt x="12" y="233"/>
                    </a:lnTo>
                    <a:lnTo>
                      <a:pt x="12" y="233"/>
                    </a:lnTo>
                    <a:lnTo>
                      <a:pt x="13" y="231"/>
                    </a:lnTo>
                    <a:lnTo>
                      <a:pt x="13" y="2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1" name="Rectangle 11"/>
              <p:cNvSpPr>
                <a:spLocks noChangeArrowheads="1"/>
              </p:cNvSpPr>
              <p:nvPr/>
            </p:nvSpPr>
            <p:spPr bwMode="auto">
              <a:xfrm>
                <a:off x="3958" y="1384"/>
                <a:ext cx="240" cy="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2" name="Freeform 12"/>
              <p:cNvSpPr>
                <a:spLocks/>
              </p:cNvSpPr>
              <p:nvPr/>
            </p:nvSpPr>
            <p:spPr bwMode="auto">
              <a:xfrm>
                <a:off x="3933" y="1104"/>
                <a:ext cx="288" cy="231"/>
              </a:xfrm>
              <a:custGeom>
                <a:avLst/>
                <a:gdLst>
                  <a:gd name="T0" fmla="*/ 8 w 288"/>
                  <a:gd name="T1" fmla="*/ 0 h 231"/>
                  <a:gd name="T2" fmla="*/ 280 w 288"/>
                  <a:gd name="T3" fmla="*/ 0 h 231"/>
                  <a:gd name="T4" fmla="*/ 282 w 288"/>
                  <a:gd name="T5" fmla="*/ 0 h 231"/>
                  <a:gd name="T6" fmla="*/ 282 w 288"/>
                  <a:gd name="T7" fmla="*/ 0 h 231"/>
                  <a:gd name="T8" fmla="*/ 284 w 288"/>
                  <a:gd name="T9" fmla="*/ 2 h 231"/>
                  <a:gd name="T10" fmla="*/ 286 w 288"/>
                  <a:gd name="T11" fmla="*/ 2 h 231"/>
                  <a:gd name="T12" fmla="*/ 286 w 288"/>
                  <a:gd name="T13" fmla="*/ 4 h 231"/>
                  <a:gd name="T14" fmla="*/ 288 w 288"/>
                  <a:gd name="T15" fmla="*/ 6 h 231"/>
                  <a:gd name="T16" fmla="*/ 288 w 288"/>
                  <a:gd name="T17" fmla="*/ 6 h 231"/>
                  <a:gd name="T18" fmla="*/ 288 w 288"/>
                  <a:gd name="T19" fmla="*/ 8 h 231"/>
                  <a:gd name="T20" fmla="*/ 288 w 288"/>
                  <a:gd name="T21" fmla="*/ 226 h 231"/>
                  <a:gd name="T22" fmla="*/ 288 w 288"/>
                  <a:gd name="T23" fmla="*/ 226 h 231"/>
                  <a:gd name="T24" fmla="*/ 288 w 288"/>
                  <a:gd name="T25" fmla="*/ 227 h 231"/>
                  <a:gd name="T26" fmla="*/ 286 w 288"/>
                  <a:gd name="T27" fmla="*/ 229 h 231"/>
                  <a:gd name="T28" fmla="*/ 286 w 288"/>
                  <a:gd name="T29" fmla="*/ 229 h 231"/>
                  <a:gd name="T30" fmla="*/ 284 w 288"/>
                  <a:gd name="T31" fmla="*/ 231 h 231"/>
                  <a:gd name="T32" fmla="*/ 282 w 288"/>
                  <a:gd name="T33" fmla="*/ 231 h 231"/>
                  <a:gd name="T34" fmla="*/ 282 w 288"/>
                  <a:gd name="T35" fmla="*/ 231 h 231"/>
                  <a:gd name="T36" fmla="*/ 280 w 288"/>
                  <a:gd name="T37" fmla="*/ 231 h 231"/>
                  <a:gd name="T38" fmla="*/ 8 w 288"/>
                  <a:gd name="T39" fmla="*/ 231 h 231"/>
                  <a:gd name="T40" fmla="*/ 6 w 288"/>
                  <a:gd name="T41" fmla="*/ 231 h 231"/>
                  <a:gd name="T42" fmla="*/ 6 w 288"/>
                  <a:gd name="T43" fmla="*/ 231 h 231"/>
                  <a:gd name="T44" fmla="*/ 4 w 288"/>
                  <a:gd name="T45" fmla="*/ 231 h 231"/>
                  <a:gd name="T46" fmla="*/ 2 w 288"/>
                  <a:gd name="T47" fmla="*/ 229 h 231"/>
                  <a:gd name="T48" fmla="*/ 2 w 288"/>
                  <a:gd name="T49" fmla="*/ 229 h 231"/>
                  <a:gd name="T50" fmla="*/ 0 w 288"/>
                  <a:gd name="T51" fmla="*/ 227 h 231"/>
                  <a:gd name="T52" fmla="*/ 0 w 288"/>
                  <a:gd name="T53" fmla="*/ 226 h 231"/>
                  <a:gd name="T54" fmla="*/ 0 w 288"/>
                  <a:gd name="T55" fmla="*/ 226 h 231"/>
                  <a:gd name="T56" fmla="*/ 0 w 288"/>
                  <a:gd name="T57" fmla="*/ 8 h 231"/>
                  <a:gd name="T58" fmla="*/ 0 w 288"/>
                  <a:gd name="T59" fmla="*/ 6 h 231"/>
                  <a:gd name="T60" fmla="*/ 0 w 288"/>
                  <a:gd name="T61" fmla="*/ 6 h 231"/>
                  <a:gd name="T62" fmla="*/ 2 w 288"/>
                  <a:gd name="T63" fmla="*/ 4 h 231"/>
                  <a:gd name="T64" fmla="*/ 2 w 288"/>
                  <a:gd name="T65" fmla="*/ 2 h 231"/>
                  <a:gd name="T66" fmla="*/ 4 w 288"/>
                  <a:gd name="T67" fmla="*/ 2 h 231"/>
                  <a:gd name="T68" fmla="*/ 6 w 288"/>
                  <a:gd name="T69" fmla="*/ 0 h 231"/>
                  <a:gd name="T70" fmla="*/ 6 w 288"/>
                  <a:gd name="T71" fmla="*/ 0 h 231"/>
                  <a:gd name="T72" fmla="*/ 8 w 288"/>
                  <a:gd name="T73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8" h="231">
                    <a:moveTo>
                      <a:pt x="8" y="0"/>
                    </a:moveTo>
                    <a:lnTo>
                      <a:pt x="280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4" y="2"/>
                    </a:lnTo>
                    <a:lnTo>
                      <a:pt x="286" y="2"/>
                    </a:lnTo>
                    <a:lnTo>
                      <a:pt x="286" y="4"/>
                    </a:lnTo>
                    <a:lnTo>
                      <a:pt x="288" y="6"/>
                    </a:lnTo>
                    <a:lnTo>
                      <a:pt x="288" y="6"/>
                    </a:lnTo>
                    <a:lnTo>
                      <a:pt x="288" y="8"/>
                    </a:lnTo>
                    <a:lnTo>
                      <a:pt x="288" y="226"/>
                    </a:lnTo>
                    <a:lnTo>
                      <a:pt x="288" y="226"/>
                    </a:lnTo>
                    <a:lnTo>
                      <a:pt x="288" y="227"/>
                    </a:lnTo>
                    <a:lnTo>
                      <a:pt x="286" y="229"/>
                    </a:lnTo>
                    <a:lnTo>
                      <a:pt x="286" y="229"/>
                    </a:lnTo>
                    <a:lnTo>
                      <a:pt x="284" y="231"/>
                    </a:lnTo>
                    <a:lnTo>
                      <a:pt x="282" y="231"/>
                    </a:lnTo>
                    <a:lnTo>
                      <a:pt x="282" y="231"/>
                    </a:lnTo>
                    <a:lnTo>
                      <a:pt x="280" y="231"/>
                    </a:lnTo>
                    <a:lnTo>
                      <a:pt x="8" y="231"/>
                    </a:lnTo>
                    <a:lnTo>
                      <a:pt x="6" y="231"/>
                    </a:lnTo>
                    <a:lnTo>
                      <a:pt x="6" y="231"/>
                    </a:lnTo>
                    <a:lnTo>
                      <a:pt x="4" y="231"/>
                    </a:lnTo>
                    <a:lnTo>
                      <a:pt x="2" y="229"/>
                    </a:lnTo>
                    <a:lnTo>
                      <a:pt x="2" y="229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3" name="Freeform 13"/>
              <p:cNvSpPr>
                <a:spLocks/>
              </p:cNvSpPr>
              <p:nvPr/>
            </p:nvSpPr>
            <p:spPr bwMode="auto">
              <a:xfrm>
                <a:off x="3945" y="1335"/>
                <a:ext cx="266" cy="34"/>
              </a:xfrm>
              <a:custGeom>
                <a:avLst/>
                <a:gdLst>
                  <a:gd name="T0" fmla="*/ 1 w 266"/>
                  <a:gd name="T1" fmla="*/ 0 h 34"/>
                  <a:gd name="T2" fmla="*/ 264 w 266"/>
                  <a:gd name="T3" fmla="*/ 0 h 34"/>
                  <a:gd name="T4" fmla="*/ 264 w 266"/>
                  <a:gd name="T5" fmla="*/ 0 h 34"/>
                  <a:gd name="T6" fmla="*/ 264 w 266"/>
                  <a:gd name="T7" fmla="*/ 2 h 34"/>
                  <a:gd name="T8" fmla="*/ 264 w 266"/>
                  <a:gd name="T9" fmla="*/ 2 h 34"/>
                  <a:gd name="T10" fmla="*/ 266 w 266"/>
                  <a:gd name="T11" fmla="*/ 2 h 34"/>
                  <a:gd name="T12" fmla="*/ 266 w 266"/>
                  <a:gd name="T13" fmla="*/ 2 h 34"/>
                  <a:gd name="T14" fmla="*/ 266 w 266"/>
                  <a:gd name="T15" fmla="*/ 4 h 34"/>
                  <a:gd name="T16" fmla="*/ 266 w 266"/>
                  <a:gd name="T17" fmla="*/ 4 h 34"/>
                  <a:gd name="T18" fmla="*/ 266 w 266"/>
                  <a:gd name="T19" fmla="*/ 4 h 34"/>
                  <a:gd name="T20" fmla="*/ 266 w 266"/>
                  <a:gd name="T21" fmla="*/ 30 h 34"/>
                  <a:gd name="T22" fmla="*/ 266 w 266"/>
                  <a:gd name="T23" fmla="*/ 30 h 34"/>
                  <a:gd name="T24" fmla="*/ 266 w 266"/>
                  <a:gd name="T25" fmla="*/ 32 h 34"/>
                  <a:gd name="T26" fmla="*/ 266 w 266"/>
                  <a:gd name="T27" fmla="*/ 32 h 34"/>
                  <a:gd name="T28" fmla="*/ 266 w 266"/>
                  <a:gd name="T29" fmla="*/ 32 h 34"/>
                  <a:gd name="T30" fmla="*/ 264 w 266"/>
                  <a:gd name="T31" fmla="*/ 32 h 34"/>
                  <a:gd name="T32" fmla="*/ 264 w 266"/>
                  <a:gd name="T33" fmla="*/ 32 h 34"/>
                  <a:gd name="T34" fmla="*/ 264 w 266"/>
                  <a:gd name="T35" fmla="*/ 34 h 34"/>
                  <a:gd name="T36" fmla="*/ 264 w 266"/>
                  <a:gd name="T37" fmla="*/ 34 h 34"/>
                  <a:gd name="T38" fmla="*/ 1 w 266"/>
                  <a:gd name="T39" fmla="*/ 34 h 34"/>
                  <a:gd name="T40" fmla="*/ 1 w 266"/>
                  <a:gd name="T41" fmla="*/ 34 h 34"/>
                  <a:gd name="T42" fmla="*/ 0 w 266"/>
                  <a:gd name="T43" fmla="*/ 32 h 34"/>
                  <a:gd name="T44" fmla="*/ 0 w 266"/>
                  <a:gd name="T45" fmla="*/ 32 h 34"/>
                  <a:gd name="T46" fmla="*/ 0 w 266"/>
                  <a:gd name="T47" fmla="*/ 32 h 34"/>
                  <a:gd name="T48" fmla="*/ 0 w 266"/>
                  <a:gd name="T49" fmla="*/ 32 h 34"/>
                  <a:gd name="T50" fmla="*/ 0 w 266"/>
                  <a:gd name="T51" fmla="*/ 32 h 34"/>
                  <a:gd name="T52" fmla="*/ 0 w 266"/>
                  <a:gd name="T53" fmla="*/ 30 h 34"/>
                  <a:gd name="T54" fmla="*/ 0 w 266"/>
                  <a:gd name="T55" fmla="*/ 30 h 34"/>
                  <a:gd name="T56" fmla="*/ 0 w 266"/>
                  <a:gd name="T57" fmla="*/ 4 h 34"/>
                  <a:gd name="T58" fmla="*/ 0 w 266"/>
                  <a:gd name="T59" fmla="*/ 4 h 34"/>
                  <a:gd name="T60" fmla="*/ 0 w 266"/>
                  <a:gd name="T61" fmla="*/ 4 h 34"/>
                  <a:gd name="T62" fmla="*/ 0 w 266"/>
                  <a:gd name="T63" fmla="*/ 2 h 34"/>
                  <a:gd name="T64" fmla="*/ 0 w 266"/>
                  <a:gd name="T65" fmla="*/ 2 h 34"/>
                  <a:gd name="T66" fmla="*/ 0 w 266"/>
                  <a:gd name="T67" fmla="*/ 2 h 34"/>
                  <a:gd name="T68" fmla="*/ 0 w 266"/>
                  <a:gd name="T69" fmla="*/ 2 h 34"/>
                  <a:gd name="T70" fmla="*/ 1 w 266"/>
                  <a:gd name="T71" fmla="*/ 0 h 34"/>
                  <a:gd name="T72" fmla="*/ 1 w 266"/>
                  <a:gd name="T7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6" h="34">
                    <a:moveTo>
                      <a:pt x="1" y="0"/>
                    </a:moveTo>
                    <a:lnTo>
                      <a:pt x="264" y="0"/>
                    </a:lnTo>
                    <a:lnTo>
                      <a:pt x="264" y="0"/>
                    </a:lnTo>
                    <a:lnTo>
                      <a:pt x="264" y="2"/>
                    </a:lnTo>
                    <a:lnTo>
                      <a:pt x="264" y="2"/>
                    </a:lnTo>
                    <a:lnTo>
                      <a:pt x="266" y="2"/>
                    </a:lnTo>
                    <a:lnTo>
                      <a:pt x="266" y="2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6" y="30"/>
                    </a:lnTo>
                    <a:lnTo>
                      <a:pt x="266" y="30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4" y="32"/>
                    </a:lnTo>
                    <a:lnTo>
                      <a:pt x="264" y="32"/>
                    </a:lnTo>
                    <a:lnTo>
                      <a:pt x="264" y="34"/>
                    </a:lnTo>
                    <a:lnTo>
                      <a:pt x="264" y="34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4" name="Freeform 14"/>
              <p:cNvSpPr>
                <a:spLocks noEditPoints="1"/>
              </p:cNvSpPr>
              <p:nvPr/>
            </p:nvSpPr>
            <p:spPr bwMode="auto">
              <a:xfrm>
                <a:off x="3937" y="1108"/>
                <a:ext cx="280" cy="225"/>
              </a:xfrm>
              <a:custGeom>
                <a:avLst/>
                <a:gdLst>
                  <a:gd name="T0" fmla="*/ 254 w 280"/>
                  <a:gd name="T1" fmla="*/ 22 h 225"/>
                  <a:gd name="T2" fmla="*/ 257 w 280"/>
                  <a:gd name="T3" fmla="*/ 22 h 225"/>
                  <a:gd name="T4" fmla="*/ 259 w 280"/>
                  <a:gd name="T5" fmla="*/ 24 h 225"/>
                  <a:gd name="T6" fmla="*/ 259 w 280"/>
                  <a:gd name="T7" fmla="*/ 26 h 225"/>
                  <a:gd name="T8" fmla="*/ 261 w 280"/>
                  <a:gd name="T9" fmla="*/ 28 h 225"/>
                  <a:gd name="T10" fmla="*/ 259 w 280"/>
                  <a:gd name="T11" fmla="*/ 197 h 225"/>
                  <a:gd name="T12" fmla="*/ 259 w 280"/>
                  <a:gd name="T13" fmla="*/ 199 h 225"/>
                  <a:gd name="T14" fmla="*/ 257 w 280"/>
                  <a:gd name="T15" fmla="*/ 201 h 225"/>
                  <a:gd name="T16" fmla="*/ 255 w 280"/>
                  <a:gd name="T17" fmla="*/ 201 h 225"/>
                  <a:gd name="T18" fmla="*/ 26 w 280"/>
                  <a:gd name="T19" fmla="*/ 201 h 225"/>
                  <a:gd name="T20" fmla="*/ 24 w 280"/>
                  <a:gd name="T21" fmla="*/ 201 h 225"/>
                  <a:gd name="T22" fmla="*/ 23 w 280"/>
                  <a:gd name="T23" fmla="*/ 201 h 225"/>
                  <a:gd name="T24" fmla="*/ 21 w 280"/>
                  <a:gd name="T25" fmla="*/ 199 h 225"/>
                  <a:gd name="T26" fmla="*/ 21 w 280"/>
                  <a:gd name="T27" fmla="*/ 195 h 225"/>
                  <a:gd name="T28" fmla="*/ 21 w 280"/>
                  <a:gd name="T29" fmla="*/ 28 h 225"/>
                  <a:gd name="T30" fmla="*/ 21 w 280"/>
                  <a:gd name="T31" fmla="*/ 24 h 225"/>
                  <a:gd name="T32" fmla="*/ 23 w 280"/>
                  <a:gd name="T33" fmla="*/ 24 h 225"/>
                  <a:gd name="T34" fmla="*/ 24 w 280"/>
                  <a:gd name="T35" fmla="*/ 22 h 225"/>
                  <a:gd name="T36" fmla="*/ 6 w 280"/>
                  <a:gd name="T37" fmla="*/ 0 h 225"/>
                  <a:gd name="T38" fmla="*/ 276 w 280"/>
                  <a:gd name="T39" fmla="*/ 0 h 225"/>
                  <a:gd name="T40" fmla="*/ 278 w 280"/>
                  <a:gd name="T41" fmla="*/ 0 h 225"/>
                  <a:gd name="T42" fmla="*/ 280 w 280"/>
                  <a:gd name="T43" fmla="*/ 2 h 225"/>
                  <a:gd name="T44" fmla="*/ 280 w 280"/>
                  <a:gd name="T45" fmla="*/ 4 h 225"/>
                  <a:gd name="T46" fmla="*/ 280 w 280"/>
                  <a:gd name="T47" fmla="*/ 222 h 225"/>
                  <a:gd name="T48" fmla="*/ 280 w 280"/>
                  <a:gd name="T49" fmla="*/ 222 h 225"/>
                  <a:gd name="T50" fmla="*/ 278 w 280"/>
                  <a:gd name="T51" fmla="*/ 223 h 225"/>
                  <a:gd name="T52" fmla="*/ 278 w 280"/>
                  <a:gd name="T53" fmla="*/ 225 h 225"/>
                  <a:gd name="T54" fmla="*/ 276 w 280"/>
                  <a:gd name="T55" fmla="*/ 225 h 225"/>
                  <a:gd name="T56" fmla="*/ 4 w 280"/>
                  <a:gd name="T57" fmla="*/ 225 h 225"/>
                  <a:gd name="T58" fmla="*/ 2 w 280"/>
                  <a:gd name="T59" fmla="*/ 223 h 225"/>
                  <a:gd name="T60" fmla="*/ 2 w 280"/>
                  <a:gd name="T61" fmla="*/ 223 h 225"/>
                  <a:gd name="T62" fmla="*/ 0 w 280"/>
                  <a:gd name="T63" fmla="*/ 222 h 225"/>
                  <a:gd name="T64" fmla="*/ 0 w 280"/>
                  <a:gd name="T65" fmla="*/ 4 h 225"/>
                  <a:gd name="T66" fmla="*/ 0 w 280"/>
                  <a:gd name="T67" fmla="*/ 2 h 225"/>
                  <a:gd name="T68" fmla="*/ 2 w 280"/>
                  <a:gd name="T69" fmla="*/ 2 h 225"/>
                  <a:gd name="T70" fmla="*/ 4 w 280"/>
                  <a:gd name="T71" fmla="*/ 0 h 225"/>
                  <a:gd name="T72" fmla="*/ 6 w 280"/>
                  <a:gd name="T73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0" h="225">
                    <a:moveTo>
                      <a:pt x="26" y="22"/>
                    </a:moveTo>
                    <a:lnTo>
                      <a:pt x="254" y="22"/>
                    </a:lnTo>
                    <a:lnTo>
                      <a:pt x="255" y="22"/>
                    </a:lnTo>
                    <a:lnTo>
                      <a:pt x="257" y="22"/>
                    </a:lnTo>
                    <a:lnTo>
                      <a:pt x="257" y="24"/>
                    </a:lnTo>
                    <a:lnTo>
                      <a:pt x="259" y="24"/>
                    </a:lnTo>
                    <a:lnTo>
                      <a:pt x="259" y="24"/>
                    </a:lnTo>
                    <a:lnTo>
                      <a:pt x="259" y="26"/>
                    </a:lnTo>
                    <a:lnTo>
                      <a:pt x="259" y="28"/>
                    </a:lnTo>
                    <a:lnTo>
                      <a:pt x="261" y="28"/>
                    </a:lnTo>
                    <a:lnTo>
                      <a:pt x="261" y="195"/>
                    </a:lnTo>
                    <a:lnTo>
                      <a:pt x="259" y="197"/>
                    </a:lnTo>
                    <a:lnTo>
                      <a:pt x="259" y="199"/>
                    </a:lnTo>
                    <a:lnTo>
                      <a:pt x="259" y="199"/>
                    </a:lnTo>
                    <a:lnTo>
                      <a:pt x="259" y="201"/>
                    </a:lnTo>
                    <a:lnTo>
                      <a:pt x="257" y="201"/>
                    </a:lnTo>
                    <a:lnTo>
                      <a:pt x="257" y="201"/>
                    </a:lnTo>
                    <a:lnTo>
                      <a:pt x="255" y="201"/>
                    </a:lnTo>
                    <a:lnTo>
                      <a:pt x="254" y="201"/>
                    </a:lnTo>
                    <a:lnTo>
                      <a:pt x="26" y="201"/>
                    </a:lnTo>
                    <a:lnTo>
                      <a:pt x="24" y="201"/>
                    </a:lnTo>
                    <a:lnTo>
                      <a:pt x="24" y="201"/>
                    </a:lnTo>
                    <a:lnTo>
                      <a:pt x="23" y="201"/>
                    </a:lnTo>
                    <a:lnTo>
                      <a:pt x="23" y="201"/>
                    </a:lnTo>
                    <a:lnTo>
                      <a:pt x="21" y="199"/>
                    </a:lnTo>
                    <a:lnTo>
                      <a:pt x="21" y="199"/>
                    </a:lnTo>
                    <a:lnTo>
                      <a:pt x="21" y="197"/>
                    </a:lnTo>
                    <a:lnTo>
                      <a:pt x="21" y="195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6" y="22"/>
                    </a:lnTo>
                    <a:close/>
                    <a:moveTo>
                      <a:pt x="6" y="0"/>
                    </a:moveTo>
                    <a:lnTo>
                      <a:pt x="276" y="0"/>
                    </a:lnTo>
                    <a:lnTo>
                      <a:pt x="276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78" y="2"/>
                    </a:lnTo>
                    <a:lnTo>
                      <a:pt x="280" y="2"/>
                    </a:lnTo>
                    <a:lnTo>
                      <a:pt x="280" y="2"/>
                    </a:lnTo>
                    <a:lnTo>
                      <a:pt x="280" y="4"/>
                    </a:lnTo>
                    <a:lnTo>
                      <a:pt x="280" y="4"/>
                    </a:lnTo>
                    <a:lnTo>
                      <a:pt x="280" y="222"/>
                    </a:lnTo>
                    <a:lnTo>
                      <a:pt x="280" y="222"/>
                    </a:lnTo>
                    <a:lnTo>
                      <a:pt x="280" y="222"/>
                    </a:lnTo>
                    <a:lnTo>
                      <a:pt x="280" y="223"/>
                    </a:lnTo>
                    <a:lnTo>
                      <a:pt x="278" y="223"/>
                    </a:lnTo>
                    <a:lnTo>
                      <a:pt x="278" y="223"/>
                    </a:lnTo>
                    <a:lnTo>
                      <a:pt x="278" y="225"/>
                    </a:lnTo>
                    <a:lnTo>
                      <a:pt x="276" y="225"/>
                    </a:lnTo>
                    <a:lnTo>
                      <a:pt x="276" y="225"/>
                    </a:lnTo>
                    <a:lnTo>
                      <a:pt x="6" y="225"/>
                    </a:lnTo>
                    <a:lnTo>
                      <a:pt x="4" y="225"/>
                    </a:lnTo>
                    <a:lnTo>
                      <a:pt x="4" y="225"/>
                    </a:lnTo>
                    <a:lnTo>
                      <a:pt x="2" y="223"/>
                    </a:lnTo>
                    <a:lnTo>
                      <a:pt x="2" y="223"/>
                    </a:lnTo>
                    <a:lnTo>
                      <a:pt x="2" y="223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5" name="Freeform 15"/>
              <p:cNvSpPr>
                <a:spLocks/>
              </p:cNvSpPr>
              <p:nvPr/>
            </p:nvSpPr>
            <p:spPr bwMode="auto">
              <a:xfrm>
                <a:off x="3958" y="1130"/>
                <a:ext cx="240" cy="179"/>
              </a:xfrm>
              <a:custGeom>
                <a:avLst/>
                <a:gdLst>
                  <a:gd name="T0" fmla="*/ 5 w 240"/>
                  <a:gd name="T1" fmla="*/ 0 h 179"/>
                  <a:gd name="T2" fmla="*/ 233 w 240"/>
                  <a:gd name="T3" fmla="*/ 0 h 179"/>
                  <a:gd name="T4" fmla="*/ 234 w 240"/>
                  <a:gd name="T5" fmla="*/ 0 h 179"/>
                  <a:gd name="T6" fmla="*/ 236 w 240"/>
                  <a:gd name="T7" fmla="*/ 0 h 179"/>
                  <a:gd name="T8" fmla="*/ 236 w 240"/>
                  <a:gd name="T9" fmla="*/ 2 h 179"/>
                  <a:gd name="T10" fmla="*/ 238 w 240"/>
                  <a:gd name="T11" fmla="*/ 2 h 179"/>
                  <a:gd name="T12" fmla="*/ 238 w 240"/>
                  <a:gd name="T13" fmla="*/ 2 h 179"/>
                  <a:gd name="T14" fmla="*/ 238 w 240"/>
                  <a:gd name="T15" fmla="*/ 4 h 179"/>
                  <a:gd name="T16" fmla="*/ 238 w 240"/>
                  <a:gd name="T17" fmla="*/ 6 h 179"/>
                  <a:gd name="T18" fmla="*/ 240 w 240"/>
                  <a:gd name="T19" fmla="*/ 6 h 179"/>
                  <a:gd name="T20" fmla="*/ 240 w 240"/>
                  <a:gd name="T21" fmla="*/ 173 h 179"/>
                  <a:gd name="T22" fmla="*/ 238 w 240"/>
                  <a:gd name="T23" fmla="*/ 175 h 179"/>
                  <a:gd name="T24" fmla="*/ 238 w 240"/>
                  <a:gd name="T25" fmla="*/ 177 h 179"/>
                  <a:gd name="T26" fmla="*/ 238 w 240"/>
                  <a:gd name="T27" fmla="*/ 177 h 179"/>
                  <a:gd name="T28" fmla="*/ 238 w 240"/>
                  <a:gd name="T29" fmla="*/ 179 h 179"/>
                  <a:gd name="T30" fmla="*/ 236 w 240"/>
                  <a:gd name="T31" fmla="*/ 179 h 179"/>
                  <a:gd name="T32" fmla="*/ 236 w 240"/>
                  <a:gd name="T33" fmla="*/ 179 h 179"/>
                  <a:gd name="T34" fmla="*/ 234 w 240"/>
                  <a:gd name="T35" fmla="*/ 179 h 179"/>
                  <a:gd name="T36" fmla="*/ 233 w 240"/>
                  <a:gd name="T37" fmla="*/ 179 h 179"/>
                  <a:gd name="T38" fmla="*/ 5 w 240"/>
                  <a:gd name="T39" fmla="*/ 179 h 179"/>
                  <a:gd name="T40" fmla="*/ 3 w 240"/>
                  <a:gd name="T41" fmla="*/ 179 h 179"/>
                  <a:gd name="T42" fmla="*/ 3 w 240"/>
                  <a:gd name="T43" fmla="*/ 179 h 179"/>
                  <a:gd name="T44" fmla="*/ 2 w 240"/>
                  <a:gd name="T45" fmla="*/ 179 h 179"/>
                  <a:gd name="T46" fmla="*/ 2 w 240"/>
                  <a:gd name="T47" fmla="*/ 179 h 179"/>
                  <a:gd name="T48" fmla="*/ 0 w 240"/>
                  <a:gd name="T49" fmla="*/ 177 h 179"/>
                  <a:gd name="T50" fmla="*/ 0 w 240"/>
                  <a:gd name="T51" fmla="*/ 177 h 179"/>
                  <a:gd name="T52" fmla="*/ 0 w 240"/>
                  <a:gd name="T53" fmla="*/ 175 h 179"/>
                  <a:gd name="T54" fmla="*/ 0 w 240"/>
                  <a:gd name="T55" fmla="*/ 173 h 179"/>
                  <a:gd name="T56" fmla="*/ 0 w 240"/>
                  <a:gd name="T57" fmla="*/ 6 h 179"/>
                  <a:gd name="T58" fmla="*/ 0 w 240"/>
                  <a:gd name="T59" fmla="*/ 6 h 179"/>
                  <a:gd name="T60" fmla="*/ 0 w 240"/>
                  <a:gd name="T61" fmla="*/ 4 h 179"/>
                  <a:gd name="T62" fmla="*/ 0 w 240"/>
                  <a:gd name="T63" fmla="*/ 2 h 179"/>
                  <a:gd name="T64" fmla="*/ 2 w 240"/>
                  <a:gd name="T65" fmla="*/ 2 h 179"/>
                  <a:gd name="T66" fmla="*/ 2 w 240"/>
                  <a:gd name="T67" fmla="*/ 2 h 179"/>
                  <a:gd name="T68" fmla="*/ 3 w 240"/>
                  <a:gd name="T69" fmla="*/ 0 h 179"/>
                  <a:gd name="T70" fmla="*/ 3 w 240"/>
                  <a:gd name="T71" fmla="*/ 0 h 179"/>
                  <a:gd name="T72" fmla="*/ 5 w 240"/>
                  <a:gd name="T7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0" h="179">
                    <a:moveTo>
                      <a:pt x="5" y="0"/>
                    </a:moveTo>
                    <a:lnTo>
                      <a:pt x="233" y="0"/>
                    </a:lnTo>
                    <a:lnTo>
                      <a:pt x="234" y="0"/>
                    </a:lnTo>
                    <a:lnTo>
                      <a:pt x="236" y="0"/>
                    </a:lnTo>
                    <a:lnTo>
                      <a:pt x="236" y="2"/>
                    </a:lnTo>
                    <a:lnTo>
                      <a:pt x="238" y="2"/>
                    </a:lnTo>
                    <a:lnTo>
                      <a:pt x="238" y="2"/>
                    </a:lnTo>
                    <a:lnTo>
                      <a:pt x="238" y="4"/>
                    </a:lnTo>
                    <a:lnTo>
                      <a:pt x="238" y="6"/>
                    </a:lnTo>
                    <a:lnTo>
                      <a:pt x="240" y="6"/>
                    </a:lnTo>
                    <a:lnTo>
                      <a:pt x="240" y="173"/>
                    </a:lnTo>
                    <a:lnTo>
                      <a:pt x="238" y="175"/>
                    </a:lnTo>
                    <a:lnTo>
                      <a:pt x="238" y="177"/>
                    </a:lnTo>
                    <a:lnTo>
                      <a:pt x="238" y="177"/>
                    </a:lnTo>
                    <a:lnTo>
                      <a:pt x="238" y="179"/>
                    </a:lnTo>
                    <a:lnTo>
                      <a:pt x="236" y="179"/>
                    </a:lnTo>
                    <a:lnTo>
                      <a:pt x="236" y="179"/>
                    </a:lnTo>
                    <a:lnTo>
                      <a:pt x="234" y="179"/>
                    </a:lnTo>
                    <a:lnTo>
                      <a:pt x="233" y="179"/>
                    </a:lnTo>
                    <a:lnTo>
                      <a:pt x="5" y="179"/>
                    </a:lnTo>
                    <a:lnTo>
                      <a:pt x="3" y="179"/>
                    </a:lnTo>
                    <a:lnTo>
                      <a:pt x="3" y="179"/>
                    </a:lnTo>
                    <a:lnTo>
                      <a:pt x="2" y="179"/>
                    </a:lnTo>
                    <a:lnTo>
                      <a:pt x="2" y="179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5"/>
                    </a:lnTo>
                    <a:lnTo>
                      <a:pt x="0" y="17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6" name="Freeform 16"/>
              <p:cNvSpPr>
                <a:spLocks/>
              </p:cNvSpPr>
              <p:nvPr/>
            </p:nvSpPr>
            <p:spPr bwMode="auto">
              <a:xfrm>
                <a:off x="3937" y="1108"/>
                <a:ext cx="280" cy="225"/>
              </a:xfrm>
              <a:custGeom>
                <a:avLst/>
                <a:gdLst>
                  <a:gd name="T0" fmla="*/ 6 w 280"/>
                  <a:gd name="T1" fmla="*/ 0 h 225"/>
                  <a:gd name="T2" fmla="*/ 276 w 280"/>
                  <a:gd name="T3" fmla="*/ 0 h 225"/>
                  <a:gd name="T4" fmla="*/ 276 w 280"/>
                  <a:gd name="T5" fmla="*/ 0 h 225"/>
                  <a:gd name="T6" fmla="*/ 278 w 280"/>
                  <a:gd name="T7" fmla="*/ 0 h 225"/>
                  <a:gd name="T8" fmla="*/ 278 w 280"/>
                  <a:gd name="T9" fmla="*/ 0 h 225"/>
                  <a:gd name="T10" fmla="*/ 278 w 280"/>
                  <a:gd name="T11" fmla="*/ 2 h 225"/>
                  <a:gd name="T12" fmla="*/ 280 w 280"/>
                  <a:gd name="T13" fmla="*/ 2 h 225"/>
                  <a:gd name="T14" fmla="*/ 280 w 280"/>
                  <a:gd name="T15" fmla="*/ 2 h 225"/>
                  <a:gd name="T16" fmla="*/ 280 w 280"/>
                  <a:gd name="T17" fmla="*/ 4 h 225"/>
                  <a:gd name="T18" fmla="*/ 280 w 280"/>
                  <a:gd name="T19" fmla="*/ 4 h 225"/>
                  <a:gd name="T20" fmla="*/ 280 w 280"/>
                  <a:gd name="T21" fmla="*/ 222 h 225"/>
                  <a:gd name="T22" fmla="*/ 280 w 280"/>
                  <a:gd name="T23" fmla="*/ 222 h 225"/>
                  <a:gd name="T24" fmla="*/ 280 w 280"/>
                  <a:gd name="T25" fmla="*/ 222 h 225"/>
                  <a:gd name="T26" fmla="*/ 280 w 280"/>
                  <a:gd name="T27" fmla="*/ 223 h 225"/>
                  <a:gd name="T28" fmla="*/ 278 w 280"/>
                  <a:gd name="T29" fmla="*/ 223 h 225"/>
                  <a:gd name="T30" fmla="*/ 278 w 280"/>
                  <a:gd name="T31" fmla="*/ 223 h 225"/>
                  <a:gd name="T32" fmla="*/ 278 w 280"/>
                  <a:gd name="T33" fmla="*/ 225 h 225"/>
                  <a:gd name="T34" fmla="*/ 276 w 280"/>
                  <a:gd name="T35" fmla="*/ 225 h 225"/>
                  <a:gd name="T36" fmla="*/ 276 w 280"/>
                  <a:gd name="T37" fmla="*/ 225 h 225"/>
                  <a:gd name="T38" fmla="*/ 6 w 280"/>
                  <a:gd name="T39" fmla="*/ 225 h 225"/>
                  <a:gd name="T40" fmla="*/ 4 w 280"/>
                  <a:gd name="T41" fmla="*/ 225 h 225"/>
                  <a:gd name="T42" fmla="*/ 4 w 280"/>
                  <a:gd name="T43" fmla="*/ 225 h 225"/>
                  <a:gd name="T44" fmla="*/ 2 w 280"/>
                  <a:gd name="T45" fmla="*/ 223 h 225"/>
                  <a:gd name="T46" fmla="*/ 2 w 280"/>
                  <a:gd name="T47" fmla="*/ 223 h 225"/>
                  <a:gd name="T48" fmla="*/ 2 w 280"/>
                  <a:gd name="T49" fmla="*/ 223 h 225"/>
                  <a:gd name="T50" fmla="*/ 0 w 280"/>
                  <a:gd name="T51" fmla="*/ 222 h 225"/>
                  <a:gd name="T52" fmla="*/ 0 w 280"/>
                  <a:gd name="T53" fmla="*/ 222 h 225"/>
                  <a:gd name="T54" fmla="*/ 0 w 280"/>
                  <a:gd name="T55" fmla="*/ 222 h 225"/>
                  <a:gd name="T56" fmla="*/ 0 w 280"/>
                  <a:gd name="T57" fmla="*/ 4 h 225"/>
                  <a:gd name="T58" fmla="*/ 0 w 280"/>
                  <a:gd name="T59" fmla="*/ 4 h 225"/>
                  <a:gd name="T60" fmla="*/ 0 w 280"/>
                  <a:gd name="T61" fmla="*/ 2 h 225"/>
                  <a:gd name="T62" fmla="*/ 2 w 280"/>
                  <a:gd name="T63" fmla="*/ 2 h 225"/>
                  <a:gd name="T64" fmla="*/ 2 w 280"/>
                  <a:gd name="T65" fmla="*/ 2 h 225"/>
                  <a:gd name="T66" fmla="*/ 2 w 280"/>
                  <a:gd name="T67" fmla="*/ 0 h 225"/>
                  <a:gd name="T68" fmla="*/ 4 w 280"/>
                  <a:gd name="T69" fmla="*/ 0 h 225"/>
                  <a:gd name="T70" fmla="*/ 4 w 280"/>
                  <a:gd name="T71" fmla="*/ 0 h 225"/>
                  <a:gd name="T72" fmla="*/ 6 w 280"/>
                  <a:gd name="T73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0" h="225">
                    <a:moveTo>
                      <a:pt x="6" y="0"/>
                    </a:moveTo>
                    <a:lnTo>
                      <a:pt x="276" y="0"/>
                    </a:lnTo>
                    <a:lnTo>
                      <a:pt x="276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78" y="2"/>
                    </a:lnTo>
                    <a:lnTo>
                      <a:pt x="280" y="2"/>
                    </a:lnTo>
                    <a:lnTo>
                      <a:pt x="280" y="2"/>
                    </a:lnTo>
                    <a:lnTo>
                      <a:pt x="280" y="4"/>
                    </a:lnTo>
                    <a:lnTo>
                      <a:pt x="280" y="4"/>
                    </a:lnTo>
                    <a:lnTo>
                      <a:pt x="280" y="222"/>
                    </a:lnTo>
                    <a:lnTo>
                      <a:pt x="280" y="222"/>
                    </a:lnTo>
                    <a:lnTo>
                      <a:pt x="280" y="222"/>
                    </a:lnTo>
                    <a:lnTo>
                      <a:pt x="280" y="223"/>
                    </a:lnTo>
                    <a:lnTo>
                      <a:pt x="278" y="223"/>
                    </a:lnTo>
                    <a:lnTo>
                      <a:pt x="278" y="223"/>
                    </a:lnTo>
                    <a:lnTo>
                      <a:pt x="278" y="225"/>
                    </a:lnTo>
                    <a:lnTo>
                      <a:pt x="276" y="225"/>
                    </a:lnTo>
                    <a:lnTo>
                      <a:pt x="276" y="225"/>
                    </a:lnTo>
                    <a:lnTo>
                      <a:pt x="6" y="225"/>
                    </a:lnTo>
                    <a:lnTo>
                      <a:pt x="4" y="225"/>
                    </a:lnTo>
                    <a:lnTo>
                      <a:pt x="4" y="225"/>
                    </a:lnTo>
                    <a:lnTo>
                      <a:pt x="2" y="223"/>
                    </a:lnTo>
                    <a:lnTo>
                      <a:pt x="2" y="223"/>
                    </a:lnTo>
                    <a:lnTo>
                      <a:pt x="2" y="223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7" name="Freeform 17"/>
              <p:cNvSpPr>
                <a:spLocks noEditPoints="1"/>
              </p:cNvSpPr>
              <p:nvPr/>
            </p:nvSpPr>
            <p:spPr bwMode="auto">
              <a:xfrm>
                <a:off x="3967" y="1140"/>
                <a:ext cx="224" cy="244"/>
              </a:xfrm>
              <a:custGeom>
                <a:avLst/>
                <a:gdLst>
                  <a:gd name="T0" fmla="*/ 32 w 224"/>
                  <a:gd name="T1" fmla="*/ 0 h 244"/>
                  <a:gd name="T2" fmla="*/ 85 w 224"/>
                  <a:gd name="T3" fmla="*/ 0 h 244"/>
                  <a:gd name="T4" fmla="*/ 137 w 224"/>
                  <a:gd name="T5" fmla="*/ 0 h 244"/>
                  <a:gd name="T6" fmla="*/ 188 w 224"/>
                  <a:gd name="T7" fmla="*/ 0 h 244"/>
                  <a:gd name="T8" fmla="*/ 216 w 224"/>
                  <a:gd name="T9" fmla="*/ 2 h 244"/>
                  <a:gd name="T10" fmla="*/ 216 w 224"/>
                  <a:gd name="T11" fmla="*/ 2 h 244"/>
                  <a:gd name="T12" fmla="*/ 218 w 224"/>
                  <a:gd name="T13" fmla="*/ 3 h 244"/>
                  <a:gd name="T14" fmla="*/ 218 w 224"/>
                  <a:gd name="T15" fmla="*/ 3 h 244"/>
                  <a:gd name="T16" fmla="*/ 220 w 224"/>
                  <a:gd name="T17" fmla="*/ 22 h 244"/>
                  <a:gd name="T18" fmla="*/ 220 w 224"/>
                  <a:gd name="T19" fmla="*/ 60 h 244"/>
                  <a:gd name="T20" fmla="*/ 220 w 224"/>
                  <a:gd name="T21" fmla="*/ 99 h 244"/>
                  <a:gd name="T22" fmla="*/ 220 w 224"/>
                  <a:gd name="T23" fmla="*/ 137 h 244"/>
                  <a:gd name="T24" fmla="*/ 218 w 224"/>
                  <a:gd name="T25" fmla="*/ 158 h 244"/>
                  <a:gd name="T26" fmla="*/ 218 w 224"/>
                  <a:gd name="T27" fmla="*/ 158 h 244"/>
                  <a:gd name="T28" fmla="*/ 216 w 224"/>
                  <a:gd name="T29" fmla="*/ 159 h 244"/>
                  <a:gd name="T30" fmla="*/ 216 w 224"/>
                  <a:gd name="T31" fmla="*/ 159 h 244"/>
                  <a:gd name="T32" fmla="*/ 190 w 224"/>
                  <a:gd name="T33" fmla="*/ 159 h 244"/>
                  <a:gd name="T34" fmla="*/ 137 w 224"/>
                  <a:gd name="T35" fmla="*/ 161 h 244"/>
                  <a:gd name="T36" fmla="*/ 85 w 224"/>
                  <a:gd name="T37" fmla="*/ 161 h 244"/>
                  <a:gd name="T38" fmla="*/ 32 w 224"/>
                  <a:gd name="T39" fmla="*/ 159 h 244"/>
                  <a:gd name="T40" fmla="*/ 4 w 224"/>
                  <a:gd name="T41" fmla="*/ 159 h 244"/>
                  <a:gd name="T42" fmla="*/ 4 w 224"/>
                  <a:gd name="T43" fmla="*/ 159 h 244"/>
                  <a:gd name="T44" fmla="*/ 2 w 224"/>
                  <a:gd name="T45" fmla="*/ 159 h 244"/>
                  <a:gd name="T46" fmla="*/ 2 w 224"/>
                  <a:gd name="T47" fmla="*/ 158 h 244"/>
                  <a:gd name="T48" fmla="*/ 0 w 224"/>
                  <a:gd name="T49" fmla="*/ 137 h 244"/>
                  <a:gd name="T50" fmla="*/ 0 w 224"/>
                  <a:gd name="T51" fmla="*/ 99 h 244"/>
                  <a:gd name="T52" fmla="*/ 0 w 224"/>
                  <a:gd name="T53" fmla="*/ 62 h 244"/>
                  <a:gd name="T54" fmla="*/ 0 w 224"/>
                  <a:gd name="T55" fmla="*/ 22 h 244"/>
                  <a:gd name="T56" fmla="*/ 2 w 224"/>
                  <a:gd name="T57" fmla="*/ 3 h 244"/>
                  <a:gd name="T58" fmla="*/ 2 w 224"/>
                  <a:gd name="T59" fmla="*/ 3 h 244"/>
                  <a:gd name="T60" fmla="*/ 4 w 224"/>
                  <a:gd name="T61" fmla="*/ 2 h 244"/>
                  <a:gd name="T62" fmla="*/ 4 w 224"/>
                  <a:gd name="T63" fmla="*/ 2 h 244"/>
                  <a:gd name="T64" fmla="*/ 43 w 224"/>
                  <a:gd name="T65" fmla="*/ 229 h 244"/>
                  <a:gd name="T66" fmla="*/ 175 w 224"/>
                  <a:gd name="T67" fmla="*/ 244 h 244"/>
                  <a:gd name="T68" fmla="*/ 43 w 224"/>
                  <a:gd name="T69" fmla="*/ 229 h 244"/>
                  <a:gd name="T70" fmla="*/ 224 w 224"/>
                  <a:gd name="T71" fmla="*/ 201 h 244"/>
                  <a:gd name="T72" fmla="*/ 224 w 224"/>
                  <a:gd name="T73" fmla="*/ 201 h 244"/>
                  <a:gd name="T74" fmla="*/ 224 w 224"/>
                  <a:gd name="T75" fmla="*/ 201 h 244"/>
                  <a:gd name="T76" fmla="*/ 224 w 224"/>
                  <a:gd name="T77" fmla="*/ 201 h 244"/>
                  <a:gd name="T78" fmla="*/ 224 w 224"/>
                  <a:gd name="T79" fmla="*/ 203 h 244"/>
                  <a:gd name="T80" fmla="*/ 224 w 224"/>
                  <a:gd name="T81" fmla="*/ 223 h 244"/>
                  <a:gd name="T82" fmla="*/ 224 w 224"/>
                  <a:gd name="T83" fmla="*/ 223 h 244"/>
                  <a:gd name="T84" fmla="*/ 224 w 224"/>
                  <a:gd name="T85" fmla="*/ 223 h 244"/>
                  <a:gd name="T86" fmla="*/ 224 w 224"/>
                  <a:gd name="T87" fmla="*/ 223 h 244"/>
                  <a:gd name="T88" fmla="*/ 192 w 224"/>
                  <a:gd name="T89" fmla="*/ 223 h 244"/>
                  <a:gd name="T90" fmla="*/ 192 w 224"/>
                  <a:gd name="T91" fmla="*/ 223 h 244"/>
                  <a:gd name="T92" fmla="*/ 192 w 224"/>
                  <a:gd name="T93" fmla="*/ 223 h 244"/>
                  <a:gd name="T94" fmla="*/ 192 w 224"/>
                  <a:gd name="T95" fmla="*/ 223 h 244"/>
                  <a:gd name="T96" fmla="*/ 192 w 224"/>
                  <a:gd name="T97" fmla="*/ 222 h 244"/>
                  <a:gd name="T98" fmla="*/ 192 w 224"/>
                  <a:gd name="T99" fmla="*/ 203 h 244"/>
                  <a:gd name="T100" fmla="*/ 192 w 224"/>
                  <a:gd name="T101" fmla="*/ 201 h 244"/>
                  <a:gd name="T102" fmla="*/ 192 w 224"/>
                  <a:gd name="T103" fmla="*/ 201 h 244"/>
                  <a:gd name="T104" fmla="*/ 192 w 224"/>
                  <a:gd name="T105" fmla="*/ 20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4" h="244">
                    <a:moveTo>
                      <a:pt x="6" y="2"/>
                    </a:moveTo>
                    <a:lnTo>
                      <a:pt x="32" y="0"/>
                    </a:lnTo>
                    <a:lnTo>
                      <a:pt x="58" y="0"/>
                    </a:lnTo>
                    <a:lnTo>
                      <a:pt x="85" y="0"/>
                    </a:lnTo>
                    <a:lnTo>
                      <a:pt x="111" y="0"/>
                    </a:lnTo>
                    <a:lnTo>
                      <a:pt x="137" y="0"/>
                    </a:lnTo>
                    <a:lnTo>
                      <a:pt x="163" y="0"/>
                    </a:lnTo>
                    <a:lnTo>
                      <a:pt x="188" y="0"/>
                    </a:lnTo>
                    <a:lnTo>
                      <a:pt x="214" y="2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8" y="2"/>
                    </a:lnTo>
                    <a:lnTo>
                      <a:pt x="218" y="3"/>
                    </a:lnTo>
                    <a:lnTo>
                      <a:pt x="218" y="3"/>
                    </a:lnTo>
                    <a:lnTo>
                      <a:pt x="218" y="3"/>
                    </a:lnTo>
                    <a:lnTo>
                      <a:pt x="218" y="3"/>
                    </a:lnTo>
                    <a:lnTo>
                      <a:pt x="220" y="22"/>
                    </a:lnTo>
                    <a:lnTo>
                      <a:pt x="220" y="41"/>
                    </a:lnTo>
                    <a:lnTo>
                      <a:pt x="220" y="60"/>
                    </a:lnTo>
                    <a:lnTo>
                      <a:pt x="220" y="81"/>
                    </a:lnTo>
                    <a:lnTo>
                      <a:pt x="220" y="99"/>
                    </a:lnTo>
                    <a:lnTo>
                      <a:pt x="220" y="118"/>
                    </a:lnTo>
                    <a:lnTo>
                      <a:pt x="220" y="137"/>
                    </a:lnTo>
                    <a:lnTo>
                      <a:pt x="218" y="156"/>
                    </a:lnTo>
                    <a:lnTo>
                      <a:pt x="218" y="158"/>
                    </a:lnTo>
                    <a:lnTo>
                      <a:pt x="218" y="158"/>
                    </a:lnTo>
                    <a:lnTo>
                      <a:pt x="218" y="158"/>
                    </a:lnTo>
                    <a:lnTo>
                      <a:pt x="218" y="158"/>
                    </a:lnTo>
                    <a:lnTo>
                      <a:pt x="216" y="159"/>
                    </a:lnTo>
                    <a:lnTo>
                      <a:pt x="216" y="159"/>
                    </a:lnTo>
                    <a:lnTo>
                      <a:pt x="216" y="159"/>
                    </a:lnTo>
                    <a:lnTo>
                      <a:pt x="214" y="159"/>
                    </a:lnTo>
                    <a:lnTo>
                      <a:pt x="190" y="159"/>
                    </a:lnTo>
                    <a:lnTo>
                      <a:pt x="163" y="161"/>
                    </a:lnTo>
                    <a:lnTo>
                      <a:pt x="137" y="161"/>
                    </a:lnTo>
                    <a:lnTo>
                      <a:pt x="111" y="161"/>
                    </a:lnTo>
                    <a:lnTo>
                      <a:pt x="85" y="161"/>
                    </a:lnTo>
                    <a:lnTo>
                      <a:pt x="58" y="159"/>
                    </a:lnTo>
                    <a:lnTo>
                      <a:pt x="32" y="159"/>
                    </a:lnTo>
                    <a:lnTo>
                      <a:pt x="6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2" y="159"/>
                    </a:lnTo>
                    <a:lnTo>
                      <a:pt x="2" y="158"/>
                    </a:lnTo>
                    <a:lnTo>
                      <a:pt x="2" y="158"/>
                    </a:lnTo>
                    <a:lnTo>
                      <a:pt x="2" y="158"/>
                    </a:lnTo>
                    <a:lnTo>
                      <a:pt x="0" y="137"/>
                    </a:lnTo>
                    <a:lnTo>
                      <a:pt x="0" y="118"/>
                    </a:lnTo>
                    <a:lnTo>
                      <a:pt x="0" y="99"/>
                    </a:lnTo>
                    <a:lnTo>
                      <a:pt x="0" y="81"/>
                    </a:lnTo>
                    <a:lnTo>
                      <a:pt x="0" y="62"/>
                    </a:lnTo>
                    <a:lnTo>
                      <a:pt x="0" y="43"/>
                    </a:lnTo>
                    <a:lnTo>
                      <a:pt x="0" y="2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  <a:moveTo>
                      <a:pt x="43" y="229"/>
                    </a:moveTo>
                    <a:lnTo>
                      <a:pt x="175" y="229"/>
                    </a:lnTo>
                    <a:lnTo>
                      <a:pt x="175" y="244"/>
                    </a:lnTo>
                    <a:lnTo>
                      <a:pt x="43" y="244"/>
                    </a:lnTo>
                    <a:lnTo>
                      <a:pt x="43" y="229"/>
                    </a:lnTo>
                    <a:close/>
                    <a:moveTo>
                      <a:pt x="192" y="201"/>
                    </a:moveTo>
                    <a:lnTo>
                      <a:pt x="224" y="201"/>
                    </a:lnTo>
                    <a:lnTo>
                      <a:pt x="224" y="201"/>
                    </a:lnTo>
                    <a:lnTo>
                      <a:pt x="224" y="201"/>
                    </a:lnTo>
                    <a:lnTo>
                      <a:pt x="224" y="201"/>
                    </a:lnTo>
                    <a:lnTo>
                      <a:pt x="224" y="201"/>
                    </a:lnTo>
                    <a:lnTo>
                      <a:pt x="224" y="201"/>
                    </a:lnTo>
                    <a:lnTo>
                      <a:pt x="224" y="201"/>
                    </a:lnTo>
                    <a:lnTo>
                      <a:pt x="224" y="203"/>
                    </a:lnTo>
                    <a:lnTo>
                      <a:pt x="224" y="203"/>
                    </a:lnTo>
                    <a:lnTo>
                      <a:pt x="224" y="222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2"/>
                    </a:lnTo>
                    <a:lnTo>
                      <a:pt x="192" y="203"/>
                    </a:lnTo>
                    <a:lnTo>
                      <a:pt x="192" y="203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2" y="2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8" name="Freeform 18"/>
              <p:cNvSpPr>
                <a:spLocks/>
              </p:cNvSpPr>
              <p:nvPr/>
            </p:nvSpPr>
            <p:spPr bwMode="auto">
              <a:xfrm>
                <a:off x="3967" y="1140"/>
                <a:ext cx="220" cy="161"/>
              </a:xfrm>
              <a:custGeom>
                <a:avLst/>
                <a:gdLst>
                  <a:gd name="T0" fmla="*/ 32 w 220"/>
                  <a:gd name="T1" fmla="*/ 0 h 161"/>
                  <a:gd name="T2" fmla="*/ 85 w 220"/>
                  <a:gd name="T3" fmla="*/ 0 h 161"/>
                  <a:gd name="T4" fmla="*/ 137 w 220"/>
                  <a:gd name="T5" fmla="*/ 0 h 161"/>
                  <a:gd name="T6" fmla="*/ 188 w 220"/>
                  <a:gd name="T7" fmla="*/ 0 h 161"/>
                  <a:gd name="T8" fmla="*/ 216 w 220"/>
                  <a:gd name="T9" fmla="*/ 2 h 161"/>
                  <a:gd name="T10" fmla="*/ 216 w 220"/>
                  <a:gd name="T11" fmla="*/ 2 h 161"/>
                  <a:gd name="T12" fmla="*/ 218 w 220"/>
                  <a:gd name="T13" fmla="*/ 3 h 161"/>
                  <a:gd name="T14" fmla="*/ 218 w 220"/>
                  <a:gd name="T15" fmla="*/ 3 h 161"/>
                  <a:gd name="T16" fmla="*/ 220 w 220"/>
                  <a:gd name="T17" fmla="*/ 22 h 161"/>
                  <a:gd name="T18" fmla="*/ 220 w 220"/>
                  <a:gd name="T19" fmla="*/ 60 h 161"/>
                  <a:gd name="T20" fmla="*/ 220 w 220"/>
                  <a:gd name="T21" fmla="*/ 99 h 161"/>
                  <a:gd name="T22" fmla="*/ 220 w 220"/>
                  <a:gd name="T23" fmla="*/ 137 h 161"/>
                  <a:gd name="T24" fmla="*/ 218 w 220"/>
                  <a:gd name="T25" fmla="*/ 158 h 161"/>
                  <a:gd name="T26" fmla="*/ 218 w 220"/>
                  <a:gd name="T27" fmla="*/ 158 h 161"/>
                  <a:gd name="T28" fmla="*/ 216 w 220"/>
                  <a:gd name="T29" fmla="*/ 159 h 161"/>
                  <a:gd name="T30" fmla="*/ 216 w 220"/>
                  <a:gd name="T31" fmla="*/ 159 h 161"/>
                  <a:gd name="T32" fmla="*/ 190 w 220"/>
                  <a:gd name="T33" fmla="*/ 159 h 161"/>
                  <a:gd name="T34" fmla="*/ 137 w 220"/>
                  <a:gd name="T35" fmla="*/ 161 h 161"/>
                  <a:gd name="T36" fmla="*/ 85 w 220"/>
                  <a:gd name="T37" fmla="*/ 161 h 161"/>
                  <a:gd name="T38" fmla="*/ 32 w 220"/>
                  <a:gd name="T39" fmla="*/ 159 h 161"/>
                  <a:gd name="T40" fmla="*/ 4 w 220"/>
                  <a:gd name="T41" fmla="*/ 159 h 161"/>
                  <a:gd name="T42" fmla="*/ 4 w 220"/>
                  <a:gd name="T43" fmla="*/ 159 h 161"/>
                  <a:gd name="T44" fmla="*/ 2 w 220"/>
                  <a:gd name="T45" fmla="*/ 159 h 161"/>
                  <a:gd name="T46" fmla="*/ 2 w 220"/>
                  <a:gd name="T47" fmla="*/ 158 h 161"/>
                  <a:gd name="T48" fmla="*/ 0 w 220"/>
                  <a:gd name="T49" fmla="*/ 137 h 161"/>
                  <a:gd name="T50" fmla="*/ 0 w 220"/>
                  <a:gd name="T51" fmla="*/ 99 h 161"/>
                  <a:gd name="T52" fmla="*/ 0 w 220"/>
                  <a:gd name="T53" fmla="*/ 62 h 161"/>
                  <a:gd name="T54" fmla="*/ 0 w 220"/>
                  <a:gd name="T55" fmla="*/ 22 h 161"/>
                  <a:gd name="T56" fmla="*/ 2 w 220"/>
                  <a:gd name="T57" fmla="*/ 3 h 161"/>
                  <a:gd name="T58" fmla="*/ 2 w 220"/>
                  <a:gd name="T59" fmla="*/ 3 h 161"/>
                  <a:gd name="T60" fmla="*/ 4 w 220"/>
                  <a:gd name="T61" fmla="*/ 2 h 161"/>
                  <a:gd name="T62" fmla="*/ 4 w 220"/>
                  <a:gd name="T63" fmla="*/ 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0" h="161">
                    <a:moveTo>
                      <a:pt x="6" y="2"/>
                    </a:moveTo>
                    <a:lnTo>
                      <a:pt x="32" y="0"/>
                    </a:lnTo>
                    <a:lnTo>
                      <a:pt x="58" y="0"/>
                    </a:lnTo>
                    <a:lnTo>
                      <a:pt x="85" y="0"/>
                    </a:lnTo>
                    <a:lnTo>
                      <a:pt x="111" y="0"/>
                    </a:lnTo>
                    <a:lnTo>
                      <a:pt x="137" y="0"/>
                    </a:lnTo>
                    <a:lnTo>
                      <a:pt x="163" y="0"/>
                    </a:lnTo>
                    <a:lnTo>
                      <a:pt x="188" y="0"/>
                    </a:lnTo>
                    <a:lnTo>
                      <a:pt x="214" y="2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8" y="2"/>
                    </a:lnTo>
                    <a:lnTo>
                      <a:pt x="218" y="3"/>
                    </a:lnTo>
                    <a:lnTo>
                      <a:pt x="218" y="3"/>
                    </a:lnTo>
                    <a:lnTo>
                      <a:pt x="218" y="3"/>
                    </a:lnTo>
                    <a:lnTo>
                      <a:pt x="218" y="3"/>
                    </a:lnTo>
                    <a:lnTo>
                      <a:pt x="220" y="22"/>
                    </a:lnTo>
                    <a:lnTo>
                      <a:pt x="220" y="41"/>
                    </a:lnTo>
                    <a:lnTo>
                      <a:pt x="220" y="60"/>
                    </a:lnTo>
                    <a:lnTo>
                      <a:pt x="220" y="81"/>
                    </a:lnTo>
                    <a:lnTo>
                      <a:pt x="220" y="99"/>
                    </a:lnTo>
                    <a:lnTo>
                      <a:pt x="220" y="118"/>
                    </a:lnTo>
                    <a:lnTo>
                      <a:pt x="220" y="137"/>
                    </a:lnTo>
                    <a:lnTo>
                      <a:pt x="218" y="156"/>
                    </a:lnTo>
                    <a:lnTo>
                      <a:pt x="218" y="158"/>
                    </a:lnTo>
                    <a:lnTo>
                      <a:pt x="218" y="158"/>
                    </a:lnTo>
                    <a:lnTo>
                      <a:pt x="218" y="158"/>
                    </a:lnTo>
                    <a:lnTo>
                      <a:pt x="218" y="158"/>
                    </a:lnTo>
                    <a:lnTo>
                      <a:pt x="216" y="159"/>
                    </a:lnTo>
                    <a:lnTo>
                      <a:pt x="216" y="159"/>
                    </a:lnTo>
                    <a:lnTo>
                      <a:pt x="216" y="159"/>
                    </a:lnTo>
                    <a:lnTo>
                      <a:pt x="214" y="159"/>
                    </a:lnTo>
                    <a:lnTo>
                      <a:pt x="190" y="159"/>
                    </a:lnTo>
                    <a:lnTo>
                      <a:pt x="163" y="161"/>
                    </a:lnTo>
                    <a:lnTo>
                      <a:pt x="137" y="161"/>
                    </a:lnTo>
                    <a:lnTo>
                      <a:pt x="111" y="161"/>
                    </a:lnTo>
                    <a:lnTo>
                      <a:pt x="85" y="161"/>
                    </a:lnTo>
                    <a:lnTo>
                      <a:pt x="58" y="159"/>
                    </a:lnTo>
                    <a:lnTo>
                      <a:pt x="32" y="159"/>
                    </a:lnTo>
                    <a:lnTo>
                      <a:pt x="6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2" y="159"/>
                    </a:lnTo>
                    <a:lnTo>
                      <a:pt x="2" y="158"/>
                    </a:lnTo>
                    <a:lnTo>
                      <a:pt x="2" y="158"/>
                    </a:lnTo>
                    <a:lnTo>
                      <a:pt x="2" y="158"/>
                    </a:lnTo>
                    <a:lnTo>
                      <a:pt x="0" y="137"/>
                    </a:lnTo>
                    <a:lnTo>
                      <a:pt x="0" y="118"/>
                    </a:lnTo>
                    <a:lnTo>
                      <a:pt x="0" y="99"/>
                    </a:lnTo>
                    <a:lnTo>
                      <a:pt x="0" y="81"/>
                    </a:lnTo>
                    <a:lnTo>
                      <a:pt x="0" y="62"/>
                    </a:lnTo>
                    <a:lnTo>
                      <a:pt x="0" y="43"/>
                    </a:lnTo>
                    <a:lnTo>
                      <a:pt x="0" y="2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99" name="Rectangle 19"/>
              <p:cNvSpPr>
                <a:spLocks noChangeArrowheads="1"/>
              </p:cNvSpPr>
              <p:nvPr/>
            </p:nvSpPr>
            <p:spPr bwMode="auto">
              <a:xfrm>
                <a:off x="4010" y="1369"/>
                <a:ext cx="132" cy="1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0" name="Freeform 20"/>
              <p:cNvSpPr>
                <a:spLocks/>
              </p:cNvSpPr>
              <p:nvPr/>
            </p:nvSpPr>
            <p:spPr bwMode="auto">
              <a:xfrm>
                <a:off x="4159" y="1341"/>
                <a:ext cx="32" cy="22"/>
              </a:xfrm>
              <a:custGeom>
                <a:avLst/>
                <a:gdLst>
                  <a:gd name="T0" fmla="*/ 0 w 32"/>
                  <a:gd name="T1" fmla="*/ 0 h 22"/>
                  <a:gd name="T2" fmla="*/ 32 w 32"/>
                  <a:gd name="T3" fmla="*/ 0 h 22"/>
                  <a:gd name="T4" fmla="*/ 32 w 32"/>
                  <a:gd name="T5" fmla="*/ 0 h 22"/>
                  <a:gd name="T6" fmla="*/ 32 w 32"/>
                  <a:gd name="T7" fmla="*/ 0 h 22"/>
                  <a:gd name="T8" fmla="*/ 32 w 32"/>
                  <a:gd name="T9" fmla="*/ 0 h 22"/>
                  <a:gd name="T10" fmla="*/ 32 w 32"/>
                  <a:gd name="T11" fmla="*/ 0 h 22"/>
                  <a:gd name="T12" fmla="*/ 32 w 32"/>
                  <a:gd name="T13" fmla="*/ 0 h 22"/>
                  <a:gd name="T14" fmla="*/ 32 w 32"/>
                  <a:gd name="T15" fmla="*/ 0 h 22"/>
                  <a:gd name="T16" fmla="*/ 32 w 32"/>
                  <a:gd name="T17" fmla="*/ 2 h 22"/>
                  <a:gd name="T18" fmla="*/ 32 w 32"/>
                  <a:gd name="T19" fmla="*/ 2 h 22"/>
                  <a:gd name="T20" fmla="*/ 32 w 32"/>
                  <a:gd name="T21" fmla="*/ 21 h 22"/>
                  <a:gd name="T22" fmla="*/ 32 w 32"/>
                  <a:gd name="T23" fmla="*/ 22 h 22"/>
                  <a:gd name="T24" fmla="*/ 32 w 32"/>
                  <a:gd name="T25" fmla="*/ 22 h 22"/>
                  <a:gd name="T26" fmla="*/ 32 w 32"/>
                  <a:gd name="T27" fmla="*/ 22 h 22"/>
                  <a:gd name="T28" fmla="*/ 32 w 32"/>
                  <a:gd name="T29" fmla="*/ 22 h 22"/>
                  <a:gd name="T30" fmla="*/ 32 w 32"/>
                  <a:gd name="T31" fmla="*/ 22 h 22"/>
                  <a:gd name="T32" fmla="*/ 32 w 32"/>
                  <a:gd name="T33" fmla="*/ 22 h 22"/>
                  <a:gd name="T34" fmla="*/ 32 w 32"/>
                  <a:gd name="T35" fmla="*/ 22 h 22"/>
                  <a:gd name="T36" fmla="*/ 32 w 32"/>
                  <a:gd name="T37" fmla="*/ 22 h 22"/>
                  <a:gd name="T38" fmla="*/ 0 w 32"/>
                  <a:gd name="T39" fmla="*/ 22 h 22"/>
                  <a:gd name="T40" fmla="*/ 0 w 32"/>
                  <a:gd name="T41" fmla="*/ 22 h 22"/>
                  <a:gd name="T42" fmla="*/ 0 w 32"/>
                  <a:gd name="T43" fmla="*/ 22 h 22"/>
                  <a:gd name="T44" fmla="*/ 0 w 32"/>
                  <a:gd name="T45" fmla="*/ 22 h 22"/>
                  <a:gd name="T46" fmla="*/ 0 w 32"/>
                  <a:gd name="T47" fmla="*/ 22 h 22"/>
                  <a:gd name="T48" fmla="*/ 0 w 32"/>
                  <a:gd name="T49" fmla="*/ 22 h 22"/>
                  <a:gd name="T50" fmla="*/ 0 w 32"/>
                  <a:gd name="T51" fmla="*/ 22 h 22"/>
                  <a:gd name="T52" fmla="*/ 0 w 32"/>
                  <a:gd name="T53" fmla="*/ 22 h 22"/>
                  <a:gd name="T54" fmla="*/ 0 w 32"/>
                  <a:gd name="T55" fmla="*/ 21 h 22"/>
                  <a:gd name="T56" fmla="*/ 0 w 32"/>
                  <a:gd name="T57" fmla="*/ 2 h 22"/>
                  <a:gd name="T58" fmla="*/ 0 w 32"/>
                  <a:gd name="T59" fmla="*/ 2 h 22"/>
                  <a:gd name="T60" fmla="*/ 0 w 32"/>
                  <a:gd name="T61" fmla="*/ 0 h 22"/>
                  <a:gd name="T62" fmla="*/ 0 w 32"/>
                  <a:gd name="T63" fmla="*/ 0 h 22"/>
                  <a:gd name="T64" fmla="*/ 0 w 32"/>
                  <a:gd name="T65" fmla="*/ 0 h 22"/>
                  <a:gd name="T66" fmla="*/ 0 w 32"/>
                  <a:gd name="T67" fmla="*/ 0 h 22"/>
                  <a:gd name="T68" fmla="*/ 0 w 32"/>
                  <a:gd name="T69" fmla="*/ 0 h 22"/>
                  <a:gd name="T70" fmla="*/ 0 w 32"/>
                  <a:gd name="T71" fmla="*/ 0 h 22"/>
                  <a:gd name="T72" fmla="*/ 0 w 32"/>
                  <a:gd name="T7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2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1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1" name="Rectangle 21"/>
              <p:cNvSpPr>
                <a:spLocks noChangeArrowheads="1"/>
              </p:cNvSpPr>
              <p:nvPr/>
            </p:nvSpPr>
            <p:spPr bwMode="auto">
              <a:xfrm>
                <a:off x="3960" y="1337"/>
                <a:ext cx="120" cy="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2" name="Freeform 22"/>
              <p:cNvSpPr>
                <a:spLocks/>
              </p:cNvSpPr>
              <p:nvPr/>
            </p:nvSpPr>
            <p:spPr bwMode="auto">
              <a:xfrm>
                <a:off x="4159" y="1350"/>
                <a:ext cx="32" cy="13"/>
              </a:xfrm>
              <a:custGeom>
                <a:avLst/>
                <a:gdLst>
                  <a:gd name="T0" fmla="*/ 1 w 32"/>
                  <a:gd name="T1" fmla="*/ 0 h 13"/>
                  <a:gd name="T2" fmla="*/ 32 w 32"/>
                  <a:gd name="T3" fmla="*/ 0 h 13"/>
                  <a:gd name="T4" fmla="*/ 32 w 32"/>
                  <a:gd name="T5" fmla="*/ 0 h 13"/>
                  <a:gd name="T6" fmla="*/ 32 w 32"/>
                  <a:gd name="T7" fmla="*/ 0 h 13"/>
                  <a:gd name="T8" fmla="*/ 32 w 32"/>
                  <a:gd name="T9" fmla="*/ 0 h 13"/>
                  <a:gd name="T10" fmla="*/ 32 w 32"/>
                  <a:gd name="T11" fmla="*/ 0 h 13"/>
                  <a:gd name="T12" fmla="*/ 32 w 32"/>
                  <a:gd name="T13" fmla="*/ 0 h 13"/>
                  <a:gd name="T14" fmla="*/ 32 w 32"/>
                  <a:gd name="T15" fmla="*/ 2 h 13"/>
                  <a:gd name="T16" fmla="*/ 32 w 32"/>
                  <a:gd name="T17" fmla="*/ 2 h 13"/>
                  <a:gd name="T18" fmla="*/ 32 w 32"/>
                  <a:gd name="T19" fmla="*/ 2 h 13"/>
                  <a:gd name="T20" fmla="*/ 32 w 32"/>
                  <a:gd name="T21" fmla="*/ 12 h 13"/>
                  <a:gd name="T22" fmla="*/ 32 w 32"/>
                  <a:gd name="T23" fmla="*/ 12 h 13"/>
                  <a:gd name="T24" fmla="*/ 32 w 32"/>
                  <a:gd name="T25" fmla="*/ 13 h 13"/>
                  <a:gd name="T26" fmla="*/ 32 w 32"/>
                  <a:gd name="T27" fmla="*/ 13 h 13"/>
                  <a:gd name="T28" fmla="*/ 32 w 32"/>
                  <a:gd name="T29" fmla="*/ 13 h 13"/>
                  <a:gd name="T30" fmla="*/ 32 w 32"/>
                  <a:gd name="T31" fmla="*/ 13 h 13"/>
                  <a:gd name="T32" fmla="*/ 32 w 32"/>
                  <a:gd name="T33" fmla="*/ 13 h 13"/>
                  <a:gd name="T34" fmla="*/ 32 w 32"/>
                  <a:gd name="T35" fmla="*/ 13 h 13"/>
                  <a:gd name="T36" fmla="*/ 32 w 32"/>
                  <a:gd name="T37" fmla="*/ 13 h 13"/>
                  <a:gd name="T38" fmla="*/ 1 w 32"/>
                  <a:gd name="T39" fmla="*/ 13 h 13"/>
                  <a:gd name="T40" fmla="*/ 1 w 32"/>
                  <a:gd name="T41" fmla="*/ 13 h 13"/>
                  <a:gd name="T42" fmla="*/ 0 w 32"/>
                  <a:gd name="T43" fmla="*/ 13 h 13"/>
                  <a:gd name="T44" fmla="*/ 0 w 32"/>
                  <a:gd name="T45" fmla="*/ 13 h 13"/>
                  <a:gd name="T46" fmla="*/ 0 w 32"/>
                  <a:gd name="T47" fmla="*/ 13 h 13"/>
                  <a:gd name="T48" fmla="*/ 0 w 32"/>
                  <a:gd name="T49" fmla="*/ 13 h 13"/>
                  <a:gd name="T50" fmla="*/ 0 w 32"/>
                  <a:gd name="T51" fmla="*/ 13 h 13"/>
                  <a:gd name="T52" fmla="*/ 0 w 32"/>
                  <a:gd name="T53" fmla="*/ 12 h 13"/>
                  <a:gd name="T54" fmla="*/ 0 w 32"/>
                  <a:gd name="T55" fmla="*/ 12 h 13"/>
                  <a:gd name="T56" fmla="*/ 0 w 32"/>
                  <a:gd name="T57" fmla="*/ 2 h 13"/>
                  <a:gd name="T58" fmla="*/ 0 w 32"/>
                  <a:gd name="T59" fmla="*/ 2 h 13"/>
                  <a:gd name="T60" fmla="*/ 0 w 32"/>
                  <a:gd name="T61" fmla="*/ 2 h 13"/>
                  <a:gd name="T62" fmla="*/ 0 w 32"/>
                  <a:gd name="T63" fmla="*/ 0 h 13"/>
                  <a:gd name="T64" fmla="*/ 0 w 32"/>
                  <a:gd name="T65" fmla="*/ 0 h 13"/>
                  <a:gd name="T66" fmla="*/ 0 w 32"/>
                  <a:gd name="T67" fmla="*/ 0 h 13"/>
                  <a:gd name="T68" fmla="*/ 0 w 32"/>
                  <a:gd name="T69" fmla="*/ 0 h 13"/>
                  <a:gd name="T70" fmla="*/ 1 w 32"/>
                  <a:gd name="T71" fmla="*/ 0 h 13"/>
                  <a:gd name="T72" fmla="*/ 1 w 32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3">
                    <a:moveTo>
                      <a:pt x="1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3" name="Freeform 23"/>
              <p:cNvSpPr>
                <a:spLocks/>
              </p:cNvSpPr>
              <p:nvPr/>
            </p:nvSpPr>
            <p:spPr bwMode="auto">
              <a:xfrm>
                <a:off x="4159" y="1350"/>
                <a:ext cx="32" cy="13"/>
              </a:xfrm>
              <a:custGeom>
                <a:avLst/>
                <a:gdLst>
                  <a:gd name="T0" fmla="*/ 1 w 32"/>
                  <a:gd name="T1" fmla="*/ 0 h 13"/>
                  <a:gd name="T2" fmla="*/ 32 w 32"/>
                  <a:gd name="T3" fmla="*/ 0 h 13"/>
                  <a:gd name="T4" fmla="*/ 32 w 32"/>
                  <a:gd name="T5" fmla="*/ 0 h 13"/>
                  <a:gd name="T6" fmla="*/ 32 w 32"/>
                  <a:gd name="T7" fmla="*/ 0 h 13"/>
                  <a:gd name="T8" fmla="*/ 32 w 32"/>
                  <a:gd name="T9" fmla="*/ 0 h 13"/>
                  <a:gd name="T10" fmla="*/ 32 w 32"/>
                  <a:gd name="T11" fmla="*/ 0 h 13"/>
                  <a:gd name="T12" fmla="*/ 32 w 32"/>
                  <a:gd name="T13" fmla="*/ 0 h 13"/>
                  <a:gd name="T14" fmla="*/ 32 w 32"/>
                  <a:gd name="T15" fmla="*/ 2 h 13"/>
                  <a:gd name="T16" fmla="*/ 32 w 32"/>
                  <a:gd name="T17" fmla="*/ 2 h 13"/>
                  <a:gd name="T18" fmla="*/ 32 w 32"/>
                  <a:gd name="T19" fmla="*/ 2 h 13"/>
                  <a:gd name="T20" fmla="*/ 32 w 32"/>
                  <a:gd name="T21" fmla="*/ 12 h 13"/>
                  <a:gd name="T22" fmla="*/ 32 w 32"/>
                  <a:gd name="T23" fmla="*/ 12 h 13"/>
                  <a:gd name="T24" fmla="*/ 32 w 32"/>
                  <a:gd name="T25" fmla="*/ 13 h 13"/>
                  <a:gd name="T26" fmla="*/ 32 w 32"/>
                  <a:gd name="T27" fmla="*/ 13 h 13"/>
                  <a:gd name="T28" fmla="*/ 32 w 32"/>
                  <a:gd name="T29" fmla="*/ 13 h 13"/>
                  <a:gd name="T30" fmla="*/ 32 w 32"/>
                  <a:gd name="T31" fmla="*/ 13 h 13"/>
                  <a:gd name="T32" fmla="*/ 32 w 32"/>
                  <a:gd name="T33" fmla="*/ 13 h 13"/>
                  <a:gd name="T34" fmla="*/ 32 w 32"/>
                  <a:gd name="T35" fmla="*/ 13 h 13"/>
                  <a:gd name="T36" fmla="*/ 32 w 32"/>
                  <a:gd name="T37" fmla="*/ 13 h 13"/>
                  <a:gd name="T38" fmla="*/ 1 w 32"/>
                  <a:gd name="T39" fmla="*/ 13 h 13"/>
                  <a:gd name="T40" fmla="*/ 1 w 32"/>
                  <a:gd name="T41" fmla="*/ 13 h 13"/>
                  <a:gd name="T42" fmla="*/ 0 w 32"/>
                  <a:gd name="T43" fmla="*/ 13 h 13"/>
                  <a:gd name="T44" fmla="*/ 0 w 32"/>
                  <a:gd name="T45" fmla="*/ 13 h 13"/>
                  <a:gd name="T46" fmla="*/ 0 w 32"/>
                  <a:gd name="T47" fmla="*/ 13 h 13"/>
                  <a:gd name="T48" fmla="*/ 0 w 32"/>
                  <a:gd name="T49" fmla="*/ 13 h 13"/>
                  <a:gd name="T50" fmla="*/ 0 w 32"/>
                  <a:gd name="T51" fmla="*/ 13 h 13"/>
                  <a:gd name="T52" fmla="*/ 0 w 32"/>
                  <a:gd name="T53" fmla="*/ 12 h 13"/>
                  <a:gd name="T54" fmla="*/ 0 w 32"/>
                  <a:gd name="T55" fmla="*/ 12 h 13"/>
                  <a:gd name="T56" fmla="*/ 0 w 32"/>
                  <a:gd name="T57" fmla="*/ 2 h 13"/>
                  <a:gd name="T58" fmla="*/ 0 w 32"/>
                  <a:gd name="T59" fmla="*/ 2 h 13"/>
                  <a:gd name="T60" fmla="*/ 0 w 32"/>
                  <a:gd name="T61" fmla="*/ 2 h 13"/>
                  <a:gd name="T62" fmla="*/ 0 w 32"/>
                  <a:gd name="T63" fmla="*/ 0 h 13"/>
                  <a:gd name="T64" fmla="*/ 0 w 32"/>
                  <a:gd name="T65" fmla="*/ 0 h 13"/>
                  <a:gd name="T66" fmla="*/ 0 w 32"/>
                  <a:gd name="T67" fmla="*/ 0 h 13"/>
                  <a:gd name="T68" fmla="*/ 0 w 32"/>
                  <a:gd name="T69" fmla="*/ 0 h 13"/>
                  <a:gd name="T70" fmla="*/ 1 w 32"/>
                  <a:gd name="T71" fmla="*/ 0 h 13"/>
                  <a:gd name="T72" fmla="*/ 1 w 32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3">
                    <a:moveTo>
                      <a:pt x="1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4" name="Freeform 24"/>
              <p:cNvSpPr>
                <a:spLocks/>
              </p:cNvSpPr>
              <p:nvPr/>
            </p:nvSpPr>
            <p:spPr bwMode="auto">
              <a:xfrm>
                <a:off x="4159" y="1341"/>
                <a:ext cx="32" cy="9"/>
              </a:xfrm>
              <a:custGeom>
                <a:avLst/>
                <a:gdLst>
                  <a:gd name="T0" fmla="*/ 1 w 32"/>
                  <a:gd name="T1" fmla="*/ 0 h 9"/>
                  <a:gd name="T2" fmla="*/ 30 w 32"/>
                  <a:gd name="T3" fmla="*/ 0 h 9"/>
                  <a:gd name="T4" fmla="*/ 30 w 32"/>
                  <a:gd name="T5" fmla="*/ 0 h 9"/>
                  <a:gd name="T6" fmla="*/ 32 w 32"/>
                  <a:gd name="T7" fmla="*/ 0 h 9"/>
                  <a:gd name="T8" fmla="*/ 32 w 32"/>
                  <a:gd name="T9" fmla="*/ 0 h 9"/>
                  <a:gd name="T10" fmla="*/ 32 w 32"/>
                  <a:gd name="T11" fmla="*/ 0 h 9"/>
                  <a:gd name="T12" fmla="*/ 32 w 32"/>
                  <a:gd name="T13" fmla="*/ 2 h 9"/>
                  <a:gd name="T14" fmla="*/ 32 w 32"/>
                  <a:gd name="T15" fmla="*/ 2 h 9"/>
                  <a:gd name="T16" fmla="*/ 32 w 32"/>
                  <a:gd name="T17" fmla="*/ 2 h 9"/>
                  <a:gd name="T18" fmla="*/ 32 w 32"/>
                  <a:gd name="T19" fmla="*/ 2 h 9"/>
                  <a:gd name="T20" fmla="*/ 32 w 32"/>
                  <a:gd name="T21" fmla="*/ 7 h 9"/>
                  <a:gd name="T22" fmla="*/ 32 w 32"/>
                  <a:gd name="T23" fmla="*/ 7 h 9"/>
                  <a:gd name="T24" fmla="*/ 32 w 32"/>
                  <a:gd name="T25" fmla="*/ 7 h 9"/>
                  <a:gd name="T26" fmla="*/ 32 w 32"/>
                  <a:gd name="T27" fmla="*/ 7 h 9"/>
                  <a:gd name="T28" fmla="*/ 32 w 32"/>
                  <a:gd name="T29" fmla="*/ 9 h 9"/>
                  <a:gd name="T30" fmla="*/ 32 w 32"/>
                  <a:gd name="T31" fmla="*/ 9 h 9"/>
                  <a:gd name="T32" fmla="*/ 32 w 32"/>
                  <a:gd name="T33" fmla="*/ 9 h 9"/>
                  <a:gd name="T34" fmla="*/ 30 w 32"/>
                  <a:gd name="T35" fmla="*/ 9 h 9"/>
                  <a:gd name="T36" fmla="*/ 30 w 32"/>
                  <a:gd name="T37" fmla="*/ 9 h 9"/>
                  <a:gd name="T38" fmla="*/ 1 w 32"/>
                  <a:gd name="T39" fmla="*/ 9 h 9"/>
                  <a:gd name="T40" fmla="*/ 1 w 32"/>
                  <a:gd name="T41" fmla="*/ 9 h 9"/>
                  <a:gd name="T42" fmla="*/ 0 w 32"/>
                  <a:gd name="T43" fmla="*/ 9 h 9"/>
                  <a:gd name="T44" fmla="*/ 0 w 32"/>
                  <a:gd name="T45" fmla="*/ 9 h 9"/>
                  <a:gd name="T46" fmla="*/ 0 w 32"/>
                  <a:gd name="T47" fmla="*/ 9 h 9"/>
                  <a:gd name="T48" fmla="*/ 0 w 32"/>
                  <a:gd name="T49" fmla="*/ 7 h 9"/>
                  <a:gd name="T50" fmla="*/ 0 w 32"/>
                  <a:gd name="T51" fmla="*/ 7 h 9"/>
                  <a:gd name="T52" fmla="*/ 0 w 32"/>
                  <a:gd name="T53" fmla="*/ 7 h 9"/>
                  <a:gd name="T54" fmla="*/ 0 w 32"/>
                  <a:gd name="T55" fmla="*/ 7 h 9"/>
                  <a:gd name="T56" fmla="*/ 0 w 32"/>
                  <a:gd name="T57" fmla="*/ 2 h 9"/>
                  <a:gd name="T58" fmla="*/ 0 w 32"/>
                  <a:gd name="T59" fmla="*/ 2 h 9"/>
                  <a:gd name="T60" fmla="*/ 0 w 32"/>
                  <a:gd name="T61" fmla="*/ 2 h 9"/>
                  <a:gd name="T62" fmla="*/ 0 w 32"/>
                  <a:gd name="T63" fmla="*/ 2 h 9"/>
                  <a:gd name="T64" fmla="*/ 0 w 32"/>
                  <a:gd name="T65" fmla="*/ 0 h 9"/>
                  <a:gd name="T66" fmla="*/ 0 w 32"/>
                  <a:gd name="T67" fmla="*/ 0 h 9"/>
                  <a:gd name="T68" fmla="*/ 0 w 32"/>
                  <a:gd name="T69" fmla="*/ 0 h 9"/>
                  <a:gd name="T70" fmla="*/ 1 w 32"/>
                  <a:gd name="T71" fmla="*/ 0 h 9"/>
                  <a:gd name="T72" fmla="*/ 1 w 32"/>
                  <a:gd name="T7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9">
                    <a:moveTo>
                      <a:pt x="1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9"/>
                    </a:lnTo>
                    <a:lnTo>
                      <a:pt x="32" y="9"/>
                    </a:lnTo>
                    <a:lnTo>
                      <a:pt x="32" y="9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5" name="Freeform 25"/>
              <p:cNvSpPr>
                <a:spLocks/>
              </p:cNvSpPr>
              <p:nvPr/>
            </p:nvSpPr>
            <p:spPr bwMode="auto">
              <a:xfrm>
                <a:off x="4159" y="1341"/>
                <a:ext cx="32" cy="9"/>
              </a:xfrm>
              <a:custGeom>
                <a:avLst/>
                <a:gdLst>
                  <a:gd name="T0" fmla="*/ 1 w 32"/>
                  <a:gd name="T1" fmla="*/ 0 h 9"/>
                  <a:gd name="T2" fmla="*/ 30 w 32"/>
                  <a:gd name="T3" fmla="*/ 0 h 9"/>
                  <a:gd name="T4" fmla="*/ 30 w 32"/>
                  <a:gd name="T5" fmla="*/ 0 h 9"/>
                  <a:gd name="T6" fmla="*/ 32 w 32"/>
                  <a:gd name="T7" fmla="*/ 0 h 9"/>
                  <a:gd name="T8" fmla="*/ 32 w 32"/>
                  <a:gd name="T9" fmla="*/ 0 h 9"/>
                  <a:gd name="T10" fmla="*/ 32 w 32"/>
                  <a:gd name="T11" fmla="*/ 0 h 9"/>
                  <a:gd name="T12" fmla="*/ 32 w 32"/>
                  <a:gd name="T13" fmla="*/ 2 h 9"/>
                  <a:gd name="T14" fmla="*/ 32 w 32"/>
                  <a:gd name="T15" fmla="*/ 2 h 9"/>
                  <a:gd name="T16" fmla="*/ 32 w 32"/>
                  <a:gd name="T17" fmla="*/ 2 h 9"/>
                  <a:gd name="T18" fmla="*/ 32 w 32"/>
                  <a:gd name="T19" fmla="*/ 2 h 9"/>
                  <a:gd name="T20" fmla="*/ 32 w 32"/>
                  <a:gd name="T21" fmla="*/ 7 h 9"/>
                  <a:gd name="T22" fmla="*/ 32 w 32"/>
                  <a:gd name="T23" fmla="*/ 7 h 9"/>
                  <a:gd name="T24" fmla="*/ 32 w 32"/>
                  <a:gd name="T25" fmla="*/ 7 h 9"/>
                  <a:gd name="T26" fmla="*/ 32 w 32"/>
                  <a:gd name="T27" fmla="*/ 7 h 9"/>
                  <a:gd name="T28" fmla="*/ 32 w 32"/>
                  <a:gd name="T29" fmla="*/ 9 h 9"/>
                  <a:gd name="T30" fmla="*/ 32 w 32"/>
                  <a:gd name="T31" fmla="*/ 9 h 9"/>
                  <a:gd name="T32" fmla="*/ 32 w 32"/>
                  <a:gd name="T33" fmla="*/ 9 h 9"/>
                  <a:gd name="T34" fmla="*/ 30 w 32"/>
                  <a:gd name="T35" fmla="*/ 9 h 9"/>
                  <a:gd name="T36" fmla="*/ 30 w 32"/>
                  <a:gd name="T37" fmla="*/ 9 h 9"/>
                  <a:gd name="T38" fmla="*/ 1 w 32"/>
                  <a:gd name="T39" fmla="*/ 9 h 9"/>
                  <a:gd name="T40" fmla="*/ 1 w 32"/>
                  <a:gd name="T41" fmla="*/ 9 h 9"/>
                  <a:gd name="T42" fmla="*/ 0 w 32"/>
                  <a:gd name="T43" fmla="*/ 9 h 9"/>
                  <a:gd name="T44" fmla="*/ 0 w 32"/>
                  <a:gd name="T45" fmla="*/ 9 h 9"/>
                  <a:gd name="T46" fmla="*/ 0 w 32"/>
                  <a:gd name="T47" fmla="*/ 9 h 9"/>
                  <a:gd name="T48" fmla="*/ 0 w 32"/>
                  <a:gd name="T49" fmla="*/ 7 h 9"/>
                  <a:gd name="T50" fmla="*/ 0 w 32"/>
                  <a:gd name="T51" fmla="*/ 7 h 9"/>
                  <a:gd name="T52" fmla="*/ 0 w 32"/>
                  <a:gd name="T53" fmla="*/ 7 h 9"/>
                  <a:gd name="T54" fmla="*/ 0 w 32"/>
                  <a:gd name="T55" fmla="*/ 7 h 9"/>
                  <a:gd name="T56" fmla="*/ 0 w 32"/>
                  <a:gd name="T57" fmla="*/ 2 h 9"/>
                  <a:gd name="T58" fmla="*/ 0 w 32"/>
                  <a:gd name="T59" fmla="*/ 2 h 9"/>
                  <a:gd name="T60" fmla="*/ 0 w 32"/>
                  <a:gd name="T61" fmla="*/ 2 h 9"/>
                  <a:gd name="T62" fmla="*/ 0 w 32"/>
                  <a:gd name="T63" fmla="*/ 2 h 9"/>
                  <a:gd name="T64" fmla="*/ 0 w 32"/>
                  <a:gd name="T65" fmla="*/ 0 h 9"/>
                  <a:gd name="T66" fmla="*/ 0 w 32"/>
                  <a:gd name="T67" fmla="*/ 0 h 9"/>
                  <a:gd name="T68" fmla="*/ 0 w 32"/>
                  <a:gd name="T69" fmla="*/ 0 h 9"/>
                  <a:gd name="T70" fmla="*/ 1 w 32"/>
                  <a:gd name="T71" fmla="*/ 0 h 9"/>
                  <a:gd name="T72" fmla="*/ 1 w 32"/>
                  <a:gd name="T7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9">
                    <a:moveTo>
                      <a:pt x="1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9"/>
                    </a:lnTo>
                    <a:lnTo>
                      <a:pt x="32" y="9"/>
                    </a:lnTo>
                    <a:lnTo>
                      <a:pt x="32" y="9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6" name="Freeform 26"/>
              <p:cNvSpPr>
                <a:spLocks/>
              </p:cNvSpPr>
              <p:nvPr/>
            </p:nvSpPr>
            <p:spPr bwMode="auto">
              <a:xfrm>
                <a:off x="3969" y="1142"/>
                <a:ext cx="90" cy="80"/>
              </a:xfrm>
              <a:custGeom>
                <a:avLst/>
                <a:gdLst>
                  <a:gd name="T0" fmla="*/ 9 w 90"/>
                  <a:gd name="T1" fmla="*/ 1 h 80"/>
                  <a:gd name="T2" fmla="*/ 7 w 90"/>
                  <a:gd name="T3" fmla="*/ 1 h 80"/>
                  <a:gd name="T4" fmla="*/ 6 w 90"/>
                  <a:gd name="T5" fmla="*/ 1 h 80"/>
                  <a:gd name="T6" fmla="*/ 4 w 90"/>
                  <a:gd name="T7" fmla="*/ 1 h 80"/>
                  <a:gd name="T8" fmla="*/ 4 w 90"/>
                  <a:gd name="T9" fmla="*/ 3 h 80"/>
                  <a:gd name="T10" fmla="*/ 4 w 90"/>
                  <a:gd name="T11" fmla="*/ 3 h 80"/>
                  <a:gd name="T12" fmla="*/ 2 w 90"/>
                  <a:gd name="T13" fmla="*/ 5 h 80"/>
                  <a:gd name="T14" fmla="*/ 2 w 90"/>
                  <a:gd name="T15" fmla="*/ 5 h 80"/>
                  <a:gd name="T16" fmla="*/ 2 w 90"/>
                  <a:gd name="T17" fmla="*/ 7 h 80"/>
                  <a:gd name="T18" fmla="*/ 0 w 90"/>
                  <a:gd name="T19" fmla="*/ 80 h 80"/>
                  <a:gd name="T20" fmla="*/ 6 w 90"/>
                  <a:gd name="T21" fmla="*/ 62 h 80"/>
                  <a:gd name="T22" fmla="*/ 11 w 90"/>
                  <a:gd name="T23" fmla="*/ 47 h 80"/>
                  <a:gd name="T24" fmla="*/ 19 w 90"/>
                  <a:gd name="T25" fmla="*/ 35 h 80"/>
                  <a:gd name="T26" fmla="*/ 28 w 90"/>
                  <a:gd name="T27" fmla="*/ 24 h 80"/>
                  <a:gd name="T28" fmla="*/ 39 w 90"/>
                  <a:gd name="T29" fmla="*/ 17 h 80"/>
                  <a:gd name="T30" fmla="*/ 54 w 90"/>
                  <a:gd name="T31" fmla="*/ 9 h 80"/>
                  <a:gd name="T32" fmla="*/ 71 w 90"/>
                  <a:gd name="T33" fmla="*/ 3 h 80"/>
                  <a:gd name="T34" fmla="*/ 90 w 90"/>
                  <a:gd name="T35" fmla="*/ 0 h 80"/>
                  <a:gd name="T36" fmla="*/ 9 w 90"/>
                  <a:gd name="T37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80">
                    <a:moveTo>
                      <a:pt x="9" y="1"/>
                    </a:moveTo>
                    <a:lnTo>
                      <a:pt x="7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80"/>
                    </a:lnTo>
                    <a:lnTo>
                      <a:pt x="6" y="62"/>
                    </a:lnTo>
                    <a:lnTo>
                      <a:pt x="11" y="47"/>
                    </a:lnTo>
                    <a:lnTo>
                      <a:pt x="19" y="35"/>
                    </a:lnTo>
                    <a:lnTo>
                      <a:pt x="28" y="24"/>
                    </a:lnTo>
                    <a:lnTo>
                      <a:pt x="39" y="17"/>
                    </a:lnTo>
                    <a:lnTo>
                      <a:pt x="54" y="9"/>
                    </a:lnTo>
                    <a:lnTo>
                      <a:pt x="71" y="3"/>
                    </a:lnTo>
                    <a:lnTo>
                      <a:pt x="90" y="0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7" name="Freeform 27"/>
              <p:cNvSpPr>
                <a:spLocks/>
              </p:cNvSpPr>
              <p:nvPr/>
            </p:nvSpPr>
            <p:spPr bwMode="auto">
              <a:xfrm>
                <a:off x="3969" y="1142"/>
                <a:ext cx="90" cy="80"/>
              </a:xfrm>
              <a:custGeom>
                <a:avLst/>
                <a:gdLst>
                  <a:gd name="T0" fmla="*/ 9 w 90"/>
                  <a:gd name="T1" fmla="*/ 1 h 80"/>
                  <a:gd name="T2" fmla="*/ 7 w 90"/>
                  <a:gd name="T3" fmla="*/ 1 h 80"/>
                  <a:gd name="T4" fmla="*/ 6 w 90"/>
                  <a:gd name="T5" fmla="*/ 1 h 80"/>
                  <a:gd name="T6" fmla="*/ 4 w 90"/>
                  <a:gd name="T7" fmla="*/ 1 h 80"/>
                  <a:gd name="T8" fmla="*/ 4 w 90"/>
                  <a:gd name="T9" fmla="*/ 3 h 80"/>
                  <a:gd name="T10" fmla="*/ 4 w 90"/>
                  <a:gd name="T11" fmla="*/ 3 h 80"/>
                  <a:gd name="T12" fmla="*/ 2 w 90"/>
                  <a:gd name="T13" fmla="*/ 5 h 80"/>
                  <a:gd name="T14" fmla="*/ 2 w 90"/>
                  <a:gd name="T15" fmla="*/ 5 h 80"/>
                  <a:gd name="T16" fmla="*/ 2 w 90"/>
                  <a:gd name="T17" fmla="*/ 7 h 80"/>
                  <a:gd name="T18" fmla="*/ 0 w 90"/>
                  <a:gd name="T19" fmla="*/ 80 h 80"/>
                  <a:gd name="T20" fmla="*/ 6 w 90"/>
                  <a:gd name="T21" fmla="*/ 62 h 80"/>
                  <a:gd name="T22" fmla="*/ 11 w 90"/>
                  <a:gd name="T23" fmla="*/ 47 h 80"/>
                  <a:gd name="T24" fmla="*/ 19 w 90"/>
                  <a:gd name="T25" fmla="*/ 35 h 80"/>
                  <a:gd name="T26" fmla="*/ 28 w 90"/>
                  <a:gd name="T27" fmla="*/ 24 h 80"/>
                  <a:gd name="T28" fmla="*/ 39 w 90"/>
                  <a:gd name="T29" fmla="*/ 17 h 80"/>
                  <a:gd name="T30" fmla="*/ 54 w 90"/>
                  <a:gd name="T31" fmla="*/ 9 h 80"/>
                  <a:gd name="T32" fmla="*/ 71 w 90"/>
                  <a:gd name="T33" fmla="*/ 3 h 80"/>
                  <a:gd name="T34" fmla="*/ 90 w 90"/>
                  <a:gd name="T35" fmla="*/ 0 h 80"/>
                  <a:gd name="T36" fmla="*/ 9 w 90"/>
                  <a:gd name="T37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80">
                    <a:moveTo>
                      <a:pt x="9" y="1"/>
                    </a:moveTo>
                    <a:lnTo>
                      <a:pt x="7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80"/>
                    </a:lnTo>
                    <a:lnTo>
                      <a:pt x="6" y="62"/>
                    </a:lnTo>
                    <a:lnTo>
                      <a:pt x="11" y="47"/>
                    </a:lnTo>
                    <a:lnTo>
                      <a:pt x="19" y="35"/>
                    </a:lnTo>
                    <a:lnTo>
                      <a:pt x="28" y="24"/>
                    </a:lnTo>
                    <a:lnTo>
                      <a:pt x="39" y="17"/>
                    </a:lnTo>
                    <a:lnTo>
                      <a:pt x="54" y="9"/>
                    </a:lnTo>
                    <a:lnTo>
                      <a:pt x="71" y="3"/>
                    </a:lnTo>
                    <a:lnTo>
                      <a:pt x="90" y="0"/>
                    </a:lnTo>
                    <a:lnTo>
                      <a:pt x="9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8" name="Rectangle 28"/>
              <p:cNvSpPr>
                <a:spLocks noChangeArrowheads="1"/>
              </p:cNvSpPr>
              <p:nvPr/>
            </p:nvSpPr>
            <p:spPr bwMode="auto">
              <a:xfrm>
                <a:off x="3862" y="1493"/>
                <a:ext cx="430" cy="9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09" name="Rectangle 29"/>
              <p:cNvSpPr>
                <a:spLocks noChangeArrowheads="1"/>
              </p:cNvSpPr>
              <p:nvPr/>
            </p:nvSpPr>
            <p:spPr bwMode="auto">
              <a:xfrm>
                <a:off x="3862" y="1493"/>
                <a:ext cx="430" cy="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0" name="Freeform 30"/>
              <p:cNvSpPr>
                <a:spLocks/>
              </p:cNvSpPr>
              <p:nvPr/>
            </p:nvSpPr>
            <p:spPr bwMode="auto">
              <a:xfrm>
                <a:off x="3856" y="1392"/>
                <a:ext cx="440" cy="101"/>
              </a:xfrm>
              <a:custGeom>
                <a:avLst/>
                <a:gdLst>
                  <a:gd name="T0" fmla="*/ 6 w 440"/>
                  <a:gd name="T1" fmla="*/ 0 h 101"/>
                  <a:gd name="T2" fmla="*/ 436 w 440"/>
                  <a:gd name="T3" fmla="*/ 0 h 101"/>
                  <a:gd name="T4" fmla="*/ 436 w 440"/>
                  <a:gd name="T5" fmla="*/ 0 h 101"/>
                  <a:gd name="T6" fmla="*/ 438 w 440"/>
                  <a:gd name="T7" fmla="*/ 0 h 101"/>
                  <a:gd name="T8" fmla="*/ 438 w 440"/>
                  <a:gd name="T9" fmla="*/ 0 h 101"/>
                  <a:gd name="T10" fmla="*/ 438 w 440"/>
                  <a:gd name="T11" fmla="*/ 0 h 101"/>
                  <a:gd name="T12" fmla="*/ 440 w 440"/>
                  <a:gd name="T13" fmla="*/ 0 h 101"/>
                  <a:gd name="T14" fmla="*/ 440 w 440"/>
                  <a:gd name="T15" fmla="*/ 1 h 101"/>
                  <a:gd name="T16" fmla="*/ 440 w 440"/>
                  <a:gd name="T17" fmla="*/ 1 h 101"/>
                  <a:gd name="T18" fmla="*/ 440 w 440"/>
                  <a:gd name="T19" fmla="*/ 3 h 101"/>
                  <a:gd name="T20" fmla="*/ 440 w 440"/>
                  <a:gd name="T21" fmla="*/ 97 h 101"/>
                  <a:gd name="T22" fmla="*/ 440 w 440"/>
                  <a:gd name="T23" fmla="*/ 99 h 101"/>
                  <a:gd name="T24" fmla="*/ 440 w 440"/>
                  <a:gd name="T25" fmla="*/ 99 h 101"/>
                  <a:gd name="T26" fmla="*/ 440 w 440"/>
                  <a:gd name="T27" fmla="*/ 99 h 101"/>
                  <a:gd name="T28" fmla="*/ 438 w 440"/>
                  <a:gd name="T29" fmla="*/ 101 h 101"/>
                  <a:gd name="T30" fmla="*/ 438 w 440"/>
                  <a:gd name="T31" fmla="*/ 101 h 101"/>
                  <a:gd name="T32" fmla="*/ 438 w 440"/>
                  <a:gd name="T33" fmla="*/ 101 h 101"/>
                  <a:gd name="T34" fmla="*/ 436 w 440"/>
                  <a:gd name="T35" fmla="*/ 101 h 101"/>
                  <a:gd name="T36" fmla="*/ 436 w 440"/>
                  <a:gd name="T37" fmla="*/ 101 h 101"/>
                  <a:gd name="T38" fmla="*/ 6 w 440"/>
                  <a:gd name="T39" fmla="*/ 101 h 101"/>
                  <a:gd name="T40" fmla="*/ 6 w 440"/>
                  <a:gd name="T41" fmla="*/ 101 h 101"/>
                  <a:gd name="T42" fmla="*/ 4 w 440"/>
                  <a:gd name="T43" fmla="*/ 101 h 101"/>
                  <a:gd name="T44" fmla="*/ 4 w 440"/>
                  <a:gd name="T45" fmla="*/ 101 h 101"/>
                  <a:gd name="T46" fmla="*/ 2 w 440"/>
                  <a:gd name="T47" fmla="*/ 101 h 101"/>
                  <a:gd name="T48" fmla="*/ 2 w 440"/>
                  <a:gd name="T49" fmla="*/ 99 h 101"/>
                  <a:gd name="T50" fmla="*/ 2 w 440"/>
                  <a:gd name="T51" fmla="*/ 99 h 101"/>
                  <a:gd name="T52" fmla="*/ 0 w 440"/>
                  <a:gd name="T53" fmla="*/ 99 h 101"/>
                  <a:gd name="T54" fmla="*/ 0 w 440"/>
                  <a:gd name="T55" fmla="*/ 97 h 101"/>
                  <a:gd name="T56" fmla="*/ 0 w 440"/>
                  <a:gd name="T57" fmla="*/ 3 h 101"/>
                  <a:gd name="T58" fmla="*/ 0 w 440"/>
                  <a:gd name="T59" fmla="*/ 1 h 101"/>
                  <a:gd name="T60" fmla="*/ 2 w 440"/>
                  <a:gd name="T61" fmla="*/ 1 h 101"/>
                  <a:gd name="T62" fmla="*/ 2 w 440"/>
                  <a:gd name="T63" fmla="*/ 0 h 101"/>
                  <a:gd name="T64" fmla="*/ 2 w 440"/>
                  <a:gd name="T65" fmla="*/ 0 h 101"/>
                  <a:gd name="T66" fmla="*/ 4 w 440"/>
                  <a:gd name="T67" fmla="*/ 0 h 101"/>
                  <a:gd name="T68" fmla="*/ 4 w 440"/>
                  <a:gd name="T69" fmla="*/ 0 h 101"/>
                  <a:gd name="T70" fmla="*/ 6 w 440"/>
                  <a:gd name="T71" fmla="*/ 0 h 101"/>
                  <a:gd name="T72" fmla="*/ 6 w 440"/>
                  <a:gd name="T7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101">
                    <a:moveTo>
                      <a:pt x="6" y="0"/>
                    </a:moveTo>
                    <a:lnTo>
                      <a:pt x="436" y="0"/>
                    </a:lnTo>
                    <a:lnTo>
                      <a:pt x="436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40" y="0"/>
                    </a:lnTo>
                    <a:lnTo>
                      <a:pt x="440" y="1"/>
                    </a:lnTo>
                    <a:lnTo>
                      <a:pt x="440" y="1"/>
                    </a:lnTo>
                    <a:lnTo>
                      <a:pt x="440" y="3"/>
                    </a:lnTo>
                    <a:lnTo>
                      <a:pt x="440" y="97"/>
                    </a:lnTo>
                    <a:lnTo>
                      <a:pt x="440" y="99"/>
                    </a:lnTo>
                    <a:lnTo>
                      <a:pt x="440" y="99"/>
                    </a:lnTo>
                    <a:lnTo>
                      <a:pt x="440" y="99"/>
                    </a:lnTo>
                    <a:lnTo>
                      <a:pt x="438" y="101"/>
                    </a:lnTo>
                    <a:lnTo>
                      <a:pt x="438" y="101"/>
                    </a:lnTo>
                    <a:lnTo>
                      <a:pt x="438" y="101"/>
                    </a:lnTo>
                    <a:lnTo>
                      <a:pt x="436" y="101"/>
                    </a:lnTo>
                    <a:lnTo>
                      <a:pt x="436" y="101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2" y="101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0" y="99"/>
                    </a:lnTo>
                    <a:lnTo>
                      <a:pt x="0" y="97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1" name="Freeform 31"/>
              <p:cNvSpPr>
                <a:spLocks/>
              </p:cNvSpPr>
              <p:nvPr/>
            </p:nvSpPr>
            <p:spPr bwMode="auto">
              <a:xfrm>
                <a:off x="3856" y="1392"/>
                <a:ext cx="440" cy="101"/>
              </a:xfrm>
              <a:custGeom>
                <a:avLst/>
                <a:gdLst>
                  <a:gd name="T0" fmla="*/ 6 w 440"/>
                  <a:gd name="T1" fmla="*/ 0 h 101"/>
                  <a:gd name="T2" fmla="*/ 436 w 440"/>
                  <a:gd name="T3" fmla="*/ 0 h 101"/>
                  <a:gd name="T4" fmla="*/ 436 w 440"/>
                  <a:gd name="T5" fmla="*/ 0 h 101"/>
                  <a:gd name="T6" fmla="*/ 438 w 440"/>
                  <a:gd name="T7" fmla="*/ 0 h 101"/>
                  <a:gd name="T8" fmla="*/ 438 w 440"/>
                  <a:gd name="T9" fmla="*/ 0 h 101"/>
                  <a:gd name="T10" fmla="*/ 438 w 440"/>
                  <a:gd name="T11" fmla="*/ 0 h 101"/>
                  <a:gd name="T12" fmla="*/ 440 w 440"/>
                  <a:gd name="T13" fmla="*/ 0 h 101"/>
                  <a:gd name="T14" fmla="*/ 440 w 440"/>
                  <a:gd name="T15" fmla="*/ 1 h 101"/>
                  <a:gd name="T16" fmla="*/ 440 w 440"/>
                  <a:gd name="T17" fmla="*/ 1 h 101"/>
                  <a:gd name="T18" fmla="*/ 440 w 440"/>
                  <a:gd name="T19" fmla="*/ 3 h 101"/>
                  <a:gd name="T20" fmla="*/ 440 w 440"/>
                  <a:gd name="T21" fmla="*/ 97 h 101"/>
                  <a:gd name="T22" fmla="*/ 440 w 440"/>
                  <a:gd name="T23" fmla="*/ 99 h 101"/>
                  <a:gd name="T24" fmla="*/ 440 w 440"/>
                  <a:gd name="T25" fmla="*/ 99 h 101"/>
                  <a:gd name="T26" fmla="*/ 440 w 440"/>
                  <a:gd name="T27" fmla="*/ 99 h 101"/>
                  <a:gd name="T28" fmla="*/ 438 w 440"/>
                  <a:gd name="T29" fmla="*/ 101 h 101"/>
                  <a:gd name="T30" fmla="*/ 438 w 440"/>
                  <a:gd name="T31" fmla="*/ 101 h 101"/>
                  <a:gd name="T32" fmla="*/ 438 w 440"/>
                  <a:gd name="T33" fmla="*/ 101 h 101"/>
                  <a:gd name="T34" fmla="*/ 436 w 440"/>
                  <a:gd name="T35" fmla="*/ 101 h 101"/>
                  <a:gd name="T36" fmla="*/ 436 w 440"/>
                  <a:gd name="T37" fmla="*/ 101 h 101"/>
                  <a:gd name="T38" fmla="*/ 6 w 440"/>
                  <a:gd name="T39" fmla="*/ 101 h 101"/>
                  <a:gd name="T40" fmla="*/ 6 w 440"/>
                  <a:gd name="T41" fmla="*/ 101 h 101"/>
                  <a:gd name="T42" fmla="*/ 4 w 440"/>
                  <a:gd name="T43" fmla="*/ 101 h 101"/>
                  <a:gd name="T44" fmla="*/ 4 w 440"/>
                  <a:gd name="T45" fmla="*/ 101 h 101"/>
                  <a:gd name="T46" fmla="*/ 2 w 440"/>
                  <a:gd name="T47" fmla="*/ 101 h 101"/>
                  <a:gd name="T48" fmla="*/ 2 w 440"/>
                  <a:gd name="T49" fmla="*/ 99 h 101"/>
                  <a:gd name="T50" fmla="*/ 2 w 440"/>
                  <a:gd name="T51" fmla="*/ 99 h 101"/>
                  <a:gd name="T52" fmla="*/ 0 w 440"/>
                  <a:gd name="T53" fmla="*/ 99 h 101"/>
                  <a:gd name="T54" fmla="*/ 0 w 440"/>
                  <a:gd name="T55" fmla="*/ 97 h 101"/>
                  <a:gd name="T56" fmla="*/ 0 w 440"/>
                  <a:gd name="T57" fmla="*/ 3 h 101"/>
                  <a:gd name="T58" fmla="*/ 0 w 440"/>
                  <a:gd name="T59" fmla="*/ 1 h 101"/>
                  <a:gd name="T60" fmla="*/ 2 w 440"/>
                  <a:gd name="T61" fmla="*/ 1 h 101"/>
                  <a:gd name="T62" fmla="*/ 2 w 440"/>
                  <a:gd name="T63" fmla="*/ 0 h 101"/>
                  <a:gd name="T64" fmla="*/ 2 w 440"/>
                  <a:gd name="T65" fmla="*/ 0 h 101"/>
                  <a:gd name="T66" fmla="*/ 4 w 440"/>
                  <a:gd name="T67" fmla="*/ 0 h 101"/>
                  <a:gd name="T68" fmla="*/ 4 w 440"/>
                  <a:gd name="T69" fmla="*/ 0 h 101"/>
                  <a:gd name="T70" fmla="*/ 6 w 440"/>
                  <a:gd name="T71" fmla="*/ 0 h 101"/>
                  <a:gd name="T72" fmla="*/ 6 w 440"/>
                  <a:gd name="T7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101">
                    <a:moveTo>
                      <a:pt x="6" y="0"/>
                    </a:moveTo>
                    <a:lnTo>
                      <a:pt x="436" y="0"/>
                    </a:lnTo>
                    <a:lnTo>
                      <a:pt x="436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40" y="0"/>
                    </a:lnTo>
                    <a:lnTo>
                      <a:pt x="440" y="1"/>
                    </a:lnTo>
                    <a:lnTo>
                      <a:pt x="440" y="1"/>
                    </a:lnTo>
                    <a:lnTo>
                      <a:pt x="440" y="3"/>
                    </a:lnTo>
                    <a:lnTo>
                      <a:pt x="440" y="97"/>
                    </a:lnTo>
                    <a:lnTo>
                      <a:pt x="440" y="99"/>
                    </a:lnTo>
                    <a:lnTo>
                      <a:pt x="440" y="99"/>
                    </a:lnTo>
                    <a:lnTo>
                      <a:pt x="440" y="99"/>
                    </a:lnTo>
                    <a:lnTo>
                      <a:pt x="438" y="101"/>
                    </a:lnTo>
                    <a:lnTo>
                      <a:pt x="438" y="101"/>
                    </a:lnTo>
                    <a:lnTo>
                      <a:pt x="438" y="101"/>
                    </a:lnTo>
                    <a:lnTo>
                      <a:pt x="436" y="101"/>
                    </a:lnTo>
                    <a:lnTo>
                      <a:pt x="436" y="101"/>
                    </a:lnTo>
                    <a:lnTo>
                      <a:pt x="6" y="101"/>
                    </a:lnTo>
                    <a:lnTo>
                      <a:pt x="6" y="101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2" y="101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0" y="99"/>
                    </a:lnTo>
                    <a:lnTo>
                      <a:pt x="0" y="97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2" name="Freeform 32"/>
              <p:cNvSpPr>
                <a:spLocks/>
              </p:cNvSpPr>
              <p:nvPr/>
            </p:nvSpPr>
            <p:spPr bwMode="auto">
              <a:xfrm>
                <a:off x="3862" y="1392"/>
                <a:ext cx="430" cy="99"/>
              </a:xfrm>
              <a:custGeom>
                <a:avLst/>
                <a:gdLst>
                  <a:gd name="T0" fmla="*/ 4 w 430"/>
                  <a:gd name="T1" fmla="*/ 0 h 99"/>
                  <a:gd name="T2" fmla="*/ 424 w 430"/>
                  <a:gd name="T3" fmla="*/ 0 h 99"/>
                  <a:gd name="T4" fmla="*/ 426 w 430"/>
                  <a:gd name="T5" fmla="*/ 0 h 99"/>
                  <a:gd name="T6" fmla="*/ 426 w 430"/>
                  <a:gd name="T7" fmla="*/ 0 h 99"/>
                  <a:gd name="T8" fmla="*/ 428 w 430"/>
                  <a:gd name="T9" fmla="*/ 0 h 99"/>
                  <a:gd name="T10" fmla="*/ 428 w 430"/>
                  <a:gd name="T11" fmla="*/ 1 h 99"/>
                  <a:gd name="T12" fmla="*/ 428 w 430"/>
                  <a:gd name="T13" fmla="*/ 1 h 99"/>
                  <a:gd name="T14" fmla="*/ 430 w 430"/>
                  <a:gd name="T15" fmla="*/ 1 h 99"/>
                  <a:gd name="T16" fmla="*/ 430 w 430"/>
                  <a:gd name="T17" fmla="*/ 3 h 99"/>
                  <a:gd name="T18" fmla="*/ 430 w 430"/>
                  <a:gd name="T19" fmla="*/ 3 h 99"/>
                  <a:gd name="T20" fmla="*/ 430 w 430"/>
                  <a:gd name="T21" fmla="*/ 95 h 99"/>
                  <a:gd name="T22" fmla="*/ 430 w 430"/>
                  <a:gd name="T23" fmla="*/ 97 h 99"/>
                  <a:gd name="T24" fmla="*/ 430 w 430"/>
                  <a:gd name="T25" fmla="*/ 97 h 99"/>
                  <a:gd name="T26" fmla="*/ 428 w 430"/>
                  <a:gd name="T27" fmla="*/ 99 h 99"/>
                  <a:gd name="T28" fmla="*/ 428 w 430"/>
                  <a:gd name="T29" fmla="*/ 99 h 99"/>
                  <a:gd name="T30" fmla="*/ 428 w 430"/>
                  <a:gd name="T31" fmla="*/ 99 h 99"/>
                  <a:gd name="T32" fmla="*/ 426 w 430"/>
                  <a:gd name="T33" fmla="*/ 99 h 99"/>
                  <a:gd name="T34" fmla="*/ 426 w 430"/>
                  <a:gd name="T35" fmla="*/ 99 h 99"/>
                  <a:gd name="T36" fmla="*/ 424 w 430"/>
                  <a:gd name="T37" fmla="*/ 99 h 99"/>
                  <a:gd name="T38" fmla="*/ 4 w 430"/>
                  <a:gd name="T39" fmla="*/ 99 h 99"/>
                  <a:gd name="T40" fmla="*/ 4 w 430"/>
                  <a:gd name="T41" fmla="*/ 99 h 99"/>
                  <a:gd name="T42" fmla="*/ 4 w 430"/>
                  <a:gd name="T43" fmla="*/ 99 h 99"/>
                  <a:gd name="T44" fmla="*/ 2 w 430"/>
                  <a:gd name="T45" fmla="*/ 99 h 99"/>
                  <a:gd name="T46" fmla="*/ 2 w 430"/>
                  <a:gd name="T47" fmla="*/ 99 h 99"/>
                  <a:gd name="T48" fmla="*/ 2 w 430"/>
                  <a:gd name="T49" fmla="*/ 99 h 99"/>
                  <a:gd name="T50" fmla="*/ 0 w 430"/>
                  <a:gd name="T51" fmla="*/ 97 h 99"/>
                  <a:gd name="T52" fmla="*/ 0 w 430"/>
                  <a:gd name="T53" fmla="*/ 97 h 99"/>
                  <a:gd name="T54" fmla="*/ 0 w 430"/>
                  <a:gd name="T55" fmla="*/ 95 h 99"/>
                  <a:gd name="T56" fmla="*/ 0 w 430"/>
                  <a:gd name="T57" fmla="*/ 3 h 99"/>
                  <a:gd name="T58" fmla="*/ 0 w 430"/>
                  <a:gd name="T59" fmla="*/ 3 h 99"/>
                  <a:gd name="T60" fmla="*/ 0 w 430"/>
                  <a:gd name="T61" fmla="*/ 1 h 99"/>
                  <a:gd name="T62" fmla="*/ 2 w 430"/>
                  <a:gd name="T63" fmla="*/ 1 h 99"/>
                  <a:gd name="T64" fmla="*/ 2 w 430"/>
                  <a:gd name="T65" fmla="*/ 1 h 99"/>
                  <a:gd name="T66" fmla="*/ 2 w 430"/>
                  <a:gd name="T67" fmla="*/ 0 h 99"/>
                  <a:gd name="T68" fmla="*/ 4 w 430"/>
                  <a:gd name="T69" fmla="*/ 0 h 99"/>
                  <a:gd name="T70" fmla="*/ 4 w 430"/>
                  <a:gd name="T71" fmla="*/ 0 h 99"/>
                  <a:gd name="T72" fmla="*/ 4 w 430"/>
                  <a:gd name="T7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0" h="99">
                    <a:moveTo>
                      <a:pt x="4" y="0"/>
                    </a:moveTo>
                    <a:lnTo>
                      <a:pt x="424" y="0"/>
                    </a:lnTo>
                    <a:lnTo>
                      <a:pt x="426" y="0"/>
                    </a:lnTo>
                    <a:lnTo>
                      <a:pt x="426" y="0"/>
                    </a:lnTo>
                    <a:lnTo>
                      <a:pt x="428" y="0"/>
                    </a:lnTo>
                    <a:lnTo>
                      <a:pt x="428" y="1"/>
                    </a:lnTo>
                    <a:lnTo>
                      <a:pt x="428" y="1"/>
                    </a:lnTo>
                    <a:lnTo>
                      <a:pt x="430" y="1"/>
                    </a:lnTo>
                    <a:lnTo>
                      <a:pt x="430" y="3"/>
                    </a:lnTo>
                    <a:lnTo>
                      <a:pt x="430" y="3"/>
                    </a:lnTo>
                    <a:lnTo>
                      <a:pt x="430" y="95"/>
                    </a:lnTo>
                    <a:lnTo>
                      <a:pt x="430" y="97"/>
                    </a:lnTo>
                    <a:lnTo>
                      <a:pt x="430" y="97"/>
                    </a:lnTo>
                    <a:lnTo>
                      <a:pt x="428" y="99"/>
                    </a:lnTo>
                    <a:lnTo>
                      <a:pt x="428" y="99"/>
                    </a:lnTo>
                    <a:lnTo>
                      <a:pt x="428" y="99"/>
                    </a:lnTo>
                    <a:lnTo>
                      <a:pt x="426" y="99"/>
                    </a:lnTo>
                    <a:lnTo>
                      <a:pt x="426" y="99"/>
                    </a:lnTo>
                    <a:lnTo>
                      <a:pt x="424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3" name="Freeform 33"/>
              <p:cNvSpPr>
                <a:spLocks/>
              </p:cNvSpPr>
              <p:nvPr/>
            </p:nvSpPr>
            <p:spPr bwMode="auto">
              <a:xfrm>
                <a:off x="3862" y="1392"/>
                <a:ext cx="430" cy="99"/>
              </a:xfrm>
              <a:custGeom>
                <a:avLst/>
                <a:gdLst>
                  <a:gd name="T0" fmla="*/ 4 w 430"/>
                  <a:gd name="T1" fmla="*/ 0 h 99"/>
                  <a:gd name="T2" fmla="*/ 424 w 430"/>
                  <a:gd name="T3" fmla="*/ 0 h 99"/>
                  <a:gd name="T4" fmla="*/ 426 w 430"/>
                  <a:gd name="T5" fmla="*/ 0 h 99"/>
                  <a:gd name="T6" fmla="*/ 426 w 430"/>
                  <a:gd name="T7" fmla="*/ 0 h 99"/>
                  <a:gd name="T8" fmla="*/ 428 w 430"/>
                  <a:gd name="T9" fmla="*/ 0 h 99"/>
                  <a:gd name="T10" fmla="*/ 428 w 430"/>
                  <a:gd name="T11" fmla="*/ 1 h 99"/>
                  <a:gd name="T12" fmla="*/ 428 w 430"/>
                  <a:gd name="T13" fmla="*/ 1 h 99"/>
                  <a:gd name="T14" fmla="*/ 430 w 430"/>
                  <a:gd name="T15" fmla="*/ 1 h 99"/>
                  <a:gd name="T16" fmla="*/ 430 w 430"/>
                  <a:gd name="T17" fmla="*/ 3 h 99"/>
                  <a:gd name="T18" fmla="*/ 430 w 430"/>
                  <a:gd name="T19" fmla="*/ 3 h 99"/>
                  <a:gd name="T20" fmla="*/ 430 w 430"/>
                  <a:gd name="T21" fmla="*/ 95 h 99"/>
                  <a:gd name="T22" fmla="*/ 430 w 430"/>
                  <a:gd name="T23" fmla="*/ 97 h 99"/>
                  <a:gd name="T24" fmla="*/ 430 w 430"/>
                  <a:gd name="T25" fmla="*/ 97 h 99"/>
                  <a:gd name="T26" fmla="*/ 428 w 430"/>
                  <a:gd name="T27" fmla="*/ 99 h 99"/>
                  <a:gd name="T28" fmla="*/ 428 w 430"/>
                  <a:gd name="T29" fmla="*/ 99 h 99"/>
                  <a:gd name="T30" fmla="*/ 428 w 430"/>
                  <a:gd name="T31" fmla="*/ 99 h 99"/>
                  <a:gd name="T32" fmla="*/ 426 w 430"/>
                  <a:gd name="T33" fmla="*/ 99 h 99"/>
                  <a:gd name="T34" fmla="*/ 426 w 430"/>
                  <a:gd name="T35" fmla="*/ 99 h 99"/>
                  <a:gd name="T36" fmla="*/ 424 w 430"/>
                  <a:gd name="T37" fmla="*/ 99 h 99"/>
                  <a:gd name="T38" fmla="*/ 4 w 430"/>
                  <a:gd name="T39" fmla="*/ 99 h 99"/>
                  <a:gd name="T40" fmla="*/ 4 w 430"/>
                  <a:gd name="T41" fmla="*/ 99 h 99"/>
                  <a:gd name="T42" fmla="*/ 4 w 430"/>
                  <a:gd name="T43" fmla="*/ 99 h 99"/>
                  <a:gd name="T44" fmla="*/ 2 w 430"/>
                  <a:gd name="T45" fmla="*/ 99 h 99"/>
                  <a:gd name="T46" fmla="*/ 2 w 430"/>
                  <a:gd name="T47" fmla="*/ 99 h 99"/>
                  <a:gd name="T48" fmla="*/ 2 w 430"/>
                  <a:gd name="T49" fmla="*/ 99 h 99"/>
                  <a:gd name="T50" fmla="*/ 0 w 430"/>
                  <a:gd name="T51" fmla="*/ 97 h 99"/>
                  <a:gd name="T52" fmla="*/ 0 w 430"/>
                  <a:gd name="T53" fmla="*/ 97 h 99"/>
                  <a:gd name="T54" fmla="*/ 0 w 430"/>
                  <a:gd name="T55" fmla="*/ 95 h 99"/>
                  <a:gd name="T56" fmla="*/ 0 w 430"/>
                  <a:gd name="T57" fmla="*/ 3 h 99"/>
                  <a:gd name="T58" fmla="*/ 0 w 430"/>
                  <a:gd name="T59" fmla="*/ 3 h 99"/>
                  <a:gd name="T60" fmla="*/ 0 w 430"/>
                  <a:gd name="T61" fmla="*/ 1 h 99"/>
                  <a:gd name="T62" fmla="*/ 2 w 430"/>
                  <a:gd name="T63" fmla="*/ 1 h 99"/>
                  <a:gd name="T64" fmla="*/ 2 w 430"/>
                  <a:gd name="T65" fmla="*/ 1 h 99"/>
                  <a:gd name="T66" fmla="*/ 2 w 430"/>
                  <a:gd name="T67" fmla="*/ 0 h 99"/>
                  <a:gd name="T68" fmla="*/ 4 w 430"/>
                  <a:gd name="T69" fmla="*/ 0 h 99"/>
                  <a:gd name="T70" fmla="*/ 4 w 430"/>
                  <a:gd name="T71" fmla="*/ 0 h 99"/>
                  <a:gd name="T72" fmla="*/ 4 w 430"/>
                  <a:gd name="T7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0" h="99">
                    <a:moveTo>
                      <a:pt x="4" y="0"/>
                    </a:moveTo>
                    <a:lnTo>
                      <a:pt x="424" y="0"/>
                    </a:lnTo>
                    <a:lnTo>
                      <a:pt x="426" y="0"/>
                    </a:lnTo>
                    <a:lnTo>
                      <a:pt x="426" y="0"/>
                    </a:lnTo>
                    <a:lnTo>
                      <a:pt x="428" y="0"/>
                    </a:lnTo>
                    <a:lnTo>
                      <a:pt x="428" y="1"/>
                    </a:lnTo>
                    <a:lnTo>
                      <a:pt x="428" y="1"/>
                    </a:lnTo>
                    <a:lnTo>
                      <a:pt x="430" y="1"/>
                    </a:lnTo>
                    <a:lnTo>
                      <a:pt x="430" y="3"/>
                    </a:lnTo>
                    <a:lnTo>
                      <a:pt x="430" y="3"/>
                    </a:lnTo>
                    <a:lnTo>
                      <a:pt x="430" y="95"/>
                    </a:lnTo>
                    <a:lnTo>
                      <a:pt x="430" y="97"/>
                    </a:lnTo>
                    <a:lnTo>
                      <a:pt x="430" y="97"/>
                    </a:lnTo>
                    <a:lnTo>
                      <a:pt x="428" y="99"/>
                    </a:lnTo>
                    <a:lnTo>
                      <a:pt x="428" y="99"/>
                    </a:lnTo>
                    <a:lnTo>
                      <a:pt x="428" y="99"/>
                    </a:lnTo>
                    <a:lnTo>
                      <a:pt x="426" y="99"/>
                    </a:lnTo>
                    <a:lnTo>
                      <a:pt x="426" y="99"/>
                    </a:lnTo>
                    <a:lnTo>
                      <a:pt x="424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4" name="Rectangle 34"/>
              <p:cNvSpPr>
                <a:spLocks noChangeArrowheads="1"/>
              </p:cNvSpPr>
              <p:nvPr/>
            </p:nvSpPr>
            <p:spPr bwMode="auto">
              <a:xfrm>
                <a:off x="4168" y="1399"/>
                <a:ext cx="103" cy="7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5" name="Rectangle 35"/>
              <p:cNvSpPr>
                <a:spLocks noChangeArrowheads="1"/>
              </p:cNvSpPr>
              <p:nvPr/>
            </p:nvSpPr>
            <p:spPr bwMode="auto">
              <a:xfrm>
                <a:off x="4168" y="1399"/>
                <a:ext cx="103" cy="7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6" name="Rectangle 36"/>
              <p:cNvSpPr>
                <a:spLocks noChangeArrowheads="1"/>
              </p:cNvSpPr>
              <p:nvPr/>
            </p:nvSpPr>
            <p:spPr bwMode="auto">
              <a:xfrm>
                <a:off x="4170" y="1401"/>
                <a:ext cx="9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7" name="Rectangle 37"/>
              <p:cNvSpPr>
                <a:spLocks noChangeArrowheads="1"/>
              </p:cNvSpPr>
              <p:nvPr/>
            </p:nvSpPr>
            <p:spPr bwMode="auto">
              <a:xfrm>
                <a:off x="4170" y="1401"/>
                <a:ext cx="97" cy="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8" name="Rectangle 38"/>
              <p:cNvSpPr>
                <a:spLocks noChangeArrowheads="1"/>
              </p:cNvSpPr>
              <p:nvPr/>
            </p:nvSpPr>
            <p:spPr bwMode="auto">
              <a:xfrm>
                <a:off x="4181" y="1405"/>
                <a:ext cx="8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9" name="Rectangle 39"/>
              <p:cNvSpPr>
                <a:spLocks noChangeArrowheads="1"/>
              </p:cNvSpPr>
              <p:nvPr/>
            </p:nvSpPr>
            <p:spPr bwMode="auto">
              <a:xfrm>
                <a:off x="4181" y="1405"/>
                <a:ext cx="8" cy="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0" name="Freeform 40"/>
              <p:cNvSpPr>
                <a:spLocks/>
              </p:cNvSpPr>
              <p:nvPr/>
            </p:nvSpPr>
            <p:spPr bwMode="auto">
              <a:xfrm>
                <a:off x="4174" y="1407"/>
                <a:ext cx="90" cy="18"/>
              </a:xfrm>
              <a:custGeom>
                <a:avLst/>
                <a:gdLst>
                  <a:gd name="T0" fmla="*/ 0 w 90"/>
                  <a:gd name="T1" fmla="*/ 5 h 18"/>
                  <a:gd name="T2" fmla="*/ 33 w 90"/>
                  <a:gd name="T3" fmla="*/ 5 h 18"/>
                  <a:gd name="T4" fmla="*/ 33 w 90"/>
                  <a:gd name="T5" fmla="*/ 1 h 18"/>
                  <a:gd name="T6" fmla="*/ 33 w 90"/>
                  <a:gd name="T7" fmla="*/ 1 h 18"/>
                  <a:gd name="T8" fmla="*/ 33 w 90"/>
                  <a:gd name="T9" fmla="*/ 1 h 18"/>
                  <a:gd name="T10" fmla="*/ 33 w 90"/>
                  <a:gd name="T11" fmla="*/ 1 h 18"/>
                  <a:gd name="T12" fmla="*/ 33 w 90"/>
                  <a:gd name="T13" fmla="*/ 0 h 18"/>
                  <a:gd name="T14" fmla="*/ 33 w 90"/>
                  <a:gd name="T15" fmla="*/ 0 h 18"/>
                  <a:gd name="T16" fmla="*/ 33 w 90"/>
                  <a:gd name="T17" fmla="*/ 0 h 18"/>
                  <a:gd name="T18" fmla="*/ 33 w 90"/>
                  <a:gd name="T19" fmla="*/ 0 h 18"/>
                  <a:gd name="T20" fmla="*/ 33 w 90"/>
                  <a:gd name="T21" fmla="*/ 0 h 18"/>
                  <a:gd name="T22" fmla="*/ 77 w 90"/>
                  <a:gd name="T23" fmla="*/ 0 h 18"/>
                  <a:gd name="T24" fmla="*/ 78 w 90"/>
                  <a:gd name="T25" fmla="*/ 0 h 18"/>
                  <a:gd name="T26" fmla="*/ 78 w 90"/>
                  <a:gd name="T27" fmla="*/ 0 h 18"/>
                  <a:gd name="T28" fmla="*/ 78 w 90"/>
                  <a:gd name="T29" fmla="*/ 0 h 18"/>
                  <a:gd name="T30" fmla="*/ 78 w 90"/>
                  <a:gd name="T31" fmla="*/ 0 h 18"/>
                  <a:gd name="T32" fmla="*/ 78 w 90"/>
                  <a:gd name="T33" fmla="*/ 1 h 18"/>
                  <a:gd name="T34" fmla="*/ 78 w 90"/>
                  <a:gd name="T35" fmla="*/ 1 h 18"/>
                  <a:gd name="T36" fmla="*/ 78 w 90"/>
                  <a:gd name="T37" fmla="*/ 1 h 18"/>
                  <a:gd name="T38" fmla="*/ 78 w 90"/>
                  <a:gd name="T39" fmla="*/ 1 h 18"/>
                  <a:gd name="T40" fmla="*/ 78 w 90"/>
                  <a:gd name="T41" fmla="*/ 5 h 18"/>
                  <a:gd name="T42" fmla="*/ 90 w 90"/>
                  <a:gd name="T43" fmla="*/ 5 h 18"/>
                  <a:gd name="T44" fmla="*/ 90 w 90"/>
                  <a:gd name="T45" fmla="*/ 13 h 18"/>
                  <a:gd name="T46" fmla="*/ 78 w 90"/>
                  <a:gd name="T47" fmla="*/ 13 h 18"/>
                  <a:gd name="T48" fmla="*/ 78 w 90"/>
                  <a:gd name="T49" fmla="*/ 18 h 18"/>
                  <a:gd name="T50" fmla="*/ 78 w 90"/>
                  <a:gd name="T51" fmla="*/ 18 h 18"/>
                  <a:gd name="T52" fmla="*/ 78 w 90"/>
                  <a:gd name="T53" fmla="*/ 18 h 18"/>
                  <a:gd name="T54" fmla="*/ 78 w 90"/>
                  <a:gd name="T55" fmla="*/ 18 h 18"/>
                  <a:gd name="T56" fmla="*/ 78 w 90"/>
                  <a:gd name="T57" fmla="*/ 18 h 18"/>
                  <a:gd name="T58" fmla="*/ 78 w 90"/>
                  <a:gd name="T59" fmla="*/ 18 h 18"/>
                  <a:gd name="T60" fmla="*/ 78 w 90"/>
                  <a:gd name="T61" fmla="*/ 18 h 18"/>
                  <a:gd name="T62" fmla="*/ 78 w 90"/>
                  <a:gd name="T63" fmla="*/ 18 h 18"/>
                  <a:gd name="T64" fmla="*/ 77 w 90"/>
                  <a:gd name="T65" fmla="*/ 18 h 18"/>
                  <a:gd name="T66" fmla="*/ 33 w 90"/>
                  <a:gd name="T67" fmla="*/ 18 h 18"/>
                  <a:gd name="T68" fmla="*/ 33 w 90"/>
                  <a:gd name="T69" fmla="*/ 18 h 18"/>
                  <a:gd name="T70" fmla="*/ 33 w 90"/>
                  <a:gd name="T71" fmla="*/ 18 h 18"/>
                  <a:gd name="T72" fmla="*/ 33 w 90"/>
                  <a:gd name="T73" fmla="*/ 18 h 18"/>
                  <a:gd name="T74" fmla="*/ 33 w 90"/>
                  <a:gd name="T75" fmla="*/ 18 h 18"/>
                  <a:gd name="T76" fmla="*/ 33 w 90"/>
                  <a:gd name="T77" fmla="*/ 18 h 18"/>
                  <a:gd name="T78" fmla="*/ 33 w 90"/>
                  <a:gd name="T79" fmla="*/ 18 h 18"/>
                  <a:gd name="T80" fmla="*/ 33 w 90"/>
                  <a:gd name="T81" fmla="*/ 18 h 18"/>
                  <a:gd name="T82" fmla="*/ 33 w 90"/>
                  <a:gd name="T83" fmla="*/ 18 h 18"/>
                  <a:gd name="T84" fmla="*/ 33 w 90"/>
                  <a:gd name="T85" fmla="*/ 13 h 18"/>
                  <a:gd name="T86" fmla="*/ 0 w 90"/>
                  <a:gd name="T87" fmla="*/ 13 h 18"/>
                  <a:gd name="T88" fmla="*/ 0 w 90"/>
                  <a:gd name="T8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0" h="18">
                    <a:moveTo>
                      <a:pt x="0" y="5"/>
                    </a:moveTo>
                    <a:lnTo>
                      <a:pt x="33" y="5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7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8" y="5"/>
                    </a:lnTo>
                    <a:lnTo>
                      <a:pt x="90" y="5"/>
                    </a:lnTo>
                    <a:lnTo>
                      <a:pt x="90" y="13"/>
                    </a:lnTo>
                    <a:lnTo>
                      <a:pt x="78" y="13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7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3"/>
                    </a:lnTo>
                    <a:lnTo>
                      <a:pt x="0" y="1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1" name="Freeform 41"/>
              <p:cNvSpPr>
                <a:spLocks/>
              </p:cNvSpPr>
              <p:nvPr/>
            </p:nvSpPr>
            <p:spPr bwMode="auto">
              <a:xfrm>
                <a:off x="4174" y="1407"/>
                <a:ext cx="90" cy="18"/>
              </a:xfrm>
              <a:custGeom>
                <a:avLst/>
                <a:gdLst>
                  <a:gd name="T0" fmla="*/ 0 w 90"/>
                  <a:gd name="T1" fmla="*/ 5 h 18"/>
                  <a:gd name="T2" fmla="*/ 33 w 90"/>
                  <a:gd name="T3" fmla="*/ 5 h 18"/>
                  <a:gd name="T4" fmla="*/ 33 w 90"/>
                  <a:gd name="T5" fmla="*/ 1 h 18"/>
                  <a:gd name="T6" fmla="*/ 33 w 90"/>
                  <a:gd name="T7" fmla="*/ 1 h 18"/>
                  <a:gd name="T8" fmla="*/ 33 w 90"/>
                  <a:gd name="T9" fmla="*/ 1 h 18"/>
                  <a:gd name="T10" fmla="*/ 33 w 90"/>
                  <a:gd name="T11" fmla="*/ 1 h 18"/>
                  <a:gd name="T12" fmla="*/ 33 w 90"/>
                  <a:gd name="T13" fmla="*/ 0 h 18"/>
                  <a:gd name="T14" fmla="*/ 33 w 90"/>
                  <a:gd name="T15" fmla="*/ 0 h 18"/>
                  <a:gd name="T16" fmla="*/ 33 w 90"/>
                  <a:gd name="T17" fmla="*/ 0 h 18"/>
                  <a:gd name="T18" fmla="*/ 33 w 90"/>
                  <a:gd name="T19" fmla="*/ 0 h 18"/>
                  <a:gd name="T20" fmla="*/ 33 w 90"/>
                  <a:gd name="T21" fmla="*/ 0 h 18"/>
                  <a:gd name="T22" fmla="*/ 77 w 90"/>
                  <a:gd name="T23" fmla="*/ 0 h 18"/>
                  <a:gd name="T24" fmla="*/ 78 w 90"/>
                  <a:gd name="T25" fmla="*/ 0 h 18"/>
                  <a:gd name="T26" fmla="*/ 78 w 90"/>
                  <a:gd name="T27" fmla="*/ 0 h 18"/>
                  <a:gd name="T28" fmla="*/ 78 w 90"/>
                  <a:gd name="T29" fmla="*/ 0 h 18"/>
                  <a:gd name="T30" fmla="*/ 78 w 90"/>
                  <a:gd name="T31" fmla="*/ 0 h 18"/>
                  <a:gd name="T32" fmla="*/ 78 w 90"/>
                  <a:gd name="T33" fmla="*/ 1 h 18"/>
                  <a:gd name="T34" fmla="*/ 78 w 90"/>
                  <a:gd name="T35" fmla="*/ 1 h 18"/>
                  <a:gd name="T36" fmla="*/ 78 w 90"/>
                  <a:gd name="T37" fmla="*/ 1 h 18"/>
                  <a:gd name="T38" fmla="*/ 78 w 90"/>
                  <a:gd name="T39" fmla="*/ 1 h 18"/>
                  <a:gd name="T40" fmla="*/ 78 w 90"/>
                  <a:gd name="T41" fmla="*/ 5 h 18"/>
                  <a:gd name="T42" fmla="*/ 90 w 90"/>
                  <a:gd name="T43" fmla="*/ 5 h 18"/>
                  <a:gd name="T44" fmla="*/ 90 w 90"/>
                  <a:gd name="T45" fmla="*/ 13 h 18"/>
                  <a:gd name="T46" fmla="*/ 78 w 90"/>
                  <a:gd name="T47" fmla="*/ 13 h 18"/>
                  <a:gd name="T48" fmla="*/ 78 w 90"/>
                  <a:gd name="T49" fmla="*/ 18 h 18"/>
                  <a:gd name="T50" fmla="*/ 78 w 90"/>
                  <a:gd name="T51" fmla="*/ 18 h 18"/>
                  <a:gd name="T52" fmla="*/ 78 w 90"/>
                  <a:gd name="T53" fmla="*/ 18 h 18"/>
                  <a:gd name="T54" fmla="*/ 78 w 90"/>
                  <a:gd name="T55" fmla="*/ 18 h 18"/>
                  <a:gd name="T56" fmla="*/ 78 w 90"/>
                  <a:gd name="T57" fmla="*/ 18 h 18"/>
                  <a:gd name="T58" fmla="*/ 78 w 90"/>
                  <a:gd name="T59" fmla="*/ 18 h 18"/>
                  <a:gd name="T60" fmla="*/ 78 w 90"/>
                  <a:gd name="T61" fmla="*/ 18 h 18"/>
                  <a:gd name="T62" fmla="*/ 78 w 90"/>
                  <a:gd name="T63" fmla="*/ 18 h 18"/>
                  <a:gd name="T64" fmla="*/ 77 w 90"/>
                  <a:gd name="T65" fmla="*/ 18 h 18"/>
                  <a:gd name="T66" fmla="*/ 33 w 90"/>
                  <a:gd name="T67" fmla="*/ 18 h 18"/>
                  <a:gd name="T68" fmla="*/ 33 w 90"/>
                  <a:gd name="T69" fmla="*/ 18 h 18"/>
                  <a:gd name="T70" fmla="*/ 33 w 90"/>
                  <a:gd name="T71" fmla="*/ 18 h 18"/>
                  <a:gd name="T72" fmla="*/ 33 w 90"/>
                  <a:gd name="T73" fmla="*/ 18 h 18"/>
                  <a:gd name="T74" fmla="*/ 33 w 90"/>
                  <a:gd name="T75" fmla="*/ 18 h 18"/>
                  <a:gd name="T76" fmla="*/ 33 w 90"/>
                  <a:gd name="T77" fmla="*/ 18 h 18"/>
                  <a:gd name="T78" fmla="*/ 33 w 90"/>
                  <a:gd name="T79" fmla="*/ 18 h 18"/>
                  <a:gd name="T80" fmla="*/ 33 w 90"/>
                  <a:gd name="T81" fmla="*/ 18 h 18"/>
                  <a:gd name="T82" fmla="*/ 33 w 90"/>
                  <a:gd name="T83" fmla="*/ 18 h 18"/>
                  <a:gd name="T84" fmla="*/ 33 w 90"/>
                  <a:gd name="T85" fmla="*/ 13 h 18"/>
                  <a:gd name="T86" fmla="*/ 0 w 90"/>
                  <a:gd name="T87" fmla="*/ 13 h 18"/>
                  <a:gd name="T88" fmla="*/ 0 w 90"/>
                  <a:gd name="T8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0" h="18">
                    <a:moveTo>
                      <a:pt x="0" y="5"/>
                    </a:moveTo>
                    <a:lnTo>
                      <a:pt x="33" y="5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7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8" y="5"/>
                    </a:lnTo>
                    <a:lnTo>
                      <a:pt x="90" y="5"/>
                    </a:lnTo>
                    <a:lnTo>
                      <a:pt x="90" y="13"/>
                    </a:lnTo>
                    <a:lnTo>
                      <a:pt x="78" y="13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7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3"/>
                    </a:lnTo>
                    <a:lnTo>
                      <a:pt x="0" y="13"/>
                    </a:lnTo>
                    <a:lnTo>
                      <a:pt x="0" y="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2" name="Line 42"/>
              <p:cNvSpPr>
                <a:spLocks noChangeShapeType="1"/>
              </p:cNvSpPr>
              <p:nvPr/>
            </p:nvSpPr>
            <p:spPr bwMode="auto">
              <a:xfrm>
                <a:off x="4174" y="1412"/>
                <a:ext cx="1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3" name="Line 43"/>
              <p:cNvSpPr>
                <a:spLocks noChangeShapeType="1"/>
              </p:cNvSpPr>
              <p:nvPr/>
            </p:nvSpPr>
            <p:spPr bwMode="auto">
              <a:xfrm flipV="1">
                <a:off x="4174" y="1418"/>
                <a:ext cx="1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4" name="Line 44"/>
              <p:cNvSpPr>
                <a:spLocks noChangeShapeType="1"/>
              </p:cNvSpPr>
              <p:nvPr/>
            </p:nvSpPr>
            <p:spPr bwMode="auto">
              <a:xfrm flipV="1">
                <a:off x="4260" y="1412"/>
                <a:ext cx="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5" name="Line 45"/>
              <p:cNvSpPr>
                <a:spLocks noChangeShapeType="1"/>
              </p:cNvSpPr>
              <p:nvPr/>
            </p:nvSpPr>
            <p:spPr bwMode="auto">
              <a:xfrm>
                <a:off x="4260" y="1418"/>
                <a:ext cx="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6" name="Rectangle 46"/>
              <p:cNvSpPr>
                <a:spLocks noChangeArrowheads="1"/>
              </p:cNvSpPr>
              <p:nvPr/>
            </p:nvSpPr>
            <p:spPr bwMode="auto">
              <a:xfrm>
                <a:off x="4175" y="1414"/>
                <a:ext cx="8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7" name="Rectangle 47"/>
              <p:cNvSpPr>
                <a:spLocks noChangeArrowheads="1"/>
              </p:cNvSpPr>
              <p:nvPr/>
            </p:nvSpPr>
            <p:spPr bwMode="auto">
              <a:xfrm>
                <a:off x="4175" y="1414"/>
                <a:ext cx="85" cy="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8" name="Freeform 48"/>
              <p:cNvSpPr>
                <a:spLocks/>
              </p:cNvSpPr>
              <p:nvPr/>
            </p:nvSpPr>
            <p:spPr bwMode="auto">
              <a:xfrm>
                <a:off x="4228" y="1407"/>
                <a:ext cx="23" cy="7"/>
              </a:xfrm>
              <a:custGeom>
                <a:avLst/>
                <a:gdLst>
                  <a:gd name="T0" fmla="*/ 4 w 23"/>
                  <a:gd name="T1" fmla="*/ 0 h 7"/>
                  <a:gd name="T2" fmla="*/ 21 w 23"/>
                  <a:gd name="T3" fmla="*/ 0 h 7"/>
                  <a:gd name="T4" fmla="*/ 21 w 23"/>
                  <a:gd name="T5" fmla="*/ 0 h 7"/>
                  <a:gd name="T6" fmla="*/ 21 w 23"/>
                  <a:gd name="T7" fmla="*/ 0 h 7"/>
                  <a:gd name="T8" fmla="*/ 21 w 23"/>
                  <a:gd name="T9" fmla="*/ 0 h 7"/>
                  <a:gd name="T10" fmla="*/ 23 w 23"/>
                  <a:gd name="T11" fmla="*/ 0 h 7"/>
                  <a:gd name="T12" fmla="*/ 21 w 23"/>
                  <a:gd name="T13" fmla="*/ 1 h 7"/>
                  <a:gd name="T14" fmla="*/ 21 w 23"/>
                  <a:gd name="T15" fmla="*/ 1 h 7"/>
                  <a:gd name="T16" fmla="*/ 21 w 23"/>
                  <a:gd name="T17" fmla="*/ 1 h 7"/>
                  <a:gd name="T18" fmla="*/ 21 w 23"/>
                  <a:gd name="T19" fmla="*/ 1 h 7"/>
                  <a:gd name="T20" fmla="*/ 19 w 23"/>
                  <a:gd name="T21" fmla="*/ 3 h 7"/>
                  <a:gd name="T22" fmla="*/ 17 w 23"/>
                  <a:gd name="T23" fmla="*/ 3 h 7"/>
                  <a:gd name="T24" fmla="*/ 15 w 23"/>
                  <a:gd name="T25" fmla="*/ 3 h 7"/>
                  <a:gd name="T26" fmla="*/ 13 w 23"/>
                  <a:gd name="T27" fmla="*/ 5 h 7"/>
                  <a:gd name="T28" fmla="*/ 11 w 23"/>
                  <a:gd name="T29" fmla="*/ 5 h 7"/>
                  <a:gd name="T30" fmla="*/ 8 w 23"/>
                  <a:gd name="T31" fmla="*/ 5 h 7"/>
                  <a:gd name="T32" fmla="*/ 6 w 23"/>
                  <a:gd name="T33" fmla="*/ 7 h 7"/>
                  <a:gd name="T34" fmla="*/ 4 w 23"/>
                  <a:gd name="T35" fmla="*/ 7 h 7"/>
                  <a:gd name="T36" fmla="*/ 2 w 23"/>
                  <a:gd name="T37" fmla="*/ 7 h 7"/>
                  <a:gd name="T38" fmla="*/ 2 w 23"/>
                  <a:gd name="T39" fmla="*/ 5 h 7"/>
                  <a:gd name="T40" fmla="*/ 2 w 23"/>
                  <a:gd name="T41" fmla="*/ 5 h 7"/>
                  <a:gd name="T42" fmla="*/ 0 w 23"/>
                  <a:gd name="T43" fmla="*/ 3 h 7"/>
                  <a:gd name="T44" fmla="*/ 2 w 23"/>
                  <a:gd name="T45" fmla="*/ 1 h 7"/>
                  <a:gd name="T46" fmla="*/ 2 w 23"/>
                  <a:gd name="T47" fmla="*/ 0 h 7"/>
                  <a:gd name="T48" fmla="*/ 2 w 23"/>
                  <a:gd name="T49" fmla="*/ 0 h 7"/>
                  <a:gd name="T50" fmla="*/ 4 w 23"/>
                  <a:gd name="T5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7">
                    <a:moveTo>
                      <a:pt x="4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29" name="Freeform 49"/>
              <p:cNvSpPr>
                <a:spLocks/>
              </p:cNvSpPr>
              <p:nvPr/>
            </p:nvSpPr>
            <p:spPr bwMode="auto">
              <a:xfrm>
                <a:off x="4228" y="1407"/>
                <a:ext cx="23" cy="7"/>
              </a:xfrm>
              <a:custGeom>
                <a:avLst/>
                <a:gdLst>
                  <a:gd name="T0" fmla="*/ 4 w 23"/>
                  <a:gd name="T1" fmla="*/ 0 h 7"/>
                  <a:gd name="T2" fmla="*/ 21 w 23"/>
                  <a:gd name="T3" fmla="*/ 0 h 7"/>
                  <a:gd name="T4" fmla="*/ 21 w 23"/>
                  <a:gd name="T5" fmla="*/ 0 h 7"/>
                  <a:gd name="T6" fmla="*/ 21 w 23"/>
                  <a:gd name="T7" fmla="*/ 0 h 7"/>
                  <a:gd name="T8" fmla="*/ 21 w 23"/>
                  <a:gd name="T9" fmla="*/ 0 h 7"/>
                  <a:gd name="T10" fmla="*/ 23 w 23"/>
                  <a:gd name="T11" fmla="*/ 0 h 7"/>
                  <a:gd name="T12" fmla="*/ 21 w 23"/>
                  <a:gd name="T13" fmla="*/ 1 h 7"/>
                  <a:gd name="T14" fmla="*/ 21 w 23"/>
                  <a:gd name="T15" fmla="*/ 1 h 7"/>
                  <a:gd name="T16" fmla="*/ 21 w 23"/>
                  <a:gd name="T17" fmla="*/ 1 h 7"/>
                  <a:gd name="T18" fmla="*/ 21 w 23"/>
                  <a:gd name="T19" fmla="*/ 1 h 7"/>
                  <a:gd name="T20" fmla="*/ 19 w 23"/>
                  <a:gd name="T21" fmla="*/ 3 h 7"/>
                  <a:gd name="T22" fmla="*/ 17 w 23"/>
                  <a:gd name="T23" fmla="*/ 3 h 7"/>
                  <a:gd name="T24" fmla="*/ 15 w 23"/>
                  <a:gd name="T25" fmla="*/ 3 h 7"/>
                  <a:gd name="T26" fmla="*/ 13 w 23"/>
                  <a:gd name="T27" fmla="*/ 5 h 7"/>
                  <a:gd name="T28" fmla="*/ 11 w 23"/>
                  <a:gd name="T29" fmla="*/ 5 h 7"/>
                  <a:gd name="T30" fmla="*/ 8 w 23"/>
                  <a:gd name="T31" fmla="*/ 5 h 7"/>
                  <a:gd name="T32" fmla="*/ 6 w 23"/>
                  <a:gd name="T33" fmla="*/ 7 h 7"/>
                  <a:gd name="T34" fmla="*/ 4 w 23"/>
                  <a:gd name="T35" fmla="*/ 7 h 7"/>
                  <a:gd name="T36" fmla="*/ 2 w 23"/>
                  <a:gd name="T37" fmla="*/ 7 h 7"/>
                  <a:gd name="T38" fmla="*/ 2 w 23"/>
                  <a:gd name="T39" fmla="*/ 5 h 7"/>
                  <a:gd name="T40" fmla="*/ 2 w 23"/>
                  <a:gd name="T41" fmla="*/ 5 h 7"/>
                  <a:gd name="T42" fmla="*/ 0 w 23"/>
                  <a:gd name="T43" fmla="*/ 3 h 7"/>
                  <a:gd name="T44" fmla="*/ 2 w 23"/>
                  <a:gd name="T45" fmla="*/ 1 h 7"/>
                  <a:gd name="T46" fmla="*/ 2 w 23"/>
                  <a:gd name="T47" fmla="*/ 0 h 7"/>
                  <a:gd name="T48" fmla="*/ 2 w 23"/>
                  <a:gd name="T49" fmla="*/ 0 h 7"/>
                  <a:gd name="T50" fmla="*/ 4 w 23"/>
                  <a:gd name="T5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7">
                    <a:moveTo>
                      <a:pt x="4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0" name="Rectangle 50"/>
              <p:cNvSpPr>
                <a:spLocks noChangeArrowheads="1"/>
              </p:cNvSpPr>
              <p:nvPr/>
            </p:nvSpPr>
            <p:spPr bwMode="auto">
              <a:xfrm>
                <a:off x="4170" y="1439"/>
                <a:ext cx="97" cy="35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1" name="Rectangle 51"/>
              <p:cNvSpPr>
                <a:spLocks noChangeArrowheads="1"/>
              </p:cNvSpPr>
              <p:nvPr/>
            </p:nvSpPr>
            <p:spPr bwMode="auto">
              <a:xfrm>
                <a:off x="4170" y="1439"/>
                <a:ext cx="97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2" name="Rectangle 52"/>
              <p:cNvSpPr>
                <a:spLocks noChangeArrowheads="1"/>
              </p:cNvSpPr>
              <p:nvPr/>
            </p:nvSpPr>
            <p:spPr bwMode="auto">
              <a:xfrm>
                <a:off x="4192" y="1457"/>
                <a:ext cx="6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3" name="Rectangle 53"/>
              <p:cNvSpPr>
                <a:spLocks noChangeArrowheads="1"/>
              </p:cNvSpPr>
              <p:nvPr/>
            </p:nvSpPr>
            <p:spPr bwMode="auto">
              <a:xfrm>
                <a:off x="4192" y="1457"/>
                <a:ext cx="6" cy="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4" name="Freeform 54"/>
              <p:cNvSpPr>
                <a:spLocks/>
              </p:cNvSpPr>
              <p:nvPr/>
            </p:nvSpPr>
            <p:spPr bwMode="auto">
              <a:xfrm>
                <a:off x="4183" y="1444"/>
                <a:ext cx="73" cy="17"/>
              </a:xfrm>
              <a:custGeom>
                <a:avLst/>
                <a:gdLst>
                  <a:gd name="T0" fmla="*/ 0 w 73"/>
                  <a:gd name="T1" fmla="*/ 4 h 17"/>
                  <a:gd name="T2" fmla="*/ 24 w 73"/>
                  <a:gd name="T3" fmla="*/ 4 h 17"/>
                  <a:gd name="T4" fmla="*/ 24 w 73"/>
                  <a:gd name="T5" fmla="*/ 0 h 17"/>
                  <a:gd name="T6" fmla="*/ 47 w 73"/>
                  <a:gd name="T7" fmla="*/ 0 h 17"/>
                  <a:gd name="T8" fmla="*/ 47 w 73"/>
                  <a:gd name="T9" fmla="*/ 4 h 17"/>
                  <a:gd name="T10" fmla="*/ 73 w 73"/>
                  <a:gd name="T11" fmla="*/ 4 h 17"/>
                  <a:gd name="T12" fmla="*/ 73 w 73"/>
                  <a:gd name="T13" fmla="*/ 10 h 17"/>
                  <a:gd name="T14" fmla="*/ 47 w 73"/>
                  <a:gd name="T15" fmla="*/ 10 h 17"/>
                  <a:gd name="T16" fmla="*/ 47 w 73"/>
                  <a:gd name="T17" fmla="*/ 17 h 17"/>
                  <a:gd name="T18" fmla="*/ 24 w 73"/>
                  <a:gd name="T19" fmla="*/ 17 h 17"/>
                  <a:gd name="T20" fmla="*/ 24 w 73"/>
                  <a:gd name="T21" fmla="*/ 10 h 17"/>
                  <a:gd name="T22" fmla="*/ 0 w 73"/>
                  <a:gd name="T23" fmla="*/ 10 h 17"/>
                  <a:gd name="T24" fmla="*/ 0 w 73"/>
                  <a:gd name="T2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17">
                    <a:moveTo>
                      <a:pt x="0" y="4"/>
                    </a:moveTo>
                    <a:lnTo>
                      <a:pt x="24" y="4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47" y="4"/>
                    </a:lnTo>
                    <a:lnTo>
                      <a:pt x="73" y="4"/>
                    </a:lnTo>
                    <a:lnTo>
                      <a:pt x="73" y="10"/>
                    </a:lnTo>
                    <a:lnTo>
                      <a:pt x="47" y="10"/>
                    </a:lnTo>
                    <a:lnTo>
                      <a:pt x="47" y="17"/>
                    </a:lnTo>
                    <a:lnTo>
                      <a:pt x="24" y="17"/>
                    </a:lnTo>
                    <a:lnTo>
                      <a:pt x="24" y="10"/>
                    </a:lnTo>
                    <a:lnTo>
                      <a:pt x="0" y="1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5" name="Freeform 55"/>
              <p:cNvSpPr>
                <a:spLocks/>
              </p:cNvSpPr>
              <p:nvPr/>
            </p:nvSpPr>
            <p:spPr bwMode="auto">
              <a:xfrm>
                <a:off x="4183" y="1444"/>
                <a:ext cx="73" cy="17"/>
              </a:xfrm>
              <a:custGeom>
                <a:avLst/>
                <a:gdLst>
                  <a:gd name="T0" fmla="*/ 0 w 73"/>
                  <a:gd name="T1" fmla="*/ 4 h 17"/>
                  <a:gd name="T2" fmla="*/ 24 w 73"/>
                  <a:gd name="T3" fmla="*/ 4 h 17"/>
                  <a:gd name="T4" fmla="*/ 24 w 73"/>
                  <a:gd name="T5" fmla="*/ 0 h 17"/>
                  <a:gd name="T6" fmla="*/ 47 w 73"/>
                  <a:gd name="T7" fmla="*/ 0 h 17"/>
                  <a:gd name="T8" fmla="*/ 47 w 73"/>
                  <a:gd name="T9" fmla="*/ 4 h 17"/>
                  <a:gd name="T10" fmla="*/ 73 w 73"/>
                  <a:gd name="T11" fmla="*/ 4 h 17"/>
                  <a:gd name="T12" fmla="*/ 73 w 73"/>
                  <a:gd name="T13" fmla="*/ 10 h 17"/>
                  <a:gd name="T14" fmla="*/ 47 w 73"/>
                  <a:gd name="T15" fmla="*/ 10 h 17"/>
                  <a:gd name="T16" fmla="*/ 47 w 73"/>
                  <a:gd name="T17" fmla="*/ 17 h 17"/>
                  <a:gd name="T18" fmla="*/ 24 w 73"/>
                  <a:gd name="T19" fmla="*/ 17 h 17"/>
                  <a:gd name="T20" fmla="*/ 24 w 73"/>
                  <a:gd name="T21" fmla="*/ 10 h 17"/>
                  <a:gd name="T22" fmla="*/ 0 w 73"/>
                  <a:gd name="T23" fmla="*/ 10 h 17"/>
                  <a:gd name="T24" fmla="*/ 0 w 73"/>
                  <a:gd name="T2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17">
                    <a:moveTo>
                      <a:pt x="0" y="4"/>
                    </a:moveTo>
                    <a:lnTo>
                      <a:pt x="24" y="4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47" y="4"/>
                    </a:lnTo>
                    <a:lnTo>
                      <a:pt x="73" y="4"/>
                    </a:lnTo>
                    <a:lnTo>
                      <a:pt x="73" y="10"/>
                    </a:lnTo>
                    <a:lnTo>
                      <a:pt x="47" y="10"/>
                    </a:lnTo>
                    <a:lnTo>
                      <a:pt x="47" y="17"/>
                    </a:lnTo>
                    <a:lnTo>
                      <a:pt x="24" y="17"/>
                    </a:lnTo>
                    <a:lnTo>
                      <a:pt x="24" y="10"/>
                    </a:lnTo>
                    <a:lnTo>
                      <a:pt x="0" y="10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6" name="Freeform 56"/>
              <p:cNvSpPr>
                <a:spLocks/>
              </p:cNvSpPr>
              <p:nvPr/>
            </p:nvSpPr>
            <p:spPr bwMode="auto">
              <a:xfrm>
                <a:off x="4183" y="1444"/>
                <a:ext cx="71" cy="15"/>
              </a:xfrm>
              <a:custGeom>
                <a:avLst/>
                <a:gdLst>
                  <a:gd name="T0" fmla="*/ 0 w 71"/>
                  <a:gd name="T1" fmla="*/ 6 h 15"/>
                  <a:gd name="T2" fmla="*/ 24 w 71"/>
                  <a:gd name="T3" fmla="*/ 6 h 15"/>
                  <a:gd name="T4" fmla="*/ 24 w 71"/>
                  <a:gd name="T5" fmla="*/ 0 h 15"/>
                  <a:gd name="T6" fmla="*/ 47 w 71"/>
                  <a:gd name="T7" fmla="*/ 0 h 15"/>
                  <a:gd name="T8" fmla="*/ 47 w 71"/>
                  <a:gd name="T9" fmla="*/ 6 h 15"/>
                  <a:gd name="T10" fmla="*/ 71 w 71"/>
                  <a:gd name="T11" fmla="*/ 6 h 15"/>
                  <a:gd name="T12" fmla="*/ 71 w 71"/>
                  <a:gd name="T13" fmla="*/ 10 h 15"/>
                  <a:gd name="T14" fmla="*/ 47 w 71"/>
                  <a:gd name="T15" fmla="*/ 10 h 15"/>
                  <a:gd name="T16" fmla="*/ 47 w 71"/>
                  <a:gd name="T17" fmla="*/ 15 h 15"/>
                  <a:gd name="T18" fmla="*/ 24 w 71"/>
                  <a:gd name="T19" fmla="*/ 15 h 15"/>
                  <a:gd name="T20" fmla="*/ 24 w 71"/>
                  <a:gd name="T21" fmla="*/ 10 h 15"/>
                  <a:gd name="T22" fmla="*/ 0 w 71"/>
                  <a:gd name="T23" fmla="*/ 10 h 15"/>
                  <a:gd name="T24" fmla="*/ 0 w 71"/>
                  <a:gd name="T25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5">
                    <a:moveTo>
                      <a:pt x="0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47" y="6"/>
                    </a:lnTo>
                    <a:lnTo>
                      <a:pt x="71" y="6"/>
                    </a:lnTo>
                    <a:lnTo>
                      <a:pt x="71" y="10"/>
                    </a:lnTo>
                    <a:lnTo>
                      <a:pt x="47" y="10"/>
                    </a:lnTo>
                    <a:lnTo>
                      <a:pt x="47" y="15"/>
                    </a:lnTo>
                    <a:lnTo>
                      <a:pt x="24" y="15"/>
                    </a:lnTo>
                    <a:lnTo>
                      <a:pt x="24" y="10"/>
                    </a:lnTo>
                    <a:lnTo>
                      <a:pt x="0" y="1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7" name="Freeform 57"/>
              <p:cNvSpPr>
                <a:spLocks/>
              </p:cNvSpPr>
              <p:nvPr/>
            </p:nvSpPr>
            <p:spPr bwMode="auto">
              <a:xfrm>
                <a:off x="4183" y="1444"/>
                <a:ext cx="71" cy="15"/>
              </a:xfrm>
              <a:custGeom>
                <a:avLst/>
                <a:gdLst>
                  <a:gd name="T0" fmla="*/ 0 w 71"/>
                  <a:gd name="T1" fmla="*/ 6 h 15"/>
                  <a:gd name="T2" fmla="*/ 24 w 71"/>
                  <a:gd name="T3" fmla="*/ 6 h 15"/>
                  <a:gd name="T4" fmla="*/ 24 w 71"/>
                  <a:gd name="T5" fmla="*/ 0 h 15"/>
                  <a:gd name="T6" fmla="*/ 47 w 71"/>
                  <a:gd name="T7" fmla="*/ 0 h 15"/>
                  <a:gd name="T8" fmla="*/ 47 w 71"/>
                  <a:gd name="T9" fmla="*/ 6 h 15"/>
                  <a:gd name="T10" fmla="*/ 71 w 71"/>
                  <a:gd name="T11" fmla="*/ 6 h 15"/>
                  <a:gd name="T12" fmla="*/ 71 w 71"/>
                  <a:gd name="T13" fmla="*/ 10 h 15"/>
                  <a:gd name="T14" fmla="*/ 47 w 71"/>
                  <a:gd name="T15" fmla="*/ 10 h 15"/>
                  <a:gd name="T16" fmla="*/ 47 w 71"/>
                  <a:gd name="T17" fmla="*/ 15 h 15"/>
                  <a:gd name="T18" fmla="*/ 24 w 71"/>
                  <a:gd name="T19" fmla="*/ 15 h 15"/>
                  <a:gd name="T20" fmla="*/ 24 w 71"/>
                  <a:gd name="T21" fmla="*/ 10 h 15"/>
                  <a:gd name="T22" fmla="*/ 0 w 71"/>
                  <a:gd name="T23" fmla="*/ 10 h 15"/>
                  <a:gd name="T24" fmla="*/ 0 w 71"/>
                  <a:gd name="T25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5">
                    <a:moveTo>
                      <a:pt x="0" y="6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47" y="0"/>
                    </a:lnTo>
                    <a:lnTo>
                      <a:pt x="47" y="6"/>
                    </a:lnTo>
                    <a:lnTo>
                      <a:pt x="71" y="6"/>
                    </a:lnTo>
                    <a:lnTo>
                      <a:pt x="71" y="10"/>
                    </a:lnTo>
                    <a:lnTo>
                      <a:pt x="47" y="10"/>
                    </a:lnTo>
                    <a:lnTo>
                      <a:pt x="47" y="15"/>
                    </a:lnTo>
                    <a:lnTo>
                      <a:pt x="24" y="15"/>
                    </a:lnTo>
                    <a:lnTo>
                      <a:pt x="24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8" name="Line 58"/>
              <p:cNvSpPr>
                <a:spLocks noChangeShapeType="1"/>
              </p:cNvSpPr>
              <p:nvPr/>
            </p:nvSpPr>
            <p:spPr bwMode="auto">
              <a:xfrm>
                <a:off x="4207" y="1448"/>
                <a:ext cx="2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39" name="Line 59"/>
              <p:cNvSpPr>
                <a:spLocks noChangeShapeType="1"/>
              </p:cNvSpPr>
              <p:nvPr/>
            </p:nvSpPr>
            <p:spPr bwMode="auto">
              <a:xfrm>
                <a:off x="4207" y="1455"/>
                <a:ext cx="2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0" name="Freeform 60"/>
              <p:cNvSpPr>
                <a:spLocks noEditPoints="1"/>
              </p:cNvSpPr>
              <p:nvPr/>
            </p:nvSpPr>
            <p:spPr bwMode="auto">
              <a:xfrm>
                <a:off x="3862" y="1395"/>
                <a:ext cx="430" cy="92"/>
              </a:xfrm>
              <a:custGeom>
                <a:avLst/>
                <a:gdLst>
                  <a:gd name="T0" fmla="*/ 188 w 430"/>
                  <a:gd name="T1" fmla="*/ 4 h 92"/>
                  <a:gd name="T2" fmla="*/ 289 w 430"/>
                  <a:gd name="T3" fmla="*/ 4 h 92"/>
                  <a:gd name="T4" fmla="*/ 289 w 430"/>
                  <a:gd name="T5" fmla="*/ 81 h 92"/>
                  <a:gd name="T6" fmla="*/ 188 w 430"/>
                  <a:gd name="T7" fmla="*/ 81 h 92"/>
                  <a:gd name="T8" fmla="*/ 188 w 430"/>
                  <a:gd name="T9" fmla="*/ 4 h 92"/>
                  <a:gd name="T10" fmla="*/ 0 w 430"/>
                  <a:gd name="T11" fmla="*/ 4 h 92"/>
                  <a:gd name="T12" fmla="*/ 430 w 430"/>
                  <a:gd name="T13" fmla="*/ 4 h 92"/>
                  <a:gd name="T14" fmla="*/ 430 w 430"/>
                  <a:gd name="T15" fmla="*/ 0 h 92"/>
                  <a:gd name="T16" fmla="*/ 0 w 430"/>
                  <a:gd name="T17" fmla="*/ 0 h 92"/>
                  <a:gd name="T18" fmla="*/ 0 w 430"/>
                  <a:gd name="T19" fmla="*/ 4 h 92"/>
                  <a:gd name="T20" fmla="*/ 0 w 430"/>
                  <a:gd name="T21" fmla="*/ 85 h 92"/>
                  <a:gd name="T22" fmla="*/ 430 w 430"/>
                  <a:gd name="T23" fmla="*/ 85 h 92"/>
                  <a:gd name="T24" fmla="*/ 430 w 430"/>
                  <a:gd name="T25" fmla="*/ 81 h 92"/>
                  <a:gd name="T26" fmla="*/ 0 w 430"/>
                  <a:gd name="T27" fmla="*/ 81 h 92"/>
                  <a:gd name="T28" fmla="*/ 0 w 430"/>
                  <a:gd name="T29" fmla="*/ 85 h 92"/>
                  <a:gd name="T30" fmla="*/ 0 w 430"/>
                  <a:gd name="T31" fmla="*/ 92 h 92"/>
                  <a:gd name="T32" fmla="*/ 430 w 430"/>
                  <a:gd name="T33" fmla="*/ 92 h 92"/>
                  <a:gd name="T34" fmla="*/ 430 w 430"/>
                  <a:gd name="T35" fmla="*/ 87 h 92"/>
                  <a:gd name="T36" fmla="*/ 0 w 430"/>
                  <a:gd name="T37" fmla="*/ 87 h 92"/>
                  <a:gd name="T38" fmla="*/ 0 w 430"/>
                  <a:gd name="T3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0" h="92">
                    <a:moveTo>
                      <a:pt x="188" y="4"/>
                    </a:moveTo>
                    <a:lnTo>
                      <a:pt x="289" y="4"/>
                    </a:lnTo>
                    <a:lnTo>
                      <a:pt x="289" y="81"/>
                    </a:lnTo>
                    <a:lnTo>
                      <a:pt x="188" y="81"/>
                    </a:lnTo>
                    <a:lnTo>
                      <a:pt x="188" y="4"/>
                    </a:lnTo>
                    <a:close/>
                    <a:moveTo>
                      <a:pt x="0" y="4"/>
                    </a:moveTo>
                    <a:lnTo>
                      <a:pt x="430" y="4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  <a:moveTo>
                      <a:pt x="0" y="85"/>
                    </a:moveTo>
                    <a:lnTo>
                      <a:pt x="430" y="85"/>
                    </a:lnTo>
                    <a:lnTo>
                      <a:pt x="430" y="81"/>
                    </a:lnTo>
                    <a:lnTo>
                      <a:pt x="0" y="81"/>
                    </a:lnTo>
                    <a:lnTo>
                      <a:pt x="0" y="85"/>
                    </a:lnTo>
                    <a:close/>
                    <a:moveTo>
                      <a:pt x="0" y="92"/>
                    </a:moveTo>
                    <a:lnTo>
                      <a:pt x="430" y="92"/>
                    </a:lnTo>
                    <a:lnTo>
                      <a:pt x="430" y="87"/>
                    </a:lnTo>
                    <a:lnTo>
                      <a:pt x="0" y="87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1" name="Rectangle 61"/>
              <p:cNvSpPr>
                <a:spLocks noChangeArrowheads="1"/>
              </p:cNvSpPr>
              <p:nvPr/>
            </p:nvSpPr>
            <p:spPr bwMode="auto">
              <a:xfrm>
                <a:off x="4050" y="1399"/>
                <a:ext cx="101" cy="7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2" name="Rectangle 62"/>
              <p:cNvSpPr>
                <a:spLocks noChangeArrowheads="1"/>
              </p:cNvSpPr>
              <p:nvPr/>
            </p:nvSpPr>
            <p:spPr bwMode="auto">
              <a:xfrm>
                <a:off x="3862" y="1395"/>
                <a:ext cx="430" cy="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3" name="Rectangle 63"/>
              <p:cNvSpPr>
                <a:spLocks noChangeArrowheads="1"/>
              </p:cNvSpPr>
              <p:nvPr/>
            </p:nvSpPr>
            <p:spPr bwMode="auto">
              <a:xfrm>
                <a:off x="3862" y="1476"/>
                <a:ext cx="430" cy="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4" name="Rectangle 64"/>
              <p:cNvSpPr>
                <a:spLocks noChangeArrowheads="1"/>
              </p:cNvSpPr>
              <p:nvPr/>
            </p:nvSpPr>
            <p:spPr bwMode="auto">
              <a:xfrm>
                <a:off x="3862" y="1482"/>
                <a:ext cx="430" cy="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5" name="Rectangle 65"/>
              <p:cNvSpPr>
                <a:spLocks noChangeArrowheads="1"/>
              </p:cNvSpPr>
              <p:nvPr/>
            </p:nvSpPr>
            <p:spPr bwMode="auto">
              <a:xfrm>
                <a:off x="4052" y="1401"/>
                <a:ext cx="97" cy="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6" name="Rectangle 66"/>
              <p:cNvSpPr>
                <a:spLocks noChangeArrowheads="1"/>
              </p:cNvSpPr>
              <p:nvPr/>
            </p:nvSpPr>
            <p:spPr bwMode="auto">
              <a:xfrm>
                <a:off x="4052" y="1401"/>
                <a:ext cx="97" cy="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7" name="Freeform 67"/>
              <p:cNvSpPr>
                <a:spLocks/>
              </p:cNvSpPr>
              <p:nvPr/>
            </p:nvSpPr>
            <p:spPr bwMode="auto">
              <a:xfrm>
                <a:off x="3875" y="1422"/>
                <a:ext cx="94" cy="30"/>
              </a:xfrm>
              <a:custGeom>
                <a:avLst/>
                <a:gdLst>
                  <a:gd name="T0" fmla="*/ 4 w 94"/>
                  <a:gd name="T1" fmla="*/ 0 h 30"/>
                  <a:gd name="T2" fmla="*/ 94 w 94"/>
                  <a:gd name="T3" fmla="*/ 0 h 30"/>
                  <a:gd name="T4" fmla="*/ 94 w 94"/>
                  <a:gd name="T5" fmla="*/ 0 h 30"/>
                  <a:gd name="T6" fmla="*/ 94 w 94"/>
                  <a:gd name="T7" fmla="*/ 0 h 30"/>
                  <a:gd name="T8" fmla="*/ 94 w 94"/>
                  <a:gd name="T9" fmla="*/ 0 h 30"/>
                  <a:gd name="T10" fmla="*/ 94 w 94"/>
                  <a:gd name="T11" fmla="*/ 0 h 30"/>
                  <a:gd name="T12" fmla="*/ 94 w 94"/>
                  <a:gd name="T13" fmla="*/ 2 h 30"/>
                  <a:gd name="T14" fmla="*/ 94 w 94"/>
                  <a:gd name="T15" fmla="*/ 2 h 30"/>
                  <a:gd name="T16" fmla="*/ 94 w 94"/>
                  <a:gd name="T17" fmla="*/ 2 h 30"/>
                  <a:gd name="T18" fmla="*/ 94 w 94"/>
                  <a:gd name="T19" fmla="*/ 2 h 30"/>
                  <a:gd name="T20" fmla="*/ 94 w 94"/>
                  <a:gd name="T21" fmla="*/ 28 h 30"/>
                  <a:gd name="T22" fmla="*/ 94 w 94"/>
                  <a:gd name="T23" fmla="*/ 28 h 30"/>
                  <a:gd name="T24" fmla="*/ 94 w 94"/>
                  <a:gd name="T25" fmla="*/ 28 h 30"/>
                  <a:gd name="T26" fmla="*/ 94 w 94"/>
                  <a:gd name="T27" fmla="*/ 30 h 30"/>
                  <a:gd name="T28" fmla="*/ 94 w 94"/>
                  <a:gd name="T29" fmla="*/ 30 h 30"/>
                  <a:gd name="T30" fmla="*/ 94 w 94"/>
                  <a:gd name="T31" fmla="*/ 30 h 30"/>
                  <a:gd name="T32" fmla="*/ 94 w 94"/>
                  <a:gd name="T33" fmla="*/ 30 h 30"/>
                  <a:gd name="T34" fmla="*/ 94 w 94"/>
                  <a:gd name="T35" fmla="*/ 30 h 30"/>
                  <a:gd name="T36" fmla="*/ 94 w 94"/>
                  <a:gd name="T37" fmla="*/ 30 h 30"/>
                  <a:gd name="T38" fmla="*/ 4 w 94"/>
                  <a:gd name="T39" fmla="*/ 30 h 30"/>
                  <a:gd name="T40" fmla="*/ 2 w 94"/>
                  <a:gd name="T41" fmla="*/ 30 h 30"/>
                  <a:gd name="T42" fmla="*/ 2 w 94"/>
                  <a:gd name="T43" fmla="*/ 30 h 30"/>
                  <a:gd name="T44" fmla="*/ 2 w 94"/>
                  <a:gd name="T45" fmla="*/ 30 h 30"/>
                  <a:gd name="T46" fmla="*/ 2 w 94"/>
                  <a:gd name="T47" fmla="*/ 30 h 30"/>
                  <a:gd name="T48" fmla="*/ 2 w 94"/>
                  <a:gd name="T49" fmla="*/ 30 h 30"/>
                  <a:gd name="T50" fmla="*/ 2 w 94"/>
                  <a:gd name="T51" fmla="*/ 28 h 30"/>
                  <a:gd name="T52" fmla="*/ 2 w 94"/>
                  <a:gd name="T53" fmla="*/ 28 h 30"/>
                  <a:gd name="T54" fmla="*/ 0 w 94"/>
                  <a:gd name="T55" fmla="*/ 28 h 30"/>
                  <a:gd name="T56" fmla="*/ 0 w 94"/>
                  <a:gd name="T57" fmla="*/ 2 h 30"/>
                  <a:gd name="T58" fmla="*/ 2 w 94"/>
                  <a:gd name="T59" fmla="*/ 2 h 30"/>
                  <a:gd name="T60" fmla="*/ 2 w 94"/>
                  <a:gd name="T61" fmla="*/ 2 h 30"/>
                  <a:gd name="T62" fmla="*/ 2 w 94"/>
                  <a:gd name="T63" fmla="*/ 2 h 30"/>
                  <a:gd name="T64" fmla="*/ 2 w 94"/>
                  <a:gd name="T65" fmla="*/ 0 h 30"/>
                  <a:gd name="T66" fmla="*/ 2 w 94"/>
                  <a:gd name="T67" fmla="*/ 0 h 30"/>
                  <a:gd name="T68" fmla="*/ 2 w 94"/>
                  <a:gd name="T69" fmla="*/ 0 h 30"/>
                  <a:gd name="T70" fmla="*/ 2 w 94"/>
                  <a:gd name="T71" fmla="*/ 0 h 30"/>
                  <a:gd name="T72" fmla="*/ 4 w 94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" h="30">
                    <a:moveTo>
                      <a:pt x="4" y="0"/>
                    </a:move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4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8" name="Freeform 68"/>
              <p:cNvSpPr>
                <a:spLocks/>
              </p:cNvSpPr>
              <p:nvPr/>
            </p:nvSpPr>
            <p:spPr bwMode="auto">
              <a:xfrm>
                <a:off x="3875" y="1422"/>
                <a:ext cx="94" cy="30"/>
              </a:xfrm>
              <a:custGeom>
                <a:avLst/>
                <a:gdLst>
                  <a:gd name="T0" fmla="*/ 4 w 94"/>
                  <a:gd name="T1" fmla="*/ 0 h 30"/>
                  <a:gd name="T2" fmla="*/ 94 w 94"/>
                  <a:gd name="T3" fmla="*/ 0 h 30"/>
                  <a:gd name="T4" fmla="*/ 94 w 94"/>
                  <a:gd name="T5" fmla="*/ 0 h 30"/>
                  <a:gd name="T6" fmla="*/ 94 w 94"/>
                  <a:gd name="T7" fmla="*/ 0 h 30"/>
                  <a:gd name="T8" fmla="*/ 94 w 94"/>
                  <a:gd name="T9" fmla="*/ 0 h 30"/>
                  <a:gd name="T10" fmla="*/ 94 w 94"/>
                  <a:gd name="T11" fmla="*/ 0 h 30"/>
                  <a:gd name="T12" fmla="*/ 94 w 94"/>
                  <a:gd name="T13" fmla="*/ 2 h 30"/>
                  <a:gd name="T14" fmla="*/ 94 w 94"/>
                  <a:gd name="T15" fmla="*/ 2 h 30"/>
                  <a:gd name="T16" fmla="*/ 94 w 94"/>
                  <a:gd name="T17" fmla="*/ 2 h 30"/>
                  <a:gd name="T18" fmla="*/ 94 w 94"/>
                  <a:gd name="T19" fmla="*/ 2 h 30"/>
                  <a:gd name="T20" fmla="*/ 94 w 94"/>
                  <a:gd name="T21" fmla="*/ 28 h 30"/>
                  <a:gd name="T22" fmla="*/ 94 w 94"/>
                  <a:gd name="T23" fmla="*/ 28 h 30"/>
                  <a:gd name="T24" fmla="*/ 94 w 94"/>
                  <a:gd name="T25" fmla="*/ 28 h 30"/>
                  <a:gd name="T26" fmla="*/ 94 w 94"/>
                  <a:gd name="T27" fmla="*/ 30 h 30"/>
                  <a:gd name="T28" fmla="*/ 94 w 94"/>
                  <a:gd name="T29" fmla="*/ 30 h 30"/>
                  <a:gd name="T30" fmla="*/ 94 w 94"/>
                  <a:gd name="T31" fmla="*/ 30 h 30"/>
                  <a:gd name="T32" fmla="*/ 94 w 94"/>
                  <a:gd name="T33" fmla="*/ 30 h 30"/>
                  <a:gd name="T34" fmla="*/ 94 w 94"/>
                  <a:gd name="T35" fmla="*/ 30 h 30"/>
                  <a:gd name="T36" fmla="*/ 94 w 94"/>
                  <a:gd name="T37" fmla="*/ 30 h 30"/>
                  <a:gd name="T38" fmla="*/ 4 w 94"/>
                  <a:gd name="T39" fmla="*/ 30 h 30"/>
                  <a:gd name="T40" fmla="*/ 2 w 94"/>
                  <a:gd name="T41" fmla="*/ 30 h 30"/>
                  <a:gd name="T42" fmla="*/ 2 w 94"/>
                  <a:gd name="T43" fmla="*/ 30 h 30"/>
                  <a:gd name="T44" fmla="*/ 2 w 94"/>
                  <a:gd name="T45" fmla="*/ 30 h 30"/>
                  <a:gd name="T46" fmla="*/ 2 w 94"/>
                  <a:gd name="T47" fmla="*/ 30 h 30"/>
                  <a:gd name="T48" fmla="*/ 2 w 94"/>
                  <a:gd name="T49" fmla="*/ 30 h 30"/>
                  <a:gd name="T50" fmla="*/ 2 w 94"/>
                  <a:gd name="T51" fmla="*/ 28 h 30"/>
                  <a:gd name="T52" fmla="*/ 2 w 94"/>
                  <a:gd name="T53" fmla="*/ 28 h 30"/>
                  <a:gd name="T54" fmla="*/ 0 w 94"/>
                  <a:gd name="T55" fmla="*/ 28 h 30"/>
                  <a:gd name="T56" fmla="*/ 0 w 94"/>
                  <a:gd name="T57" fmla="*/ 2 h 30"/>
                  <a:gd name="T58" fmla="*/ 2 w 94"/>
                  <a:gd name="T59" fmla="*/ 2 h 30"/>
                  <a:gd name="T60" fmla="*/ 2 w 94"/>
                  <a:gd name="T61" fmla="*/ 2 h 30"/>
                  <a:gd name="T62" fmla="*/ 2 w 94"/>
                  <a:gd name="T63" fmla="*/ 2 h 30"/>
                  <a:gd name="T64" fmla="*/ 2 w 94"/>
                  <a:gd name="T65" fmla="*/ 0 h 30"/>
                  <a:gd name="T66" fmla="*/ 2 w 94"/>
                  <a:gd name="T67" fmla="*/ 0 h 30"/>
                  <a:gd name="T68" fmla="*/ 2 w 94"/>
                  <a:gd name="T69" fmla="*/ 0 h 30"/>
                  <a:gd name="T70" fmla="*/ 2 w 94"/>
                  <a:gd name="T71" fmla="*/ 0 h 30"/>
                  <a:gd name="T72" fmla="*/ 4 w 94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" h="30">
                    <a:moveTo>
                      <a:pt x="4" y="0"/>
                    </a:move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94" y="30"/>
                    </a:lnTo>
                    <a:lnTo>
                      <a:pt x="4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49" name="Freeform 69"/>
              <p:cNvSpPr>
                <a:spLocks/>
              </p:cNvSpPr>
              <p:nvPr/>
            </p:nvSpPr>
            <p:spPr bwMode="auto">
              <a:xfrm>
                <a:off x="3877" y="1422"/>
                <a:ext cx="92" cy="30"/>
              </a:xfrm>
              <a:custGeom>
                <a:avLst/>
                <a:gdLst>
                  <a:gd name="T0" fmla="*/ 2 w 92"/>
                  <a:gd name="T1" fmla="*/ 0 h 30"/>
                  <a:gd name="T2" fmla="*/ 88 w 92"/>
                  <a:gd name="T3" fmla="*/ 0 h 30"/>
                  <a:gd name="T4" fmla="*/ 90 w 92"/>
                  <a:gd name="T5" fmla="*/ 0 h 30"/>
                  <a:gd name="T6" fmla="*/ 90 w 92"/>
                  <a:gd name="T7" fmla="*/ 0 h 30"/>
                  <a:gd name="T8" fmla="*/ 90 w 92"/>
                  <a:gd name="T9" fmla="*/ 2 h 30"/>
                  <a:gd name="T10" fmla="*/ 90 w 92"/>
                  <a:gd name="T11" fmla="*/ 2 h 30"/>
                  <a:gd name="T12" fmla="*/ 90 w 92"/>
                  <a:gd name="T13" fmla="*/ 2 h 30"/>
                  <a:gd name="T14" fmla="*/ 90 w 92"/>
                  <a:gd name="T15" fmla="*/ 2 h 30"/>
                  <a:gd name="T16" fmla="*/ 92 w 92"/>
                  <a:gd name="T17" fmla="*/ 2 h 30"/>
                  <a:gd name="T18" fmla="*/ 92 w 92"/>
                  <a:gd name="T19" fmla="*/ 3 h 30"/>
                  <a:gd name="T20" fmla="*/ 92 w 92"/>
                  <a:gd name="T21" fmla="*/ 28 h 30"/>
                  <a:gd name="T22" fmla="*/ 92 w 92"/>
                  <a:gd name="T23" fmla="*/ 28 h 30"/>
                  <a:gd name="T24" fmla="*/ 90 w 92"/>
                  <a:gd name="T25" fmla="*/ 28 h 30"/>
                  <a:gd name="T26" fmla="*/ 90 w 92"/>
                  <a:gd name="T27" fmla="*/ 28 h 30"/>
                  <a:gd name="T28" fmla="*/ 90 w 92"/>
                  <a:gd name="T29" fmla="*/ 30 h 30"/>
                  <a:gd name="T30" fmla="*/ 90 w 92"/>
                  <a:gd name="T31" fmla="*/ 30 h 30"/>
                  <a:gd name="T32" fmla="*/ 90 w 92"/>
                  <a:gd name="T33" fmla="*/ 30 h 30"/>
                  <a:gd name="T34" fmla="*/ 90 w 92"/>
                  <a:gd name="T35" fmla="*/ 30 h 30"/>
                  <a:gd name="T36" fmla="*/ 88 w 92"/>
                  <a:gd name="T37" fmla="*/ 30 h 30"/>
                  <a:gd name="T38" fmla="*/ 2 w 92"/>
                  <a:gd name="T39" fmla="*/ 30 h 30"/>
                  <a:gd name="T40" fmla="*/ 2 w 92"/>
                  <a:gd name="T41" fmla="*/ 30 h 30"/>
                  <a:gd name="T42" fmla="*/ 2 w 92"/>
                  <a:gd name="T43" fmla="*/ 30 h 30"/>
                  <a:gd name="T44" fmla="*/ 2 w 92"/>
                  <a:gd name="T45" fmla="*/ 30 h 30"/>
                  <a:gd name="T46" fmla="*/ 2 w 92"/>
                  <a:gd name="T47" fmla="*/ 30 h 30"/>
                  <a:gd name="T48" fmla="*/ 2 w 92"/>
                  <a:gd name="T49" fmla="*/ 28 h 30"/>
                  <a:gd name="T50" fmla="*/ 0 w 92"/>
                  <a:gd name="T51" fmla="*/ 28 h 30"/>
                  <a:gd name="T52" fmla="*/ 0 w 92"/>
                  <a:gd name="T53" fmla="*/ 28 h 30"/>
                  <a:gd name="T54" fmla="*/ 0 w 92"/>
                  <a:gd name="T55" fmla="*/ 28 h 30"/>
                  <a:gd name="T56" fmla="*/ 0 w 92"/>
                  <a:gd name="T57" fmla="*/ 3 h 30"/>
                  <a:gd name="T58" fmla="*/ 0 w 92"/>
                  <a:gd name="T59" fmla="*/ 2 h 30"/>
                  <a:gd name="T60" fmla="*/ 0 w 92"/>
                  <a:gd name="T61" fmla="*/ 2 h 30"/>
                  <a:gd name="T62" fmla="*/ 2 w 92"/>
                  <a:gd name="T63" fmla="*/ 2 h 30"/>
                  <a:gd name="T64" fmla="*/ 2 w 92"/>
                  <a:gd name="T65" fmla="*/ 2 h 30"/>
                  <a:gd name="T66" fmla="*/ 2 w 92"/>
                  <a:gd name="T67" fmla="*/ 2 h 30"/>
                  <a:gd name="T68" fmla="*/ 2 w 92"/>
                  <a:gd name="T69" fmla="*/ 0 h 30"/>
                  <a:gd name="T70" fmla="*/ 2 w 92"/>
                  <a:gd name="T71" fmla="*/ 0 h 30"/>
                  <a:gd name="T72" fmla="*/ 2 w 92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30">
                    <a:moveTo>
                      <a:pt x="2" y="0"/>
                    </a:moveTo>
                    <a:lnTo>
                      <a:pt x="88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2" y="2"/>
                    </a:lnTo>
                    <a:lnTo>
                      <a:pt x="92" y="3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0" name="Freeform 70"/>
              <p:cNvSpPr>
                <a:spLocks/>
              </p:cNvSpPr>
              <p:nvPr/>
            </p:nvSpPr>
            <p:spPr bwMode="auto">
              <a:xfrm>
                <a:off x="3877" y="1422"/>
                <a:ext cx="92" cy="30"/>
              </a:xfrm>
              <a:custGeom>
                <a:avLst/>
                <a:gdLst>
                  <a:gd name="T0" fmla="*/ 2 w 92"/>
                  <a:gd name="T1" fmla="*/ 0 h 30"/>
                  <a:gd name="T2" fmla="*/ 88 w 92"/>
                  <a:gd name="T3" fmla="*/ 0 h 30"/>
                  <a:gd name="T4" fmla="*/ 90 w 92"/>
                  <a:gd name="T5" fmla="*/ 0 h 30"/>
                  <a:gd name="T6" fmla="*/ 90 w 92"/>
                  <a:gd name="T7" fmla="*/ 0 h 30"/>
                  <a:gd name="T8" fmla="*/ 90 w 92"/>
                  <a:gd name="T9" fmla="*/ 2 h 30"/>
                  <a:gd name="T10" fmla="*/ 90 w 92"/>
                  <a:gd name="T11" fmla="*/ 2 h 30"/>
                  <a:gd name="T12" fmla="*/ 90 w 92"/>
                  <a:gd name="T13" fmla="*/ 2 h 30"/>
                  <a:gd name="T14" fmla="*/ 90 w 92"/>
                  <a:gd name="T15" fmla="*/ 2 h 30"/>
                  <a:gd name="T16" fmla="*/ 92 w 92"/>
                  <a:gd name="T17" fmla="*/ 2 h 30"/>
                  <a:gd name="T18" fmla="*/ 92 w 92"/>
                  <a:gd name="T19" fmla="*/ 3 h 30"/>
                  <a:gd name="T20" fmla="*/ 92 w 92"/>
                  <a:gd name="T21" fmla="*/ 28 h 30"/>
                  <a:gd name="T22" fmla="*/ 92 w 92"/>
                  <a:gd name="T23" fmla="*/ 28 h 30"/>
                  <a:gd name="T24" fmla="*/ 90 w 92"/>
                  <a:gd name="T25" fmla="*/ 28 h 30"/>
                  <a:gd name="T26" fmla="*/ 90 w 92"/>
                  <a:gd name="T27" fmla="*/ 28 h 30"/>
                  <a:gd name="T28" fmla="*/ 90 w 92"/>
                  <a:gd name="T29" fmla="*/ 30 h 30"/>
                  <a:gd name="T30" fmla="*/ 90 w 92"/>
                  <a:gd name="T31" fmla="*/ 30 h 30"/>
                  <a:gd name="T32" fmla="*/ 90 w 92"/>
                  <a:gd name="T33" fmla="*/ 30 h 30"/>
                  <a:gd name="T34" fmla="*/ 90 w 92"/>
                  <a:gd name="T35" fmla="*/ 30 h 30"/>
                  <a:gd name="T36" fmla="*/ 88 w 92"/>
                  <a:gd name="T37" fmla="*/ 30 h 30"/>
                  <a:gd name="T38" fmla="*/ 2 w 92"/>
                  <a:gd name="T39" fmla="*/ 30 h 30"/>
                  <a:gd name="T40" fmla="*/ 2 w 92"/>
                  <a:gd name="T41" fmla="*/ 30 h 30"/>
                  <a:gd name="T42" fmla="*/ 2 w 92"/>
                  <a:gd name="T43" fmla="*/ 30 h 30"/>
                  <a:gd name="T44" fmla="*/ 2 w 92"/>
                  <a:gd name="T45" fmla="*/ 30 h 30"/>
                  <a:gd name="T46" fmla="*/ 2 w 92"/>
                  <a:gd name="T47" fmla="*/ 30 h 30"/>
                  <a:gd name="T48" fmla="*/ 2 w 92"/>
                  <a:gd name="T49" fmla="*/ 28 h 30"/>
                  <a:gd name="T50" fmla="*/ 0 w 92"/>
                  <a:gd name="T51" fmla="*/ 28 h 30"/>
                  <a:gd name="T52" fmla="*/ 0 w 92"/>
                  <a:gd name="T53" fmla="*/ 28 h 30"/>
                  <a:gd name="T54" fmla="*/ 0 w 92"/>
                  <a:gd name="T55" fmla="*/ 28 h 30"/>
                  <a:gd name="T56" fmla="*/ 0 w 92"/>
                  <a:gd name="T57" fmla="*/ 3 h 30"/>
                  <a:gd name="T58" fmla="*/ 0 w 92"/>
                  <a:gd name="T59" fmla="*/ 2 h 30"/>
                  <a:gd name="T60" fmla="*/ 0 w 92"/>
                  <a:gd name="T61" fmla="*/ 2 h 30"/>
                  <a:gd name="T62" fmla="*/ 2 w 92"/>
                  <a:gd name="T63" fmla="*/ 2 h 30"/>
                  <a:gd name="T64" fmla="*/ 2 w 92"/>
                  <a:gd name="T65" fmla="*/ 2 h 30"/>
                  <a:gd name="T66" fmla="*/ 2 w 92"/>
                  <a:gd name="T67" fmla="*/ 2 h 30"/>
                  <a:gd name="T68" fmla="*/ 2 w 92"/>
                  <a:gd name="T69" fmla="*/ 0 h 30"/>
                  <a:gd name="T70" fmla="*/ 2 w 92"/>
                  <a:gd name="T71" fmla="*/ 0 h 30"/>
                  <a:gd name="T72" fmla="*/ 2 w 92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30">
                    <a:moveTo>
                      <a:pt x="2" y="0"/>
                    </a:moveTo>
                    <a:lnTo>
                      <a:pt x="88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2" y="2"/>
                    </a:lnTo>
                    <a:lnTo>
                      <a:pt x="92" y="3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1" name="Freeform 71"/>
              <p:cNvSpPr>
                <a:spLocks/>
              </p:cNvSpPr>
              <p:nvPr/>
            </p:nvSpPr>
            <p:spPr bwMode="auto">
              <a:xfrm>
                <a:off x="3886" y="1429"/>
                <a:ext cx="12" cy="13"/>
              </a:xfrm>
              <a:custGeom>
                <a:avLst/>
                <a:gdLst>
                  <a:gd name="T0" fmla="*/ 6 w 12"/>
                  <a:gd name="T1" fmla="*/ 0 h 13"/>
                  <a:gd name="T2" fmla="*/ 6 w 12"/>
                  <a:gd name="T3" fmla="*/ 0 h 13"/>
                  <a:gd name="T4" fmla="*/ 8 w 12"/>
                  <a:gd name="T5" fmla="*/ 2 h 13"/>
                  <a:gd name="T6" fmla="*/ 10 w 12"/>
                  <a:gd name="T7" fmla="*/ 2 h 13"/>
                  <a:gd name="T8" fmla="*/ 10 w 12"/>
                  <a:gd name="T9" fmla="*/ 2 h 13"/>
                  <a:gd name="T10" fmla="*/ 12 w 12"/>
                  <a:gd name="T11" fmla="*/ 4 h 13"/>
                  <a:gd name="T12" fmla="*/ 12 w 12"/>
                  <a:gd name="T13" fmla="*/ 4 h 13"/>
                  <a:gd name="T14" fmla="*/ 12 w 12"/>
                  <a:gd name="T15" fmla="*/ 6 h 13"/>
                  <a:gd name="T16" fmla="*/ 12 w 12"/>
                  <a:gd name="T17" fmla="*/ 8 h 13"/>
                  <a:gd name="T18" fmla="*/ 12 w 12"/>
                  <a:gd name="T19" fmla="*/ 8 h 13"/>
                  <a:gd name="T20" fmla="*/ 12 w 12"/>
                  <a:gd name="T21" fmla="*/ 10 h 13"/>
                  <a:gd name="T22" fmla="*/ 12 w 12"/>
                  <a:gd name="T23" fmla="*/ 11 h 13"/>
                  <a:gd name="T24" fmla="*/ 10 w 12"/>
                  <a:gd name="T25" fmla="*/ 11 h 13"/>
                  <a:gd name="T26" fmla="*/ 10 w 12"/>
                  <a:gd name="T27" fmla="*/ 11 h 13"/>
                  <a:gd name="T28" fmla="*/ 8 w 12"/>
                  <a:gd name="T29" fmla="*/ 13 h 13"/>
                  <a:gd name="T30" fmla="*/ 6 w 12"/>
                  <a:gd name="T31" fmla="*/ 13 h 13"/>
                  <a:gd name="T32" fmla="*/ 6 w 12"/>
                  <a:gd name="T33" fmla="*/ 13 h 13"/>
                  <a:gd name="T34" fmla="*/ 4 w 12"/>
                  <a:gd name="T35" fmla="*/ 13 h 13"/>
                  <a:gd name="T36" fmla="*/ 4 w 12"/>
                  <a:gd name="T37" fmla="*/ 13 h 13"/>
                  <a:gd name="T38" fmla="*/ 2 w 12"/>
                  <a:gd name="T39" fmla="*/ 11 h 13"/>
                  <a:gd name="T40" fmla="*/ 2 w 12"/>
                  <a:gd name="T41" fmla="*/ 11 h 13"/>
                  <a:gd name="T42" fmla="*/ 0 w 12"/>
                  <a:gd name="T43" fmla="*/ 11 h 13"/>
                  <a:gd name="T44" fmla="*/ 0 w 12"/>
                  <a:gd name="T45" fmla="*/ 10 h 13"/>
                  <a:gd name="T46" fmla="*/ 0 w 12"/>
                  <a:gd name="T47" fmla="*/ 8 h 13"/>
                  <a:gd name="T48" fmla="*/ 0 w 12"/>
                  <a:gd name="T49" fmla="*/ 8 h 13"/>
                  <a:gd name="T50" fmla="*/ 0 w 12"/>
                  <a:gd name="T51" fmla="*/ 6 h 13"/>
                  <a:gd name="T52" fmla="*/ 0 w 12"/>
                  <a:gd name="T53" fmla="*/ 4 h 13"/>
                  <a:gd name="T54" fmla="*/ 0 w 12"/>
                  <a:gd name="T55" fmla="*/ 4 h 13"/>
                  <a:gd name="T56" fmla="*/ 2 w 12"/>
                  <a:gd name="T57" fmla="*/ 2 h 13"/>
                  <a:gd name="T58" fmla="*/ 2 w 12"/>
                  <a:gd name="T59" fmla="*/ 2 h 13"/>
                  <a:gd name="T60" fmla="*/ 4 w 12"/>
                  <a:gd name="T61" fmla="*/ 2 h 13"/>
                  <a:gd name="T62" fmla="*/ 4 w 12"/>
                  <a:gd name="T63" fmla="*/ 0 h 13"/>
                  <a:gd name="T64" fmla="*/ 6 w 12"/>
                  <a:gd name="T6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" h="13">
                    <a:moveTo>
                      <a:pt x="6" y="0"/>
                    </a:moveTo>
                    <a:lnTo>
                      <a:pt x="6" y="0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8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2" name="Freeform 72"/>
              <p:cNvSpPr>
                <a:spLocks/>
              </p:cNvSpPr>
              <p:nvPr/>
            </p:nvSpPr>
            <p:spPr bwMode="auto">
              <a:xfrm>
                <a:off x="3886" y="1429"/>
                <a:ext cx="12" cy="13"/>
              </a:xfrm>
              <a:custGeom>
                <a:avLst/>
                <a:gdLst>
                  <a:gd name="T0" fmla="*/ 6 w 12"/>
                  <a:gd name="T1" fmla="*/ 0 h 13"/>
                  <a:gd name="T2" fmla="*/ 6 w 12"/>
                  <a:gd name="T3" fmla="*/ 0 h 13"/>
                  <a:gd name="T4" fmla="*/ 8 w 12"/>
                  <a:gd name="T5" fmla="*/ 2 h 13"/>
                  <a:gd name="T6" fmla="*/ 10 w 12"/>
                  <a:gd name="T7" fmla="*/ 2 h 13"/>
                  <a:gd name="T8" fmla="*/ 10 w 12"/>
                  <a:gd name="T9" fmla="*/ 2 h 13"/>
                  <a:gd name="T10" fmla="*/ 12 w 12"/>
                  <a:gd name="T11" fmla="*/ 4 h 13"/>
                  <a:gd name="T12" fmla="*/ 12 w 12"/>
                  <a:gd name="T13" fmla="*/ 4 h 13"/>
                  <a:gd name="T14" fmla="*/ 12 w 12"/>
                  <a:gd name="T15" fmla="*/ 6 h 13"/>
                  <a:gd name="T16" fmla="*/ 12 w 12"/>
                  <a:gd name="T17" fmla="*/ 8 h 13"/>
                  <a:gd name="T18" fmla="*/ 12 w 12"/>
                  <a:gd name="T19" fmla="*/ 8 h 13"/>
                  <a:gd name="T20" fmla="*/ 12 w 12"/>
                  <a:gd name="T21" fmla="*/ 10 h 13"/>
                  <a:gd name="T22" fmla="*/ 12 w 12"/>
                  <a:gd name="T23" fmla="*/ 11 h 13"/>
                  <a:gd name="T24" fmla="*/ 10 w 12"/>
                  <a:gd name="T25" fmla="*/ 11 h 13"/>
                  <a:gd name="T26" fmla="*/ 10 w 12"/>
                  <a:gd name="T27" fmla="*/ 11 h 13"/>
                  <a:gd name="T28" fmla="*/ 8 w 12"/>
                  <a:gd name="T29" fmla="*/ 13 h 13"/>
                  <a:gd name="T30" fmla="*/ 6 w 12"/>
                  <a:gd name="T31" fmla="*/ 13 h 13"/>
                  <a:gd name="T32" fmla="*/ 6 w 12"/>
                  <a:gd name="T33" fmla="*/ 13 h 13"/>
                  <a:gd name="T34" fmla="*/ 4 w 12"/>
                  <a:gd name="T35" fmla="*/ 13 h 13"/>
                  <a:gd name="T36" fmla="*/ 4 w 12"/>
                  <a:gd name="T37" fmla="*/ 13 h 13"/>
                  <a:gd name="T38" fmla="*/ 2 w 12"/>
                  <a:gd name="T39" fmla="*/ 11 h 13"/>
                  <a:gd name="T40" fmla="*/ 2 w 12"/>
                  <a:gd name="T41" fmla="*/ 11 h 13"/>
                  <a:gd name="T42" fmla="*/ 0 w 12"/>
                  <a:gd name="T43" fmla="*/ 11 h 13"/>
                  <a:gd name="T44" fmla="*/ 0 w 12"/>
                  <a:gd name="T45" fmla="*/ 10 h 13"/>
                  <a:gd name="T46" fmla="*/ 0 w 12"/>
                  <a:gd name="T47" fmla="*/ 8 h 13"/>
                  <a:gd name="T48" fmla="*/ 0 w 12"/>
                  <a:gd name="T49" fmla="*/ 8 h 13"/>
                  <a:gd name="T50" fmla="*/ 0 w 12"/>
                  <a:gd name="T51" fmla="*/ 6 h 13"/>
                  <a:gd name="T52" fmla="*/ 0 w 12"/>
                  <a:gd name="T53" fmla="*/ 4 h 13"/>
                  <a:gd name="T54" fmla="*/ 0 w 12"/>
                  <a:gd name="T55" fmla="*/ 4 h 13"/>
                  <a:gd name="T56" fmla="*/ 2 w 12"/>
                  <a:gd name="T57" fmla="*/ 2 h 13"/>
                  <a:gd name="T58" fmla="*/ 2 w 12"/>
                  <a:gd name="T59" fmla="*/ 2 h 13"/>
                  <a:gd name="T60" fmla="*/ 4 w 12"/>
                  <a:gd name="T61" fmla="*/ 2 h 13"/>
                  <a:gd name="T62" fmla="*/ 4 w 12"/>
                  <a:gd name="T63" fmla="*/ 0 h 13"/>
                  <a:gd name="T64" fmla="*/ 6 w 12"/>
                  <a:gd name="T6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" h="13">
                    <a:moveTo>
                      <a:pt x="6" y="0"/>
                    </a:moveTo>
                    <a:lnTo>
                      <a:pt x="6" y="0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10"/>
                    </a:lnTo>
                    <a:lnTo>
                      <a:pt x="12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8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3" name="Freeform 73"/>
              <p:cNvSpPr>
                <a:spLocks/>
              </p:cNvSpPr>
              <p:nvPr/>
            </p:nvSpPr>
            <p:spPr bwMode="auto">
              <a:xfrm>
                <a:off x="3886" y="1435"/>
                <a:ext cx="12" cy="4"/>
              </a:xfrm>
              <a:custGeom>
                <a:avLst/>
                <a:gdLst>
                  <a:gd name="T0" fmla="*/ 12 w 12"/>
                  <a:gd name="T1" fmla="*/ 0 h 4"/>
                  <a:gd name="T2" fmla="*/ 6 w 12"/>
                  <a:gd name="T3" fmla="*/ 0 h 4"/>
                  <a:gd name="T4" fmla="*/ 6 w 12"/>
                  <a:gd name="T5" fmla="*/ 0 h 4"/>
                  <a:gd name="T6" fmla="*/ 6 w 12"/>
                  <a:gd name="T7" fmla="*/ 2 h 4"/>
                  <a:gd name="T8" fmla="*/ 4 w 12"/>
                  <a:gd name="T9" fmla="*/ 0 h 4"/>
                  <a:gd name="T10" fmla="*/ 2 w 12"/>
                  <a:gd name="T11" fmla="*/ 0 h 4"/>
                  <a:gd name="T12" fmla="*/ 0 w 12"/>
                  <a:gd name="T13" fmla="*/ 0 h 4"/>
                  <a:gd name="T14" fmla="*/ 0 w 12"/>
                  <a:gd name="T15" fmla="*/ 2 h 4"/>
                  <a:gd name="T16" fmla="*/ 2 w 12"/>
                  <a:gd name="T17" fmla="*/ 2 h 4"/>
                  <a:gd name="T18" fmla="*/ 4 w 12"/>
                  <a:gd name="T19" fmla="*/ 2 h 4"/>
                  <a:gd name="T20" fmla="*/ 6 w 12"/>
                  <a:gd name="T21" fmla="*/ 4 h 4"/>
                  <a:gd name="T22" fmla="*/ 6 w 12"/>
                  <a:gd name="T23" fmla="*/ 2 h 4"/>
                  <a:gd name="T24" fmla="*/ 6 w 12"/>
                  <a:gd name="T25" fmla="*/ 2 h 4"/>
                  <a:gd name="T26" fmla="*/ 8 w 12"/>
                  <a:gd name="T27" fmla="*/ 2 h 4"/>
                  <a:gd name="T28" fmla="*/ 12 w 12"/>
                  <a:gd name="T29" fmla="*/ 2 h 4"/>
                  <a:gd name="T30" fmla="*/ 12 w 12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2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4" name="Freeform 74"/>
              <p:cNvSpPr>
                <a:spLocks/>
              </p:cNvSpPr>
              <p:nvPr/>
            </p:nvSpPr>
            <p:spPr bwMode="auto">
              <a:xfrm>
                <a:off x="3886" y="1435"/>
                <a:ext cx="12" cy="4"/>
              </a:xfrm>
              <a:custGeom>
                <a:avLst/>
                <a:gdLst>
                  <a:gd name="T0" fmla="*/ 12 w 12"/>
                  <a:gd name="T1" fmla="*/ 0 h 4"/>
                  <a:gd name="T2" fmla="*/ 6 w 12"/>
                  <a:gd name="T3" fmla="*/ 0 h 4"/>
                  <a:gd name="T4" fmla="*/ 6 w 12"/>
                  <a:gd name="T5" fmla="*/ 0 h 4"/>
                  <a:gd name="T6" fmla="*/ 6 w 12"/>
                  <a:gd name="T7" fmla="*/ 2 h 4"/>
                  <a:gd name="T8" fmla="*/ 4 w 12"/>
                  <a:gd name="T9" fmla="*/ 0 h 4"/>
                  <a:gd name="T10" fmla="*/ 2 w 12"/>
                  <a:gd name="T11" fmla="*/ 0 h 4"/>
                  <a:gd name="T12" fmla="*/ 0 w 12"/>
                  <a:gd name="T13" fmla="*/ 0 h 4"/>
                  <a:gd name="T14" fmla="*/ 0 w 12"/>
                  <a:gd name="T15" fmla="*/ 2 h 4"/>
                  <a:gd name="T16" fmla="*/ 2 w 12"/>
                  <a:gd name="T17" fmla="*/ 2 h 4"/>
                  <a:gd name="T18" fmla="*/ 4 w 12"/>
                  <a:gd name="T19" fmla="*/ 2 h 4"/>
                  <a:gd name="T20" fmla="*/ 6 w 12"/>
                  <a:gd name="T21" fmla="*/ 4 h 4"/>
                  <a:gd name="T22" fmla="*/ 6 w 12"/>
                  <a:gd name="T23" fmla="*/ 2 h 4"/>
                  <a:gd name="T24" fmla="*/ 6 w 12"/>
                  <a:gd name="T25" fmla="*/ 2 h 4"/>
                  <a:gd name="T26" fmla="*/ 8 w 12"/>
                  <a:gd name="T27" fmla="*/ 2 h 4"/>
                  <a:gd name="T28" fmla="*/ 12 w 12"/>
                  <a:gd name="T29" fmla="*/ 2 h 4"/>
                  <a:gd name="T30" fmla="*/ 12 w 12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2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5" name="Freeform 75"/>
              <p:cNvSpPr>
                <a:spLocks/>
              </p:cNvSpPr>
              <p:nvPr/>
            </p:nvSpPr>
            <p:spPr bwMode="auto">
              <a:xfrm>
                <a:off x="4239" y="1455"/>
                <a:ext cx="8" cy="6"/>
              </a:xfrm>
              <a:custGeom>
                <a:avLst/>
                <a:gdLst>
                  <a:gd name="T0" fmla="*/ 2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0 h 6"/>
                  <a:gd name="T8" fmla="*/ 8 w 8"/>
                  <a:gd name="T9" fmla="*/ 0 h 6"/>
                  <a:gd name="T10" fmla="*/ 8 w 8"/>
                  <a:gd name="T11" fmla="*/ 0 h 6"/>
                  <a:gd name="T12" fmla="*/ 8 w 8"/>
                  <a:gd name="T13" fmla="*/ 2 h 6"/>
                  <a:gd name="T14" fmla="*/ 8 w 8"/>
                  <a:gd name="T15" fmla="*/ 2 h 6"/>
                  <a:gd name="T16" fmla="*/ 8 w 8"/>
                  <a:gd name="T17" fmla="*/ 2 h 6"/>
                  <a:gd name="T18" fmla="*/ 8 w 8"/>
                  <a:gd name="T19" fmla="*/ 2 h 6"/>
                  <a:gd name="T20" fmla="*/ 8 w 8"/>
                  <a:gd name="T21" fmla="*/ 6 h 6"/>
                  <a:gd name="T22" fmla="*/ 8 w 8"/>
                  <a:gd name="T23" fmla="*/ 6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6 h 6"/>
                  <a:gd name="T30" fmla="*/ 8 w 8"/>
                  <a:gd name="T31" fmla="*/ 6 h 6"/>
                  <a:gd name="T32" fmla="*/ 8 w 8"/>
                  <a:gd name="T33" fmla="*/ 6 h 6"/>
                  <a:gd name="T34" fmla="*/ 8 w 8"/>
                  <a:gd name="T35" fmla="*/ 6 h 6"/>
                  <a:gd name="T36" fmla="*/ 8 w 8"/>
                  <a:gd name="T37" fmla="*/ 6 h 6"/>
                  <a:gd name="T38" fmla="*/ 2 w 8"/>
                  <a:gd name="T39" fmla="*/ 6 h 6"/>
                  <a:gd name="T40" fmla="*/ 2 w 8"/>
                  <a:gd name="T41" fmla="*/ 6 h 6"/>
                  <a:gd name="T42" fmla="*/ 0 w 8"/>
                  <a:gd name="T43" fmla="*/ 6 h 6"/>
                  <a:gd name="T44" fmla="*/ 0 w 8"/>
                  <a:gd name="T45" fmla="*/ 6 h 6"/>
                  <a:gd name="T46" fmla="*/ 0 w 8"/>
                  <a:gd name="T47" fmla="*/ 6 h 6"/>
                  <a:gd name="T48" fmla="*/ 0 w 8"/>
                  <a:gd name="T49" fmla="*/ 6 h 6"/>
                  <a:gd name="T50" fmla="*/ 0 w 8"/>
                  <a:gd name="T51" fmla="*/ 6 h 6"/>
                  <a:gd name="T52" fmla="*/ 0 w 8"/>
                  <a:gd name="T53" fmla="*/ 6 h 6"/>
                  <a:gd name="T54" fmla="*/ 0 w 8"/>
                  <a:gd name="T55" fmla="*/ 6 h 6"/>
                  <a:gd name="T56" fmla="*/ 0 w 8"/>
                  <a:gd name="T57" fmla="*/ 2 h 6"/>
                  <a:gd name="T58" fmla="*/ 0 w 8"/>
                  <a:gd name="T59" fmla="*/ 2 h 6"/>
                  <a:gd name="T60" fmla="*/ 0 w 8"/>
                  <a:gd name="T61" fmla="*/ 2 h 6"/>
                  <a:gd name="T62" fmla="*/ 0 w 8"/>
                  <a:gd name="T63" fmla="*/ 2 h 6"/>
                  <a:gd name="T64" fmla="*/ 0 w 8"/>
                  <a:gd name="T65" fmla="*/ 0 h 6"/>
                  <a:gd name="T66" fmla="*/ 0 w 8"/>
                  <a:gd name="T67" fmla="*/ 0 h 6"/>
                  <a:gd name="T68" fmla="*/ 0 w 8"/>
                  <a:gd name="T69" fmla="*/ 0 h 6"/>
                  <a:gd name="T70" fmla="*/ 2 w 8"/>
                  <a:gd name="T71" fmla="*/ 0 h 6"/>
                  <a:gd name="T72" fmla="*/ 2 w 8"/>
                  <a:gd name="T7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" h="6">
                    <a:moveTo>
                      <a:pt x="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6" name="Freeform 76"/>
              <p:cNvSpPr>
                <a:spLocks/>
              </p:cNvSpPr>
              <p:nvPr/>
            </p:nvSpPr>
            <p:spPr bwMode="auto">
              <a:xfrm>
                <a:off x="3879" y="1461"/>
                <a:ext cx="396" cy="105"/>
              </a:xfrm>
              <a:custGeom>
                <a:avLst/>
                <a:gdLst>
                  <a:gd name="T0" fmla="*/ 5 w 396"/>
                  <a:gd name="T1" fmla="*/ 0 h 105"/>
                  <a:gd name="T2" fmla="*/ 392 w 396"/>
                  <a:gd name="T3" fmla="*/ 0 h 105"/>
                  <a:gd name="T4" fmla="*/ 392 w 396"/>
                  <a:gd name="T5" fmla="*/ 0 h 105"/>
                  <a:gd name="T6" fmla="*/ 392 w 396"/>
                  <a:gd name="T7" fmla="*/ 2 h 105"/>
                  <a:gd name="T8" fmla="*/ 394 w 396"/>
                  <a:gd name="T9" fmla="*/ 2 h 105"/>
                  <a:gd name="T10" fmla="*/ 394 w 396"/>
                  <a:gd name="T11" fmla="*/ 2 h 105"/>
                  <a:gd name="T12" fmla="*/ 396 w 396"/>
                  <a:gd name="T13" fmla="*/ 4 h 105"/>
                  <a:gd name="T14" fmla="*/ 396 w 396"/>
                  <a:gd name="T15" fmla="*/ 6 h 105"/>
                  <a:gd name="T16" fmla="*/ 396 w 396"/>
                  <a:gd name="T17" fmla="*/ 6 h 105"/>
                  <a:gd name="T18" fmla="*/ 396 w 396"/>
                  <a:gd name="T19" fmla="*/ 8 h 105"/>
                  <a:gd name="T20" fmla="*/ 396 w 396"/>
                  <a:gd name="T21" fmla="*/ 100 h 105"/>
                  <a:gd name="T22" fmla="*/ 396 w 396"/>
                  <a:gd name="T23" fmla="*/ 102 h 105"/>
                  <a:gd name="T24" fmla="*/ 396 w 396"/>
                  <a:gd name="T25" fmla="*/ 102 h 105"/>
                  <a:gd name="T26" fmla="*/ 396 w 396"/>
                  <a:gd name="T27" fmla="*/ 104 h 105"/>
                  <a:gd name="T28" fmla="*/ 394 w 396"/>
                  <a:gd name="T29" fmla="*/ 104 h 105"/>
                  <a:gd name="T30" fmla="*/ 394 w 396"/>
                  <a:gd name="T31" fmla="*/ 105 h 105"/>
                  <a:gd name="T32" fmla="*/ 392 w 396"/>
                  <a:gd name="T33" fmla="*/ 105 h 105"/>
                  <a:gd name="T34" fmla="*/ 392 w 396"/>
                  <a:gd name="T35" fmla="*/ 105 h 105"/>
                  <a:gd name="T36" fmla="*/ 392 w 396"/>
                  <a:gd name="T37" fmla="*/ 105 h 105"/>
                  <a:gd name="T38" fmla="*/ 5 w 396"/>
                  <a:gd name="T39" fmla="*/ 105 h 105"/>
                  <a:gd name="T40" fmla="*/ 5 w 396"/>
                  <a:gd name="T41" fmla="*/ 105 h 105"/>
                  <a:gd name="T42" fmla="*/ 4 w 396"/>
                  <a:gd name="T43" fmla="*/ 105 h 105"/>
                  <a:gd name="T44" fmla="*/ 2 w 396"/>
                  <a:gd name="T45" fmla="*/ 105 h 105"/>
                  <a:gd name="T46" fmla="*/ 2 w 396"/>
                  <a:gd name="T47" fmla="*/ 104 h 105"/>
                  <a:gd name="T48" fmla="*/ 2 w 396"/>
                  <a:gd name="T49" fmla="*/ 104 h 105"/>
                  <a:gd name="T50" fmla="*/ 0 w 396"/>
                  <a:gd name="T51" fmla="*/ 102 h 105"/>
                  <a:gd name="T52" fmla="*/ 0 w 396"/>
                  <a:gd name="T53" fmla="*/ 102 h 105"/>
                  <a:gd name="T54" fmla="*/ 0 w 396"/>
                  <a:gd name="T55" fmla="*/ 100 h 105"/>
                  <a:gd name="T56" fmla="*/ 0 w 396"/>
                  <a:gd name="T57" fmla="*/ 8 h 105"/>
                  <a:gd name="T58" fmla="*/ 0 w 396"/>
                  <a:gd name="T59" fmla="*/ 6 h 105"/>
                  <a:gd name="T60" fmla="*/ 0 w 396"/>
                  <a:gd name="T61" fmla="*/ 6 h 105"/>
                  <a:gd name="T62" fmla="*/ 2 w 396"/>
                  <a:gd name="T63" fmla="*/ 4 h 105"/>
                  <a:gd name="T64" fmla="*/ 2 w 396"/>
                  <a:gd name="T65" fmla="*/ 2 h 105"/>
                  <a:gd name="T66" fmla="*/ 2 w 396"/>
                  <a:gd name="T67" fmla="*/ 2 h 105"/>
                  <a:gd name="T68" fmla="*/ 4 w 396"/>
                  <a:gd name="T69" fmla="*/ 2 h 105"/>
                  <a:gd name="T70" fmla="*/ 5 w 396"/>
                  <a:gd name="T71" fmla="*/ 0 h 105"/>
                  <a:gd name="T72" fmla="*/ 5 w 396"/>
                  <a:gd name="T7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105">
                    <a:moveTo>
                      <a:pt x="5" y="0"/>
                    </a:moveTo>
                    <a:lnTo>
                      <a:pt x="392" y="0"/>
                    </a:lnTo>
                    <a:lnTo>
                      <a:pt x="392" y="0"/>
                    </a:lnTo>
                    <a:lnTo>
                      <a:pt x="392" y="2"/>
                    </a:lnTo>
                    <a:lnTo>
                      <a:pt x="394" y="2"/>
                    </a:lnTo>
                    <a:lnTo>
                      <a:pt x="394" y="2"/>
                    </a:lnTo>
                    <a:lnTo>
                      <a:pt x="396" y="4"/>
                    </a:lnTo>
                    <a:lnTo>
                      <a:pt x="396" y="6"/>
                    </a:lnTo>
                    <a:lnTo>
                      <a:pt x="396" y="6"/>
                    </a:lnTo>
                    <a:lnTo>
                      <a:pt x="396" y="8"/>
                    </a:lnTo>
                    <a:lnTo>
                      <a:pt x="396" y="100"/>
                    </a:lnTo>
                    <a:lnTo>
                      <a:pt x="396" y="102"/>
                    </a:lnTo>
                    <a:lnTo>
                      <a:pt x="396" y="102"/>
                    </a:lnTo>
                    <a:lnTo>
                      <a:pt x="396" y="104"/>
                    </a:lnTo>
                    <a:lnTo>
                      <a:pt x="394" y="104"/>
                    </a:lnTo>
                    <a:lnTo>
                      <a:pt x="394" y="105"/>
                    </a:lnTo>
                    <a:lnTo>
                      <a:pt x="392" y="105"/>
                    </a:lnTo>
                    <a:lnTo>
                      <a:pt x="392" y="105"/>
                    </a:lnTo>
                    <a:lnTo>
                      <a:pt x="392" y="105"/>
                    </a:lnTo>
                    <a:lnTo>
                      <a:pt x="5" y="105"/>
                    </a:lnTo>
                    <a:lnTo>
                      <a:pt x="5" y="105"/>
                    </a:lnTo>
                    <a:lnTo>
                      <a:pt x="4" y="105"/>
                    </a:lnTo>
                    <a:lnTo>
                      <a:pt x="2" y="105"/>
                    </a:lnTo>
                    <a:lnTo>
                      <a:pt x="2" y="104"/>
                    </a:lnTo>
                    <a:lnTo>
                      <a:pt x="2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7" name="Freeform 77"/>
              <p:cNvSpPr>
                <a:spLocks/>
              </p:cNvSpPr>
              <p:nvPr/>
            </p:nvSpPr>
            <p:spPr bwMode="auto">
              <a:xfrm>
                <a:off x="3879" y="1461"/>
                <a:ext cx="396" cy="105"/>
              </a:xfrm>
              <a:custGeom>
                <a:avLst/>
                <a:gdLst>
                  <a:gd name="T0" fmla="*/ 5 w 396"/>
                  <a:gd name="T1" fmla="*/ 0 h 105"/>
                  <a:gd name="T2" fmla="*/ 392 w 396"/>
                  <a:gd name="T3" fmla="*/ 0 h 105"/>
                  <a:gd name="T4" fmla="*/ 392 w 396"/>
                  <a:gd name="T5" fmla="*/ 0 h 105"/>
                  <a:gd name="T6" fmla="*/ 392 w 396"/>
                  <a:gd name="T7" fmla="*/ 2 h 105"/>
                  <a:gd name="T8" fmla="*/ 394 w 396"/>
                  <a:gd name="T9" fmla="*/ 2 h 105"/>
                  <a:gd name="T10" fmla="*/ 394 w 396"/>
                  <a:gd name="T11" fmla="*/ 2 h 105"/>
                  <a:gd name="T12" fmla="*/ 396 w 396"/>
                  <a:gd name="T13" fmla="*/ 4 h 105"/>
                  <a:gd name="T14" fmla="*/ 396 w 396"/>
                  <a:gd name="T15" fmla="*/ 6 h 105"/>
                  <a:gd name="T16" fmla="*/ 396 w 396"/>
                  <a:gd name="T17" fmla="*/ 6 h 105"/>
                  <a:gd name="T18" fmla="*/ 396 w 396"/>
                  <a:gd name="T19" fmla="*/ 8 h 105"/>
                  <a:gd name="T20" fmla="*/ 396 w 396"/>
                  <a:gd name="T21" fmla="*/ 100 h 105"/>
                  <a:gd name="T22" fmla="*/ 396 w 396"/>
                  <a:gd name="T23" fmla="*/ 102 h 105"/>
                  <a:gd name="T24" fmla="*/ 396 w 396"/>
                  <a:gd name="T25" fmla="*/ 102 h 105"/>
                  <a:gd name="T26" fmla="*/ 396 w 396"/>
                  <a:gd name="T27" fmla="*/ 104 h 105"/>
                  <a:gd name="T28" fmla="*/ 394 w 396"/>
                  <a:gd name="T29" fmla="*/ 104 h 105"/>
                  <a:gd name="T30" fmla="*/ 394 w 396"/>
                  <a:gd name="T31" fmla="*/ 105 h 105"/>
                  <a:gd name="T32" fmla="*/ 392 w 396"/>
                  <a:gd name="T33" fmla="*/ 105 h 105"/>
                  <a:gd name="T34" fmla="*/ 392 w 396"/>
                  <a:gd name="T35" fmla="*/ 105 h 105"/>
                  <a:gd name="T36" fmla="*/ 392 w 396"/>
                  <a:gd name="T37" fmla="*/ 105 h 105"/>
                  <a:gd name="T38" fmla="*/ 5 w 396"/>
                  <a:gd name="T39" fmla="*/ 105 h 105"/>
                  <a:gd name="T40" fmla="*/ 5 w 396"/>
                  <a:gd name="T41" fmla="*/ 105 h 105"/>
                  <a:gd name="T42" fmla="*/ 4 w 396"/>
                  <a:gd name="T43" fmla="*/ 105 h 105"/>
                  <a:gd name="T44" fmla="*/ 2 w 396"/>
                  <a:gd name="T45" fmla="*/ 105 h 105"/>
                  <a:gd name="T46" fmla="*/ 2 w 396"/>
                  <a:gd name="T47" fmla="*/ 104 h 105"/>
                  <a:gd name="T48" fmla="*/ 2 w 396"/>
                  <a:gd name="T49" fmla="*/ 104 h 105"/>
                  <a:gd name="T50" fmla="*/ 0 w 396"/>
                  <a:gd name="T51" fmla="*/ 102 h 105"/>
                  <a:gd name="T52" fmla="*/ 0 w 396"/>
                  <a:gd name="T53" fmla="*/ 102 h 105"/>
                  <a:gd name="T54" fmla="*/ 0 w 396"/>
                  <a:gd name="T55" fmla="*/ 100 h 105"/>
                  <a:gd name="T56" fmla="*/ 0 w 396"/>
                  <a:gd name="T57" fmla="*/ 8 h 105"/>
                  <a:gd name="T58" fmla="*/ 0 w 396"/>
                  <a:gd name="T59" fmla="*/ 6 h 105"/>
                  <a:gd name="T60" fmla="*/ 0 w 396"/>
                  <a:gd name="T61" fmla="*/ 6 h 105"/>
                  <a:gd name="T62" fmla="*/ 2 w 396"/>
                  <a:gd name="T63" fmla="*/ 4 h 105"/>
                  <a:gd name="T64" fmla="*/ 2 w 396"/>
                  <a:gd name="T65" fmla="*/ 2 h 105"/>
                  <a:gd name="T66" fmla="*/ 2 w 396"/>
                  <a:gd name="T67" fmla="*/ 2 h 105"/>
                  <a:gd name="T68" fmla="*/ 4 w 396"/>
                  <a:gd name="T69" fmla="*/ 2 h 105"/>
                  <a:gd name="T70" fmla="*/ 5 w 396"/>
                  <a:gd name="T71" fmla="*/ 0 h 105"/>
                  <a:gd name="T72" fmla="*/ 5 w 396"/>
                  <a:gd name="T7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105">
                    <a:moveTo>
                      <a:pt x="5" y="0"/>
                    </a:moveTo>
                    <a:lnTo>
                      <a:pt x="392" y="0"/>
                    </a:lnTo>
                    <a:lnTo>
                      <a:pt x="392" y="0"/>
                    </a:lnTo>
                    <a:lnTo>
                      <a:pt x="392" y="2"/>
                    </a:lnTo>
                    <a:lnTo>
                      <a:pt x="394" y="2"/>
                    </a:lnTo>
                    <a:lnTo>
                      <a:pt x="394" y="2"/>
                    </a:lnTo>
                    <a:lnTo>
                      <a:pt x="396" y="4"/>
                    </a:lnTo>
                    <a:lnTo>
                      <a:pt x="396" y="6"/>
                    </a:lnTo>
                    <a:lnTo>
                      <a:pt x="396" y="6"/>
                    </a:lnTo>
                    <a:lnTo>
                      <a:pt x="396" y="8"/>
                    </a:lnTo>
                    <a:lnTo>
                      <a:pt x="396" y="100"/>
                    </a:lnTo>
                    <a:lnTo>
                      <a:pt x="396" y="102"/>
                    </a:lnTo>
                    <a:lnTo>
                      <a:pt x="396" y="102"/>
                    </a:lnTo>
                    <a:lnTo>
                      <a:pt x="396" y="104"/>
                    </a:lnTo>
                    <a:lnTo>
                      <a:pt x="394" y="104"/>
                    </a:lnTo>
                    <a:lnTo>
                      <a:pt x="394" y="105"/>
                    </a:lnTo>
                    <a:lnTo>
                      <a:pt x="392" y="105"/>
                    </a:lnTo>
                    <a:lnTo>
                      <a:pt x="392" y="105"/>
                    </a:lnTo>
                    <a:lnTo>
                      <a:pt x="392" y="105"/>
                    </a:lnTo>
                    <a:lnTo>
                      <a:pt x="5" y="105"/>
                    </a:lnTo>
                    <a:lnTo>
                      <a:pt x="5" y="105"/>
                    </a:lnTo>
                    <a:lnTo>
                      <a:pt x="4" y="105"/>
                    </a:lnTo>
                    <a:lnTo>
                      <a:pt x="2" y="105"/>
                    </a:lnTo>
                    <a:lnTo>
                      <a:pt x="2" y="104"/>
                    </a:lnTo>
                    <a:lnTo>
                      <a:pt x="2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8" name="Freeform 78"/>
              <p:cNvSpPr>
                <a:spLocks/>
              </p:cNvSpPr>
              <p:nvPr/>
            </p:nvSpPr>
            <p:spPr bwMode="auto">
              <a:xfrm>
                <a:off x="3899" y="1480"/>
                <a:ext cx="355" cy="62"/>
              </a:xfrm>
              <a:custGeom>
                <a:avLst/>
                <a:gdLst>
                  <a:gd name="T0" fmla="*/ 0 w 355"/>
                  <a:gd name="T1" fmla="*/ 0 h 62"/>
                  <a:gd name="T2" fmla="*/ 0 w 355"/>
                  <a:gd name="T3" fmla="*/ 62 h 62"/>
                  <a:gd name="T4" fmla="*/ 355 w 355"/>
                  <a:gd name="T5" fmla="*/ 62 h 62"/>
                  <a:gd name="T6" fmla="*/ 355 w 355"/>
                  <a:gd name="T7" fmla="*/ 0 h 62"/>
                  <a:gd name="T8" fmla="*/ 355 w 355"/>
                  <a:gd name="T9" fmla="*/ 7 h 62"/>
                  <a:gd name="T10" fmla="*/ 353 w 355"/>
                  <a:gd name="T11" fmla="*/ 15 h 62"/>
                  <a:gd name="T12" fmla="*/ 353 w 355"/>
                  <a:gd name="T13" fmla="*/ 22 h 62"/>
                  <a:gd name="T14" fmla="*/ 353 w 355"/>
                  <a:gd name="T15" fmla="*/ 30 h 62"/>
                  <a:gd name="T16" fmla="*/ 353 w 355"/>
                  <a:gd name="T17" fmla="*/ 39 h 62"/>
                  <a:gd name="T18" fmla="*/ 353 w 355"/>
                  <a:gd name="T19" fmla="*/ 47 h 62"/>
                  <a:gd name="T20" fmla="*/ 355 w 355"/>
                  <a:gd name="T21" fmla="*/ 54 h 62"/>
                  <a:gd name="T22" fmla="*/ 355 w 355"/>
                  <a:gd name="T23" fmla="*/ 62 h 62"/>
                  <a:gd name="T24" fmla="*/ 0 w 355"/>
                  <a:gd name="T25" fmla="*/ 62 h 62"/>
                  <a:gd name="T26" fmla="*/ 0 w 355"/>
                  <a:gd name="T27" fmla="*/ 54 h 62"/>
                  <a:gd name="T28" fmla="*/ 2 w 355"/>
                  <a:gd name="T29" fmla="*/ 47 h 62"/>
                  <a:gd name="T30" fmla="*/ 2 w 355"/>
                  <a:gd name="T31" fmla="*/ 39 h 62"/>
                  <a:gd name="T32" fmla="*/ 2 w 355"/>
                  <a:gd name="T33" fmla="*/ 32 h 62"/>
                  <a:gd name="T34" fmla="*/ 2 w 355"/>
                  <a:gd name="T35" fmla="*/ 22 h 62"/>
                  <a:gd name="T36" fmla="*/ 2 w 355"/>
                  <a:gd name="T37" fmla="*/ 15 h 62"/>
                  <a:gd name="T38" fmla="*/ 2 w 355"/>
                  <a:gd name="T39" fmla="*/ 7 h 62"/>
                  <a:gd name="T40" fmla="*/ 0 w 355"/>
                  <a:gd name="T4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5" h="62">
                    <a:moveTo>
                      <a:pt x="0" y="0"/>
                    </a:moveTo>
                    <a:lnTo>
                      <a:pt x="0" y="62"/>
                    </a:lnTo>
                    <a:lnTo>
                      <a:pt x="355" y="62"/>
                    </a:lnTo>
                    <a:lnTo>
                      <a:pt x="355" y="0"/>
                    </a:lnTo>
                    <a:lnTo>
                      <a:pt x="355" y="7"/>
                    </a:lnTo>
                    <a:lnTo>
                      <a:pt x="353" y="15"/>
                    </a:lnTo>
                    <a:lnTo>
                      <a:pt x="353" y="22"/>
                    </a:lnTo>
                    <a:lnTo>
                      <a:pt x="353" y="30"/>
                    </a:lnTo>
                    <a:lnTo>
                      <a:pt x="353" y="39"/>
                    </a:lnTo>
                    <a:lnTo>
                      <a:pt x="353" y="47"/>
                    </a:lnTo>
                    <a:lnTo>
                      <a:pt x="355" y="54"/>
                    </a:lnTo>
                    <a:lnTo>
                      <a:pt x="355" y="62"/>
                    </a:lnTo>
                    <a:lnTo>
                      <a:pt x="0" y="62"/>
                    </a:lnTo>
                    <a:lnTo>
                      <a:pt x="0" y="54"/>
                    </a:lnTo>
                    <a:lnTo>
                      <a:pt x="2" y="47"/>
                    </a:lnTo>
                    <a:lnTo>
                      <a:pt x="2" y="39"/>
                    </a:lnTo>
                    <a:lnTo>
                      <a:pt x="2" y="32"/>
                    </a:lnTo>
                    <a:lnTo>
                      <a:pt x="2" y="22"/>
                    </a:lnTo>
                    <a:lnTo>
                      <a:pt x="2" y="15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59" name="Freeform 79"/>
              <p:cNvSpPr>
                <a:spLocks/>
              </p:cNvSpPr>
              <p:nvPr/>
            </p:nvSpPr>
            <p:spPr bwMode="auto">
              <a:xfrm>
                <a:off x="3899" y="1480"/>
                <a:ext cx="355" cy="62"/>
              </a:xfrm>
              <a:custGeom>
                <a:avLst/>
                <a:gdLst>
                  <a:gd name="T0" fmla="*/ 0 w 355"/>
                  <a:gd name="T1" fmla="*/ 0 h 62"/>
                  <a:gd name="T2" fmla="*/ 0 w 355"/>
                  <a:gd name="T3" fmla="*/ 62 h 62"/>
                  <a:gd name="T4" fmla="*/ 355 w 355"/>
                  <a:gd name="T5" fmla="*/ 62 h 62"/>
                  <a:gd name="T6" fmla="*/ 355 w 355"/>
                  <a:gd name="T7" fmla="*/ 0 h 62"/>
                  <a:gd name="T8" fmla="*/ 355 w 355"/>
                  <a:gd name="T9" fmla="*/ 7 h 62"/>
                  <a:gd name="T10" fmla="*/ 353 w 355"/>
                  <a:gd name="T11" fmla="*/ 15 h 62"/>
                  <a:gd name="T12" fmla="*/ 353 w 355"/>
                  <a:gd name="T13" fmla="*/ 22 h 62"/>
                  <a:gd name="T14" fmla="*/ 353 w 355"/>
                  <a:gd name="T15" fmla="*/ 30 h 62"/>
                  <a:gd name="T16" fmla="*/ 353 w 355"/>
                  <a:gd name="T17" fmla="*/ 39 h 62"/>
                  <a:gd name="T18" fmla="*/ 353 w 355"/>
                  <a:gd name="T19" fmla="*/ 47 h 62"/>
                  <a:gd name="T20" fmla="*/ 355 w 355"/>
                  <a:gd name="T21" fmla="*/ 54 h 62"/>
                  <a:gd name="T22" fmla="*/ 355 w 355"/>
                  <a:gd name="T23" fmla="*/ 62 h 62"/>
                  <a:gd name="T24" fmla="*/ 0 w 355"/>
                  <a:gd name="T25" fmla="*/ 62 h 62"/>
                  <a:gd name="T26" fmla="*/ 0 w 355"/>
                  <a:gd name="T27" fmla="*/ 54 h 62"/>
                  <a:gd name="T28" fmla="*/ 2 w 355"/>
                  <a:gd name="T29" fmla="*/ 47 h 62"/>
                  <a:gd name="T30" fmla="*/ 2 w 355"/>
                  <a:gd name="T31" fmla="*/ 39 h 62"/>
                  <a:gd name="T32" fmla="*/ 2 w 355"/>
                  <a:gd name="T33" fmla="*/ 32 h 62"/>
                  <a:gd name="T34" fmla="*/ 2 w 355"/>
                  <a:gd name="T35" fmla="*/ 22 h 62"/>
                  <a:gd name="T36" fmla="*/ 2 w 355"/>
                  <a:gd name="T37" fmla="*/ 15 h 62"/>
                  <a:gd name="T38" fmla="*/ 2 w 355"/>
                  <a:gd name="T39" fmla="*/ 7 h 62"/>
                  <a:gd name="T40" fmla="*/ 0 w 355"/>
                  <a:gd name="T4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5" h="62">
                    <a:moveTo>
                      <a:pt x="0" y="0"/>
                    </a:moveTo>
                    <a:lnTo>
                      <a:pt x="0" y="62"/>
                    </a:lnTo>
                    <a:lnTo>
                      <a:pt x="355" y="62"/>
                    </a:lnTo>
                    <a:lnTo>
                      <a:pt x="355" y="0"/>
                    </a:lnTo>
                    <a:lnTo>
                      <a:pt x="355" y="7"/>
                    </a:lnTo>
                    <a:lnTo>
                      <a:pt x="353" y="15"/>
                    </a:lnTo>
                    <a:lnTo>
                      <a:pt x="353" y="22"/>
                    </a:lnTo>
                    <a:lnTo>
                      <a:pt x="353" y="30"/>
                    </a:lnTo>
                    <a:lnTo>
                      <a:pt x="353" y="39"/>
                    </a:lnTo>
                    <a:lnTo>
                      <a:pt x="353" y="47"/>
                    </a:lnTo>
                    <a:lnTo>
                      <a:pt x="355" y="54"/>
                    </a:lnTo>
                    <a:lnTo>
                      <a:pt x="355" y="62"/>
                    </a:lnTo>
                    <a:lnTo>
                      <a:pt x="0" y="62"/>
                    </a:lnTo>
                    <a:lnTo>
                      <a:pt x="0" y="54"/>
                    </a:lnTo>
                    <a:lnTo>
                      <a:pt x="2" y="47"/>
                    </a:lnTo>
                    <a:lnTo>
                      <a:pt x="2" y="39"/>
                    </a:lnTo>
                    <a:lnTo>
                      <a:pt x="2" y="32"/>
                    </a:lnTo>
                    <a:lnTo>
                      <a:pt x="2" y="22"/>
                    </a:lnTo>
                    <a:lnTo>
                      <a:pt x="2" y="15"/>
                    </a:lnTo>
                    <a:lnTo>
                      <a:pt x="2" y="7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0" name="Freeform 80"/>
              <p:cNvSpPr>
                <a:spLocks/>
              </p:cNvSpPr>
              <p:nvPr/>
            </p:nvSpPr>
            <p:spPr bwMode="auto">
              <a:xfrm>
                <a:off x="3879" y="1553"/>
                <a:ext cx="396" cy="15"/>
              </a:xfrm>
              <a:custGeom>
                <a:avLst/>
                <a:gdLst>
                  <a:gd name="T0" fmla="*/ 0 w 396"/>
                  <a:gd name="T1" fmla="*/ 6 h 15"/>
                  <a:gd name="T2" fmla="*/ 0 w 396"/>
                  <a:gd name="T3" fmla="*/ 4 h 15"/>
                  <a:gd name="T4" fmla="*/ 0 w 396"/>
                  <a:gd name="T5" fmla="*/ 4 h 15"/>
                  <a:gd name="T6" fmla="*/ 2 w 396"/>
                  <a:gd name="T7" fmla="*/ 4 h 15"/>
                  <a:gd name="T8" fmla="*/ 2 w 396"/>
                  <a:gd name="T9" fmla="*/ 2 h 15"/>
                  <a:gd name="T10" fmla="*/ 2 w 396"/>
                  <a:gd name="T11" fmla="*/ 2 h 15"/>
                  <a:gd name="T12" fmla="*/ 4 w 396"/>
                  <a:gd name="T13" fmla="*/ 0 h 15"/>
                  <a:gd name="T14" fmla="*/ 5 w 396"/>
                  <a:gd name="T15" fmla="*/ 0 h 15"/>
                  <a:gd name="T16" fmla="*/ 5 w 396"/>
                  <a:gd name="T17" fmla="*/ 0 h 15"/>
                  <a:gd name="T18" fmla="*/ 390 w 396"/>
                  <a:gd name="T19" fmla="*/ 0 h 15"/>
                  <a:gd name="T20" fmla="*/ 392 w 396"/>
                  <a:gd name="T21" fmla="*/ 0 h 15"/>
                  <a:gd name="T22" fmla="*/ 392 w 396"/>
                  <a:gd name="T23" fmla="*/ 0 h 15"/>
                  <a:gd name="T24" fmla="*/ 394 w 396"/>
                  <a:gd name="T25" fmla="*/ 2 h 15"/>
                  <a:gd name="T26" fmla="*/ 394 w 396"/>
                  <a:gd name="T27" fmla="*/ 2 h 15"/>
                  <a:gd name="T28" fmla="*/ 394 w 396"/>
                  <a:gd name="T29" fmla="*/ 2 h 15"/>
                  <a:gd name="T30" fmla="*/ 396 w 396"/>
                  <a:gd name="T31" fmla="*/ 4 h 15"/>
                  <a:gd name="T32" fmla="*/ 396 w 396"/>
                  <a:gd name="T33" fmla="*/ 4 h 15"/>
                  <a:gd name="T34" fmla="*/ 396 w 396"/>
                  <a:gd name="T35" fmla="*/ 6 h 15"/>
                  <a:gd name="T36" fmla="*/ 396 w 396"/>
                  <a:gd name="T37" fmla="*/ 10 h 15"/>
                  <a:gd name="T38" fmla="*/ 396 w 396"/>
                  <a:gd name="T39" fmla="*/ 12 h 15"/>
                  <a:gd name="T40" fmla="*/ 394 w 396"/>
                  <a:gd name="T41" fmla="*/ 12 h 15"/>
                  <a:gd name="T42" fmla="*/ 394 w 396"/>
                  <a:gd name="T43" fmla="*/ 13 h 15"/>
                  <a:gd name="T44" fmla="*/ 394 w 396"/>
                  <a:gd name="T45" fmla="*/ 13 h 15"/>
                  <a:gd name="T46" fmla="*/ 392 w 396"/>
                  <a:gd name="T47" fmla="*/ 13 h 15"/>
                  <a:gd name="T48" fmla="*/ 392 w 396"/>
                  <a:gd name="T49" fmla="*/ 15 h 15"/>
                  <a:gd name="T50" fmla="*/ 390 w 396"/>
                  <a:gd name="T51" fmla="*/ 15 h 15"/>
                  <a:gd name="T52" fmla="*/ 390 w 396"/>
                  <a:gd name="T53" fmla="*/ 15 h 15"/>
                  <a:gd name="T54" fmla="*/ 5 w 396"/>
                  <a:gd name="T55" fmla="*/ 13 h 15"/>
                  <a:gd name="T56" fmla="*/ 4 w 396"/>
                  <a:gd name="T57" fmla="*/ 13 h 15"/>
                  <a:gd name="T58" fmla="*/ 4 w 396"/>
                  <a:gd name="T59" fmla="*/ 13 h 15"/>
                  <a:gd name="T60" fmla="*/ 2 w 396"/>
                  <a:gd name="T61" fmla="*/ 13 h 15"/>
                  <a:gd name="T62" fmla="*/ 2 w 396"/>
                  <a:gd name="T63" fmla="*/ 13 h 15"/>
                  <a:gd name="T64" fmla="*/ 2 w 396"/>
                  <a:gd name="T65" fmla="*/ 12 h 15"/>
                  <a:gd name="T66" fmla="*/ 0 w 396"/>
                  <a:gd name="T67" fmla="*/ 12 h 15"/>
                  <a:gd name="T68" fmla="*/ 0 w 396"/>
                  <a:gd name="T69" fmla="*/ 10 h 15"/>
                  <a:gd name="T70" fmla="*/ 0 w 396"/>
                  <a:gd name="T71" fmla="*/ 10 h 15"/>
                  <a:gd name="T72" fmla="*/ 0 w 396"/>
                  <a:gd name="T73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15">
                    <a:moveTo>
                      <a:pt x="0" y="6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90" y="0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394" y="2"/>
                    </a:lnTo>
                    <a:lnTo>
                      <a:pt x="394" y="2"/>
                    </a:lnTo>
                    <a:lnTo>
                      <a:pt x="394" y="2"/>
                    </a:lnTo>
                    <a:lnTo>
                      <a:pt x="396" y="4"/>
                    </a:lnTo>
                    <a:lnTo>
                      <a:pt x="396" y="4"/>
                    </a:lnTo>
                    <a:lnTo>
                      <a:pt x="396" y="6"/>
                    </a:lnTo>
                    <a:lnTo>
                      <a:pt x="396" y="10"/>
                    </a:lnTo>
                    <a:lnTo>
                      <a:pt x="396" y="12"/>
                    </a:lnTo>
                    <a:lnTo>
                      <a:pt x="394" y="12"/>
                    </a:lnTo>
                    <a:lnTo>
                      <a:pt x="394" y="13"/>
                    </a:lnTo>
                    <a:lnTo>
                      <a:pt x="394" y="13"/>
                    </a:lnTo>
                    <a:lnTo>
                      <a:pt x="392" y="13"/>
                    </a:lnTo>
                    <a:lnTo>
                      <a:pt x="392" y="15"/>
                    </a:lnTo>
                    <a:lnTo>
                      <a:pt x="390" y="15"/>
                    </a:lnTo>
                    <a:lnTo>
                      <a:pt x="390" y="15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1" name="Freeform 81"/>
              <p:cNvSpPr>
                <a:spLocks/>
              </p:cNvSpPr>
              <p:nvPr/>
            </p:nvSpPr>
            <p:spPr bwMode="auto">
              <a:xfrm>
                <a:off x="3879" y="1553"/>
                <a:ext cx="396" cy="15"/>
              </a:xfrm>
              <a:custGeom>
                <a:avLst/>
                <a:gdLst>
                  <a:gd name="T0" fmla="*/ 0 w 396"/>
                  <a:gd name="T1" fmla="*/ 6 h 15"/>
                  <a:gd name="T2" fmla="*/ 0 w 396"/>
                  <a:gd name="T3" fmla="*/ 4 h 15"/>
                  <a:gd name="T4" fmla="*/ 0 w 396"/>
                  <a:gd name="T5" fmla="*/ 4 h 15"/>
                  <a:gd name="T6" fmla="*/ 2 w 396"/>
                  <a:gd name="T7" fmla="*/ 4 h 15"/>
                  <a:gd name="T8" fmla="*/ 2 w 396"/>
                  <a:gd name="T9" fmla="*/ 2 h 15"/>
                  <a:gd name="T10" fmla="*/ 2 w 396"/>
                  <a:gd name="T11" fmla="*/ 2 h 15"/>
                  <a:gd name="T12" fmla="*/ 4 w 396"/>
                  <a:gd name="T13" fmla="*/ 0 h 15"/>
                  <a:gd name="T14" fmla="*/ 5 w 396"/>
                  <a:gd name="T15" fmla="*/ 0 h 15"/>
                  <a:gd name="T16" fmla="*/ 5 w 396"/>
                  <a:gd name="T17" fmla="*/ 0 h 15"/>
                  <a:gd name="T18" fmla="*/ 390 w 396"/>
                  <a:gd name="T19" fmla="*/ 0 h 15"/>
                  <a:gd name="T20" fmla="*/ 392 w 396"/>
                  <a:gd name="T21" fmla="*/ 0 h 15"/>
                  <a:gd name="T22" fmla="*/ 392 w 396"/>
                  <a:gd name="T23" fmla="*/ 0 h 15"/>
                  <a:gd name="T24" fmla="*/ 394 w 396"/>
                  <a:gd name="T25" fmla="*/ 2 h 15"/>
                  <a:gd name="T26" fmla="*/ 394 w 396"/>
                  <a:gd name="T27" fmla="*/ 2 h 15"/>
                  <a:gd name="T28" fmla="*/ 394 w 396"/>
                  <a:gd name="T29" fmla="*/ 2 h 15"/>
                  <a:gd name="T30" fmla="*/ 396 w 396"/>
                  <a:gd name="T31" fmla="*/ 4 h 15"/>
                  <a:gd name="T32" fmla="*/ 396 w 396"/>
                  <a:gd name="T33" fmla="*/ 4 h 15"/>
                  <a:gd name="T34" fmla="*/ 396 w 396"/>
                  <a:gd name="T35" fmla="*/ 6 h 15"/>
                  <a:gd name="T36" fmla="*/ 396 w 396"/>
                  <a:gd name="T37" fmla="*/ 10 h 15"/>
                  <a:gd name="T38" fmla="*/ 396 w 396"/>
                  <a:gd name="T39" fmla="*/ 12 h 15"/>
                  <a:gd name="T40" fmla="*/ 394 w 396"/>
                  <a:gd name="T41" fmla="*/ 12 h 15"/>
                  <a:gd name="T42" fmla="*/ 394 w 396"/>
                  <a:gd name="T43" fmla="*/ 13 h 15"/>
                  <a:gd name="T44" fmla="*/ 394 w 396"/>
                  <a:gd name="T45" fmla="*/ 13 h 15"/>
                  <a:gd name="T46" fmla="*/ 392 w 396"/>
                  <a:gd name="T47" fmla="*/ 13 h 15"/>
                  <a:gd name="T48" fmla="*/ 392 w 396"/>
                  <a:gd name="T49" fmla="*/ 15 h 15"/>
                  <a:gd name="T50" fmla="*/ 390 w 396"/>
                  <a:gd name="T51" fmla="*/ 15 h 15"/>
                  <a:gd name="T52" fmla="*/ 390 w 396"/>
                  <a:gd name="T53" fmla="*/ 15 h 15"/>
                  <a:gd name="T54" fmla="*/ 5 w 396"/>
                  <a:gd name="T55" fmla="*/ 13 h 15"/>
                  <a:gd name="T56" fmla="*/ 4 w 396"/>
                  <a:gd name="T57" fmla="*/ 13 h 15"/>
                  <a:gd name="T58" fmla="*/ 4 w 396"/>
                  <a:gd name="T59" fmla="*/ 13 h 15"/>
                  <a:gd name="T60" fmla="*/ 2 w 396"/>
                  <a:gd name="T61" fmla="*/ 13 h 15"/>
                  <a:gd name="T62" fmla="*/ 2 w 396"/>
                  <a:gd name="T63" fmla="*/ 13 h 15"/>
                  <a:gd name="T64" fmla="*/ 2 w 396"/>
                  <a:gd name="T65" fmla="*/ 12 h 15"/>
                  <a:gd name="T66" fmla="*/ 0 w 396"/>
                  <a:gd name="T67" fmla="*/ 12 h 15"/>
                  <a:gd name="T68" fmla="*/ 0 w 396"/>
                  <a:gd name="T69" fmla="*/ 10 h 15"/>
                  <a:gd name="T70" fmla="*/ 0 w 396"/>
                  <a:gd name="T71" fmla="*/ 10 h 15"/>
                  <a:gd name="T72" fmla="*/ 0 w 396"/>
                  <a:gd name="T73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15">
                    <a:moveTo>
                      <a:pt x="0" y="6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90" y="0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394" y="2"/>
                    </a:lnTo>
                    <a:lnTo>
                      <a:pt x="394" y="2"/>
                    </a:lnTo>
                    <a:lnTo>
                      <a:pt x="394" y="2"/>
                    </a:lnTo>
                    <a:lnTo>
                      <a:pt x="396" y="4"/>
                    </a:lnTo>
                    <a:lnTo>
                      <a:pt x="396" y="4"/>
                    </a:lnTo>
                    <a:lnTo>
                      <a:pt x="396" y="6"/>
                    </a:lnTo>
                    <a:lnTo>
                      <a:pt x="396" y="10"/>
                    </a:lnTo>
                    <a:lnTo>
                      <a:pt x="396" y="12"/>
                    </a:lnTo>
                    <a:lnTo>
                      <a:pt x="394" y="12"/>
                    </a:lnTo>
                    <a:lnTo>
                      <a:pt x="394" y="13"/>
                    </a:lnTo>
                    <a:lnTo>
                      <a:pt x="394" y="13"/>
                    </a:lnTo>
                    <a:lnTo>
                      <a:pt x="392" y="13"/>
                    </a:lnTo>
                    <a:lnTo>
                      <a:pt x="392" y="15"/>
                    </a:lnTo>
                    <a:lnTo>
                      <a:pt x="390" y="15"/>
                    </a:lnTo>
                    <a:lnTo>
                      <a:pt x="390" y="15"/>
                    </a:lnTo>
                    <a:lnTo>
                      <a:pt x="5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2" name="Freeform 82"/>
              <p:cNvSpPr>
                <a:spLocks/>
              </p:cNvSpPr>
              <p:nvPr/>
            </p:nvSpPr>
            <p:spPr bwMode="auto">
              <a:xfrm>
                <a:off x="3881" y="1561"/>
                <a:ext cx="392" cy="4"/>
              </a:xfrm>
              <a:custGeom>
                <a:avLst/>
                <a:gdLst>
                  <a:gd name="T0" fmla="*/ 0 w 392"/>
                  <a:gd name="T1" fmla="*/ 4 h 4"/>
                  <a:gd name="T2" fmla="*/ 3 w 392"/>
                  <a:gd name="T3" fmla="*/ 0 h 4"/>
                  <a:gd name="T4" fmla="*/ 390 w 392"/>
                  <a:gd name="T5" fmla="*/ 0 h 4"/>
                  <a:gd name="T6" fmla="*/ 392 w 39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4">
                    <a:moveTo>
                      <a:pt x="0" y="4"/>
                    </a:moveTo>
                    <a:lnTo>
                      <a:pt x="3" y="0"/>
                    </a:lnTo>
                    <a:lnTo>
                      <a:pt x="390" y="0"/>
                    </a:lnTo>
                    <a:lnTo>
                      <a:pt x="392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3" name="Freeform 83"/>
              <p:cNvSpPr>
                <a:spLocks noEditPoints="1"/>
              </p:cNvSpPr>
              <p:nvPr/>
            </p:nvSpPr>
            <p:spPr bwMode="auto">
              <a:xfrm>
                <a:off x="3905" y="1474"/>
                <a:ext cx="342" cy="66"/>
              </a:xfrm>
              <a:custGeom>
                <a:avLst/>
                <a:gdLst>
                  <a:gd name="T0" fmla="*/ 342 w 342"/>
                  <a:gd name="T1" fmla="*/ 25 h 66"/>
                  <a:gd name="T2" fmla="*/ 342 w 342"/>
                  <a:gd name="T3" fmla="*/ 64 h 66"/>
                  <a:gd name="T4" fmla="*/ 342 w 342"/>
                  <a:gd name="T5" fmla="*/ 66 h 66"/>
                  <a:gd name="T6" fmla="*/ 282 w 342"/>
                  <a:gd name="T7" fmla="*/ 64 h 66"/>
                  <a:gd name="T8" fmla="*/ 282 w 342"/>
                  <a:gd name="T9" fmla="*/ 25 h 66"/>
                  <a:gd name="T10" fmla="*/ 284 w 342"/>
                  <a:gd name="T11" fmla="*/ 23 h 66"/>
                  <a:gd name="T12" fmla="*/ 259 w 342"/>
                  <a:gd name="T13" fmla="*/ 53 h 66"/>
                  <a:gd name="T14" fmla="*/ 274 w 342"/>
                  <a:gd name="T15" fmla="*/ 53 h 66"/>
                  <a:gd name="T16" fmla="*/ 276 w 342"/>
                  <a:gd name="T17" fmla="*/ 64 h 66"/>
                  <a:gd name="T18" fmla="*/ 272 w 342"/>
                  <a:gd name="T19" fmla="*/ 66 h 66"/>
                  <a:gd name="T20" fmla="*/ 229 w 342"/>
                  <a:gd name="T21" fmla="*/ 64 h 66"/>
                  <a:gd name="T22" fmla="*/ 229 w 342"/>
                  <a:gd name="T23" fmla="*/ 55 h 66"/>
                  <a:gd name="T24" fmla="*/ 231 w 342"/>
                  <a:gd name="T25" fmla="*/ 53 h 66"/>
                  <a:gd name="T26" fmla="*/ 274 w 342"/>
                  <a:gd name="T27" fmla="*/ 23 h 66"/>
                  <a:gd name="T28" fmla="*/ 274 w 342"/>
                  <a:gd name="T29" fmla="*/ 40 h 66"/>
                  <a:gd name="T30" fmla="*/ 274 w 342"/>
                  <a:gd name="T31" fmla="*/ 42 h 66"/>
                  <a:gd name="T32" fmla="*/ 229 w 342"/>
                  <a:gd name="T33" fmla="*/ 42 h 66"/>
                  <a:gd name="T34" fmla="*/ 229 w 342"/>
                  <a:gd name="T35" fmla="*/ 23 h 66"/>
                  <a:gd name="T36" fmla="*/ 231 w 342"/>
                  <a:gd name="T37" fmla="*/ 23 h 66"/>
                  <a:gd name="T38" fmla="*/ 274 w 342"/>
                  <a:gd name="T39" fmla="*/ 0 h 66"/>
                  <a:gd name="T40" fmla="*/ 274 w 342"/>
                  <a:gd name="T41" fmla="*/ 12 h 66"/>
                  <a:gd name="T42" fmla="*/ 274 w 342"/>
                  <a:gd name="T43" fmla="*/ 13 h 66"/>
                  <a:gd name="T44" fmla="*/ 229 w 342"/>
                  <a:gd name="T45" fmla="*/ 12 h 66"/>
                  <a:gd name="T46" fmla="*/ 229 w 342"/>
                  <a:gd name="T47" fmla="*/ 2 h 66"/>
                  <a:gd name="T48" fmla="*/ 229 w 342"/>
                  <a:gd name="T49" fmla="*/ 0 h 66"/>
                  <a:gd name="T50" fmla="*/ 224 w 342"/>
                  <a:gd name="T51" fmla="*/ 21 h 66"/>
                  <a:gd name="T52" fmla="*/ 225 w 342"/>
                  <a:gd name="T53" fmla="*/ 23 h 66"/>
                  <a:gd name="T54" fmla="*/ 225 w 342"/>
                  <a:gd name="T55" fmla="*/ 64 h 66"/>
                  <a:gd name="T56" fmla="*/ 186 w 342"/>
                  <a:gd name="T57" fmla="*/ 57 h 66"/>
                  <a:gd name="T58" fmla="*/ 4 w 342"/>
                  <a:gd name="T59" fmla="*/ 64 h 66"/>
                  <a:gd name="T60" fmla="*/ 2 w 342"/>
                  <a:gd name="T61" fmla="*/ 64 h 66"/>
                  <a:gd name="T62" fmla="*/ 2 w 342"/>
                  <a:gd name="T63" fmla="*/ 23 h 66"/>
                  <a:gd name="T64" fmla="*/ 167 w 342"/>
                  <a:gd name="T65" fmla="*/ 0 h 66"/>
                  <a:gd name="T66" fmla="*/ 225 w 342"/>
                  <a:gd name="T67" fmla="*/ 0 h 66"/>
                  <a:gd name="T68" fmla="*/ 225 w 342"/>
                  <a:gd name="T69" fmla="*/ 12 h 66"/>
                  <a:gd name="T70" fmla="*/ 224 w 342"/>
                  <a:gd name="T71" fmla="*/ 13 h 66"/>
                  <a:gd name="T72" fmla="*/ 165 w 342"/>
                  <a:gd name="T73" fmla="*/ 12 h 66"/>
                  <a:gd name="T74" fmla="*/ 163 w 342"/>
                  <a:gd name="T75" fmla="*/ 0 h 66"/>
                  <a:gd name="T76" fmla="*/ 167 w 342"/>
                  <a:gd name="T77" fmla="*/ 0 h 66"/>
                  <a:gd name="T78" fmla="*/ 158 w 342"/>
                  <a:gd name="T79" fmla="*/ 0 h 66"/>
                  <a:gd name="T80" fmla="*/ 158 w 342"/>
                  <a:gd name="T81" fmla="*/ 12 h 66"/>
                  <a:gd name="T82" fmla="*/ 158 w 342"/>
                  <a:gd name="T83" fmla="*/ 13 h 66"/>
                  <a:gd name="T84" fmla="*/ 100 w 342"/>
                  <a:gd name="T85" fmla="*/ 12 h 66"/>
                  <a:gd name="T86" fmla="*/ 98 w 342"/>
                  <a:gd name="T87" fmla="*/ 0 h 66"/>
                  <a:gd name="T88" fmla="*/ 100 w 342"/>
                  <a:gd name="T89" fmla="*/ 0 h 66"/>
                  <a:gd name="T90" fmla="*/ 92 w 342"/>
                  <a:gd name="T91" fmla="*/ 0 h 66"/>
                  <a:gd name="T92" fmla="*/ 94 w 342"/>
                  <a:gd name="T93" fmla="*/ 12 h 66"/>
                  <a:gd name="T94" fmla="*/ 92 w 342"/>
                  <a:gd name="T95" fmla="*/ 13 h 66"/>
                  <a:gd name="T96" fmla="*/ 34 w 342"/>
                  <a:gd name="T97" fmla="*/ 12 h 66"/>
                  <a:gd name="T98" fmla="*/ 34 w 342"/>
                  <a:gd name="T99" fmla="*/ 0 h 66"/>
                  <a:gd name="T100" fmla="*/ 34 w 342"/>
                  <a:gd name="T101" fmla="*/ 0 h 66"/>
                  <a:gd name="T102" fmla="*/ 19 w 342"/>
                  <a:gd name="T103" fmla="*/ 0 h 66"/>
                  <a:gd name="T104" fmla="*/ 19 w 342"/>
                  <a:gd name="T105" fmla="*/ 2 h 66"/>
                  <a:gd name="T106" fmla="*/ 19 w 342"/>
                  <a:gd name="T107" fmla="*/ 12 h 66"/>
                  <a:gd name="T108" fmla="*/ 4 w 342"/>
                  <a:gd name="T109" fmla="*/ 13 h 66"/>
                  <a:gd name="T110" fmla="*/ 2 w 342"/>
                  <a:gd name="T111" fmla="*/ 12 h 66"/>
                  <a:gd name="T112" fmla="*/ 2 w 342"/>
                  <a:gd name="T1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2" h="66">
                    <a:moveTo>
                      <a:pt x="284" y="23"/>
                    </a:moveTo>
                    <a:lnTo>
                      <a:pt x="340" y="23"/>
                    </a:lnTo>
                    <a:lnTo>
                      <a:pt x="342" y="23"/>
                    </a:lnTo>
                    <a:lnTo>
                      <a:pt x="342" y="25"/>
                    </a:lnTo>
                    <a:lnTo>
                      <a:pt x="342" y="25"/>
                    </a:lnTo>
                    <a:lnTo>
                      <a:pt x="342" y="25"/>
                    </a:lnTo>
                    <a:lnTo>
                      <a:pt x="342" y="25"/>
                    </a:lnTo>
                    <a:lnTo>
                      <a:pt x="342" y="25"/>
                    </a:lnTo>
                    <a:lnTo>
                      <a:pt x="342" y="25"/>
                    </a:lnTo>
                    <a:lnTo>
                      <a:pt x="342" y="25"/>
                    </a:lnTo>
                    <a:lnTo>
                      <a:pt x="342" y="64"/>
                    </a:lnTo>
                    <a:lnTo>
                      <a:pt x="342" y="64"/>
                    </a:lnTo>
                    <a:lnTo>
                      <a:pt x="342" y="64"/>
                    </a:lnTo>
                    <a:lnTo>
                      <a:pt x="342" y="64"/>
                    </a:lnTo>
                    <a:lnTo>
                      <a:pt x="342" y="64"/>
                    </a:lnTo>
                    <a:lnTo>
                      <a:pt x="342" y="66"/>
                    </a:lnTo>
                    <a:lnTo>
                      <a:pt x="342" y="66"/>
                    </a:lnTo>
                    <a:lnTo>
                      <a:pt x="342" y="66"/>
                    </a:lnTo>
                    <a:lnTo>
                      <a:pt x="340" y="66"/>
                    </a:lnTo>
                    <a:lnTo>
                      <a:pt x="284" y="66"/>
                    </a:lnTo>
                    <a:lnTo>
                      <a:pt x="284" y="66"/>
                    </a:lnTo>
                    <a:lnTo>
                      <a:pt x="284" y="66"/>
                    </a:lnTo>
                    <a:lnTo>
                      <a:pt x="284" y="66"/>
                    </a:lnTo>
                    <a:lnTo>
                      <a:pt x="282" y="64"/>
                    </a:lnTo>
                    <a:lnTo>
                      <a:pt x="282" y="64"/>
                    </a:lnTo>
                    <a:lnTo>
                      <a:pt x="282" y="64"/>
                    </a:lnTo>
                    <a:lnTo>
                      <a:pt x="282" y="64"/>
                    </a:lnTo>
                    <a:lnTo>
                      <a:pt x="282" y="64"/>
                    </a:lnTo>
                    <a:lnTo>
                      <a:pt x="282" y="25"/>
                    </a:lnTo>
                    <a:lnTo>
                      <a:pt x="282" y="25"/>
                    </a:lnTo>
                    <a:lnTo>
                      <a:pt x="282" y="25"/>
                    </a:lnTo>
                    <a:lnTo>
                      <a:pt x="282" y="25"/>
                    </a:lnTo>
                    <a:lnTo>
                      <a:pt x="282" y="25"/>
                    </a:lnTo>
                    <a:lnTo>
                      <a:pt x="284" y="25"/>
                    </a:lnTo>
                    <a:lnTo>
                      <a:pt x="284" y="25"/>
                    </a:lnTo>
                    <a:lnTo>
                      <a:pt x="284" y="23"/>
                    </a:lnTo>
                    <a:lnTo>
                      <a:pt x="284" y="23"/>
                    </a:lnTo>
                    <a:close/>
                    <a:moveTo>
                      <a:pt x="231" y="53"/>
                    </a:moveTo>
                    <a:lnTo>
                      <a:pt x="244" y="53"/>
                    </a:lnTo>
                    <a:lnTo>
                      <a:pt x="244" y="47"/>
                    </a:lnTo>
                    <a:lnTo>
                      <a:pt x="259" y="47"/>
                    </a:lnTo>
                    <a:lnTo>
                      <a:pt x="259" y="53"/>
                    </a:lnTo>
                    <a:lnTo>
                      <a:pt x="272" y="53"/>
                    </a:lnTo>
                    <a:lnTo>
                      <a:pt x="274" y="53"/>
                    </a:lnTo>
                    <a:lnTo>
                      <a:pt x="274" y="53"/>
                    </a:lnTo>
                    <a:lnTo>
                      <a:pt x="274" y="53"/>
                    </a:lnTo>
                    <a:lnTo>
                      <a:pt x="274" y="53"/>
                    </a:lnTo>
                    <a:lnTo>
                      <a:pt x="274" y="53"/>
                    </a:lnTo>
                    <a:lnTo>
                      <a:pt x="276" y="55"/>
                    </a:lnTo>
                    <a:lnTo>
                      <a:pt x="276" y="55"/>
                    </a:lnTo>
                    <a:lnTo>
                      <a:pt x="276" y="55"/>
                    </a:lnTo>
                    <a:lnTo>
                      <a:pt x="276" y="64"/>
                    </a:lnTo>
                    <a:lnTo>
                      <a:pt x="276" y="64"/>
                    </a:lnTo>
                    <a:lnTo>
                      <a:pt x="276" y="64"/>
                    </a:lnTo>
                    <a:lnTo>
                      <a:pt x="274" y="64"/>
                    </a:lnTo>
                    <a:lnTo>
                      <a:pt x="274" y="64"/>
                    </a:lnTo>
                    <a:lnTo>
                      <a:pt x="274" y="66"/>
                    </a:lnTo>
                    <a:lnTo>
                      <a:pt x="274" y="66"/>
                    </a:lnTo>
                    <a:lnTo>
                      <a:pt x="274" y="66"/>
                    </a:lnTo>
                    <a:lnTo>
                      <a:pt x="272" y="66"/>
                    </a:lnTo>
                    <a:lnTo>
                      <a:pt x="231" y="66"/>
                    </a:lnTo>
                    <a:lnTo>
                      <a:pt x="231" y="66"/>
                    </a:lnTo>
                    <a:lnTo>
                      <a:pt x="231" y="66"/>
                    </a:lnTo>
                    <a:lnTo>
                      <a:pt x="229" y="66"/>
                    </a:lnTo>
                    <a:lnTo>
                      <a:pt x="229" y="64"/>
                    </a:lnTo>
                    <a:lnTo>
                      <a:pt x="229" y="64"/>
                    </a:lnTo>
                    <a:lnTo>
                      <a:pt x="229" y="64"/>
                    </a:lnTo>
                    <a:lnTo>
                      <a:pt x="229" y="64"/>
                    </a:lnTo>
                    <a:lnTo>
                      <a:pt x="229" y="64"/>
                    </a:lnTo>
                    <a:lnTo>
                      <a:pt x="229" y="55"/>
                    </a:lnTo>
                    <a:lnTo>
                      <a:pt x="229" y="55"/>
                    </a:lnTo>
                    <a:lnTo>
                      <a:pt x="229" y="55"/>
                    </a:lnTo>
                    <a:lnTo>
                      <a:pt x="229" y="53"/>
                    </a:lnTo>
                    <a:lnTo>
                      <a:pt x="229" y="53"/>
                    </a:lnTo>
                    <a:lnTo>
                      <a:pt x="229" y="53"/>
                    </a:lnTo>
                    <a:lnTo>
                      <a:pt x="231" y="53"/>
                    </a:lnTo>
                    <a:lnTo>
                      <a:pt x="231" y="53"/>
                    </a:lnTo>
                    <a:lnTo>
                      <a:pt x="231" y="53"/>
                    </a:lnTo>
                    <a:close/>
                    <a:moveTo>
                      <a:pt x="231" y="23"/>
                    </a:moveTo>
                    <a:lnTo>
                      <a:pt x="272" y="23"/>
                    </a:lnTo>
                    <a:lnTo>
                      <a:pt x="274" y="23"/>
                    </a:lnTo>
                    <a:lnTo>
                      <a:pt x="274" y="23"/>
                    </a:lnTo>
                    <a:lnTo>
                      <a:pt x="274" y="23"/>
                    </a:lnTo>
                    <a:lnTo>
                      <a:pt x="274" y="23"/>
                    </a:lnTo>
                    <a:lnTo>
                      <a:pt x="274" y="23"/>
                    </a:lnTo>
                    <a:lnTo>
                      <a:pt x="274" y="23"/>
                    </a:lnTo>
                    <a:lnTo>
                      <a:pt x="274" y="23"/>
                    </a:lnTo>
                    <a:lnTo>
                      <a:pt x="274" y="23"/>
                    </a:lnTo>
                    <a:lnTo>
                      <a:pt x="274" y="40"/>
                    </a:lnTo>
                    <a:lnTo>
                      <a:pt x="274" y="40"/>
                    </a:lnTo>
                    <a:lnTo>
                      <a:pt x="274" y="40"/>
                    </a:lnTo>
                    <a:lnTo>
                      <a:pt x="274" y="40"/>
                    </a:lnTo>
                    <a:lnTo>
                      <a:pt x="274" y="42"/>
                    </a:lnTo>
                    <a:lnTo>
                      <a:pt x="274" y="42"/>
                    </a:lnTo>
                    <a:lnTo>
                      <a:pt x="274" y="42"/>
                    </a:lnTo>
                    <a:lnTo>
                      <a:pt x="274" y="42"/>
                    </a:lnTo>
                    <a:lnTo>
                      <a:pt x="272" y="42"/>
                    </a:lnTo>
                    <a:lnTo>
                      <a:pt x="231" y="42"/>
                    </a:lnTo>
                    <a:lnTo>
                      <a:pt x="231" y="42"/>
                    </a:lnTo>
                    <a:lnTo>
                      <a:pt x="231" y="42"/>
                    </a:lnTo>
                    <a:lnTo>
                      <a:pt x="229" y="42"/>
                    </a:lnTo>
                    <a:lnTo>
                      <a:pt x="229" y="42"/>
                    </a:lnTo>
                    <a:lnTo>
                      <a:pt x="229" y="40"/>
                    </a:lnTo>
                    <a:lnTo>
                      <a:pt x="229" y="40"/>
                    </a:lnTo>
                    <a:lnTo>
                      <a:pt x="229" y="40"/>
                    </a:lnTo>
                    <a:lnTo>
                      <a:pt x="229" y="40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31" y="23"/>
                    </a:lnTo>
                    <a:lnTo>
                      <a:pt x="231" y="23"/>
                    </a:lnTo>
                    <a:lnTo>
                      <a:pt x="231" y="23"/>
                    </a:lnTo>
                    <a:close/>
                    <a:moveTo>
                      <a:pt x="229" y="0"/>
                    </a:moveTo>
                    <a:lnTo>
                      <a:pt x="272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3"/>
                    </a:lnTo>
                    <a:lnTo>
                      <a:pt x="274" y="13"/>
                    </a:lnTo>
                    <a:lnTo>
                      <a:pt x="272" y="13"/>
                    </a:lnTo>
                    <a:lnTo>
                      <a:pt x="229" y="13"/>
                    </a:lnTo>
                    <a:lnTo>
                      <a:pt x="229" y="13"/>
                    </a:lnTo>
                    <a:lnTo>
                      <a:pt x="229" y="13"/>
                    </a:lnTo>
                    <a:lnTo>
                      <a:pt x="229" y="12"/>
                    </a:lnTo>
                    <a:lnTo>
                      <a:pt x="229" y="12"/>
                    </a:lnTo>
                    <a:lnTo>
                      <a:pt x="229" y="12"/>
                    </a:lnTo>
                    <a:lnTo>
                      <a:pt x="229" y="12"/>
                    </a:lnTo>
                    <a:lnTo>
                      <a:pt x="229" y="12"/>
                    </a:lnTo>
                    <a:lnTo>
                      <a:pt x="229" y="12"/>
                    </a:lnTo>
                    <a:lnTo>
                      <a:pt x="229" y="2"/>
                    </a:lnTo>
                    <a:lnTo>
                      <a:pt x="229" y="2"/>
                    </a:lnTo>
                    <a:lnTo>
                      <a:pt x="229" y="0"/>
                    </a:lnTo>
                    <a:lnTo>
                      <a:pt x="229" y="0"/>
                    </a:lnTo>
                    <a:lnTo>
                      <a:pt x="229" y="0"/>
                    </a:lnTo>
                    <a:lnTo>
                      <a:pt x="229" y="0"/>
                    </a:lnTo>
                    <a:lnTo>
                      <a:pt x="229" y="0"/>
                    </a:lnTo>
                    <a:lnTo>
                      <a:pt x="229" y="0"/>
                    </a:lnTo>
                    <a:lnTo>
                      <a:pt x="229" y="0"/>
                    </a:lnTo>
                    <a:close/>
                    <a:moveTo>
                      <a:pt x="4" y="21"/>
                    </a:moveTo>
                    <a:lnTo>
                      <a:pt x="224" y="21"/>
                    </a:lnTo>
                    <a:lnTo>
                      <a:pt x="224" y="21"/>
                    </a:lnTo>
                    <a:lnTo>
                      <a:pt x="224" y="21"/>
                    </a:lnTo>
                    <a:lnTo>
                      <a:pt x="225" y="23"/>
                    </a:lnTo>
                    <a:lnTo>
                      <a:pt x="225" y="23"/>
                    </a:lnTo>
                    <a:lnTo>
                      <a:pt x="225" y="23"/>
                    </a:lnTo>
                    <a:lnTo>
                      <a:pt x="225" y="23"/>
                    </a:lnTo>
                    <a:lnTo>
                      <a:pt x="225" y="23"/>
                    </a:lnTo>
                    <a:lnTo>
                      <a:pt x="225" y="23"/>
                    </a:lnTo>
                    <a:lnTo>
                      <a:pt x="225" y="62"/>
                    </a:lnTo>
                    <a:lnTo>
                      <a:pt x="225" y="62"/>
                    </a:lnTo>
                    <a:lnTo>
                      <a:pt x="225" y="64"/>
                    </a:lnTo>
                    <a:lnTo>
                      <a:pt x="225" y="64"/>
                    </a:lnTo>
                    <a:lnTo>
                      <a:pt x="225" y="64"/>
                    </a:lnTo>
                    <a:lnTo>
                      <a:pt x="225" y="64"/>
                    </a:lnTo>
                    <a:lnTo>
                      <a:pt x="224" y="64"/>
                    </a:lnTo>
                    <a:lnTo>
                      <a:pt x="224" y="64"/>
                    </a:lnTo>
                    <a:lnTo>
                      <a:pt x="224" y="64"/>
                    </a:lnTo>
                    <a:lnTo>
                      <a:pt x="201" y="64"/>
                    </a:lnTo>
                    <a:lnTo>
                      <a:pt x="201" y="57"/>
                    </a:lnTo>
                    <a:lnTo>
                      <a:pt x="186" y="57"/>
                    </a:lnTo>
                    <a:lnTo>
                      <a:pt x="186" y="64"/>
                    </a:lnTo>
                    <a:lnTo>
                      <a:pt x="41" y="64"/>
                    </a:lnTo>
                    <a:lnTo>
                      <a:pt x="41" y="57"/>
                    </a:lnTo>
                    <a:lnTo>
                      <a:pt x="26" y="57"/>
                    </a:lnTo>
                    <a:lnTo>
                      <a:pt x="26" y="64"/>
                    </a:lnTo>
                    <a:lnTo>
                      <a:pt x="4" y="64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4" y="21"/>
                    </a:lnTo>
                    <a:close/>
                    <a:moveTo>
                      <a:pt x="167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5" y="12"/>
                    </a:lnTo>
                    <a:lnTo>
                      <a:pt x="225" y="12"/>
                    </a:lnTo>
                    <a:lnTo>
                      <a:pt x="225" y="12"/>
                    </a:lnTo>
                    <a:lnTo>
                      <a:pt x="225" y="12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4" y="13"/>
                    </a:lnTo>
                    <a:lnTo>
                      <a:pt x="224" y="13"/>
                    </a:lnTo>
                    <a:lnTo>
                      <a:pt x="224" y="13"/>
                    </a:lnTo>
                    <a:lnTo>
                      <a:pt x="167" y="13"/>
                    </a:lnTo>
                    <a:lnTo>
                      <a:pt x="165" y="13"/>
                    </a:lnTo>
                    <a:lnTo>
                      <a:pt x="165" y="13"/>
                    </a:lnTo>
                    <a:lnTo>
                      <a:pt x="165" y="12"/>
                    </a:lnTo>
                    <a:lnTo>
                      <a:pt x="165" y="12"/>
                    </a:lnTo>
                    <a:lnTo>
                      <a:pt x="165" y="12"/>
                    </a:lnTo>
                    <a:lnTo>
                      <a:pt x="163" y="12"/>
                    </a:lnTo>
                    <a:lnTo>
                      <a:pt x="163" y="12"/>
                    </a:lnTo>
                    <a:lnTo>
                      <a:pt x="163" y="1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67" y="0"/>
                    </a:lnTo>
                    <a:close/>
                    <a:moveTo>
                      <a:pt x="100" y="0"/>
                    </a:moveTo>
                    <a:lnTo>
                      <a:pt x="156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3"/>
                    </a:lnTo>
                    <a:lnTo>
                      <a:pt x="158" y="13"/>
                    </a:lnTo>
                    <a:lnTo>
                      <a:pt x="156" y="13"/>
                    </a:lnTo>
                    <a:lnTo>
                      <a:pt x="100" y="13"/>
                    </a:lnTo>
                    <a:lnTo>
                      <a:pt x="100" y="13"/>
                    </a:lnTo>
                    <a:lnTo>
                      <a:pt x="100" y="13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  <a:moveTo>
                      <a:pt x="34" y="0"/>
                    </a:move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12"/>
                    </a:lnTo>
                    <a:lnTo>
                      <a:pt x="94" y="12"/>
                    </a:lnTo>
                    <a:lnTo>
                      <a:pt x="94" y="12"/>
                    </a:lnTo>
                    <a:lnTo>
                      <a:pt x="94" y="12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34" y="13"/>
                    </a:lnTo>
                    <a:lnTo>
                      <a:pt x="34" y="13"/>
                    </a:lnTo>
                    <a:lnTo>
                      <a:pt x="34" y="13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  <a:moveTo>
                      <a:pt x="4" y="0"/>
                    </a:moveTo>
                    <a:lnTo>
                      <a:pt x="17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3"/>
                    </a:lnTo>
                    <a:lnTo>
                      <a:pt x="19" y="13"/>
                    </a:lnTo>
                    <a:lnTo>
                      <a:pt x="17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4" name="Freeform 84"/>
              <p:cNvSpPr>
                <a:spLocks/>
              </p:cNvSpPr>
              <p:nvPr/>
            </p:nvSpPr>
            <p:spPr bwMode="auto">
              <a:xfrm>
                <a:off x="4187" y="1497"/>
                <a:ext cx="60" cy="43"/>
              </a:xfrm>
              <a:custGeom>
                <a:avLst/>
                <a:gdLst>
                  <a:gd name="T0" fmla="*/ 2 w 60"/>
                  <a:gd name="T1" fmla="*/ 0 h 43"/>
                  <a:gd name="T2" fmla="*/ 58 w 60"/>
                  <a:gd name="T3" fmla="*/ 0 h 43"/>
                  <a:gd name="T4" fmla="*/ 60 w 60"/>
                  <a:gd name="T5" fmla="*/ 0 h 43"/>
                  <a:gd name="T6" fmla="*/ 60 w 60"/>
                  <a:gd name="T7" fmla="*/ 2 h 43"/>
                  <a:gd name="T8" fmla="*/ 60 w 60"/>
                  <a:gd name="T9" fmla="*/ 2 h 43"/>
                  <a:gd name="T10" fmla="*/ 60 w 60"/>
                  <a:gd name="T11" fmla="*/ 2 h 43"/>
                  <a:gd name="T12" fmla="*/ 60 w 60"/>
                  <a:gd name="T13" fmla="*/ 2 h 43"/>
                  <a:gd name="T14" fmla="*/ 60 w 60"/>
                  <a:gd name="T15" fmla="*/ 2 h 43"/>
                  <a:gd name="T16" fmla="*/ 60 w 60"/>
                  <a:gd name="T17" fmla="*/ 2 h 43"/>
                  <a:gd name="T18" fmla="*/ 60 w 60"/>
                  <a:gd name="T19" fmla="*/ 2 h 43"/>
                  <a:gd name="T20" fmla="*/ 60 w 60"/>
                  <a:gd name="T21" fmla="*/ 41 h 43"/>
                  <a:gd name="T22" fmla="*/ 60 w 60"/>
                  <a:gd name="T23" fmla="*/ 41 h 43"/>
                  <a:gd name="T24" fmla="*/ 60 w 60"/>
                  <a:gd name="T25" fmla="*/ 41 h 43"/>
                  <a:gd name="T26" fmla="*/ 60 w 60"/>
                  <a:gd name="T27" fmla="*/ 41 h 43"/>
                  <a:gd name="T28" fmla="*/ 60 w 60"/>
                  <a:gd name="T29" fmla="*/ 41 h 43"/>
                  <a:gd name="T30" fmla="*/ 60 w 60"/>
                  <a:gd name="T31" fmla="*/ 43 h 43"/>
                  <a:gd name="T32" fmla="*/ 60 w 60"/>
                  <a:gd name="T33" fmla="*/ 43 h 43"/>
                  <a:gd name="T34" fmla="*/ 60 w 60"/>
                  <a:gd name="T35" fmla="*/ 43 h 43"/>
                  <a:gd name="T36" fmla="*/ 58 w 60"/>
                  <a:gd name="T37" fmla="*/ 43 h 43"/>
                  <a:gd name="T38" fmla="*/ 2 w 60"/>
                  <a:gd name="T39" fmla="*/ 43 h 43"/>
                  <a:gd name="T40" fmla="*/ 2 w 60"/>
                  <a:gd name="T41" fmla="*/ 43 h 43"/>
                  <a:gd name="T42" fmla="*/ 2 w 60"/>
                  <a:gd name="T43" fmla="*/ 43 h 43"/>
                  <a:gd name="T44" fmla="*/ 2 w 60"/>
                  <a:gd name="T45" fmla="*/ 43 h 43"/>
                  <a:gd name="T46" fmla="*/ 0 w 60"/>
                  <a:gd name="T47" fmla="*/ 41 h 43"/>
                  <a:gd name="T48" fmla="*/ 0 w 60"/>
                  <a:gd name="T49" fmla="*/ 41 h 43"/>
                  <a:gd name="T50" fmla="*/ 0 w 60"/>
                  <a:gd name="T51" fmla="*/ 41 h 43"/>
                  <a:gd name="T52" fmla="*/ 0 w 60"/>
                  <a:gd name="T53" fmla="*/ 41 h 43"/>
                  <a:gd name="T54" fmla="*/ 0 w 60"/>
                  <a:gd name="T55" fmla="*/ 41 h 43"/>
                  <a:gd name="T56" fmla="*/ 0 w 60"/>
                  <a:gd name="T57" fmla="*/ 2 h 43"/>
                  <a:gd name="T58" fmla="*/ 0 w 60"/>
                  <a:gd name="T59" fmla="*/ 2 h 43"/>
                  <a:gd name="T60" fmla="*/ 0 w 60"/>
                  <a:gd name="T61" fmla="*/ 2 h 43"/>
                  <a:gd name="T62" fmla="*/ 0 w 60"/>
                  <a:gd name="T63" fmla="*/ 2 h 43"/>
                  <a:gd name="T64" fmla="*/ 0 w 60"/>
                  <a:gd name="T65" fmla="*/ 2 h 43"/>
                  <a:gd name="T66" fmla="*/ 2 w 60"/>
                  <a:gd name="T67" fmla="*/ 2 h 43"/>
                  <a:gd name="T68" fmla="*/ 2 w 60"/>
                  <a:gd name="T69" fmla="*/ 2 h 43"/>
                  <a:gd name="T70" fmla="*/ 2 w 60"/>
                  <a:gd name="T71" fmla="*/ 0 h 43"/>
                  <a:gd name="T72" fmla="*/ 2 w 60"/>
                  <a:gd name="T7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43">
                    <a:moveTo>
                      <a:pt x="2" y="0"/>
                    </a:moveTo>
                    <a:lnTo>
                      <a:pt x="58" y="0"/>
                    </a:lnTo>
                    <a:lnTo>
                      <a:pt x="60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41"/>
                    </a:lnTo>
                    <a:lnTo>
                      <a:pt x="60" y="41"/>
                    </a:lnTo>
                    <a:lnTo>
                      <a:pt x="60" y="41"/>
                    </a:lnTo>
                    <a:lnTo>
                      <a:pt x="60" y="41"/>
                    </a:lnTo>
                    <a:lnTo>
                      <a:pt x="60" y="41"/>
                    </a:lnTo>
                    <a:lnTo>
                      <a:pt x="60" y="43"/>
                    </a:lnTo>
                    <a:lnTo>
                      <a:pt x="60" y="43"/>
                    </a:lnTo>
                    <a:lnTo>
                      <a:pt x="60" y="43"/>
                    </a:lnTo>
                    <a:lnTo>
                      <a:pt x="58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5" name="Freeform 85"/>
              <p:cNvSpPr>
                <a:spLocks/>
              </p:cNvSpPr>
              <p:nvPr/>
            </p:nvSpPr>
            <p:spPr bwMode="auto">
              <a:xfrm>
                <a:off x="4134" y="1521"/>
                <a:ext cx="47" cy="19"/>
              </a:xfrm>
              <a:custGeom>
                <a:avLst/>
                <a:gdLst>
                  <a:gd name="T0" fmla="*/ 2 w 47"/>
                  <a:gd name="T1" fmla="*/ 6 h 19"/>
                  <a:gd name="T2" fmla="*/ 15 w 47"/>
                  <a:gd name="T3" fmla="*/ 6 h 19"/>
                  <a:gd name="T4" fmla="*/ 15 w 47"/>
                  <a:gd name="T5" fmla="*/ 0 h 19"/>
                  <a:gd name="T6" fmla="*/ 30 w 47"/>
                  <a:gd name="T7" fmla="*/ 0 h 19"/>
                  <a:gd name="T8" fmla="*/ 30 w 47"/>
                  <a:gd name="T9" fmla="*/ 6 h 19"/>
                  <a:gd name="T10" fmla="*/ 43 w 47"/>
                  <a:gd name="T11" fmla="*/ 6 h 19"/>
                  <a:gd name="T12" fmla="*/ 45 w 47"/>
                  <a:gd name="T13" fmla="*/ 6 h 19"/>
                  <a:gd name="T14" fmla="*/ 45 w 47"/>
                  <a:gd name="T15" fmla="*/ 6 h 19"/>
                  <a:gd name="T16" fmla="*/ 45 w 47"/>
                  <a:gd name="T17" fmla="*/ 6 h 19"/>
                  <a:gd name="T18" fmla="*/ 45 w 47"/>
                  <a:gd name="T19" fmla="*/ 6 h 19"/>
                  <a:gd name="T20" fmla="*/ 45 w 47"/>
                  <a:gd name="T21" fmla="*/ 6 h 19"/>
                  <a:gd name="T22" fmla="*/ 47 w 47"/>
                  <a:gd name="T23" fmla="*/ 8 h 19"/>
                  <a:gd name="T24" fmla="*/ 47 w 47"/>
                  <a:gd name="T25" fmla="*/ 8 h 19"/>
                  <a:gd name="T26" fmla="*/ 47 w 47"/>
                  <a:gd name="T27" fmla="*/ 8 h 19"/>
                  <a:gd name="T28" fmla="*/ 47 w 47"/>
                  <a:gd name="T29" fmla="*/ 17 h 19"/>
                  <a:gd name="T30" fmla="*/ 47 w 47"/>
                  <a:gd name="T31" fmla="*/ 17 h 19"/>
                  <a:gd name="T32" fmla="*/ 47 w 47"/>
                  <a:gd name="T33" fmla="*/ 17 h 19"/>
                  <a:gd name="T34" fmla="*/ 45 w 47"/>
                  <a:gd name="T35" fmla="*/ 17 h 19"/>
                  <a:gd name="T36" fmla="*/ 45 w 47"/>
                  <a:gd name="T37" fmla="*/ 17 h 19"/>
                  <a:gd name="T38" fmla="*/ 45 w 47"/>
                  <a:gd name="T39" fmla="*/ 19 h 19"/>
                  <a:gd name="T40" fmla="*/ 45 w 47"/>
                  <a:gd name="T41" fmla="*/ 19 h 19"/>
                  <a:gd name="T42" fmla="*/ 45 w 47"/>
                  <a:gd name="T43" fmla="*/ 19 h 19"/>
                  <a:gd name="T44" fmla="*/ 43 w 47"/>
                  <a:gd name="T45" fmla="*/ 19 h 19"/>
                  <a:gd name="T46" fmla="*/ 2 w 47"/>
                  <a:gd name="T47" fmla="*/ 19 h 19"/>
                  <a:gd name="T48" fmla="*/ 2 w 47"/>
                  <a:gd name="T49" fmla="*/ 19 h 19"/>
                  <a:gd name="T50" fmla="*/ 2 w 47"/>
                  <a:gd name="T51" fmla="*/ 19 h 19"/>
                  <a:gd name="T52" fmla="*/ 0 w 47"/>
                  <a:gd name="T53" fmla="*/ 19 h 19"/>
                  <a:gd name="T54" fmla="*/ 0 w 47"/>
                  <a:gd name="T55" fmla="*/ 17 h 19"/>
                  <a:gd name="T56" fmla="*/ 0 w 47"/>
                  <a:gd name="T57" fmla="*/ 17 h 19"/>
                  <a:gd name="T58" fmla="*/ 0 w 47"/>
                  <a:gd name="T59" fmla="*/ 17 h 19"/>
                  <a:gd name="T60" fmla="*/ 0 w 47"/>
                  <a:gd name="T61" fmla="*/ 17 h 19"/>
                  <a:gd name="T62" fmla="*/ 0 w 47"/>
                  <a:gd name="T63" fmla="*/ 17 h 19"/>
                  <a:gd name="T64" fmla="*/ 0 w 47"/>
                  <a:gd name="T65" fmla="*/ 8 h 19"/>
                  <a:gd name="T66" fmla="*/ 0 w 47"/>
                  <a:gd name="T67" fmla="*/ 8 h 19"/>
                  <a:gd name="T68" fmla="*/ 0 w 47"/>
                  <a:gd name="T69" fmla="*/ 8 h 19"/>
                  <a:gd name="T70" fmla="*/ 0 w 47"/>
                  <a:gd name="T71" fmla="*/ 6 h 19"/>
                  <a:gd name="T72" fmla="*/ 0 w 47"/>
                  <a:gd name="T73" fmla="*/ 6 h 19"/>
                  <a:gd name="T74" fmla="*/ 0 w 47"/>
                  <a:gd name="T75" fmla="*/ 6 h 19"/>
                  <a:gd name="T76" fmla="*/ 2 w 47"/>
                  <a:gd name="T77" fmla="*/ 6 h 19"/>
                  <a:gd name="T78" fmla="*/ 2 w 47"/>
                  <a:gd name="T79" fmla="*/ 6 h 19"/>
                  <a:gd name="T80" fmla="*/ 2 w 47"/>
                  <a:gd name="T81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" h="19">
                    <a:moveTo>
                      <a:pt x="2" y="6"/>
                    </a:moveTo>
                    <a:lnTo>
                      <a:pt x="15" y="6"/>
                    </a:lnTo>
                    <a:lnTo>
                      <a:pt x="15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43" y="6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47" y="8"/>
                    </a:lnTo>
                    <a:lnTo>
                      <a:pt x="47" y="8"/>
                    </a:lnTo>
                    <a:lnTo>
                      <a:pt x="47" y="8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5" y="17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3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6" name="Freeform 86"/>
              <p:cNvSpPr>
                <a:spLocks/>
              </p:cNvSpPr>
              <p:nvPr/>
            </p:nvSpPr>
            <p:spPr bwMode="auto">
              <a:xfrm>
                <a:off x="4134" y="1497"/>
                <a:ext cx="45" cy="19"/>
              </a:xfrm>
              <a:custGeom>
                <a:avLst/>
                <a:gdLst>
                  <a:gd name="T0" fmla="*/ 2 w 45"/>
                  <a:gd name="T1" fmla="*/ 0 h 19"/>
                  <a:gd name="T2" fmla="*/ 43 w 45"/>
                  <a:gd name="T3" fmla="*/ 0 h 19"/>
                  <a:gd name="T4" fmla="*/ 45 w 45"/>
                  <a:gd name="T5" fmla="*/ 0 h 19"/>
                  <a:gd name="T6" fmla="*/ 45 w 45"/>
                  <a:gd name="T7" fmla="*/ 0 h 19"/>
                  <a:gd name="T8" fmla="*/ 45 w 45"/>
                  <a:gd name="T9" fmla="*/ 0 h 19"/>
                  <a:gd name="T10" fmla="*/ 45 w 45"/>
                  <a:gd name="T11" fmla="*/ 0 h 19"/>
                  <a:gd name="T12" fmla="*/ 45 w 45"/>
                  <a:gd name="T13" fmla="*/ 0 h 19"/>
                  <a:gd name="T14" fmla="*/ 45 w 45"/>
                  <a:gd name="T15" fmla="*/ 0 h 19"/>
                  <a:gd name="T16" fmla="*/ 45 w 45"/>
                  <a:gd name="T17" fmla="*/ 0 h 19"/>
                  <a:gd name="T18" fmla="*/ 45 w 45"/>
                  <a:gd name="T19" fmla="*/ 0 h 19"/>
                  <a:gd name="T20" fmla="*/ 45 w 45"/>
                  <a:gd name="T21" fmla="*/ 17 h 19"/>
                  <a:gd name="T22" fmla="*/ 45 w 45"/>
                  <a:gd name="T23" fmla="*/ 17 h 19"/>
                  <a:gd name="T24" fmla="*/ 45 w 45"/>
                  <a:gd name="T25" fmla="*/ 17 h 19"/>
                  <a:gd name="T26" fmla="*/ 45 w 45"/>
                  <a:gd name="T27" fmla="*/ 17 h 19"/>
                  <a:gd name="T28" fmla="*/ 45 w 45"/>
                  <a:gd name="T29" fmla="*/ 19 h 19"/>
                  <a:gd name="T30" fmla="*/ 45 w 45"/>
                  <a:gd name="T31" fmla="*/ 19 h 19"/>
                  <a:gd name="T32" fmla="*/ 45 w 45"/>
                  <a:gd name="T33" fmla="*/ 19 h 19"/>
                  <a:gd name="T34" fmla="*/ 45 w 45"/>
                  <a:gd name="T35" fmla="*/ 19 h 19"/>
                  <a:gd name="T36" fmla="*/ 43 w 45"/>
                  <a:gd name="T37" fmla="*/ 19 h 19"/>
                  <a:gd name="T38" fmla="*/ 2 w 45"/>
                  <a:gd name="T39" fmla="*/ 19 h 19"/>
                  <a:gd name="T40" fmla="*/ 2 w 45"/>
                  <a:gd name="T41" fmla="*/ 19 h 19"/>
                  <a:gd name="T42" fmla="*/ 2 w 45"/>
                  <a:gd name="T43" fmla="*/ 19 h 19"/>
                  <a:gd name="T44" fmla="*/ 0 w 45"/>
                  <a:gd name="T45" fmla="*/ 19 h 19"/>
                  <a:gd name="T46" fmla="*/ 0 w 45"/>
                  <a:gd name="T47" fmla="*/ 19 h 19"/>
                  <a:gd name="T48" fmla="*/ 0 w 45"/>
                  <a:gd name="T49" fmla="*/ 17 h 19"/>
                  <a:gd name="T50" fmla="*/ 0 w 45"/>
                  <a:gd name="T51" fmla="*/ 17 h 19"/>
                  <a:gd name="T52" fmla="*/ 0 w 45"/>
                  <a:gd name="T53" fmla="*/ 17 h 19"/>
                  <a:gd name="T54" fmla="*/ 0 w 45"/>
                  <a:gd name="T55" fmla="*/ 17 h 19"/>
                  <a:gd name="T56" fmla="*/ 0 w 45"/>
                  <a:gd name="T57" fmla="*/ 0 h 19"/>
                  <a:gd name="T58" fmla="*/ 0 w 45"/>
                  <a:gd name="T59" fmla="*/ 0 h 19"/>
                  <a:gd name="T60" fmla="*/ 0 w 45"/>
                  <a:gd name="T61" fmla="*/ 0 h 19"/>
                  <a:gd name="T62" fmla="*/ 0 w 45"/>
                  <a:gd name="T63" fmla="*/ 0 h 19"/>
                  <a:gd name="T64" fmla="*/ 0 w 45"/>
                  <a:gd name="T65" fmla="*/ 0 h 19"/>
                  <a:gd name="T66" fmla="*/ 0 w 45"/>
                  <a:gd name="T67" fmla="*/ 0 h 19"/>
                  <a:gd name="T68" fmla="*/ 2 w 45"/>
                  <a:gd name="T69" fmla="*/ 0 h 19"/>
                  <a:gd name="T70" fmla="*/ 2 w 45"/>
                  <a:gd name="T71" fmla="*/ 0 h 19"/>
                  <a:gd name="T72" fmla="*/ 2 w 45"/>
                  <a:gd name="T7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" h="19">
                    <a:moveTo>
                      <a:pt x="2" y="0"/>
                    </a:moveTo>
                    <a:lnTo>
                      <a:pt x="43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17"/>
                    </a:lnTo>
                    <a:lnTo>
                      <a:pt x="45" y="17"/>
                    </a:lnTo>
                    <a:lnTo>
                      <a:pt x="45" y="17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3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7" name="Freeform 87"/>
              <p:cNvSpPr>
                <a:spLocks/>
              </p:cNvSpPr>
              <p:nvPr/>
            </p:nvSpPr>
            <p:spPr bwMode="auto">
              <a:xfrm>
                <a:off x="4134" y="1474"/>
                <a:ext cx="45" cy="13"/>
              </a:xfrm>
              <a:custGeom>
                <a:avLst/>
                <a:gdLst>
                  <a:gd name="T0" fmla="*/ 0 w 45"/>
                  <a:gd name="T1" fmla="*/ 0 h 13"/>
                  <a:gd name="T2" fmla="*/ 43 w 45"/>
                  <a:gd name="T3" fmla="*/ 0 h 13"/>
                  <a:gd name="T4" fmla="*/ 45 w 45"/>
                  <a:gd name="T5" fmla="*/ 0 h 13"/>
                  <a:gd name="T6" fmla="*/ 45 w 45"/>
                  <a:gd name="T7" fmla="*/ 0 h 13"/>
                  <a:gd name="T8" fmla="*/ 45 w 45"/>
                  <a:gd name="T9" fmla="*/ 0 h 13"/>
                  <a:gd name="T10" fmla="*/ 45 w 45"/>
                  <a:gd name="T11" fmla="*/ 0 h 13"/>
                  <a:gd name="T12" fmla="*/ 45 w 45"/>
                  <a:gd name="T13" fmla="*/ 0 h 13"/>
                  <a:gd name="T14" fmla="*/ 45 w 45"/>
                  <a:gd name="T15" fmla="*/ 0 h 13"/>
                  <a:gd name="T16" fmla="*/ 45 w 45"/>
                  <a:gd name="T17" fmla="*/ 2 h 13"/>
                  <a:gd name="T18" fmla="*/ 45 w 45"/>
                  <a:gd name="T19" fmla="*/ 2 h 13"/>
                  <a:gd name="T20" fmla="*/ 45 w 45"/>
                  <a:gd name="T21" fmla="*/ 12 h 13"/>
                  <a:gd name="T22" fmla="*/ 45 w 45"/>
                  <a:gd name="T23" fmla="*/ 12 h 13"/>
                  <a:gd name="T24" fmla="*/ 45 w 45"/>
                  <a:gd name="T25" fmla="*/ 12 h 13"/>
                  <a:gd name="T26" fmla="*/ 45 w 45"/>
                  <a:gd name="T27" fmla="*/ 12 h 13"/>
                  <a:gd name="T28" fmla="*/ 45 w 45"/>
                  <a:gd name="T29" fmla="*/ 12 h 13"/>
                  <a:gd name="T30" fmla="*/ 45 w 45"/>
                  <a:gd name="T31" fmla="*/ 12 h 13"/>
                  <a:gd name="T32" fmla="*/ 45 w 45"/>
                  <a:gd name="T33" fmla="*/ 13 h 13"/>
                  <a:gd name="T34" fmla="*/ 45 w 45"/>
                  <a:gd name="T35" fmla="*/ 13 h 13"/>
                  <a:gd name="T36" fmla="*/ 43 w 45"/>
                  <a:gd name="T37" fmla="*/ 13 h 13"/>
                  <a:gd name="T38" fmla="*/ 0 w 45"/>
                  <a:gd name="T39" fmla="*/ 13 h 13"/>
                  <a:gd name="T40" fmla="*/ 0 w 45"/>
                  <a:gd name="T41" fmla="*/ 13 h 13"/>
                  <a:gd name="T42" fmla="*/ 0 w 45"/>
                  <a:gd name="T43" fmla="*/ 13 h 13"/>
                  <a:gd name="T44" fmla="*/ 0 w 45"/>
                  <a:gd name="T45" fmla="*/ 12 h 13"/>
                  <a:gd name="T46" fmla="*/ 0 w 45"/>
                  <a:gd name="T47" fmla="*/ 12 h 13"/>
                  <a:gd name="T48" fmla="*/ 0 w 45"/>
                  <a:gd name="T49" fmla="*/ 12 h 13"/>
                  <a:gd name="T50" fmla="*/ 0 w 45"/>
                  <a:gd name="T51" fmla="*/ 12 h 13"/>
                  <a:gd name="T52" fmla="*/ 0 w 45"/>
                  <a:gd name="T53" fmla="*/ 12 h 13"/>
                  <a:gd name="T54" fmla="*/ 0 w 45"/>
                  <a:gd name="T55" fmla="*/ 12 h 13"/>
                  <a:gd name="T56" fmla="*/ 0 w 45"/>
                  <a:gd name="T57" fmla="*/ 2 h 13"/>
                  <a:gd name="T58" fmla="*/ 0 w 45"/>
                  <a:gd name="T59" fmla="*/ 2 h 13"/>
                  <a:gd name="T60" fmla="*/ 0 w 45"/>
                  <a:gd name="T61" fmla="*/ 0 h 13"/>
                  <a:gd name="T62" fmla="*/ 0 w 45"/>
                  <a:gd name="T63" fmla="*/ 0 h 13"/>
                  <a:gd name="T64" fmla="*/ 0 w 45"/>
                  <a:gd name="T65" fmla="*/ 0 h 13"/>
                  <a:gd name="T66" fmla="*/ 0 w 45"/>
                  <a:gd name="T67" fmla="*/ 0 h 13"/>
                  <a:gd name="T68" fmla="*/ 0 w 45"/>
                  <a:gd name="T69" fmla="*/ 0 h 13"/>
                  <a:gd name="T70" fmla="*/ 0 w 45"/>
                  <a:gd name="T71" fmla="*/ 0 h 13"/>
                  <a:gd name="T72" fmla="*/ 0 w 45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" h="13">
                    <a:moveTo>
                      <a:pt x="0" y="0"/>
                    </a:moveTo>
                    <a:lnTo>
                      <a:pt x="43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3"/>
                    </a:lnTo>
                    <a:lnTo>
                      <a:pt x="45" y="13"/>
                    </a:lnTo>
                    <a:lnTo>
                      <a:pt x="43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8" name="Freeform 88"/>
              <p:cNvSpPr>
                <a:spLocks/>
              </p:cNvSpPr>
              <p:nvPr/>
            </p:nvSpPr>
            <p:spPr bwMode="auto">
              <a:xfrm>
                <a:off x="3905" y="1495"/>
                <a:ext cx="225" cy="43"/>
              </a:xfrm>
              <a:custGeom>
                <a:avLst/>
                <a:gdLst>
                  <a:gd name="T0" fmla="*/ 4 w 225"/>
                  <a:gd name="T1" fmla="*/ 0 h 43"/>
                  <a:gd name="T2" fmla="*/ 224 w 225"/>
                  <a:gd name="T3" fmla="*/ 0 h 43"/>
                  <a:gd name="T4" fmla="*/ 224 w 225"/>
                  <a:gd name="T5" fmla="*/ 0 h 43"/>
                  <a:gd name="T6" fmla="*/ 224 w 225"/>
                  <a:gd name="T7" fmla="*/ 0 h 43"/>
                  <a:gd name="T8" fmla="*/ 225 w 225"/>
                  <a:gd name="T9" fmla="*/ 2 h 43"/>
                  <a:gd name="T10" fmla="*/ 225 w 225"/>
                  <a:gd name="T11" fmla="*/ 2 h 43"/>
                  <a:gd name="T12" fmla="*/ 225 w 225"/>
                  <a:gd name="T13" fmla="*/ 2 h 43"/>
                  <a:gd name="T14" fmla="*/ 225 w 225"/>
                  <a:gd name="T15" fmla="*/ 2 h 43"/>
                  <a:gd name="T16" fmla="*/ 225 w 225"/>
                  <a:gd name="T17" fmla="*/ 2 h 43"/>
                  <a:gd name="T18" fmla="*/ 225 w 225"/>
                  <a:gd name="T19" fmla="*/ 2 h 43"/>
                  <a:gd name="T20" fmla="*/ 225 w 225"/>
                  <a:gd name="T21" fmla="*/ 41 h 43"/>
                  <a:gd name="T22" fmla="*/ 225 w 225"/>
                  <a:gd name="T23" fmla="*/ 41 h 43"/>
                  <a:gd name="T24" fmla="*/ 225 w 225"/>
                  <a:gd name="T25" fmla="*/ 43 h 43"/>
                  <a:gd name="T26" fmla="*/ 225 w 225"/>
                  <a:gd name="T27" fmla="*/ 43 h 43"/>
                  <a:gd name="T28" fmla="*/ 225 w 225"/>
                  <a:gd name="T29" fmla="*/ 43 h 43"/>
                  <a:gd name="T30" fmla="*/ 225 w 225"/>
                  <a:gd name="T31" fmla="*/ 43 h 43"/>
                  <a:gd name="T32" fmla="*/ 224 w 225"/>
                  <a:gd name="T33" fmla="*/ 43 h 43"/>
                  <a:gd name="T34" fmla="*/ 224 w 225"/>
                  <a:gd name="T35" fmla="*/ 43 h 43"/>
                  <a:gd name="T36" fmla="*/ 224 w 225"/>
                  <a:gd name="T37" fmla="*/ 43 h 43"/>
                  <a:gd name="T38" fmla="*/ 201 w 225"/>
                  <a:gd name="T39" fmla="*/ 43 h 43"/>
                  <a:gd name="T40" fmla="*/ 201 w 225"/>
                  <a:gd name="T41" fmla="*/ 36 h 43"/>
                  <a:gd name="T42" fmla="*/ 186 w 225"/>
                  <a:gd name="T43" fmla="*/ 36 h 43"/>
                  <a:gd name="T44" fmla="*/ 186 w 225"/>
                  <a:gd name="T45" fmla="*/ 43 h 43"/>
                  <a:gd name="T46" fmla="*/ 41 w 225"/>
                  <a:gd name="T47" fmla="*/ 43 h 43"/>
                  <a:gd name="T48" fmla="*/ 41 w 225"/>
                  <a:gd name="T49" fmla="*/ 36 h 43"/>
                  <a:gd name="T50" fmla="*/ 26 w 225"/>
                  <a:gd name="T51" fmla="*/ 36 h 43"/>
                  <a:gd name="T52" fmla="*/ 26 w 225"/>
                  <a:gd name="T53" fmla="*/ 43 h 43"/>
                  <a:gd name="T54" fmla="*/ 4 w 225"/>
                  <a:gd name="T55" fmla="*/ 43 h 43"/>
                  <a:gd name="T56" fmla="*/ 2 w 225"/>
                  <a:gd name="T57" fmla="*/ 43 h 43"/>
                  <a:gd name="T58" fmla="*/ 2 w 225"/>
                  <a:gd name="T59" fmla="*/ 43 h 43"/>
                  <a:gd name="T60" fmla="*/ 2 w 225"/>
                  <a:gd name="T61" fmla="*/ 43 h 43"/>
                  <a:gd name="T62" fmla="*/ 2 w 225"/>
                  <a:gd name="T63" fmla="*/ 43 h 43"/>
                  <a:gd name="T64" fmla="*/ 2 w 225"/>
                  <a:gd name="T65" fmla="*/ 43 h 43"/>
                  <a:gd name="T66" fmla="*/ 2 w 225"/>
                  <a:gd name="T67" fmla="*/ 43 h 43"/>
                  <a:gd name="T68" fmla="*/ 0 w 225"/>
                  <a:gd name="T69" fmla="*/ 41 h 43"/>
                  <a:gd name="T70" fmla="*/ 0 w 225"/>
                  <a:gd name="T71" fmla="*/ 41 h 43"/>
                  <a:gd name="T72" fmla="*/ 0 w 225"/>
                  <a:gd name="T73" fmla="*/ 2 h 43"/>
                  <a:gd name="T74" fmla="*/ 0 w 225"/>
                  <a:gd name="T75" fmla="*/ 2 h 43"/>
                  <a:gd name="T76" fmla="*/ 2 w 225"/>
                  <a:gd name="T77" fmla="*/ 2 h 43"/>
                  <a:gd name="T78" fmla="*/ 2 w 225"/>
                  <a:gd name="T79" fmla="*/ 2 h 43"/>
                  <a:gd name="T80" fmla="*/ 2 w 225"/>
                  <a:gd name="T81" fmla="*/ 2 h 43"/>
                  <a:gd name="T82" fmla="*/ 2 w 225"/>
                  <a:gd name="T83" fmla="*/ 2 h 43"/>
                  <a:gd name="T84" fmla="*/ 2 w 225"/>
                  <a:gd name="T85" fmla="*/ 0 h 43"/>
                  <a:gd name="T86" fmla="*/ 2 w 225"/>
                  <a:gd name="T87" fmla="*/ 0 h 43"/>
                  <a:gd name="T88" fmla="*/ 4 w 225"/>
                  <a:gd name="T8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5" h="43">
                    <a:moveTo>
                      <a:pt x="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5" y="2"/>
                    </a:lnTo>
                    <a:lnTo>
                      <a:pt x="225" y="2"/>
                    </a:lnTo>
                    <a:lnTo>
                      <a:pt x="225" y="2"/>
                    </a:lnTo>
                    <a:lnTo>
                      <a:pt x="225" y="2"/>
                    </a:lnTo>
                    <a:lnTo>
                      <a:pt x="225" y="2"/>
                    </a:lnTo>
                    <a:lnTo>
                      <a:pt x="225" y="2"/>
                    </a:lnTo>
                    <a:lnTo>
                      <a:pt x="225" y="41"/>
                    </a:lnTo>
                    <a:lnTo>
                      <a:pt x="225" y="41"/>
                    </a:lnTo>
                    <a:lnTo>
                      <a:pt x="225" y="43"/>
                    </a:lnTo>
                    <a:lnTo>
                      <a:pt x="225" y="43"/>
                    </a:lnTo>
                    <a:lnTo>
                      <a:pt x="225" y="43"/>
                    </a:lnTo>
                    <a:lnTo>
                      <a:pt x="225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01" y="43"/>
                    </a:lnTo>
                    <a:lnTo>
                      <a:pt x="201" y="36"/>
                    </a:lnTo>
                    <a:lnTo>
                      <a:pt x="186" y="36"/>
                    </a:lnTo>
                    <a:lnTo>
                      <a:pt x="186" y="43"/>
                    </a:lnTo>
                    <a:lnTo>
                      <a:pt x="41" y="43"/>
                    </a:lnTo>
                    <a:lnTo>
                      <a:pt x="41" y="36"/>
                    </a:lnTo>
                    <a:lnTo>
                      <a:pt x="26" y="36"/>
                    </a:lnTo>
                    <a:lnTo>
                      <a:pt x="26" y="43"/>
                    </a:lnTo>
                    <a:lnTo>
                      <a:pt x="4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69" name="Freeform 89"/>
              <p:cNvSpPr>
                <a:spLocks/>
              </p:cNvSpPr>
              <p:nvPr/>
            </p:nvSpPr>
            <p:spPr bwMode="auto">
              <a:xfrm>
                <a:off x="4068" y="1474"/>
                <a:ext cx="62" cy="13"/>
              </a:xfrm>
              <a:custGeom>
                <a:avLst/>
                <a:gdLst>
                  <a:gd name="T0" fmla="*/ 4 w 62"/>
                  <a:gd name="T1" fmla="*/ 0 h 13"/>
                  <a:gd name="T2" fmla="*/ 61 w 62"/>
                  <a:gd name="T3" fmla="*/ 0 h 13"/>
                  <a:gd name="T4" fmla="*/ 61 w 62"/>
                  <a:gd name="T5" fmla="*/ 0 h 13"/>
                  <a:gd name="T6" fmla="*/ 61 w 62"/>
                  <a:gd name="T7" fmla="*/ 0 h 13"/>
                  <a:gd name="T8" fmla="*/ 61 w 62"/>
                  <a:gd name="T9" fmla="*/ 0 h 13"/>
                  <a:gd name="T10" fmla="*/ 61 w 62"/>
                  <a:gd name="T11" fmla="*/ 0 h 13"/>
                  <a:gd name="T12" fmla="*/ 62 w 62"/>
                  <a:gd name="T13" fmla="*/ 0 h 13"/>
                  <a:gd name="T14" fmla="*/ 62 w 62"/>
                  <a:gd name="T15" fmla="*/ 0 h 13"/>
                  <a:gd name="T16" fmla="*/ 62 w 62"/>
                  <a:gd name="T17" fmla="*/ 0 h 13"/>
                  <a:gd name="T18" fmla="*/ 62 w 62"/>
                  <a:gd name="T19" fmla="*/ 0 h 13"/>
                  <a:gd name="T20" fmla="*/ 62 w 62"/>
                  <a:gd name="T21" fmla="*/ 12 h 13"/>
                  <a:gd name="T22" fmla="*/ 62 w 62"/>
                  <a:gd name="T23" fmla="*/ 12 h 13"/>
                  <a:gd name="T24" fmla="*/ 62 w 62"/>
                  <a:gd name="T25" fmla="*/ 12 h 13"/>
                  <a:gd name="T26" fmla="*/ 62 w 62"/>
                  <a:gd name="T27" fmla="*/ 12 h 13"/>
                  <a:gd name="T28" fmla="*/ 61 w 62"/>
                  <a:gd name="T29" fmla="*/ 12 h 13"/>
                  <a:gd name="T30" fmla="*/ 61 w 62"/>
                  <a:gd name="T31" fmla="*/ 12 h 13"/>
                  <a:gd name="T32" fmla="*/ 61 w 62"/>
                  <a:gd name="T33" fmla="*/ 13 h 13"/>
                  <a:gd name="T34" fmla="*/ 61 w 62"/>
                  <a:gd name="T35" fmla="*/ 13 h 13"/>
                  <a:gd name="T36" fmla="*/ 61 w 62"/>
                  <a:gd name="T37" fmla="*/ 13 h 13"/>
                  <a:gd name="T38" fmla="*/ 4 w 62"/>
                  <a:gd name="T39" fmla="*/ 13 h 13"/>
                  <a:gd name="T40" fmla="*/ 2 w 62"/>
                  <a:gd name="T41" fmla="*/ 13 h 13"/>
                  <a:gd name="T42" fmla="*/ 2 w 62"/>
                  <a:gd name="T43" fmla="*/ 13 h 13"/>
                  <a:gd name="T44" fmla="*/ 2 w 62"/>
                  <a:gd name="T45" fmla="*/ 12 h 13"/>
                  <a:gd name="T46" fmla="*/ 2 w 62"/>
                  <a:gd name="T47" fmla="*/ 12 h 13"/>
                  <a:gd name="T48" fmla="*/ 2 w 62"/>
                  <a:gd name="T49" fmla="*/ 12 h 13"/>
                  <a:gd name="T50" fmla="*/ 0 w 62"/>
                  <a:gd name="T51" fmla="*/ 12 h 13"/>
                  <a:gd name="T52" fmla="*/ 0 w 62"/>
                  <a:gd name="T53" fmla="*/ 12 h 13"/>
                  <a:gd name="T54" fmla="*/ 0 w 62"/>
                  <a:gd name="T55" fmla="*/ 12 h 13"/>
                  <a:gd name="T56" fmla="*/ 0 w 62"/>
                  <a:gd name="T57" fmla="*/ 0 h 13"/>
                  <a:gd name="T58" fmla="*/ 0 w 62"/>
                  <a:gd name="T59" fmla="*/ 0 h 13"/>
                  <a:gd name="T60" fmla="*/ 0 w 62"/>
                  <a:gd name="T61" fmla="*/ 0 h 13"/>
                  <a:gd name="T62" fmla="*/ 2 w 62"/>
                  <a:gd name="T63" fmla="*/ 0 h 13"/>
                  <a:gd name="T64" fmla="*/ 2 w 62"/>
                  <a:gd name="T65" fmla="*/ 0 h 13"/>
                  <a:gd name="T66" fmla="*/ 2 w 62"/>
                  <a:gd name="T67" fmla="*/ 0 h 13"/>
                  <a:gd name="T68" fmla="*/ 2 w 62"/>
                  <a:gd name="T69" fmla="*/ 0 h 13"/>
                  <a:gd name="T70" fmla="*/ 2 w 62"/>
                  <a:gd name="T71" fmla="*/ 0 h 13"/>
                  <a:gd name="T72" fmla="*/ 4 w 62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13">
                    <a:moveTo>
                      <a:pt x="4" y="0"/>
                    </a:move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1" y="12"/>
                    </a:lnTo>
                    <a:lnTo>
                      <a:pt x="61" y="12"/>
                    </a:lnTo>
                    <a:lnTo>
                      <a:pt x="61" y="13"/>
                    </a:lnTo>
                    <a:lnTo>
                      <a:pt x="61" y="13"/>
                    </a:lnTo>
                    <a:lnTo>
                      <a:pt x="61" y="13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0" name="Freeform 90"/>
              <p:cNvSpPr>
                <a:spLocks/>
              </p:cNvSpPr>
              <p:nvPr/>
            </p:nvSpPr>
            <p:spPr bwMode="auto">
              <a:xfrm>
                <a:off x="4003" y="1474"/>
                <a:ext cx="60" cy="13"/>
              </a:xfrm>
              <a:custGeom>
                <a:avLst/>
                <a:gdLst>
                  <a:gd name="T0" fmla="*/ 2 w 60"/>
                  <a:gd name="T1" fmla="*/ 0 h 13"/>
                  <a:gd name="T2" fmla="*/ 58 w 60"/>
                  <a:gd name="T3" fmla="*/ 0 h 13"/>
                  <a:gd name="T4" fmla="*/ 60 w 60"/>
                  <a:gd name="T5" fmla="*/ 0 h 13"/>
                  <a:gd name="T6" fmla="*/ 60 w 60"/>
                  <a:gd name="T7" fmla="*/ 0 h 13"/>
                  <a:gd name="T8" fmla="*/ 60 w 60"/>
                  <a:gd name="T9" fmla="*/ 0 h 13"/>
                  <a:gd name="T10" fmla="*/ 60 w 60"/>
                  <a:gd name="T11" fmla="*/ 0 h 13"/>
                  <a:gd name="T12" fmla="*/ 60 w 60"/>
                  <a:gd name="T13" fmla="*/ 0 h 13"/>
                  <a:gd name="T14" fmla="*/ 60 w 60"/>
                  <a:gd name="T15" fmla="*/ 0 h 13"/>
                  <a:gd name="T16" fmla="*/ 60 w 60"/>
                  <a:gd name="T17" fmla="*/ 0 h 13"/>
                  <a:gd name="T18" fmla="*/ 60 w 60"/>
                  <a:gd name="T19" fmla="*/ 0 h 13"/>
                  <a:gd name="T20" fmla="*/ 60 w 60"/>
                  <a:gd name="T21" fmla="*/ 12 h 13"/>
                  <a:gd name="T22" fmla="*/ 60 w 60"/>
                  <a:gd name="T23" fmla="*/ 12 h 13"/>
                  <a:gd name="T24" fmla="*/ 60 w 60"/>
                  <a:gd name="T25" fmla="*/ 12 h 13"/>
                  <a:gd name="T26" fmla="*/ 60 w 60"/>
                  <a:gd name="T27" fmla="*/ 12 h 13"/>
                  <a:gd name="T28" fmla="*/ 60 w 60"/>
                  <a:gd name="T29" fmla="*/ 12 h 13"/>
                  <a:gd name="T30" fmla="*/ 60 w 60"/>
                  <a:gd name="T31" fmla="*/ 12 h 13"/>
                  <a:gd name="T32" fmla="*/ 60 w 60"/>
                  <a:gd name="T33" fmla="*/ 13 h 13"/>
                  <a:gd name="T34" fmla="*/ 60 w 60"/>
                  <a:gd name="T35" fmla="*/ 13 h 13"/>
                  <a:gd name="T36" fmla="*/ 58 w 60"/>
                  <a:gd name="T37" fmla="*/ 13 h 13"/>
                  <a:gd name="T38" fmla="*/ 2 w 60"/>
                  <a:gd name="T39" fmla="*/ 13 h 13"/>
                  <a:gd name="T40" fmla="*/ 2 w 60"/>
                  <a:gd name="T41" fmla="*/ 13 h 13"/>
                  <a:gd name="T42" fmla="*/ 2 w 60"/>
                  <a:gd name="T43" fmla="*/ 13 h 13"/>
                  <a:gd name="T44" fmla="*/ 2 w 60"/>
                  <a:gd name="T45" fmla="*/ 12 h 13"/>
                  <a:gd name="T46" fmla="*/ 2 w 60"/>
                  <a:gd name="T47" fmla="*/ 12 h 13"/>
                  <a:gd name="T48" fmla="*/ 0 w 60"/>
                  <a:gd name="T49" fmla="*/ 12 h 13"/>
                  <a:gd name="T50" fmla="*/ 0 w 60"/>
                  <a:gd name="T51" fmla="*/ 12 h 13"/>
                  <a:gd name="T52" fmla="*/ 0 w 60"/>
                  <a:gd name="T53" fmla="*/ 12 h 13"/>
                  <a:gd name="T54" fmla="*/ 0 w 60"/>
                  <a:gd name="T55" fmla="*/ 12 h 13"/>
                  <a:gd name="T56" fmla="*/ 0 w 60"/>
                  <a:gd name="T57" fmla="*/ 0 h 13"/>
                  <a:gd name="T58" fmla="*/ 0 w 60"/>
                  <a:gd name="T59" fmla="*/ 0 h 13"/>
                  <a:gd name="T60" fmla="*/ 0 w 60"/>
                  <a:gd name="T61" fmla="*/ 0 h 13"/>
                  <a:gd name="T62" fmla="*/ 0 w 60"/>
                  <a:gd name="T63" fmla="*/ 0 h 13"/>
                  <a:gd name="T64" fmla="*/ 2 w 60"/>
                  <a:gd name="T65" fmla="*/ 0 h 13"/>
                  <a:gd name="T66" fmla="*/ 2 w 60"/>
                  <a:gd name="T67" fmla="*/ 0 h 13"/>
                  <a:gd name="T68" fmla="*/ 2 w 60"/>
                  <a:gd name="T69" fmla="*/ 0 h 13"/>
                  <a:gd name="T70" fmla="*/ 2 w 60"/>
                  <a:gd name="T71" fmla="*/ 0 h 13"/>
                  <a:gd name="T72" fmla="*/ 2 w 60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3">
                    <a:moveTo>
                      <a:pt x="2" y="0"/>
                    </a:move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3"/>
                    </a:lnTo>
                    <a:lnTo>
                      <a:pt x="60" y="13"/>
                    </a:lnTo>
                    <a:lnTo>
                      <a:pt x="58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1" name="Freeform 91"/>
              <p:cNvSpPr>
                <a:spLocks/>
              </p:cNvSpPr>
              <p:nvPr/>
            </p:nvSpPr>
            <p:spPr bwMode="auto">
              <a:xfrm>
                <a:off x="3939" y="1474"/>
                <a:ext cx="60" cy="13"/>
              </a:xfrm>
              <a:custGeom>
                <a:avLst/>
                <a:gdLst>
                  <a:gd name="T0" fmla="*/ 0 w 60"/>
                  <a:gd name="T1" fmla="*/ 0 h 13"/>
                  <a:gd name="T2" fmla="*/ 58 w 60"/>
                  <a:gd name="T3" fmla="*/ 0 h 13"/>
                  <a:gd name="T4" fmla="*/ 58 w 60"/>
                  <a:gd name="T5" fmla="*/ 0 h 13"/>
                  <a:gd name="T6" fmla="*/ 58 w 60"/>
                  <a:gd name="T7" fmla="*/ 0 h 13"/>
                  <a:gd name="T8" fmla="*/ 58 w 60"/>
                  <a:gd name="T9" fmla="*/ 0 h 13"/>
                  <a:gd name="T10" fmla="*/ 58 w 60"/>
                  <a:gd name="T11" fmla="*/ 0 h 13"/>
                  <a:gd name="T12" fmla="*/ 60 w 60"/>
                  <a:gd name="T13" fmla="*/ 0 h 13"/>
                  <a:gd name="T14" fmla="*/ 60 w 60"/>
                  <a:gd name="T15" fmla="*/ 0 h 13"/>
                  <a:gd name="T16" fmla="*/ 60 w 60"/>
                  <a:gd name="T17" fmla="*/ 0 h 13"/>
                  <a:gd name="T18" fmla="*/ 60 w 60"/>
                  <a:gd name="T19" fmla="*/ 0 h 13"/>
                  <a:gd name="T20" fmla="*/ 60 w 60"/>
                  <a:gd name="T21" fmla="*/ 12 h 13"/>
                  <a:gd name="T22" fmla="*/ 60 w 60"/>
                  <a:gd name="T23" fmla="*/ 12 h 13"/>
                  <a:gd name="T24" fmla="*/ 60 w 60"/>
                  <a:gd name="T25" fmla="*/ 12 h 13"/>
                  <a:gd name="T26" fmla="*/ 60 w 60"/>
                  <a:gd name="T27" fmla="*/ 12 h 13"/>
                  <a:gd name="T28" fmla="*/ 58 w 60"/>
                  <a:gd name="T29" fmla="*/ 12 h 13"/>
                  <a:gd name="T30" fmla="*/ 58 w 60"/>
                  <a:gd name="T31" fmla="*/ 12 h 13"/>
                  <a:gd name="T32" fmla="*/ 58 w 60"/>
                  <a:gd name="T33" fmla="*/ 13 h 13"/>
                  <a:gd name="T34" fmla="*/ 58 w 60"/>
                  <a:gd name="T35" fmla="*/ 13 h 13"/>
                  <a:gd name="T36" fmla="*/ 58 w 60"/>
                  <a:gd name="T37" fmla="*/ 13 h 13"/>
                  <a:gd name="T38" fmla="*/ 0 w 60"/>
                  <a:gd name="T39" fmla="*/ 13 h 13"/>
                  <a:gd name="T40" fmla="*/ 0 w 60"/>
                  <a:gd name="T41" fmla="*/ 13 h 13"/>
                  <a:gd name="T42" fmla="*/ 0 w 60"/>
                  <a:gd name="T43" fmla="*/ 13 h 13"/>
                  <a:gd name="T44" fmla="*/ 0 w 60"/>
                  <a:gd name="T45" fmla="*/ 12 h 13"/>
                  <a:gd name="T46" fmla="*/ 0 w 60"/>
                  <a:gd name="T47" fmla="*/ 12 h 13"/>
                  <a:gd name="T48" fmla="*/ 0 w 60"/>
                  <a:gd name="T49" fmla="*/ 12 h 13"/>
                  <a:gd name="T50" fmla="*/ 0 w 60"/>
                  <a:gd name="T51" fmla="*/ 12 h 13"/>
                  <a:gd name="T52" fmla="*/ 0 w 60"/>
                  <a:gd name="T53" fmla="*/ 12 h 13"/>
                  <a:gd name="T54" fmla="*/ 0 w 60"/>
                  <a:gd name="T55" fmla="*/ 12 h 13"/>
                  <a:gd name="T56" fmla="*/ 0 w 60"/>
                  <a:gd name="T57" fmla="*/ 0 h 13"/>
                  <a:gd name="T58" fmla="*/ 0 w 60"/>
                  <a:gd name="T59" fmla="*/ 0 h 13"/>
                  <a:gd name="T60" fmla="*/ 0 w 60"/>
                  <a:gd name="T61" fmla="*/ 0 h 13"/>
                  <a:gd name="T62" fmla="*/ 0 w 60"/>
                  <a:gd name="T63" fmla="*/ 0 h 13"/>
                  <a:gd name="T64" fmla="*/ 0 w 60"/>
                  <a:gd name="T65" fmla="*/ 0 h 13"/>
                  <a:gd name="T66" fmla="*/ 0 w 60"/>
                  <a:gd name="T67" fmla="*/ 0 h 13"/>
                  <a:gd name="T68" fmla="*/ 0 w 60"/>
                  <a:gd name="T69" fmla="*/ 0 h 13"/>
                  <a:gd name="T70" fmla="*/ 0 w 60"/>
                  <a:gd name="T71" fmla="*/ 0 h 13"/>
                  <a:gd name="T72" fmla="*/ 0 w 60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3">
                    <a:moveTo>
                      <a:pt x="0" y="0"/>
                    </a:move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2" name="Freeform 92"/>
              <p:cNvSpPr>
                <a:spLocks/>
              </p:cNvSpPr>
              <p:nvPr/>
            </p:nvSpPr>
            <p:spPr bwMode="auto">
              <a:xfrm>
                <a:off x="3907" y="1474"/>
                <a:ext cx="17" cy="13"/>
              </a:xfrm>
              <a:custGeom>
                <a:avLst/>
                <a:gdLst>
                  <a:gd name="T0" fmla="*/ 2 w 17"/>
                  <a:gd name="T1" fmla="*/ 0 h 13"/>
                  <a:gd name="T2" fmla="*/ 15 w 17"/>
                  <a:gd name="T3" fmla="*/ 0 h 13"/>
                  <a:gd name="T4" fmla="*/ 17 w 17"/>
                  <a:gd name="T5" fmla="*/ 0 h 13"/>
                  <a:gd name="T6" fmla="*/ 17 w 17"/>
                  <a:gd name="T7" fmla="*/ 0 h 13"/>
                  <a:gd name="T8" fmla="*/ 17 w 17"/>
                  <a:gd name="T9" fmla="*/ 0 h 13"/>
                  <a:gd name="T10" fmla="*/ 17 w 17"/>
                  <a:gd name="T11" fmla="*/ 0 h 13"/>
                  <a:gd name="T12" fmla="*/ 17 w 17"/>
                  <a:gd name="T13" fmla="*/ 0 h 13"/>
                  <a:gd name="T14" fmla="*/ 17 w 17"/>
                  <a:gd name="T15" fmla="*/ 0 h 13"/>
                  <a:gd name="T16" fmla="*/ 17 w 17"/>
                  <a:gd name="T17" fmla="*/ 2 h 13"/>
                  <a:gd name="T18" fmla="*/ 17 w 17"/>
                  <a:gd name="T19" fmla="*/ 2 h 13"/>
                  <a:gd name="T20" fmla="*/ 17 w 17"/>
                  <a:gd name="T21" fmla="*/ 12 h 13"/>
                  <a:gd name="T22" fmla="*/ 17 w 17"/>
                  <a:gd name="T23" fmla="*/ 12 h 13"/>
                  <a:gd name="T24" fmla="*/ 17 w 17"/>
                  <a:gd name="T25" fmla="*/ 12 h 13"/>
                  <a:gd name="T26" fmla="*/ 17 w 17"/>
                  <a:gd name="T27" fmla="*/ 12 h 13"/>
                  <a:gd name="T28" fmla="*/ 17 w 17"/>
                  <a:gd name="T29" fmla="*/ 12 h 13"/>
                  <a:gd name="T30" fmla="*/ 17 w 17"/>
                  <a:gd name="T31" fmla="*/ 12 h 13"/>
                  <a:gd name="T32" fmla="*/ 17 w 17"/>
                  <a:gd name="T33" fmla="*/ 13 h 13"/>
                  <a:gd name="T34" fmla="*/ 17 w 17"/>
                  <a:gd name="T35" fmla="*/ 13 h 13"/>
                  <a:gd name="T36" fmla="*/ 15 w 17"/>
                  <a:gd name="T37" fmla="*/ 13 h 13"/>
                  <a:gd name="T38" fmla="*/ 2 w 17"/>
                  <a:gd name="T39" fmla="*/ 13 h 13"/>
                  <a:gd name="T40" fmla="*/ 2 w 17"/>
                  <a:gd name="T41" fmla="*/ 13 h 13"/>
                  <a:gd name="T42" fmla="*/ 2 w 17"/>
                  <a:gd name="T43" fmla="*/ 13 h 13"/>
                  <a:gd name="T44" fmla="*/ 0 w 17"/>
                  <a:gd name="T45" fmla="*/ 12 h 13"/>
                  <a:gd name="T46" fmla="*/ 0 w 17"/>
                  <a:gd name="T47" fmla="*/ 12 h 13"/>
                  <a:gd name="T48" fmla="*/ 0 w 17"/>
                  <a:gd name="T49" fmla="*/ 12 h 13"/>
                  <a:gd name="T50" fmla="*/ 0 w 17"/>
                  <a:gd name="T51" fmla="*/ 12 h 13"/>
                  <a:gd name="T52" fmla="*/ 0 w 17"/>
                  <a:gd name="T53" fmla="*/ 12 h 13"/>
                  <a:gd name="T54" fmla="*/ 0 w 17"/>
                  <a:gd name="T55" fmla="*/ 12 h 13"/>
                  <a:gd name="T56" fmla="*/ 0 w 17"/>
                  <a:gd name="T57" fmla="*/ 2 h 13"/>
                  <a:gd name="T58" fmla="*/ 0 w 17"/>
                  <a:gd name="T59" fmla="*/ 2 h 13"/>
                  <a:gd name="T60" fmla="*/ 0 w 17"/>
                  <a:gd name="T61" fmla="*/ 0 h 13"/>
                  <a:gd name="T62" fmla="*/ 0 w 17"/>
                  <a:gd name="T63" fmla="*/ 0 h 13"/>
                  <a:gd name="T64" fmla="*/ 0 w 17"/>
                  <a:gd name="T65" fmla="*/ 0 h 13"/>
                  <a:gd name="T66" fmla="*/ 0 w 17"/>
                  <a:gd name="T67" fmla="*/ 0 h 13"/>
                  <a:gd name="T68" fmla="*/ 2 w 17"/>
                  <a:gd name="T69" fmla="*/ 0 h 13"/>
                  <a:gd name="T70" fmla="*/ 2 w 17"/>
                  <a:gd name="T71" fmla="*/ 0 h 13"/>
                  <a:gd name="T72" fmla="*/ 2 w 17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13">
                    <a:moveTo>
                      <a:pt x="2" y="0"/>
                    </a:moveTo>
                    <a:lnTo>
                      <a:pt x="15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3"/>
                    </a:lnTo>
                    <a:lnTo>
                      <a:pt x="17" y="13"/>
                    </a:lnTo>
                    <a:lnTo>
                      <a:pt x="15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3" name="Freeform 93"/>
              <p:cNvSpPr>
                <a:spLocks/>
              </p:cNvSpPr>
              <p:nvPr/>
            </p:nvSpPr>
            <p:spPr bwMode="auto">
              <a:xfrm>
                <a:off x="4185" y="1472"/>
                <a:ext cx="60" cy="17"/>
              </a:xfrm>
              <a:custGeom>
                <a:avLst/>
                <a:gdLst>
                  <a:gd name="T0" fmla="*/ 2 w 60"/>
                  <a:gd name="T1" fmla="*/ 0 h 17"/>
                  <a:gd name="T2" fmla="*/ 58 w 60"/>
                  <a:gd name="T3" fmla="*/ 0 h 17"/>
                  <a:gd name="T4" fmla="*/ 58 w 60"/>
                  <a:gd name="T5" fmla="*/ 0 h 17"/>
                  <a:gd name="T6" fmla="*/ 60 w 60"/>
                  <a:gd name="T7" fmla="*/ 0 h 17"/>
                  <a:gd name="T8" fmla="*/ 60 w 60"/>
                  <a:gd name="T9" fmla="*/ 0 h 17"/>
                  <a:gd name="T10" fmla="*/ 60 w 60"/>
                  <a:gd name="T11" fmla="*/ 0 h 17"/>
                  <a:gd name="T12" fmla="*/ 60 w 60"/>
                  <a:gd name="T13" fmla="*/ 0 h 17"/>
                  <a:gd name="T14" fmla="*/ 60 w 60"/>
                  <a:gd name="T15" fmla="*/ 2 h 17"/>
                  <a:gd name="T16" fmla="*/ 60 w 60"/>
                  <a:gd name="T17" fmla="*/ 2 h 17"/>
                  <a:gd name="T18" fmla="*/ 60 w 60"/>
                  <a:gd name="T19" fmla="*/ 2 h 17"/>
                  <a:gd name="T20" fmla="*/ 60 w 60"/>
                  <a:gd name="T21" fmla="*/ 15 h 17"/>
                  <a:gd name="T22" fmla="*/ 60 w 60"/>
                  <a:gd name="T23" fmla="*/ 15 h 17"/>
                  <a:gd name="T24" fmla="*/ 60 w 60"/>
                  <a:gd name="T25" fmla="*/ 17 h 17"/>
                  <a:gd name="T26" fmla="*/ 60 w 60"/>
                  <a:gd name="T27" fmla="*/ 17 h 17"/>
                  <a:gd name="T28" fmla="*/ 60 w 60"/>
                  <a:gd name="T29" fmla="*/ 17 h 17"/>
                  <a:gd name="T30" fmla="*/ 60 w 60"/>
                  <a:gd name="T31" fmla="*/ 17 h 17"/>
                  <a:gd name="T32" fmla="*/ 60 w 60"/>
                  <a:gd name="T33" fmla="*/ 17 h 17"/>
                  <a:gd name="T34" fmla="*/ 58 w 60"/>
                  <a:gd name="T35" fmla="*/ 17 h 17"/>
                  <a:gd name="T36" fmla="*/ 58 w 60"/>
                  <a:gd name="T37" fmla="*/ 17 h 17"/>
                  <a:gd name="T38" fmla="*/ 2 w 60"/>
                  <a:gd name="T39" fmla="*/ 17 h 17"/>
                  <a:gd name="T40" fmla="*/ 2 w 60"/>
                  <a:gd name="T41" fmla="*/ 17 h 17"/>
                  <a:gd name="T42" fmla="*/ 2 w 60"/>
                  <a:gd name="T43" fmla="*/ 17 h 17"/>
                  <a:gd name="T44" fmla="*/ 2 w 60"/>
                  <a:gd name="T45" fmla="*/ 17 h 17"/>
                  <a:gd name="T46" fmla="*/ 2 w 60"/>
                  <a:gd name="T47" fmla="*/ 17 h 17"/>
                  <a:gd name="T48" fmla="*/ 2 w 60"/>
                  <a:gd name="T49" fmla="*/ 17 h 17"/>
                  <a:gd name="T50" fmla="*/ 0 w 60"/>
                  <a:gd name="T51" fmla="*/ 17 h 17"/>
                  <a:gd name="T52" fmla="*/ 0 w 60"/>
                  <a:gd name="T53" fmla="*/ 15 h 17"/>
                  <a:gd name="T54" fmla="*/ 0 w 60"/>
                  <a:gd name="T55" fmla="*/ 15 h 17"/>
                  <a:gd name="T56" fmla="*/ 0 w 60"/>
                  <a:gd name="T57" fmla="*/ 2 h 17"/>
                  <a:gd name="T58" fmla="*/ 0 w 60"/>
                  <a:gd name="T59" fmla="*/ 2 h 17"/>
                  <a:gd name="T60" fmla="*/ 0 w 60"/>
                  <a:gd name="T61" fmla="*/ 2 h 17"/>
                  <a:gd name="T62" fmla="*/ 2 w 60"/>
                  <a:gd name="T63" fmla="*/ 0 h 17"/>
                  <a:gd name="T64" fmla="*/ 2 w 60"/>
                  <a:gd name="T65" fmla="*/ 0 h 17"/>
                  <a:gd name="T66" fmla="*/ 2 w 60"/>
                  <a:gd name="T67" fmla="*/ 0 h 17"/>
                  <a:gd name="T68" fmla="*/ 2 w 60"/>
                  <a:gd name="T69" fmla="*/ 0 h 17"/>
                  <a:gd name="T70" fmla="*/ 2 w 60"/>
                  <a:gd name="T71" fmla="*/ 0 h 17"/>
                  <a:gd name="T72" fmla="*/ 2 w 60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7">
                    <a:moveTo>
                      <a:pt x="2" y="0"/>
                    </a:move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15"/>
                    </a:lnTo>
                    <a:lnTo>
                      <a:pt x="60" y="15"/>
                    </a:lnTo>
                    <a:lnTo>
                      <a:pt x="60" y="17"/>
                    </a:lnTo>
                    <a:lnTo>
                      <a:pt x="60" y="17"/>
                    </a:lnTo>
                    <a:lnTo>
                      <a:pt x="60" y="17"/>
                    </a:lnTo>
                    <a:lnTo>
                      <a:pt x="60" y="17"/>
                    </a:lnTo>
                    <a:lnTo>
                      <a:pt x="60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4" name="Freeform 94"/>
              <p:cNvSpPr>
                <a:spLocks/>
              </p:cNvSpPr>
              <p:nvPr/>
            </p:nvSpPr>
            <p:spPr bwMode="auto">
              <a:xfrm>
                <a:off x="4185" y="1472"/>
                <a:ext cx="60" cy="17"/>
              </a:xfrm>
              <a:custGeom>
                <a:avLst/>
                <a:gdLst>
                  <a:gd name="T0" fmla="*/ 2 w 60"/>
                  <a:gd name="T1" fmla="*/ 0 h 17"/>
                  <a:gd name="T2" fmla="*/ 58 w 60"/>
                  <a:gd name="T3" fmla="*/ 0 h 17"/>
                  <a:gd name="T4" fmla="*/ 58 w 60"/>
                  <a:gd name="T5" fmla="*/ 0 h 17"/>
                  <a:gd name="T6" fmla="*/ 60 w 60"/>
                  <a:gd name="T7" fmla="*/ 0 h 17"/>
                  <a:gd name="T8" fmla="*/ 60 w 60"/>
                  <a:gd name="T9" fmla="*/ 0 h 17"/>
                  <a:gd name="T10" fmla="*/ 60 w 60"/>
                  <a:gd name="T11" fmla="*/ 0 h 17"/>
                  <a:gd name="T12" fmla="*/ 60 w 60"/>
                  <a:gd name="T13" fmla="*/ 0 h 17"/>
                  <a:gd name="T14" fmla="*/ 60 w 60"/>
                  <a:gd name="T15" fmla="*/ 2 h 17"/>
                  <a:gd name="T16" fmla="*/ 60 w 60"/>
                  <a:gd name="T17" fmla="*/ 2 h 17"/>
                  <a:gd name="T18" fmla="*/ 60 w 60"/>
                  <a:gd name="T19" fmla="*/ 2 h 17"/>
                  <a:gd name="T20" fmla="*/ 60 w 60"/>
                  <a:gd name="T21" fmla="*/ 15 h 17"/>
                  <a:gd name="T22" fmla="*/ 60 w 60"/>
                  <a:gd name="T23" fmla="*/ 15 h 17"/>
                  <a:gd name="T24" fmla="*/ 60 w 60"/>
                  <a:gd name="T25" fmla="*/ 17 h 17"/>
                  <a:gd name="T26" fmla="*/ 60 w 60"/>
                  <a:gd name="T27" fmla="*/ 17 h 17"/>
                  <a:gd name="T28" fmla="*/ 60 w 60"/>
                  <a:gd name="T29" fmla="*/ 17 h 17"/>
                  <a:gd name="T30" fmla="*/ 60 w 60"/>
                  <a:gd name="T31" fmla="*/ 17 h 17"/>
                  <a:gd name="T32" fmla="*/ 60 w 60"/>
                  <a:gd name="T33" fmla="*/ 17 h 17"/>
                  <a:gd name="T34" fmla="*/ 58 w 60"/>
                  <a:gd name="T35" fmla="*/ 17 h 17"/>
                  <a:gd name="T36" fmla="*/ 58 w 60"/>
                  <a:gd name="T37" fmla="*/ 17 h 17"/>
                  <a:gd name="T38" fmla="*/ 2 w 60"/>
                  <a:gd name="T39" fmla="*/ 17 h 17"/>
                  <a:gd name="T40" fmla="*/ 2 w 60"/>
                  <a:gd name="T41" fmla="*/ 17 h 17"/>
                  <a:gd name="T42" fmla="*/ 2 w 60"/>
                  <a:gd name="T43" fmla="*/ 17 h 17"/>
                  <a:gd name="T44" fmla="*/ 2 w 60"/>
                  <a:gd name="T45" fmla="*/ 17 h 17"/>
                  <a:gd name="T46" fmla="*/ 2 w 60"/>
                  <a:gd name="T47" fmla="*/ 17 h 17"/>
                  <a:gd name="T48" fmla="*/ 2 w 60"/>
                  <a:gd name="T49" fmla="*/ 17 h 17"/>
                  <a:gd name="T50" fmla="*/ 0 w 60"/>
                  <a:gd name="T51" fmla="*/ 17 h 17"/>
                  <a:gd name="T52" fmla="*/ 0 w 60"/>
                  <a:gd name="T53" fmla="*/ 15 h 17"/>
                  <a:gd name="T54" fmla="*/ 0 w 60"/>
                  <a:gd name="T55" fmla="*/ 15 h 17"/>
                  <a:gd name="T56" fmla="*/ 0 w 60"/>
                  <a:gd name="T57" fmla="*/ 2 h 17"/>
                  <a:gd name="T58" fmla="*/ 0 w 60"/>
                  <a:gd name="T59" fmla="*/ 2 h 17"/>
                  <a:gd name="T60" fmla="*/ 0 w 60"/>
                  <a:gd name="T61" fmla="*/ 2 h 17"/>
                  <a:gd name="T62" fmla="*/ 2 w 60"/>
                  <a:gd name="T63" fmla="*/ 0 h 17"/>
                  <a:gd name="T64" fmla="*/ 2 w 60"/>
                  <a:gd name="T65" fmla="*/ 0 h 17"/>
                  <a:gd name="T66" fmla="*/ 2 w 60"/>
                  <a:gd name="T67" fmla="*/ 0 h 17"/>
                  <a:gd name="T68" fmla="*/ 2 w 60"/>
                  <a:gd name="T69" fmla="*/ 0 h 17"/>
                  <a:gd name="T70" fmla="*/ 2 w 60"/>
                  <a:gd name="T71" fmla="*/ 0 h 17"/>
                  <a:gd name="T72" fmla="*/ 2 w 60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7">
                    <a:moveTo>
                      <a:pt x="2" y="0"/>
                    </a:move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15"/>
                    </a:lnTo>
                    <a:lnTo>
                      <a:pt x="60" y="15"/>
                    </a:lnTo>
                    <a:lnTo>
                      <a:pt x="60" y="17"/>
                    </a:lnTo>
                    <a:lnTo>
                      <a:pt x="60" y="17"/>
                    </a:lnTo>
                    <a:lnTo>
                      <a:pt x="60" y="17"/>
                    </a:lnTo>
                    <a:lnTo>
                      <a:pt x="60" y="17"/>
                    </a:lnTo>
                    <a:lnTo>
                      <a:pt x="60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5" name="Freeform 95"/>
              <p:cNvSpPr>
                <a:spLocks noEditPoints="1"/>
              </p:cNvSpPr>
              <p:nvPr/>
            </p:nvSpPr>
            <p:spPr bwMode="auto">
              <a:xfrm>
                <a:off x="4187" y="1472"/>
                <a:ext cx="56" cy="17"/>
              </a:xfrm>
              <a:custGeom>
                <a:avLst/>
                <a:gdLst>
                  <a:gd name="T0" fmla="*/ 56 w 56"/>
                  <a:gd name="T1" fmla="*/ 0 h 17"/>
                  <a:gd name="T2" fmla="*/ 56 w 56"/>
                  <a:gd name="T3" fmla="*/ 0 h 17"/>
                  <a:gd name="T4" fmla="*/ 56 w 56"/>
                  <a:gd name="T5" fmla="*/ 0 h 17"/>
                  <a:gd name="T6" fmla="*/ 56 w 56"/>
                  <a:gd name="T7" fmla="*/ 2 h 17"/>
                  <a:gd name="T8" fmla="*/ 56 w 56"/>
                  <a:gd name="T9" fmla="*/ 2 h 17"/>
                  <a:gd name="T10" fmla="*/ 56 w 56"/>
                  <a:gd name="T11" fmla="*/ 15 h 17"/>
                  <a:gd name="T12" fmla="*/ 56 w 56"/>
                  <a:gd name="T13" fmla="*/ 17 h 17"/>
                  <a:gd name="T14" fmla="*/ 56 w 56"/>
                  <a:gd name="T15" fmla="*/ 17 h 17"/>
                  <a:gd name="T16" fmla="*/ 56 w 56"/>
                  <a:gd name="T17" fmla="*/ 17 h 17"/>
                  <a:gd name="T18" fmla="*/ 41 w 56"/>
                  <a:gd name="T19" fmla="*/ 17 h 17"/>
                  <a:gd name="T20" fmla="*/ 39 w 56"/>
                  <a:gd name="T21" fmla="*/ 17 h 17"/>
                  <a:gd name="T22" fmla="*/ 39 w 56"/>
                  <a:gd name="T23" fmla="*/ 17 h 17"/>
                  <a:gd name="T24" fmla="*/ 39 w 56"/>
                  <a:gd name="T25" fmla="*/ 15 h 17"/>
                  <a:gd name="T26" fmla="*/ 39 w 56"/>
                  <a:gd name="T27" fmla="*/ 15 h 17"/>
                  <a:gd name="T28" fmla="*/ 39 w 56"/>
                  <a:gd name="T29" fmla="*/ 2 h 17"/>
                  <a:gd name="T30" fmla="*/ 39 w 56"/>
                  <a:gd name="T31" fmla="*/ 2 h 17"/>
                  <a:gd name="T32" fmla="*/ 39 w 56"/>
                  <a:gd name="T33" fmla="*/ 0 h 17"/>
                  <a:gd name="T34" fmla="*/ 39 w 56"/>
                  <a:gd name="T35" fmla="*/ 0 h 17"/>
                  <a:gd name="T36" fmla="*/ 20 w 56"/>
                  <a:gd name="T37" fmla="*/ 0 h 17"/>
                  <a:gd name="T38" fmla="*/ 37 w 56"/>
                  <a:gd name="T39" fmla="*/ 0 h 17"/>
                  <a:gd name="T40" fmla="*/ 37 w 56"/>
                  <a:gd name="T41" fmla="*/ 0 h 17"/>
                  <a:gd name="T42" fmla="*/ 37 w 56"/>
                  <a:gd name="T43" fmla="*/ 2 h 17"/>
                  <a:gd name="T44" fmla="*/ 37 w 56"/>
                  <a:gd name="T45" fmla="*/ 2 h 17"/>
                  <a:gd name="T46" fmla="*/ 37 w 56"/>
                  <a:gd name="T47" fmla="*/ 15 h 17"/>
                  <a:gd name="T48" fmla="*/ 37 w 56"/>
                  <a:gd name="T49" fmla="*/ 17 h 17"/>
                  <a:gd name="T50" fmla="*/ 37 w 56"/>
                  <a:gd name="T51" fmla="*/ 17 h 17"/>
                  <a:gd name="T52" fmla="*/ 37 w 56"/>
                  <a:gd name="T53" fmla="*/ 17 h 17"/>
                  <a:gd name="T54" fmla="*/ 37 w 56"/>
                  <a:gd name="T55" fmla="*/ 17 h 17"/>
                  <a:gd name="T56" fmla="*/ 20 w 56"/>
                  <a:gd name="T57" fmla="*/ 17 h 17"/>
                  <a:gd name="T58" fmla="*/ 20 w 56"/>
                  <a:gd name="T59" fmla="*/ 17 h 17"/>
                  <a:gd name="T60" fmla="*/ 20 w 56"/>
                  <a:gd name="T61" fmla="*/ 17 h 17"/>
                  <a:gd name="T62" fmla="*/ 20 w 56"/>
                  <a:gd name="T63" fmla="*/ 17 h 17"/>
                  <a:gd name="T64" fmla="*/ 20 w 56"/>
                  <a:gd name="T65" fmla="*/ 2 h 17"/>
                  <a:gd name="T66" fmla="*/ 20 w 56"/>
                  <a:gd name="T67" fmla="*/ 2 h 17"/>
                  <a:gd name="T68" fmla="*/ 20 w 56"/>
                  <a:gd name="T69" fmla="*/ 0 h 17"/>
                  <a:gd name="T70" fmla="*/ 20 w 56"/>
                  <a:gd name="T71" fmla="*/ 0 h 17"/>
                  <a:gd name="T72" fmla="*/ 20 w 56"/>
                  <a:gd name="T73" fmla="*/ 0 h 17"/>
                  <a:gd name="T74" fmla="*/ 17 w 56"/>
                  <a:gd name="T75" fmla="*/ 0 h 17"/>
                  <a:gd name="T76" fmla="*/ 19 w 56"/>
                  <a:gd name="T77" fmla="*/ 0 h 17"/>
                  <a:gd name="T78" fmla="*/ 19 w 56"/>
                  <a:gd name="T79" fmla="*/ 0 h 17"/>
                  <a:gd name="T80" fmla="*/ 19 w 56"/>
                  <a:gd name="T81" fmla="*/ 2 h 17"/>
                  <a:gd name="T82" fmla="*/ 19 w 56"/>
                  <a:gd name="T83" fmla="*/ 2 h 17"/>
                  <a:gd name="T84" fmla="*/ 19 w 56"/>
                  <a:gd name="T85" fmla="*/ 15 h 17"/>
                  <a:gd name="T86" fmla="*/ 19 w 56"/>
                  <a:gd name="T87" fmla="*/ 17 h 17"/>
                  <a:gd name="T88" fmla="*/ 19 w 56"/>
                  <a:gd name="T89" fmla="*/ 17 h 17"/>
                  <a:gd name="T90" fmla="*/ 19 w 56"/>
                  <a:gd name="T91" fmla="*/ 17 h 17"/>
                  <a:gd name="T92" fmla="*/ 2 w 56"/>
                  <a:gd name="T93" fmla="*/ 17 h 17"/>
                  <a:gd name="T94" fmla="*/ 2 w 56"/>
                  <a:gd name="T95" fmla="*/ 17 h 17"/>
                  <a:gd name="T96" fmla="*/ 0 w 56"/>
                  <a:gd name="T97" fmla="*/ 17 h 17"/>
                  <a:gd name="T98" fmla="*/ 0 w 56"/>
                  <a:gd name="T99" fmla="*/ 15 h 17"/>
                  <a:gd name="T100" fmla="*/ 0 w 56"/>
                  <a:gd name="T101" fmla="*/ 15 h 17"/>
                  <a:gd name="T102" fmla="*/ 0 w 56"/>
                  <a:gd name="T103" fmla="*/ 2 h 17"/>
                  <a:gd name="T104" fmla="*/ 0 w 56"/>
                  <a:gd name="T105" fmla="*/ 2 h 17"/>
                  <a:gd name="T106" fmla="*/ 0 w 56"/>
                  <a:gd name="T107" fmla="*/ 0 h 17"/>
                  <a:gd name="T108" fmla="*/ 2 w 56"/>
                  <a:gd name="T10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6" h="17">
                    <a:moveTo>
                      <a:pt x="41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6" y="15"/>
                    </a:lnTo>
                    <a:lnTo>
                      <a:pt x="56" y="15"/>
                    </a:lnTo>
                    <a:lnTo>
                      <a:pt x="56" y="15"/>
                    </a:lnTo>
                    <a:lnTo>
                      <a:pt x="56" y="17"/>
                    </a:lnTo>
                    <a:lnTo>
                      <a:pt x="56" y="17"/>
                    </a:lnTo>
                    <a:lnTo>
                      <a:pt x="56" y="17"/>
                    </a:lnTo>
                    <a:lnTo>
                      <a:pt x="56" y="17"/>
                    </a:lnTo>
                    <a:lnTo>
                      <a:pt x="56" y="17"/>
                    </a:lnTo>
                    <a:lnTo>
                      <a:pt x="56" y="17"/>
                    </a:lnTo>
                    <a:lnTo>
                      <a:pt x="41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1" y="0"/>
                    </a:lnTo>
                    <a:close/>
                    <a:moveTo>
                      <a:pt x="20" y="0"/>
                    </a:moveTo>
                    <a:lnTo>
                      <a:pt x="37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15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37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0" y="15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  <a:moveTo>
                      <a:pt x="2" y="0"/>
                    </a:moveTo>
                    <a:lnTo>
                      <a:pt x="17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6" name="Freeform 96"/>
              <p:cNvSpPr>
                <a:spLocks/>
              </p:cNvSpPr>
              <p:nvPr/>
            </p:nvSpPr>
            <p:spPr bwMode="auto">
              <a:xfrm>
                <a:off x="4226" y="1472"/>
                <a:ext cx="17" cy="17"/>
              </a:xfrm>
              <a:custGeom>
                <a:avLst/>
                <a:gdLst>
                  <a:gd name="T0" fmla="*/ 2 w 17"/>
                  <a:gd name="T1" fmla="*/ 0 h 17"/>
                  <a:gd name="T2" fmla="*/ 17 w 17"/>
                  <a:gd name="T3" fmla="*/ 0 h 17"/>
                  <a:gd name="T4" fmla="*/ 17 w 17"/>
                  <a:gd name="T5" fmla="*/ 0 h 17"/>
                  <a:gd name="T6" fmla="*/ 17 w 17"/>
                  <a:gd name="T7" fmla="*/ 0 h 17"/>
                  <a:gd name="T8" fmla="*/ 17 w 17"/>
                  <a:gd name="T9" fmla="*/ 0 h 17"/>
                  <a:gd name="T10" fmla="*/ 17 w 17"/>
                  <a:gd name="T11" fmla="*/ 0 h 17"/>
                  <a:gd name="T12" fmla="*/ 17 w 17"/>
                  <a:gd name="T13" fmla="*/ 2 h 17"/>
                  <a:gd name="T14" fmla="*/ 17 w 17"/>
                  <a:gd name="T15" fmla="*/ 2 h 17"/>
                  <a:gd name="T16" fmla="*/ 17 w 17"/>
                  <a:gd name="T17" fmla="*/ 2 h 17"/>
                  <a:gd name="T18" fmla="*/ 17 w 17"/>
                  <a:gd name="T19" fmla="*/ 2 h 17"/>
                  <a:gd name="T20" fmla="*/ 17 w 17"/>
                  <a:gd name="T21" fmla="*/ 15 h 17"/>
                  <a:gd name="T22" fmla="*/ 17 w 17"/>
                  <a:gd name="T23" fmla="*/ 15 h 17"/>
                  <a:gd name="T24" fmla="*/ 17 w 17"/>
                  <a:gd name="T25" fmla="*/ 15 h 17"/>
                  <a:gd name="T26" fmla="*/ 17 w 17"/>
                  <a:gd name="T27" fmla="*/ 17 h 17"/>
                  <a:gd name="T28" fmla="*/ 17 w 17"/>
                  <a:gd name="T29" fmla="*/ 17 h 17"/>
                  <a:gd name="T30" fmla="*/ 17 w 17"/>
                  <a:gd name="T31" fmla="*/ 17 h 17"/>
                  <a:gd name="T32" fmla="*/ 17 w 17"/>
                  <a:gd name="T33" fmla="*/ 17 h 17"/>
                  <a:gd name="T34" fmla="*/ 17 w 17"/>
                  <a:gd name="T35" fmla="*/ 17 h 17"/>
                  <a:gd name="T36" fmla="*/ 17 w 17"/>
                  <a:gd name="T37" fmla="*/ 17 h 17"/>
                  <a:gd name="T38" fmla="*/ 2 w 17"/>
                  <a:gd name="T39" fmla="*/ 17 h 17"/>
                  <a:gd name="T40" fmla="*/ 0 w 17"/>
                  <a:gd name="T41" fmla="*/ 17 h 17"/>
                  <a:gd name="T42" fmla="*/ 0 w 17"/>
                  <a:gd name="T43" fmla="*/ 17 h 17"/>
                  <a:gd name="T44" fmla="*/ 0 w 17"/>
                  <a:gd name="T45" fmla="*/ 17 h 17"/>
                  <a:gd name="T46" fmla="*/ 0 w 17"/>
                  <a:gd name="T47" fmla="*/ 17 h 17"/>
                  <a:gd name="T48" fmla="*/ 0 w 17"/>
                  <a:gd name="T49" fmla="*/ 17 h 17"/>
                  <a:gd name="T50" fmla="*/ 0 w 17"/>
                  <a:gd name="T51" fmla="*/ 15 h 17"/>
                  <a:gd name="T52" fmla="*/ 0 w 17"/>
                  <a:gd name="T53" fmla="*/ 15 h 17"/>
                  <a:gd name="T54" fmla="*/ 0 w 17"/>
                  <a:gd name="T55" fmla="*/ 15 h 17"/>
                  <a:gd name="T56" fmla="*/ 0 w 17"/>
                  <a:gd name="T57" fmla="*/ 2 h 17"/>
                  <a:gd name="T58" fmla="*/ 0 w 17"/>
                  <a:gd name="T59" fmla="*/ 2 h 17"/>
                  <a:gd name="T60" fmla="*/ 0 w 17"/>
                  <a:gd name="T61" fmla="*/ 2 h 17"/>
                  <a:gd name="T62" fmla="*/ 0 w 17"/>
                  <a:gd name="T63" fmla="*/ 2 h 17"/>
                  <a:gd name="T64" fmla="*/ 0 w 17"/>
                  <a:gd name="T65" fmla="*/ 0 h 17"/>
                  <a:gd name="T66" fmla="*/ 0 w 17"/>
                  <a:gd name="T67" fmla="*/ 0 h 17"/>
                  <a:gd name="T68" fmla="*/ 0 w 17"/>
                  <a:gd name="T69" fmla="*/ 0 h 17"/>
                  <a:gd name="T70" fmla="*/ 0 w 17"/>
                  <a:gd name="T71" fmla="*/ 0 h 17"/>
                  <a:gd name="T72" fmla="*/ 2 w 17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17">
                    <a:moveTo>
                      <a:pt x="2" y="0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7" name="Freeform 97"/>
              <p:cNvSpPr>
                <a:spLocks/>
              </p:cNvSpPr>
              <p:nvPr/>
            </p:nvSpPr>
            <p:spPr bwMode="auto">
              <a:xfrm>
                <a:off x="4207" y="1472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7 w 17"/>
                  <a:gd name="T3" fmla="*/ 0 h 17"/>
                  <a:gd name="T4" fmla="*/ 17 w 17"/>
                  <a:gd name="T5" fmla="*/ 0 h 17"/>
                  <a:gd name="T6" fmla="*/ 17 w 17"/>
                  <a:gd name="T7" fmla="*/ 0 h 17"/>
                  <a:gd name="T8" fmla="*/ 17 w 17"/>
                  <a:gd name="T9" fmla="*/ 0 h 17"/>
                  <a:gd name="T10" fmla="*/ 17 w 17"/>
                  <a:gd name="T11" fmla="*/ 0 h 17"/>
                  <a:gd name="T12" fmla="*/ 17 w 17"/>
                  <a:gd name="T13" fmla="*/ 2 h 17"/>
                  <a:gd name="T14" fmla="*/ 17 w 17"/>
                  <a:gd name="T15" fmla="*/ 2 h 17"/>
                  <a:gd name="T16" fmla="*/ 17 w 17"/>
                  <a:gd name="T17" fmla="*/ 2 h 17"/>
                  <a:gd name="T18" fmla="*/ 17 w 17"/>
                  <a:gd name="T19" fmla="*/ 2 h 17"/>
                  <a:gd name="T20" fmla="*/ 17 w 17"/>
                  <a:gd name="T21" fmla="*/ 15 h 17"/>
                  <a:gd name="T22" fmla="*/ 17 w 17"/>
                  <a:gd name="T23" fmla="*/ 17 h 17"/>
                  <a:gd name="T24" fmla="*/ 17 w 17"/>
                  <a:gd name="T25" fmla="*/ 17 h 17"/>
                  <a:gd name="T26" fmla="*/ 17 w 17"/>
                  <a:gd name="T27" fmla="*/ 17 h 17"/>
                  <a:gd name="T28" fmla="*/ 17 w 17"/>
                  <a:gd name="T29" fmla="*/ 17 h 17"/>
                  <a:gd name="T30" fmla="*/ 17 w 17"/>
                  <a:gd name="T31" fmla="*/ 17 h 17"/>
                  <a:gd name="T32" fmla="*/ 17 w 17"/>
                  <a:gd name="T33" fmla="*/ 17 h 17"/>
                  <a:gd name="T34" fmla="*/ 17 w 17"/>
                  <a:gd name="T35" fmla="*/ 17 h 17"/>
                  <a:gd name="T36" fmla="*/ 17 w 17"/>
                  <a:gd name="T37" fmla="*/ 17 h 17"/>
                  <a:gd name="T38" fmla="*/ 0 w 17"/>
                  <a:gd name="T39" fmla="*/ 17 h 17"/>
                  <a:gd name="T40" fmla="*/ 0 w 17"/>
                  <a:gd name="T41" fmla="*/ 17 h 17"/>
                  <a:gd name="T42" fmla="*/ 0 w 17"/>
                  <a:gd name="T43" fmla="*/ 17 h 17"/>
                  <a:gd name="T44" fmla="*/ 0 w 17"/>
                  <a:gd name="T45" fmla="*/ 17 h 17"/>
                  <a:gd name="T46" fmla="*/ 0 w 17"/>
                  <a:gd name="T47" fmla="*/ 17 h 17"/>
                  <a:gd name="T48" fmla="*/ 0 w 17"/>
                  <a:gd name="T49" fmla="*/ 17 h 17"/>
                  <a:gd name="T50" fmla="*/ 0 w 17"/>
                  <a:gd name="T51" fmla="*/ 17 h 17"/>
                  <a:gd name="T52" fmla="*/ 0 w 17"/>
                  <a:gd name="T53" fmla="*/ 17 h 17"/>
                  <a:gd name="T54" fmla="*/ 0 w 17"/>
                  <a:gd name="T55" fmla="*/ 15 h 17"/>
                  <a:gd name="T56" fmla="*/ 0 w 17"/>
                  <a:gd name="T57" fmla="*/ 2 h 17"/>
                  <a:gd name="T58" fmla="*/ 0 w 17"/>
                  <a:gd name="T59" fmla="*/ 2 h 17"/>
                  <a:gd name="T60" fmla="*/ 0 w 17"/>
                  <a:gd name="T61" fmla="*/ 2 h 17"/>
                  <a:gd name="T62" fmla="*/ 0 w 17"/>
                  <a:gd name="T63" fmla="*/ 2 h 17"/>
                  <a:gd name="T64" fmla="*/ 0 w 17"/>
                  <a:gd name="T65" fmla="*/ 0 h 17"/>
                  <a:gd name="T66" fmla="*/ 0 w 17"/>
                  <a:gd name="T67" fmla="*/ 0 h 17"/>
                  <a:gd name="T68" fmla="*/ 0 w 17"/>
                  <a:gd name="T69" fmla="*/ 0 h 17"/>
                  <a:gd name="T70" fmla="*/ 0 w 17"/>
                  <a:gd name="T71" fmla="*/ 0 h 17"/>
                  <a:gd name="T72" fmla="*/ 0 w 17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1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8" name="Freeform 98"/>
              <p:cNvSpPr>
                <a:spLocks/>
              </p:cNvSpPr>
              <p:nvPr/>
            </p:nvSpPr>
            <p:spPr bwMode="auto">
              <a:xfrm>
                <a:off x="4187" y="1472"/>
                <a:ext cx="19" cy="17"/>
              </a:xfrm>
              <a:custGeom>
                <a:avLst/>
                <a:gdLst>
                  <a:gd name="T0" fmla="*/ 2 w 19"/>
                  <a:gd name="T1" fmla="*/ 0 h 17"/>
                  <a:gd name="T2" fmla="*/ 17 w 19"/>
                  <a:gd name="T3" fmla="*/ 0 h 17"/>
                  <a:gd name="T4" fmla="*/ 19 w 19"/>
                  <a:gd name="T5" fmla="*/ 0 h 17"/>
                  <a:gd name="T6" fmla="*/ 19 w 19"/>
                  <a:gd name="T7" fmla="*/ 0 h 17"/>
                  <a:gd name="T8" fmla="*/ 19 w 19"/>
                  <a:gd name="T9" fmla="*/ 0 h 17"/>
                  <a:gd name="T10" fmla="*/ 19 w 19"/>
                  <a:gd name="T11" fmla="*/ 0 h 17"/>
                  <a:gd name="T12" fmla="*/ 19 w 19"/>
                  <a:gd name="T13" fmla="*/ 2 h 17"/>
                  <a:gd name="T14" fmla="*/ 19 w 19"/>
                  <a:gd name="T15" fmla="*/ 2 h 17"/>
                  <a:gd name="T16" fmla="*/ 19 w 19"/>
                  <a:gd name="T17" fmla="*/ 2 h 17"/>
                  <a:gd name="T18" fmla="*/ 19 w 19"/>
                  <a:gd name="T19" fmla="*/ 2 h 17"/>
                  <a:gd name="T20" fmla="*/ 19 w 19"/>
                  <a:gd name="T21" fmla="*/ 15 h 17"/>
                  <a:gd name="T22" fmla="*/ 19 w 19"/>
                  <a:gd name="T23" fmla="*/ 15 h 17"/>
                  <a:gd name="T24" fmla="*/ 19 w 19"/>
                  <a:gd name="T25" fmla="*/ 15 h 17"/>
                  <a:gd name="T26" fmla="*/ 19 w 19"/>
                  <a:gd name="T27" fmla="*/ 17 h 17"/>
                  <a:gd name="T28" fmla="*/ 19 w 19"/>
                  <a:gd name="T29" fmla="*/ 17 h 17"/>
                  <a:gd name="T30" fmla="*/ 19 w 19"/>
                  <a:gd name="T31" fmla="*/ 17 h 17"/>
                  <a:gd name="T32" fmla="*/ 19 w 19"/>
                  <a:gd name="T33" fmla="*/ 17 h 17"/>
                  <a:gd name="T34" fmla="*/ 19 w 19"/>
                  <a:gd name="T35" fmla="*/ 17 h 17"/>
                  <a:gd name="T36" fmla="*/ 17 w 19"/>
                  <a:gd name="T37" fmla="*/ 17 h 17"/>
                  <a:gd name="T38" fmla="*/ 2 w 19"/>
                  <a:gd name="T39" fmla="*/ 17 h 17"/>
                  <a:gd name="T40" fmla="*/ 2 w 19"/>
                  <a:gd name="T41" fmla="*/ 17 h 17"/>
                  <a:gd name="T42" fmla="*/ 2 w 19"/>
                  <a:gd name="T43" fmla="*/ 17 h 17"/>
                  <a:gd name="T44" fmla="*/ 0 w 19"/>
                  <a:gd name="T45" fmla="*/ 17 h 17"/>
                  <a:gd name="T46" fmla="*/ 0 w 19"/>
                  <a:gd name="T47" fmla="*/ 17 h 17"/>
                  <a:gd name="T48" fmla="*/ 0 w 19"/>
                  <a:gd name="T49" fmla="*/ 17 h 17"/>
                  <a:gd name="T50" fmla="*/ 0 w 19"/>
                  <a:gd name="T51" fmla="*/ 15 h 17"/>
                  <a:gd name="T52" fmla="*/ 0 w 19"/>
                  <a:gd name="T53" fmla="*/ 15 h 17"/>
                  <a:gd name="T54" fmla="*/ 0 w 19"/>
                  <a:gd name="T55" fmla="*/ 15 h 17"/>
                  <a:gd name="T56" fmla="*/ 0 w 19"/>
                  <a:gd name="T57" fmla="*/ 2 h 17"/>
                  <a:gd name="T58" fmla="*/ 0 w 19"/>
                  <a:gd name="T59" fmla="*/ 2 h 17"/>
                  <a:gd name="T60" fmla="*/ 0 w 19"/>
                  <a:gd name="T61" fmla="*/ 2 h 17"/>
                  <a:gd name="T62" fmla="*/ 0 w 19"/>
                  <a:gd name="T63" fmla="*/ 2 h 17"/>
                  <a:gd name="T64" fmla="*/ 0 w 19"/>
                  <a:gd name="T65" fmla="*/ 0 h 17"/>
                  <a:gd name="T66" fmla="*/ 0 w 19"/>
                  <a:gd name="T67" fmla="*/ 0 h 17"/>
                  <a:gd name="T68" fmla="*/ 2 w 19"/>
                  <a:gd name="T69" fmla="*/ 0 h 17"/>
                  <a:gd name="T70" fmla="*/ 2 w 19"/>
                  <a:gd name="T71" fmla="*/ 0 h 17"/>
                  <a:gd name="T72" fmla="*/ 2 w 19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" h="17">
                    <a:moveTo>
                      <a:pt x="2" y="0"/>
                    </a:moveTo>
                    <a:lnTo>
                      <a:pt x="17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79" name="Freeform 99"/>
              <p:cNvSpPr>
                <a:spLocks noEditPoints="1"/>
              </p:cNvSpPr>
              <p:nvPr/>
            </p:nvSpPr>
            <p:spPr bwMode="auto">
              <a:xfrm>
                <a:off x="4189" y="1476"/>
                <a:ext cx="45" cy="2"/>
              </a:xfrm>
              <a:custGeom>
                <a:avLst/>
                <a:gdLst>
                  <a:gd name="T0" fmla="*/ 39 w 45"/>
                  <a:gd name="T1" fmla="*/ 0 h 2"/>
                  <a:gd name="T2" fmla="*/ 45 w 45"/>
                  <a:gd name="T3" fmla="*/ 0 h 2"/>
                  <a:gd name="T4" fmla="*/ 45 w 45"/>
                  <a:gd name="T5" fmla="*/ 2 h 2"/>
                  <a:gd name="T6" fmla="*/ 39 w 45"/>
                  <a:gd name="T7" fmla="*/ 2 h 2"/>
                  <a:gd name="T8" fmla="*/ 39 w 45"/>
                  <a:gd name="T9" fmla="*/ 0 h 2"/>
                  <a:gd name="T10" fmla="*/ 0 w 45"/>
                  <a:gd name="T11" fmla="*/ 0 h 2"/>
                  <a:gd name="T12" fmla="*/ 5 w 45"/>
                  <a:gd name="T13" fmla="*/ 0 h 2"/>
                  <a:gd name="T14" fmla="*/ 5 w 45"/>
                  <a:gd name="T15" fmla="*/ 0 h 2"/>
                  <a:gd name="T16" fmla="*/ 0 w 45"/>
                  <a:gd name="T17" fmla="*/ 0 h 2"/>
                  <a:gd name="T18" fmla="*/ 0 w 45"/>
                  <a:gd name="T19" fmla="*/ 0 h 2"/>
                  <a:gd name="T20" fmla="*/ 20 w 45"/>
                  <a:gd name="T21" fmla="*/ 0 h 2"/>
                  <a:gd name="T22" fmla="*/ 24 w 45"/>
                  <a:gd name="T23" fmla="*/ 0 h 2"/>
                  <a:gd name="T24" fmla="*/ 24 w 45"/>
                  <a:gd name="T25" fmla="*/ 2 h 2"/>
                  <a:gd name="T26" fmla="*/ 20 w 45"/>
                  <a:gd name="T27" fmla="*/ 2 h 2"/>
                  <a:gd name="T28" fmla="*/ 20 w 45"/>
                  <a:gd name="T2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2">
                    <a:moveTo>
                      <a:pt x="39" y="0"/>
                    </a:moveTo>
                    <a:lnTo>
                      <a:pt x="45" y="0"/>
                    </a:lnTo>
                    <a:lnTo>
                      <a:pt x="45" y="2"/>
                    </a:lnTo>
                    <a:lnTo>
                      <a:pt x="39" y="2"/>
                    </a:lnTo>
                    <a:lnTo>
                      <a:pt x="39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0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0" name="Rectangle 100"/>
              <p:cNvSpPr>
                <a:spLocks noChangeArrowheads="1"/>
              </p:cNvSpPr>
              <p:nvPr/>
            </p:nvSpPr>
            <p:spPr bwMode="auto">
              <a:xfrm>
                <a:off x="4228" y="1476"/>
                <a:ext cx="6" cy="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1" name="Rectangle 101"/>
              <p:cNvSpPr>
                <a:spLocks noChangeArrowheads="1"/>
              </p:cNvSpPr>
              <p:nvPr/>
            </p:nvSpPr>
            <p:spPr bwMode="auto">
              <a:xfrm>
                <a:off x="4189" y="1476"/>
                <a:ext cx="5" cy="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2" name="Rectangle 102"/>
              <p:cNvSpPr>
                <a:spLocks noChangeArrowheads="1"/>
              </p:cNvSpPr>
              <p:nvPr/>
            </p:nvSpPr>
            <p:spPr bwMode="auto">
              <a:xfrm>
                <a:off x="4209" y="1476"/>
                <a:ext cx="4" cy="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3" name="Freeform 103"/>
              <p:cNvSpPr>
                <a:spLocks noEditPoints="1"/>
              </p:cNvSpPr>
              <p:nvPr/>
            </p:nvSpPr>
            <p:spPr bwMode="auto">
              <a:xfrm>
                <a:off x="4406" y="1104"/>
                <a:ext cx="286" cy="288"/>
              </a:xfrm>
              <a:custGeom>
                <a:avLst/>
                <a:gdLst>
                  <a:gd name="T0" fmla="*/ 263 w 286"/>
                  <a:gd name="T1" fmla="*/ 280 h 288"/>
                  <a:gd name="T2" fmla="*/ 23 w 286"/>
                  <a:gd name="T3" fmla="*/ 288 h 288"/>
                  <a:gd name="T4" fmla="*/ 6 w 286"/>
                  <a:gd name="T5" fmla="*/ 0 h 288"/>
                  <a:gd name="T6" fmla="*/ 280 w 286"/>
                  <a:gd name="T7" fmla="*/ 0 h 288"/>
                  <a:gd name="T8" fmla="*/ 282 w 286"/>
                  <a:gd name="T9" fmla="*/ 2 h 288"/>
                  <a:gd name="T10" fmla="*/ 286 w 286"/>
                  <a:gd name="T11" fmla="*/ 4 h 288"/>
                  <a:gd name="T12" fmla="*/ 286 w 286"/>
                  <a:gd name="T13" fmla="*/ 6 h 288"/>
                  <a:gd name="T14" fmla="*/ 286 w 286"/>
                  <a:gd name="T15" fmla="*/ 226 h 288"/>
                  <a:gd name="T16" fmla="*/ 286 w 286"/>
                  <a:gd name="T17" fmla="*/ 227 h 288"/>
                  <a:gd name="T18" fmla="*/ 284 w 286"/>
                  <a:gd name="T19" fmla="*/ 229 h 288"/>
                  <a:gd name="T20" fmla="*/ 282 w 286"/>
                  <a:gd name="T21" fmla="*/ 231 h 288"/>
                  <a:gd name="T22" fmla="*/ 278 w 286"/>
                  <a:gd name="T23" fmla="*/ 231 h 288"/>
                  <a:gd name="T24" fmla="*/ 6 w 286"/>
                  <a:gd name="T25" fmla="*/ 231 h 288"/>
                  <a:gd name="T26" fmla="*/ 2 w 286"/>
                  <a:gd name="T27" fmla="*/ 231 h 288"/>
                  <a:gd name="T28" fmla="*/ 0 w 286"/>
                  <a:gd name="T29" fmla="*/ 229 h 288"/>
                  <a:gd name="T30" fmla="*/ 0 w 286"/>
                  <a:gd name="T31" fmla="*/ 226 h 288"/>
                  <a:gd name="T32" fmla="*/ 0 w 286"/>
                  <a:gd name="T33" fmla="*/ 8 h 288"/>
                  <a:gd name="T34" fmla="*/ 0 w 286"/>
                  <a:gd name="T35" fmla="*/ 6 h 288"/>
                  <a:gd name="T36" fmla="*/ 2 w 286"/>
                  <a:gd name="T37" fmla="*/ 2 h 288"/>
                  <a:gd name="T38" fmla="*/ 4 w 286"/>
                  <a:gd name="T39" fmla="*/ 0 h 288"/>
                  <a:gd name="T40" fmla="*/ 6 w 286"/>
                  <a:gd name="T41" fmla="*/ 0 h 288"/>
                  <a:gd name="T42" fmla="*/ 275 w 286"/>
                  <a:gd name="T43" fmla="*/ 231 h 288"/>
                  <a:gd name="T44" fmla="*/ 276 w 286"/>
                  <a:gd name="T45" fmla="*/ 233 h 288"/>
                  <a:gd name="T46" fmla="*/ 276 w 286"/>
                  <a:gd name="T47" fmla="*/ 233 h 288"/>
                  <a:gd name="T48" fmla="*/ 276 w 286"/>
                  <a:gd name="T49" fmla="*/ 235 h 288"/>
                  <a:gd name="T50" fmla="*/ 276 w 286"/>
                  <a:gd name="T51" fmla="*/ 235 h 288"/>
                  <a:gd name="T52" fmla="*/ 276 w 286"/>
                  <a:gd name="T53" fmla="*/ 261 h 288"/>
                  <a:gd name="T54" fmla="*/ 276 w 286"/>
                  <a:gd name="T55" fmla="*/ 263 h 288"/>
                  <a:gd name="T56" fmla="*/ 276 w 286"/>
                  <a:gd name="T57" fmla="*/ 263 h 288"/>
                  <a:gd name="T58" fmla="*/ 275 w 286"/>
                  <a:gd name="T59" fmla="*/ 265 h 288"/>
                  <a:gd name="T60" fmla="*/ 12 w 286"/>
                  <a:gd name="T61" fmla="*/ 265 h 288"/>
                  <a:gd name="T62" fmla="*/ 12 w 286"/>
                  <a:gd name="T63" fmla="*/ 263 h 288"/>
                  <a:gd name="T64" fmla="*/ 10 w 286"/>
                  <a:gd name="T65" fmla="*/ 263 h 288"/>
                  <a:gd name="T66" fmla="*/ 10 w 286"/>
                  <a:gd name="T67" fmla="*/ 263 h 288"/>
                  <a:gd name="T68" fmla="*/ 10 w 286"/>
                  <a:gd name="T69" fmla="*/ 261 h 288"/>
                  <a:gd name="T70" fmla="*/ 10 w 286"/>
                  <a:gd name="T71" fmla="*/ 235 h 288"/>
                  <a:gd name="T72" fmla="*/ 10 w 286"/>
                  <a:gd name="T73" fmla="*/ 233 h 288"/>
                  <a:gd name="T74" fmla="*/ 12 w 286"/>
                  <a:gd name="T75" fmla="*/ 233 h 288"/>
                  <a:gd name="T76" fmla="*/ 12 w 286"/>
                  <a:gd name="T77" fmla="*/ 231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6" h="288">
                    <a:moveTo>
                      <a:pt x="23" y="280"/>
                    </a:moveTo>
                    <a:lnTo>
                      <a:pt x="263" y="280"/>
                    </a:lnTo>
                    <a:lnTo>
                      <a:pt x="263" y="288"/>
                    </a:lnTo>
                    <a:lnTo>
                      <a:pt x="23" y="288"/>
                    </a:lnTo>
                    <a:lnTo>
                      <a:pt x="23" y="280"/>
                    </a:lnTo>
                    <a:close/>
                    <a:moveTo>
                      <a:pt x="6" y="0"/>
                    </a:moveTo>
                    <a:lnTo>
                      <a:pt x="278" y="0"/>
                    </a:lnTo>
                    <a:lnTo>
                      <a:pt x="280" y="0"/>
                    </a:lnTo>
                    <a:lnTo>
                      <a:pt x="282" y="0"/>
                    </a:lnTo>
                    <a:lnTo>
                      <a:pt x="282" y="2"/>
                    </a:lnTo>
                    <a:lnTo>
                      <a:pt x="284" y="2"/>
                    </a:lnTo>
                    <a:lnTo>
                      <a:pt x="286" y="4"/>
                    </a:lnTo>
                    <a:lnTo>
                      <a:pt x="286" y="6"/>
                    </a:lnTo>
                    <a:lnTo>
                      <a:pt x="286" y="6"/>
                    </a:lnTo>
                    <a:lnTo>
                      <a:pt x="286" y="8"/>
                    </a:lnTo>
                    <a:lnTo>
                      <a:pt x="286" y="226"/>
                    </a:lnTo>
                    <a:lnTo>
                      <a:pt x="286" y="226"/>
                    </a:lnTo>
                    <a:lnTo>
                      <a:pt x="286" y="227"/>
                    </a:lnTo>
                    <a:lnTo>
                      <a:pt x="286" y="229"/>
                    </a:lnTo>
                    <a:lnTo>
                      <a:pt x="284" y="229"/>
                    </a:lnTo>
                    <a:lnTo>
                      <a:pt x="282" y="231"/>
                    </a:lnTo>
                    <a:lnTo>
                      <a:pt x="282" y="231"/>
                    </a:lnTo>
                    <a:lnTo>
                      <a:pt x="280" y="231"/>
                    </a:lnTo>
                    <a:lnTo>
                      <a:pt x="278" y="231"/>
                    </a:lnTo>
                    <a:lnTo>
                      <a:pt x="6" y="231"/>
                    </a:lnTo>
                    <a:lnTo>
                      <a:pt x="6" y="231"/>
                    </a:lnTo>
                    <a:lnTo>
                      <a:pt x="4" y="231"/>
                    </a:lnTo>
                    <a:lnTo>
                      <a:pt x="2" y="231"/>
                    </a:lnTo>
                    <a:lnTo>
                      <a:pt x="2" y="229"/>
                    </a:lnTo>
                    <a:lnTo>
                      <a:pt x="0" y="229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  <a:moveTo>
                      <a:pt x="12" y="231"/>
                    </a:moveTo>
                    <a:lnTo>
                      <a:pt x="275" y="231"/>
                    </a:lnTo>
                    <a:lnTo>
                      <a:pt x="275" y="231"/>
                    </a:lnTo>
                    <a:lnTo>
                      <a:pt x="276" y="233"/>
                    </a:lnTo>
                    <a:lnTo>
                      <a:pt x="276" y="233"/>
                    </a:lnTo>
                    <a:lnTo>
                      <a:pt x="276" y="233"/>
                    </a:lnTo>
                    <a:lnTo>
                      <a:pt x="276" y="233"/>
                    </a:lnTo>
                    <a:lnTo>
                      <a:pt x="276" y="235"/>
                    </a:lnTo>
                    <a:lnTo>
                      <a:pt x="276" y="235"/>
                    </a:lnTo>
                    <a:lnTo>
                      <a:pt x="276" y="235"/>
                    </a:lnTo>
                    <a:lnTo>
                      <a:pt x="276" y="261"/>
                    </a:lnTo>
                    <a:lnTo>
                      <a:pt x="276" y="261"/>
                    </a:lnTo>
                    <a:lnTo>
                      <a:pt x="276" y="263"/>
                    </a:lnTo>
                    <a:lnTo>
                      <a:pt x="276" y="263"/>
                    </a:lnTo>
                    <a:lnTo>
                      <a:pt x="276" y="263"/>
                    </a:lnTo>
                    <a:lnTo>
                      <a:pt x="276" y="263"/>
                    </a:lnTo>
                    <a:lnTo>
                      <a:pt x="276" y="263"/>
                    </a:lnTo>
                    <a:lnTo>
                      <a:pt x="275" y="265"/>
                    </a:lnTo>
                    <a:lnTo>
                      <a:pt x="275" y="265"/>
                    </a:lnTo>
                    <a:lnTo>
                      <a:pt x="12" y="265"/>
                    </a:lnTo>
                    <a:lnTo>
                      <a:pt x="12" y="265"/>
                    </a:lnTo>
                    <a:lnTo>
                      <a:pt x="12" y="263"/>
                    </a:lnTo>
                    <a:lnTo>
                      <a:pt x="12" y="263"/>
                    </a:lnTo>
                    <a:lnTo>
                      <a:pt x="10" y="263"/>
                    </a:lnTo>
                    <a:lnTo>
                      <a:pt x="10" y="263"/>
                    </a:lnTo>
                    <a:lnTo>
                      <a:pt x="10" y="263"/>
                    </a:lnTo>
                    <a:lnTo>
                      <a:pt x="10" y="261"/>
                    </a:lnTo>
                    <a:lnTo>
                      <a:pt x="10" y="261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10" y="233"/>
                    </a:lnTo>
                    <a:lnTo>
                      <a:pt x="10" y="233"/>
                    </a:lnTo>
                    <a:lnTo>
                      <a:pt x="12" y="233"/>
                    </a:lnTo>
                    <a:lnTo>
                      <a:pt x="12" y="233"/>
                    </a:lnTo>
                    <a:lnTo>
                      <a:pt x="12" y="231"/>
                    </a:lnTo>
                    <a:lnTo>
                      <a:pt x="12" y="23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4" name="Rectangle 104"/>
              <p:cNvSpPr>
                <a:spLocks noChangeArrowheads="1"/>
              </p:cNvSpPr>
              <p:nvPr/>
            </p:nvSpPr>
            <p:spPr bwMode="auto">
              <a:xfrm>
                <a:off x="4429" y="1384"/>
                <a:ext cx="240" cy="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5" name="Freeform 105"/>
              <p:cNvSpPr>
                <a:spLocks/>
              </p:cNvSpPr>
              <p:nvPr/>
            </p:nvSpPr>
            <p:spPr bwMode="auto">
              <a:xfrm>
                <a:off x="4406" y="1104"/>
                <a:ext cx="286" cy="231"/>
              </a:xfrm>
              <a:custGeom>
                <a:avLst/>
                <a:gdLst>
                  <a:gd name="T0" fmla="*/ 6 w 286"/>
                  <a:gd name="T1" fmla="*/ 0 h 231"/>
                  <a:gd name="T2" fmla="*/ 278 w 286"/>
                  <a:gd name="T3" fmla="*/ 0 h 231"/>
                  <a:gd name="T4" fmla="*/ 280 w 286"/>
                  <a:gd name="T5" fmla="*/ 0 h 231"/>
                  <a:gd name="T6" fmla="*/ 282 w 286"/>
                  <a:gd name="T7" fmla="*/ 0 h 231"/>
                  <a:gd name="T8" fmla="*/ 282 w 286"/>
                  <a:gd name="T9" fmla="*/ 2 h 231"/>
                  <a:gd name="T10" fmla="*/ 284 w 286"/>
                  <a:gd name="T11" fmla="*/ 2 h 231"/>
                  <a:gd name="T12" fmla="*/ 286 w 286"/>
                  <a:gd name="T13" fmla="*/ 4 h 231"/>
                  <a:gd name="T14" fmla="*/ 286 w 286"/>
                  <a:gd name="T15" fmla="*/ 6 h 231"/>
                  <a:gd name="T16" fmla="*/ 286 w 286"/>
                  <a:gd name="T17" fmla="*/ 6 h 231"/>
                  <a:gd name="T18" fmla="*/ 286 w 286"/>
                  <a:gd name="T19" fmla="*/ 8 h 231"/>
                  <a:gd name="T20" fmla="*/ 286 w 286"/>
                  <a:gd name="T21" fmla="*/ 226 h 231"/>
                  <a:gd name="T22" fmla="*/ 286 w 286"/>
                  <a:gd name="T23" fmla="*/ 226 h 231"/>
                  <a:gd name="T24" fmla="*/ 286 w 286"/>
                  <a:gd name="T25" fmla="*/ 227 h 231"/>
                  <a:gd name="T26" fmla="*/ 286 w 286"/>
                  <a:gd name="T27" fmla="*/ 229 h 231"/>
                  <a:gd name="T28" fmla="*/ 284 w 286"/>
                  <a:gd name="T29" fmla="*/ 229 h 231"/>
                  <a:gd name="T30" fmla="*/ 282 w 286"/>
                  <a:gd name="T31" fmla="*/ 231 h 231"/>
                  <a:gd name="T32" fmla="*/ 282 w 286"/>
                  <a:gd name="T33" fmla="*/ 231 h 231"/>
                  <a:gd name="T34" fmla="*/ 280 w 286"/>
                  <a:gd name="T35" fmla="*/ 231 h 231"/>
                  <a:gd name="T36" fmla="*/ 278 w 286"/>
                  <a:gd name="T37" fmla="*/ 231 h 231"/>
                  <a:gd name="T38" fmla="*/ 6 w 286"/>
                  <a:gd name="T39" fmla="*/ 231 h 231"/>
                  <a:gd name="T40" fmla="*/ 6 w 286"/>
                  <a:gd name="T41" fmla="*/ 231 h 231"/>
                  <a:gd name="T42" fmla="*/ 4 w 286"/>
                  <a:gd name="T43" fmla="*/ 231 h 231"/>
                  <a:gd name="T44" fmla="*/ 2 w 286"/>
                  <a:gd name="T45" fmla="*/ 231 h 231"/>
                  <a:gd name="T46" fmla="*/ 2 w 286"/>
                  <a:gd name="T47" fmla="*/ 229 h 231"/>
                  <a:gd name="T48" fmla="*/ 0 w 286"/>
                  <a:gd name="T49" fmla="*/ 229 h 231"/>
                  <a:gd name="T50" fmla="*/ 0 w 286"/>
                  <a:gd name="T51" fmla="*/ 227 h 231"/>
                  <a:gd name="T52" fmla="*/ 0 w 286"/>
                  <a:gd name="T53" fmla="*/ 226 h 231"/>
                  <a:gd name="T54" fmla="*/ 0 w 286"/>
                  <a:gd name="T55" fmla="*/ 226 h 231"/>
                  <a:gd name="T56" fmla="*/ 0 w 286"/>
                  <a:gd name="T57" fmla="*/ 8 h 231"/>
                  <a:gd name="T58" fmla="*/ 0 w 286"/>
                  <a:gd name="T59" fmla="*/ 6 h 231"/>
                  <a:gd name="T60" fmla="*/ 0 w 286"/>
                  <a:gd name="T61" fmla="*/ 6 h 231"/>
                  <a:gd name="T62" fmla="*/ 0 w 286"/>
                  <a:gd name="T63" fmla="*/ 4 h 231"/>
                  <a:gd name="T64" fmla="*/ 2 w 286"/>
                  <a:gd name="T65" fmla="*/ 2 h 231"/>
                  <a:gd name="T66" fmla="*/ 2 w 286"/>
                  <a:gd name="T67" fmla="*/ 2 h 231"/>
                  <a:gd name="T68" fmla="*/ 4 w 286"/>
                  <a:gd name="T69" fmla="*/ 0 h 231"/>
                  <a:gd name="T70" fmla="*/ 6 w 286"/>
                  <a:gd name="T71" fmla="*/ 0 h 231"/>
                  <a:gd name="T72" fmla="*/ 6 w 286"/>
                  <a:gd name="T73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6" h="231">
                    <a:moveTo>
                      <a:pt x="6" y="0"/>
                    </a:moveTo>
                    <a:lnTo>
                      <a:pt x="278" y="0"/>
                    </a:lnTo>
                    <a:lnTo>
                      <a:pt x="280" y="0"/>
                    </a:lnTo>
                    <a:lnTo>
                      <a:pt x="282" y="0"/>
                    </a:lnTo>
                    <a:lnTo>
                      <a:pt x="282" y="2"/>
                    </a:lnTo>
                    <a:lnTo>
                      <a:pt x="284" y="2"/>
                    </a:lnTo>
                    <a:lnTo>
                      <a:pt x="286" y="4"/>
                    </a:lnTo>
                    <a:lnTo>
                      <a:pt x="286" y="6"/>
                    </a:lnTo>
                    <a:lnTo>
                      <a:pt x="286" y="6"/>
                    </a:lnTo>
                    <a:lnTo>
                      <a:pt x="286" y="8"/>
                    </a:lnTo>
                    <a:lnTo>
                      <a:pt x="286" y="226"/>
                    </a:lnTo>
                    <a:lnTo>
                      <a:pt x="286" y="226"/>
                    </a:lnTo>
                    <a:lnTo>
                      <a:pt x="286" y="227"/>
                    </a:lnTo>
                    <a:lnTo>
                      <a:pt x="286" y="229"/>
                    </a:lnTo>
                    <a:lnTo>
                      <a:pt x="284" y="229"/>
                    </a:lnTo>
                    <a:lnTo>
                      <a:pt x="282" y="231"/>
                    </a:lnTo>
                    <a:lnTo>
                      <a:pt x="282" y="231"/>
                    </a:lnTo>
                    <a:lnTo>
                      <a:pt x="280" y="231"/>
                    </a:lnTo>
                    <a:lnTo>
                      <a:pt x="278" y="231"/>
                    </a:lnTo>
                    <a:lnTo>
                      <a:pt x="6" y="231"/>
                    </a:lnTo>
                    <a:lnTo>
                      <a:pt x="6" y="231"/>
                    </a:lnTo>
                    <a:lnTo>
                      <a:pt x="4" y="231"/>
                    </a:lnTo>
                    <a:lnTo>
                      <a:pt x="2" y="231"/>
                    </a:lnTo>
                    <a:lnTo>
                      <a:pt x="2" y="229"/>
                    </a:lnTo>
                    <a:lnTo>
                      <a:pt x="0" y="229"/>
                    </a:lnTo>
                    <a:lnTo>
                      <a:pt x="0" y="227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6" name="Freeform 106"/>
              <p:cNvSpPr>
                <a:spLocks/>
              </p:cNvSpPr>
              <p:nvPr/>
            </p:nvSpPr>
            <p:spPr bwMode="auto">
              <a:xfrm>
                <a:off x="4416" y="1335"/>
                <a:ext cx="266" cy="34"/>
              </a:xfrm>
              <a:custGeom>
                <a:avLst/>
                <a:gdLst>
                  <a:gd name="T0" fmla="*/ 2 w 266"/>
                  <a:gd name="T1" fmla="*/ 0 h 34"/>
                  <a:gd name="T2" fmla="*/ 265 w 266"/>
                  <a:gd name="T3" fmla="*/ 0 h 34"/>
                  <a:gd name="T4" fmla="*/ 265 w 266"/>
                  <a:gd name="T5" fmla="*/ 0 h 34"/>
                  <a:gd name="T6" fmla="*/ 266 w 266"/>
                  <a:gd name="T7" fmla="*/ 2 h 34"/>
                  <a:gd name="T8" fmla="*/ 266 w 266"/>
                  <a:gd name="T9" fmla="*/ 2 h 34"/>
                  <a:gd name="T10" fmla="*/ 266 w 266"/>
                  <a:gd name="T11" fmla="*/ 2 h 34"/>
                  <a:gd name="T12" fmla="*/ 266 w 266"/>
                  <a:gd name="T13" fmla="*/ 2 h 34"/>
                  <a:gd name="T14" fmla="*/ 266 w 266"/>
                  <a:gd name="T15" fmla="*/ 4 h 34"/>
                  <a:gd name="T16" fmla="*/ 266 w 266"/>
                  <a:gd name="T17" fmla="*/ 4 h 34"/>
                  <a:gd name="T18" fmla="*/ 266 w 266"/>
                  <a:gd name="T19" fmla="*/ 4 h 34"/>
                  <a:gd name="T20" fmla="*/ 266 w 266"/>
                  <a:gd name="T21" fmla="*/ 30 h 34"/>
                  <a:gd name="T22" fmla="*/ 266 w 266"/>
                  <a:gd name="T23" fmla="*/ 30 h 34"/>
                  <a:gd name="T24" fmla="*/ 266 w 266"/>
                  <a:gd name="T25" fmla="*/ 32 h 34"/>
                  <a:gd name="T26" fmla="*/ 266 w 266"/>
                  <a:gd name="T27" fmla="*/ 32 h 34"/>
                  <a:gd name="T28" fmla="*/ 266 w 266"/>
                  <a:gd name="T29" fmla="*/ 32 h 34"/>
                  <a:gd name="T30" fmla="*/ 266 w 266"/>
                  <a:gd name="T31" fmla="*/ 32 h 34"/>
                  <a:gd name="T32" fmla="*/ 266 w 266"/>
                  <a:gd name="T33" fmla="*/ 32 h 34"/>
                  <a:gd name="T34" fmla="*/ 265 w 266"/>
                  <a:gd name="T35" fmla="*/ 34 h 34"/>
                  <a:gd name="T36" fmla="*/ 265 w 266"/>
                  <a:gd name="T37" fmla="*/ 34 h 34"/>
                  <a:gd name="T38" fmla="*/ 2 w 266"/>
                  <a:gd name="T39" fmla="*/ 34 h 34"/>
                  <a:gd name="T40" fmla="*/ 2 w 266"/>
                  <a:gd name="T41" fmla="*/ 34 h 34"/>
                  <a:gd name="T42" fmla="*/ 2 w 266"/>
                  <a:gd name="T43" fmla="*/ 32 h 34"/>
                  <a:gd name="T44" fmla="*/ 2 w 266"/>
                  <a:gd name="T45" fmla="*/ 32 h 34"/>
                  <a:gd name="T46" fmla="*/ 0 w 266"/>
                  <a:gd name="T47" fmla="*/ 32 h 34"/>
                  <a:gd name="T48" fmla="*/ 0 w 266"/>
                  <a:gd name="T49" fmla="*/ 32 h 34"/>
                  <a:gd name="T50" fmla="*/ 0 w 266"/>
                  <a:gd name="T51" fmla="*/ 32 h 34"/>
                  <a:gd name="T52" fmla="*/ 0 w 266"/>
                  <a:gd name="T53" fmla="*/ 30 h 34"/>
                  <a:gd name="T54" fmla="*/ 0 w 266"/>
                  <a:gd name="T55" fmla="*/ 30 h 34"/>
                  <a:gd name="T56" fmla="*/ 0 w 266"/>
                  <a:gd name="T57" fmla="*/ 4 h 34"/>
                  <a:gd name="T58" fmla="*/ 0 w 266"/>
                  <a:gd name="T59" fmla="*/ 4 h 34"/>
                  <a:gd name="T60" fmla="*/ 0 w 266"/>
                  <a:gd name="T61" fmla="*/ 4 h 34"/>
                  <a:gd name="T62" fmla="*/ 0 w 266"/>
                  <a:gd name="T63" fmla="*/ 2 h 34"/>
                  <a:gd name="T64" fmla="*/ 0 w 266"/>
                  <a:gd name="T65" fmla="*/ 2 h 34"/>
                  <a:gd name="T66" fmla="*/ 2 w 266"/>
                  <a:gd name="T67" fmla="*/ 2 h 34"/>
                  <a:gd name="T68" fmla="*/ 2 w 266"/>
                  <a:gd name="T69" fmla="*/ 2 h 34"/>
                  <a:gd name="T70" fmla="*/ 2 w 266"/>
                  <a:gd name="T71" fmla="*/ 0 h 34"/>
                  <a:gd name="T72" fmla="*/ 2 w 266"/>
                  <a:gd name="T7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6" h="34">
                    <a:moveTo>
                      <a:pt x="2" y="0"/>
                    </a:moveTo>
                    <a:lnTo>
                      <a:pt x="265" y="0"/>
                    </a:lnTo>
                    <a:lnTo>
                      <a:pt x="265" y="0"/>
                    </a:lnTo>
                    <a:lnTo>
                      <a:pt x="266" y="2"/>
                    </a:lnTo>
                    <a:lnTo>
                      <a:pt x="266" y="2"/>
                    </a:lnTo>
                    <a:lnTo>
                      <a:pt x="266" y="2"/>
                    </a:lnTo>
                    <a:lnTo>
                      <a:pt x="266" y="2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6" y="30"/>
                    </a:lnTo>
                    <a:lnTo>
                      <a:pt x="266" y="30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6" y="32"/>
                    </a:lnTo>
                    <a:lnTo>
                      <a:pt x="265" y="34"/>
                    </a:lnTo>
                    <a:lnTo>
                      <a:pt x="265" y="3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7" name="Freeform 107"/>
              <p:cNvSpPr>
                <a:spLocks noEditPoints="1"/>
              </p:cNvSpPr>
              <p:nvPr/>
            </p:nvSpPr>
            <p:spPr bwMode="auto">
              <a:xfrm>
                <a:off x="4410" y="1108"/>
                <a:ext cx="278" cy="225"/>
              </a:xfrm>
              <a:custGeom>
                <a:avLst/>
                <a:gdLst>
                  <a:gd name="T0" fmla="*/ 254 w 278"/>
                  <a:gd name="T1" fmla="*/ 22 h 225"/>
                  <a:gd name="T2" fmla="*/ 256 w 278"/>
                  <a:gd name="T3" fmla="*/ 22 h 225"/>
                  <a:gd name="T4" fmla="*/ 257 w 278"/>
                  <a:gd name="T5" fmla="*/ 24 h 225"/>
                  <a:gd name="T6" fmla="*/ 259 w 278"/>
                  <a:gd name="T7" fmla="*/ 26 h 225"/>
                  <a:gd name="T8" fmla="*/ 259 w 278"/>
                  <a:gd name="T9" fmla="*/ 28 h 225"/>
                  <a:gd name="T10" fmla="*/ 259 w 278"/>
                  <a:gd name="T11" fmla="*/ 197 h 225"/>
                  <a:gd name="T12" fmla="*/ 257 w 278"/>
                  <a:gd name="T13" fmla="*/ 199 h 225"/>
                  <a:gd name="T14" fmla="*/ 256 w 278"/>
                  <a:gd name="T15" fmla="*/ 201 h 225"/>
                  <a:gd name="T16" fmla="*/ 254 w 278"/>
                  <a:gd name="T17" fmla="*/ 201 h 225"/>
                  <a:gd name="T18" fmla="*/ 25 w 278"/>
                  <a:gd name="T19" fmla="*/ 201 h 225"/>
                  <a:gd name="T20" fmla="*/ 23 w 278"/>
                  <a:gd name="T21" fmla="*/ 201 h 225"/>
                  <a:gd name="T22" fmla="*/ 21 w 278"/>
                  <a:gd name="T23" fmla="*/ 201 h 225"/>
                  <a:gd name="T24" fmla="*/ 19 w 278"/>
                  <a:gd name="T25" fmla="*/ 199 h 225"/>
                  <a:gd name="T26" fmla="*/ 19 w 278"/>
                  <a:gd name="T27" fmla="*/ 195 h 225"/>
                  <a:gd name="T28" fmla="*/ 19 w 278"/>
                  <a:gd name="T29" fmla="*/ 28 h 225"/>
                  <a:gd name="T30" fmla="*/ 21 w 278"/>
                  <a:gd name="T31" fmla="*/ 24 h 225"/>
                  <a:gd name="T32" fmla="*/ 21 w 278"/>
                  <a:gd name="T33" fmla="*/ 24 h 225"/>
                  <a:gd name="T34" fmla="*/ 23 w 278"/>
                  <a:gd name="T35" fmla="*/ 22 h 225"/>
                  <a:gd name="T36" fmla="*/ 4 w 278"/>
                  <a:gd name="T37" fmla="*/ 0 h 225"/>
                  <a:gd name="T38" fmla="*/ 274 w 278"/>
                  <a:gd name="T39" fmla="*/ 0 h 225"/>
                  <a:gd name="T40" fmla="*/ 276 w 278"/>
                  <a:gd name="T41" fmla="*/ 0 h 225"/>
                  <a:gd name="T42" fmla="*/ 278 w 278"/>
                  <a:gd name="T43" fmla="*/ 2 h 225"/>
                  <a:gd name="T44" fmla="*/ 278 w 278"/>
                  <a:gd name="T45" fmla="*/ 4 h 225"/>
                  <a:gd name="T46" fmla="*/ 278 w 278"/>
                  <a:gd name="T47" fmla="*/ 222 h 225"/>
                  <a:gd name="T48" fmla="*/ 278 w 278"/>
                  <a:gd name="T49" fmla="*/ 222 h 225"/>
                  <a:gd name="T50" fmla="*/ 278 w 278"/>
                  <a:gd name="T51" fmla="*/ 223 h 225"/>
                  <a:gd name="T52" fmla="*/ 276 w 278"/>
                  <a:gd name="T53" fmla="*/ 225 h 225"/>
                  <a:gd name="T54" fmla="*/ 274 w 278"/>
                  <a:gd name="T55" fmla="*/ 225 h 225"/>
                  <a:gd name="T56" fmla="*/ 2 w 278"/>
                  <a:gd name="T57" fmla="*/ 225 h 225"/>
                  <a:gd name="T58" fmla="*/ 2 w 278"/>
                  <a:gd name="T59" fmla="*/ 223 h 225"/>
                  <a:gd name="T60" fmla="*/ 0 w 278"/>
                  <a:gd name="T61" fmla="*/ 223 h 225"/>
                  <a:gd name="T62" fmla="*/ 0 w 278"/>
                  <a:gd name="T63" fmla="*/ 222 h 225"/>
                  <a:gd name="T64" fmla="*/ 0 w 278"/>
                  <a:gd name="T65" fmla="*/ 4 h 225"/>
                  <a:gd name="T66" fmla="*/ 0 w 278"/>
                  <a:gd name="T67" fmla="*/ 2 h 225"/>
                  <a:gd name="T68" fmla="*/ 0 w 278"/>
                  <a:gd name="T69" fmla="*/ 2 h 225"/>
                  <a:gd name="T70" fmla="*/ 2 w 278"/>
                  <a:gd name="T71" fmla="*/ 0 h 225"/>
                  <a:gd name="T72" fmla="*/ 4 w 278"/>
                  <a:gd name="T73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8" h="225">
                    <a:moveTo>
                      <a:pt x="25" y="22"/>
                    </a:moveTo>
                    <a:lnTo>
                      <a:pt x="254" y="22"/>
                    </a:lnTo>
                    <a:lnTo>
                      <a:pt x="254" y="22"/>
                    </a:lnTo>
                    <a:lnTo>
                      <a:pt x="256" y="22"/>
                    </a:lnTo>
                    <a:lnTo>
                      <a:pt x="256" y="24"/>
                    </a:lnTo>
                    <a:lnTo>
                      <a:pt x="257" y="24"/>
                    </a:lnTo>
                    <a:lnTo>
                      <a:pt x="257" y="24"/>
                    </a:lnTo>
                    <a:lnTo>
                      <a:pt x="259" y="26"/>
                    </a:lnTo>
                    <a:lnTo>
                      <a:pt x="259" y="28"/>
                    </a:lnTo>
                    <a:lnTo>
                      <a:pt x="259" y="28"/>
                    </a:lnTo>
                    <a:lnTo>
                      <a:pt x="259" y="195"/>
                    </a:lnTo>
                    <a:lnTo>
                      <a:pt x="259" y="197"/>
                    </a:lnTo>
                    <a:lnTo>
                      <a:pt x="259" y="199"/>
                    </a:lnTo>
                    <a:lnTo>
                      <a:pt x="257" y="199"/>
                    </a:lnTo>
                    <a:lnTo>
                      <a:pt x="257" y="201"/>
                    </a:lnTo>
                    <a:lnTo>
                      <a:pt x="256" y="201"/>
                    </a:lnTo>
                    <a:lnTo>
                      <a:pt x="256" y="201"/>
                    </a:lnTo>
                    <a:lnTo>
                      <a:pt x="254" y="201"/>
                    </a:lnTo>
                    <a:lnTo>
                      <a:pt x="254" y="201"/>
                    </a:lnTo>
                    <a:lnTo>
                      <a:pt x="25" y="201"/>
                    </a:lnTo>
                    <a:lnTo>
                      <a:pt x="23" y="201"/>
                    </a:lnTo>
                    <a:lnTo>
                      <a:pt x="23" y="201"/>
                    </a:lnTo>
                    <a:lnTo>
                      <a:pt x="21" y="201"/>
                    </a:lnTo>
                    <a:lnTo>
                      <a:pt x="21" y="201"/>
                    </a:lnTo>
                    <a:lnTo>
                      <a:pt x="21" y="199"/>
                    </a:lnTo>
                    <a:lnTo>
                      <a:pt x="19" y="199"/>
                    </a:lnTo>
                    <a:lnTo>
                      <a:pt x="19" y="197"/>
                    </a:lnTo>
                    <a:lnTo>
                      <a:pt x="19" y="195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19" y="26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3" y="22"/>
                    </a:lnTo>
                    <a:lnTo>
                      <a:pt x="23" y="22"/>
                    </a:lnTo>
                    <a:lnTo>
                      <a:pt x="25" y="22"/>
                    </a:lnTo>
                    <a:close/>
                    <a:moveTo>
                      <a:pt x="4" y="0"/>
                    </a:moveTo>
                    <a:lnTo>
                      <a:pt x="274" y="0"/>
                    </a:lnTo>
                    <a:lnTo>
                      <a:pt x="274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78" y="2"/>
                    </a:lnTo>
                    <a:lnTo>
                      <a:pt x="278" y="2"/>
                    </a:lnTo>
                    <a:lnTo>
                      <a:pt x="278" y="2"/>
                    </a:lnTo>
                    <a:lnTo>
                      <a:pt x="278" y="4"/>
                    </a:lnTo>
                    <a:lnTo>
                      <a:pt x="278" y="4"/>
                    </a:lnTo>
                    <a:lnTo>
                      <a:pt x="278" y="222"/>
                    </a:lnTo>
                    <a:lnTo>
                      <a:pt x="278" y="222"/>
                    </a:lnTo>
                    <a:lnTo>
                      <a:pt x="278" y="222"/>
                    </a:lnTo>
                    <a:lnTo>
                      <a:pt x="278" y="223"/>
                    </a:lnTo>
                    <a:lnTo>
                      <a:pt x="278" y="223"/>
                    </a:lnTo>
                    <a:lnTo>
                      <a:pt x="276" y="223"/>
                    </a:lnTo>
                    <a:lnTo>
                      <a:pt x="276" y="225"/>
                    </a:lnTo>
                    <a:lnTo>
                      <a:pt x="274" y="225"/>
                    </a:lnTo>
                    <a:lnTo>
                      <a:pt x="274" y="225"/>
                    </a:lnTo>
                    <a:lnTo>
                      <a:pt x="4" y="225"/>
                    </a:lnTo>
                    <a:lnTo>
                      <a:pt x="2" y="225"/>
                    </a:lnTo>
                    <a:lnTo>
                      <a:pt x="2" y="225"/>
                    </a:lnTo>
                    <a:lnTo>
                      <a:pt x="2" y="223"/>
                    </a:lnTo>
                    <a:lnTo>
                      <a:pt x="0" y="223"/>
                    </a:lnTo>
                    <a:lnTo>
                      <a:pt x="0" y="223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8" name="Freeform 108"/>
              <p:cNvSpPr>
                <a:spLocks/>
              </p:cNvSpPr>
              <p:nvPr/>
            </p:nvSpPr>
            <p:spPr bwMode="auto">
              <a:xfrm>
                <a:off x="4429" y="1130"/>
                <a:ext cx="240" cy="179"/>
              </a:xfrm>
              <a:custGeom>
                <a:avLst/>
                <a:gdLst>
                  <a:gd name="T0" fmla="*/ 6 w 240"/>
                  <a:gd name="T1" fmla="*/ 0 h 179"/>
                  <a:gd name="T2" fmla="*/ 235 w 240"/>
                  <a:gd name="T3" fmla="*/ 0 h 179"/>
                  <a:gd name="T4" fmla="*/ 235 w 240"/>
                  <a:gd name="T5" fmla="*/ 0 h 179"/>
                  <a:gd name="T6" fmla="*/ 237 w 240"/>
                  <a:gd name="T7" fmla="*/ 0 h 179"/>
                  <a:gd name="T8" fmla="*/ 237 w 240"/>
                  <a:gd name="T9" fmla="*/ 2 h 179"/>
                  <a:gd name="T10" fmla="*/ 238 w 240"/>
                  <a:gd name="T11" fmla="*/ 2 h 179"/>
                  <a:gd name="T12" fmla="*/ 238 w 240"/>
                  <a:gd name="T13" fmla="*/ 2 h 179"/>
                  <a:gd name="T14" fmla="*/ 240 w 240"/>
                  <a:gd name="T15" fmla="*/ 4 h 179"/>
                  <a:gd name="T16" fmla="*/ 240 w 240"/>
                  <a:gd name="T17" fmla="*/ 6 h 179"/>
                  <a:gd name="T18" fmla="*/ 240 w 240"/>
                  <a:gd name="T19" fmla="*/ 6 h 179"/>
                  <a:gd name="T20" fmla="*/ 240 w 240"/>
                  <a:gd name="T21" fmla="*/ 173 h 179"/>
                  <a:gd name="T22" fmla="*/ 240 w 240"/>
                  <a:gd name="T23" fmla="*/ 175 h 179"/>
                  <a:gd name="T24" fmla="*/ 240 w 240"/>
                  <a:gd name="T25" fmla="*/ 177 h 179"/>
                  <a:gd name="T26" fmla="*/ 238 w 240"/>
                  <a:gd name="T27" fmla="*/ 177 h 179"/>
                  <a:gd name="T28" fmla="*/ 238 w 240"/>
                  <a:gd name="T29" fmla="*/ 179 h 179"/>
                  <a:gd name="T30" fmla="*/ 237 w 240"/>
                  <a:gd name="T31" fmla="*/ 179 h 179"/>
                  <a:gd name="T32" fmla="*/ 237 w 240"/>
                  <a:gd name="T33" fmla="*/ 179 h 179"/>
                  <a:gd name="T34" fmla="*/ 235 w 240"/>
                  <a:gd name="T35" fmla="*/ 179 h 179"/>
                  <a:gd name="T36" fmla="*/ 235 w 240"/>
                  <a:gd name="T37" fmla="*/ 179 h 179"/>
                  <a:gd name="T38" fmla="*/ 6 w 240"/>
                  <a:gd name="T39" fmla="*/ 179 h 179"/>
                  <a:gd name="T40" fmla="*/ 4 w 240"/>
                  <a:gd name="T41" fmla="*/ 179 h 179"/>
                  <a:gd name="T42" fmla="*/ 4 w 240"/>
                  <a:gd name="T43" fmla="*/ 179 h 179"/>
                  <a:gd name="T44" fmla="*/ 2 w 240"/>
                  <a:gd name="T45" fmla="*/ 179 h 179"/>
                  <a:gd name="T46" fmla="*/ 2 w 240"/>
                  <a:gd name="T47" fmla="*/ 179 h 179"/>
                  <a:gd name="T48" fmla="*/ 2 w 240"/>
                  <a:gd name="T49" fmla="*/ 177 h 179"/>
                  <a:gd name="T50" fmla="*/ 0 w 240"/>
                  <a:gd name="T51" fmla="*/ 177 h 179"/>
                  <a:gd name="T52" fmla="*/ 0 w 240"/>
                  <a:gd name="T53" fmla="*/ 175 h 179"/>
                  <a:gd name="T54" fmla="*/ 0 w 240"/>
                  <a:gd name="T55" fmla="*/ 173 h 179"/>
                  <a:gd name="T56" fmla="*/ 0 w 240"/>
                  <a:gd name="T57" fmla="*/ 6 h 179"/>
                  <a:gd name="T58" fmla="*/ 0 w 240"/>
                  <a:gd name="T59" fmla="*/ 6 h 179"/>
                  <a:gd name="T60" fmla="*/ 0 w 240"/>
                  <a:gd name="T61" fmla="*/ 4 h 179"/>
                  <a:gd name="T62" fmla="*/ 2 w 240"/>
                  <a:gd name="T63" fmla="*/ 2 h 179"/>
                  <a:gd name="T64" fmla="*/ 2 w 240"/>
                  <a:gd name="T65" fmla="*/ 2 h 179"/>
                  <a:gd name="T66" fmla="*/ 2 w 240"/>
                  <a:gd name="T67" fmla="*/ 2 h 179"/>
                  <a:gd name="T68" fmla="*/ 4 w 240"/>
                  <a:gd name="T69" fmla="*/ 0 h 179"/>
                  <a:gd name="T70" fmla="*/ 4 w 240"/>
                  <a:gd name="T71" fmla="*/ 0 h 179"/>
                  <a:gd name="T72" fmla="*/ 6 w 240"/>
                  <a:gd name="T7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0" h="179">
                    <a:moveTo>
                      <a:pt x="6" y="0"/>
                    </a:moveTo>
                    <a:lnTo>
                      <a:pt x="235" y="0"/>
                    </a:lnTo>
                    <a:lnTo>
                      <a:pt x="235" y="0"/>
                    </a:lnTo>
                    <a:lnTo>
                      <a:pt x="237" y="0"/>
                    </a:lnTo>
                    <a:lnTo>
                      <a:pt x="237" y="2"/>
                    </a:lnTo>
                    <a:lnTo>
                      <a:pt x="238" y="2"/>
                    </a:lnTo>
                    <a:lnTo>
                      <a:pt x="238" y="2"/>
                    </a:lnTo>
                    <a:lnTo>
                      <a:pt x="240" y="4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0" y="173"/>
                    </a:lnTo>
                    <a:lnTo>
                      <a:pt x="240" y="175"/>
                    </a:lnTo>
                    <a:lnTo>
                      <a:pt x="240" y="177"/>
                    </a:lnTo>
                    <a:lnTo>
                      <a:pt x="238" y="177"/>
                    </a:lnTo>
                    <a:lnTo>
                      <a:pt x="238" y="179"/>
                    </a:lnTo>
                    <a:lnTo>
                      <a:pt x="237" y="179"/>
                    </a:lnTo>
                    <a:lnTo>
                      <a:pt x="237" y="179"/>
                    </a:lnTo>
                    <a:lnTo>
                      <a:pt x="235" y="179"/>
                    </a:lnTo>
                    <a:lnTo>
                      <a:pt x="235" y="179"/>
                    </a:lnTo>
                    <a:lnTo>
                      <a:pt x="6" y="179"/>
                    </a:lnTo>
                    <a:lnTo>
                      <a:pt x="4" y="179"/>
                    </a:lnTo>
                    <a:lnTo>
                      <a:pt x="4" y="179"/>
                    </a:lnTo>
                    <a:lnTo>
                      <a:pt x="2" y="179"/>
                    </a:lnTo>
                    <a:lnTo>
                      <a:pt x="2" y="179"/>
                    </a:lnTo>
                    <a:lnTo>
                      <a:pt x="2" y="177"/>
                    </a:lnTo>
                    <a:lnTo>
                      <a:pt x="0" y="177"/>
                    </a:lnTo>
                    <a:lnTo>
                      <a:pt x="0" y="175"/>
                    </a:lnTo>
                    <a:lnTo>
                      <a:pt x="0" y="17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89" name="Freeform 109"/>
              <p:cNvSpPr>
                <a:spLocks/>
              </p:cNvSpPr>
              <p:nvPr/>
            </p:nvSpPr>
            <p:spPr bwMode="auto">
              <a:xfrm>
                <a:off x="4410" y="1108"/>
                <a:ext cx="278" cy="225"/>
              </a:xfrm>
              <a:custGeom>
                <a:avLst/>
                <a:gdLst>
                  <a:gd name="T0" fmla="*/ 4 w 278"/>
                  <a:gd name="T1" fmla="*/ 0 h 225"/>
                  <a:gd name="T2" fmla="*/ 274 w 278"/>
                  <a:gd name="T3" fmla="*/ 0 h 225"/>
                  <a:gd name="T4" fmla="*/ 274 w 278"/>
                  <a:gd name="T5" fmla="*/ 0 h 225"/>
                  <a:gd name="T6" fmla="*/ 276 w 278"/>
                  <a:gd name="T7" fmla="*/ 0 h 225"/>
                  <a:gd name="T8" fmla="*/ 276 w 278"/>
                  <a:gd name="T9" fmla="*/ 0 h 225"/>
                  <a:gd name="T10" fmla="*/ 278 w 278"/>
                  <a:gd name="T11" fmla="*/ 2 h 225"/>
                  <a:gd name="T12" fmla="*/ 278 w 278"/>
                  <a:gd name="T13" fmla="*/ 2 h 225"/>
                  <a:gd name="T14" fmla="*/ 278 w 278"/>
                  <a:gd name="T15" fmla="*/ 2 h 225"/>
                  <a:gd name="T16" fmla="*/ 278 w 278"/>
                  <a:gd name="T17" fmla="*/ 4 h 225"/>
                  <a:gd name="T18" fmla="*/ 278 w 278"/>
                  <a:gd name="T19" fmla="*/ 4 h 225"/>
                  <a:gd name="T20" fmla="*/ 278 w 278"/>
                  <a:gd name="T21" fmla="*/ 222 h 225"/>
                  <a:gd name="T22" fmla="*/ 278 w 278"/>
                  <a:gd name="T23" fmla="*/ 222 h 225"/>
                  <a:gd name="T24" fmla="*/ 278 w 278"/>
                  <a:gd name="T25" fmla="*/ 222 h 225"/>
                  <a:gd name="T26" fmla="*/ 278 w 278"/>
                  <a:gd name="T27" fmla="*/ 223 h 225"/>
                  <a:gd name="T28" fmla="*/ 278 w 278"/>
                  <a:gd name="T29" fmla="*/ 223 h 225"/>
                  <a:gd name="T30" fmla="*/ 276 w 278"/>
                  <a:gd name="T31" fmla="*/ 223 h 225"/>
                  <a:gd name="T32" fmla="*/ 276 w 278"/>
                  <a:gd name="T33" fmla="*/ 225 h 225"/>
                  <a:gd name="T34" fmla="*/ 274 w 278"/>
                  <a:gd name="T35" fmla="*/ 225 h 225"/>
                  <a:gd name="T36" fmla="*/ 274 w 278"/>
                  <a:gd name="T37" fmla="*/ 225 h 225"/>
                  <a:gd name="T38" fmla="*/ 4 w 278"/>
                  <a:gd name="T39" fmla="*/ 225 h 225"/>
                  <a:gd name="T40" fmla="*/ 2 w 278"/>
                  <a:gd name="T41" fmla="*/ 225 h 225"/>
                  <a:gd name="T42" fmla="*/ 2 w 278"/>
                  <a:gd name="T43" fmla="*/ 225 h 225"/>
                  <a:gd name="T44" fmla="*/ 2 w 278"/>
                  <a:gd name="T45" fmla="*/ 223 h 225"/>
                  <a:gd name="T46" fmla="*/ 0 w 278"/>
                  <a:gd name="T47" fmla="*/ 223 h 225"/>
                  <a:gd name="T48" fmla="*/ 0 w 278"/>
                  <a:gd name="T49" fmla="*/ 223 h 225"/>
                  <a:gd name="T50" fmla="*/ 0 w 278"/>
                  <a:gd name="T51" fmla="*/ 222 h 225"/>
                  <a:gd name="T52" fmla="*/ 0 w 278"/>
                  <a:gd name="T53" fmla="*/ 222 h 225"/>
                  <a:gd name="T54" fmla="*/ 0 w 278"/>
                  <a:gd name="T55" fmla="*/ 222 h 225"/>
                  <a:gd name="T56" fmla="*/ 0 w 278"/>
                  <a:gd name="T57" fmla="*/ 4 h 225"/>
                  <a:gd name="T58" fmla="*/ 0 w 278"/>
                  <a:gd name="T59" fmla="*/ 4 h 225"/>
                  <a:gd name="T60" fmla="*/ 0 w 278"/>
                  <a:gd name="T61" fmla="*/ 2 h 225"/>
                  <a:gd name="T62" fmla="*/ 0 w 278"/>
                  <a:gd name="T63" fmla="*/ 2 h 225"/>
                  <a:gd name="T64" fmla="*/ 0 w 278"/>
                  <a:gd name="T65" fmla="*/ 2 h 225"/>
                  <a:gd name="T66" fmla="*/ 2 w 278"/>
                  <a:gd name="T67" fmla="*/ 0 h 225"/>
                  <a:gd name="T68" fmla="*/ 2 w 278"/>
                  <a:gd name="T69" fmla="*/ 0 h 225"/>
                  <a:gd name="T70" fmla="*/ 2 w 278"/>
                  <a:gd name="T71" fmla="*/ 0 h 225"/>
                  <a:gd name="T72" fmla="*/ 4 w 278"/>
                  <a:gd name="T73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8" h="225">
                    <a:moveTo>
                      <a:pt x="4" y="0"/>
                    </a:moveTo>
                    <a:lnTo>
                      <a:pt x="274" y="0"/>
                    </a:lnTo>
                    <a:lnTo>
                      <a:pt x="274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78" y="2"/>
                    </a:lnTo>
                    <a:lnTo>
                      <a:pt x="278" y="2"/>
                    </a:lnTo>
                    <a:lnTo>
                      <a:pt x="278" y="2"/>
                    </a:lnTo>
                    <a:lnTo>
                      <a:pt x="278" y="4"/>
                    </a:lnTo>
                    <a:lnTo>
                      <a:pt x="278" y="4"/>
                    </a:lnTo>
                    <a:lnTo>
                      <a:pt x="278" y="222"/>
                    </a:lnTo>
                    <a:lnTo>
                      <a:pt x="278" y="222"/>
                    </a:lnTo>
                    <a:lnTo>
                      <a:pt x="278" y="222"/>
                    </a:lnTo>
                    <a:lnTo>
                      <a:pt x="278" y="223"/>
                    </a:lnTo>
                    <a:lnTo>
                      <a:pt x="278" y="223"/>
                    </a:lnTo>
                    <a:lnTo>
                      <a:pt x="276" y="223"/>
                    </a:lnTo>
                    <a:lnTo>
                      <a:pt x="276" y="225"/>
                    </a:lnTo>
                    <a:lnTo>
                      <a:pt x="274" y="225"/>
                    </a:lnTo>
                    <a:lnTo>
                      <a:pt x="274" y="225"/>
                    </a:lnTo>
                    <a:lnTo>
                      <a:pt x="4" y="225"/>
                    </a:lnTo>
                    <a:lnTo>
                      <a:pt x="2" y="225"/>
                    </a:lnTo>
                    <a:lnTo>
                      <a:pt x="2" y="225"/>
                    </a:lnTo>
                    <a:lnTo>
                      <a:pt x="2" y="223"/>
                    </a:lnTo>
                    <a:lnTo>
                      <a:pt x="0" y="223"/>
                    </a:lnTo>
                    <a:lnTo>
                      <a:pt x="0" y="223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0" name="Freeform 110"/>
              <p:cNvSpPr>
                <a:spLocks noEditPoints="1"/>
              </p:cNvSpPr>
              <p:nvPr/>
            </p:nvSpPr>
            <p:spPr bwMode="auto">
              <a:xfrm>
                <a:off x="4438" y="1140"/>
                <a:ext cx="226" cy="244"/>
              </a:xfrm>
              <a:custGeom>
                <a:avLst/>
                <a:gdLst>
                  <a:gd name="T0" fmla="*/ 32 w 226"/>
                  <a:gd name="T1" fmla="*/ 0 h 244"/>
                  <a:gd name="T2" fmla="*/ 85 w 226"/>
                  <a:gd name="T3" fmla="*/ 0 h 244"/>
                  <a:gd name="T4" fmla="*/ 137 w 226"/>
                  <a:gd name="T5" fmla="*/ 0 h 244"/>
                  <a:gd name="T6" fmla="*/ 190 w 226"/>
                  <a:gd name="T7" fmla="*/ 0 h 244"/>
                  <a:gd name="T8" fmla="*/ 216 w 226"/>
                  <a:gd name="T9" fmla="*/ 2 h 244"/>
                  <a:gd name="T10" fmla="*/ 218 w 226"/>
                  <a:gd name="T11" fmla="*/ 2 h 244"/>
                  <a:gd name="T12" fmla="*/ 218 w 226"/>
                  <a:gd name="T13" fmla="*/ 3 h 244"/>
                  <a:gd name="T14" fmla="*/ 220 w 226"/>
                  <a:gd name="T15" fmla="*/ 3 h 244"/>
                  <a:gd name="T16" fmla="*/ 220 w 226"/>
                  <a:gd name="T17" fmla="*/ 22 h 244"/>
                  <a:gd name="T18" fmla="*/ 222 w 226"/>
                  <a:gd name="T19" fmla="*/ 60 h 244"/>
                  <a:gd name="T20" fmla="*/ 222 w 226"/>
                  <a:gd name="T21" fmla="*/ 99 h 244"/>
                  <a:gd name="T22" fmla="*/ 220 w 226"/>
                  <a:gd name="T23" fmla="*/ 137 h 244"/>
                  <a:gd name="T24" fmla="*/ 220 w 226"/>
                  <a:gd name="T25" fmla="*/ 158 h 244"/>
                  <a:gd name="T26" fmla="*/ 218 w 226"/>
                  <a:gd name="T27" fmla="*/ 158 h 244"/>
                  <a:gd name="T28" fmla="*/ 218 w 226"/>
                  <a:gd name="T29" fmla="*/ 159 h 244"/>
                  <a:gd name="T30" fmla="*/ 216 w 226"/>
                  <a:gd name="T31" fmla="*/ 159 h 244"/>
                  <a:gd name="T32" fmla="*/ 190 w 226"/>
                  <a:gd name="T33" fmla="*/ 159 h 244"/>
                  <a:gd name="T34" fmla="*/ 137 w 226"/>
                  <a:gd name="T35" fmla="*/ 161 h 244"/>
                  <a:gd name="T36" fmla="*/ 85 w 226"/>
                  <a:gd name="T37" fmla="*/ 161 h 244"/>
                  <a:gd name="T38" fmla="*/ 32 w 226"/>
                  <a:gd name="T39" fmla="*/ 159 h 244"/>
                  <a:gd name="T40" fmla="*/ 6 w 226"/>
                  <a:gd name="T41" fmla="*/ 159 h 244"/>
                  <a:gd name="T42" fmla="*/ 4 w 226"/>
                  <a:gd name="T43" fmla="*/ 159 h 244"/>
                  <a:gd name="T44" fmla="*/ 4 w 226"/>
                  <a:gd name="T45" fmla="*/ 159 h 244"/>
                  <a:gd name="T46" fmla="*/ 2 w 226"/>
                  <a:gd name="T47" fmla="*/ 158 h 244"/>
                  <a:gd name="T48" fmla="*/ 2 w 226"/>
                  <a:gd name="T49" fmla="*/ 137 h 244"/>
                  <a:gd name="T50" fmla="*/ 0 w 226"/>
                  <a:gd name="T51" fmla="*/ 99 h 244"/>
                  <a:gd name="T52" fmla="*/ 0 w 226"/>
                  <a:gd name="T53" fmla="*/ 62 h 244"/>
                  <a:gd name="T54" fmla="*/ 2 w 226"/>
                  <a:gd name="T55" fmla="*/ 22 h 244"/>
                  <a:gd name="T56" fmla="*/ 2 w 226"/>
                  <a:gd name="T57" fmla="*/ 3 h 244"/>
                  <a:gd name="T58" fmla="*/ 2 w 226"/>
                  <a:gd name="T59" fmla="*/ 3 h 244"/>
                  <a:gd name="T60" fmla="*/ 4 w 226"/>
                  <a:gd name="T61" fmla="*/ 2 h 244"/>
                  <a:gd name="T62" fmla="*/ 4 w 226"/>
                  <a:gd name="T63" fmla="*/ 2 h 244"/>
                  <a:gd name="T64" fmla="*/ 44 w 226"/>
                  <a:gd name="T65" fmla="*/ 229 h 244"/>
                  <a:gd name="T66" fmla="*/ 175 w 226"/>
                  <a:gd name="T67" fmla="*/ 244 h 244"/>
                  <a:gd name="T68" fmla="*/ 44 w 226"/>
                  <a:gd name="T69" fmla="*/ 229 h 244"/>
                  <a:gd name="T70" fmla="*/ 224 w 226"/>
                  <a:gd name="T71" fmla="*/ 201 h 244"/>
                  <a:gd name="T72" fmla="*/ 224 w 226"/>
                  <a:gd name="T73" fmla="*/ 201 h 244"/>
                  <a:gd name="T74" fmla="*/ 226 w 226"/>
                  <a:gd name="T75" fmla="*/ 201 h 244"/>
                  <a:gd name="T76" fmla="*/ 226 w 226"/>
                  <a:gd name="T77" fmla="*/ 201 h 244"/>
                  <a:gd name="T78" fmla="*/ 226 w 226"/>
                  <a:gd name="T79" fmla="*/ 203 h 244"/>
                  <a:gd name="T80" fmla="*/ 226 w 226"/>
                  <a:gd name="T81" fmla="*/ 223 h 244"/>
                  <a:gd name="T82" fmla="*/ 226 w 226"/>
                  <a:gd name="T83" fmla="*/ 223 h 244"/>
                  <a:gd name="T84" fmla="*/ 224 w 226"/>
                  <a:gd name="T85" fmla="*/ 223 h 244"/>
                  <a:gd name="T86" fmla="*/ 224 w 226"/>
                  <a:gd name="T87" fmla="*/ 223 h 244"/>
                  <a:gd name="T88" fmla="*/ 194 w 226"/>
                  <a:gd name="T89" fmla="*/ 223 h 244"/>
                  <a:gd name="T90" fmla="*/ 192 w 226"/>
                  <a:gd name="T91" fmla="*/ 223 h 244"/>
                  <a:gd name="T92" fmla="*/ 192 w 226"/>
                  <a:gd name="T93" fmla="*/ 223 h 244"/>
                  <a:gd name="T94" fmla="*/ 192 w 226"/>
                  <a:gd name="T95" fmla="*/ 223 h 244"/>
                  <a:gd name="T96" fmla="*/ 192 w 226"/>
                  <a:gd name="T97" fmla="*/ 222 h 244"/>
                  <a:gd name="T98" fmla="*/ 192 w 226"/>
                  <a:gd name="T99" fmla="*/ 203 h 244"/>
                  <a:gd name="T100" fmla="*/ 192 w 226"/>
                  <a:gd name="T101" fmla="*/ 201 h 244"/>
                  <a:gd name="T102" fmla="*/ 192 w 226"/>
                  <a:gd name="T103" fmla="*/ 201 h 244"/>
                  <a:gd name="T104" fmla="*/ 192 w 226"/>
                  <a:gd name="T105" fmla="*/ 20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6" h="244">
                    <a:moveTo>
                      <a:pt x="6" y="2"/>
                    </a:moveTo>
                    <a:lnTo>
                      <a:pt x="32" y="0"/>
                    </a:lnTo>
                    <a:lnTo>
                      <a:pt x="59" y="0"/>
                    </a:lnTo>
                    <a:lnTo>
                      <a:pt x="85" y="0"/>
                    </a:lnTo>
                    <a:lnTo>
                      <a:pt x="111" y="0"/>
                    </a:lnTo>
                    <a:lnTo>
                      <a:pt x="137" y="0"/>
                    </a:lnTo>
                    <a:lnTo>
                      <a:pt x="164" y="0"/>
                    </a:lnTo>
                    <a:lnTo>
                      <a:pt x="190" y="0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8" y="3"/>
                    </a:lnTo>
                    <a:lnTo>
                      <a:pt x="220" y="3"/>
                    </a:lnTo>
                    <a:lnTo>
                      <a:pt x="220" y="3"/>
                    </a:lnTo>
                    <a:lnTo>
                      <a:pt x="220" y="3"/>
                    </a:lnTo>
                    <a:lnTo>
                      <a:pt x="220" y="22"/>
                    </a:lnTo>
                    <a:lnTo>
                      <a:pt x="222" y="41"/>
                    </a:lnTo>
                    <a:lnTo>
                      <a:pt x="222" y="60"/>
                    </a:lnTo>
                    <a:lnTo>
                      <a:pt x="222" y="81"/>
                    </a:lnTo>
                    <a:lnTo>
                      <a:pt x="222" y="99"/>
                    </a:lnTo>
                    <a:lnTo>
                      <a:pt x="222" y="118"/>
                    </a:lnTo>
                    <a:lnTo>
                      <a:pt x="220" y="137"/>
                    </a:lnTo>
                    <a:lnTo>
                      <a:pt x="220" y="156"/>
                    </a:lnTo>
                    <a:lnTo>
                      <a:pt x="220" y="158"/>
                    </a:lnTo>
                    <a:lnTo>
                      <a:pt x="220" y="158"/>
                    </a:lnTo>
                    <a:lnTo>
                      <a:pt x="218" y="158"/>
                    </a:lnTo>
                    <a:lnTo>
                      <a:pt x="218" y="15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16" y="159"/>
                    </a:lnTo>
                    <a:lnTo>
                      <a:pt x="216" y="159"/>
                    </a:lnTo>
                    <a:lnTo>
                      <a:pt x="190" y="159"/>
                    </a:lnTo>
                    <a:lnTo>
                      <a:pt x="164" y="161"/>
                    </a:lnTo>
                    <a:lnTo>
                      <a:pt x="137" y="161"/>
                    </a:lnTo>
                    <a:lnTo>
                      <a:pt x="111" y="161"/>
                    </a:lnTo>
                    <a:lnTo>
                      <a:pt x="85" y="161"/>
                    </a:lnTo>
                    <a:lnTo>
                      <a:pt x="59" y="159"/>
                    </a:lnTo>
                    <a:lnTo>
                      <a:pt x="32" y="159"/>
                    </a:lnTo>
                    <a:lnTo>
                      <a:pt x="6" y="159"/>
                    </a:lnTo>
                    <a:lnTo>
                      <a:pt x="6" y="159"/>
                    </a:lnTo>
                    <a:lnTo>
                      <a:pt x="6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8"/>
                    </a:lnTo>
                    <a:lnTo>
                      <a:pt x="2" y="158"/>
                    </a:lnTo>
                    <a:lnTo>
                      <a:pt x="2" y="158"/>
                    </a:lnTo>
                    <a:lnTo>
                      <a:pt x="2" y="137"/>
                    </a:lnTo>
                    <a:lnTo>
                      <a:pt x="0" y="118"/>
                    </a:lnTo>
                    <a:lnTo>
                      <a:pt x="0" y="99"/>
                    </a:lnTo>
                    <a:lnTo>
                      <a:pt x="0" y="81"/>
                    </a:lnTo>
                    <a:lnTo>
                      <a:pt x="0" y="62"/>
                    </a:lnTo>
                    <a:lnTo>
                      <a:pt x="0" y="43"/>
                    </a:lnTo>
                    <a:lnTo>
                      <a:pt x="2" y="2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  <a:moveTo>
                      <a:pt x="44" y="229"/>
                    </a:moveTo>
                    <a:lnTo>
                      <a:pt x="175" y="229"/>
                    </a:lnTo>
                    <a:lnTo>
                      <a:pt x="175" y="244"/>
                    </a:lnTo>
                    <a:lnTo>
                      <a:pt x="44" y="244"/>
                    </a:lnTo>
                    <a:lnTo>
                      <a:pt x="44" y="229"/>
                    </a:lnTo>
                    <a:close/>
                    <a:moveTo>
                      <a:pt x="194" y="201"/>
                    </a:moveTo>
                    <a:lnTo>
                      <a:pt x="224" y="201"/>
                    </a:lnTo>
                    <a:lnTo>
                      <a:pt x="224" y="201"/>
                    </a:lnTo>
                    <a:lnTo>
                      <a:pt x="224" y="201"/>
                    </a:lnTo>
                    <a:lnTo>
                      <a:pt x="224" y="201"/>
                    </a:lnTo>
                    <a:lnTo>
                      <a:pt x="226" y="201"/>
                    </a:lnTo>
                    <a:lnTo>
                      <a:pt x="226" y="201"/>
                    </a:lnTo>
                    <a:lnTo>
                      <a:pt x="226" y="201"/>
                    </a:lnTo>
                    <a:lnTo>
                      <a:pt x="226" y="203"/>
                    </a:lnTo>
                    <a:lnTo>
                      <a:pt x="226" y="203"/>
                    </a:lnTo>
                    <a:lnTo>
                      <a:pt x="226" y="222"/>
                    </a:lnTo>
                    <a:lnTo>
                      <a:pt x="226" y="223"/>
                    </a:lnTo>
                    <a:lnTo>
                      <a:pt x="226" y="223"/>
                    </a:lnTo>
                    <a:lnTo>
                      <a:pt x="226" y="223"/>
                    </a:lnTo>
                    <a:lnTo>
                      <a:pt x="226" y="223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224" y="223"/>
                    </a:lnTo>
                    <a:lnTo>
                      <a:pt x="194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3"/>
                    </a:lnTo>
                    <a:lnTo>
                      <a:pt x="192" y="222"/>
                    </a:lnTo>
                    <a:lnTo>
                      <a:pt x="192" y="203"/>
                    </a:lnTo>
                    <a:lnTo>
                      <a:pt x="192" y="203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2" y="201"/>
                    </a:lnTo>
                    <a:lnTo>
                      <a:pt x="194" y="2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1" name="Freeform 111"/>
              <p:cNvSpPr>
                <a:spLocks/>
              </p:cNvSpPr>
              <p:nvPr/>
            </p:nvSpPr>
            <p:spPr bwMode="auto">
              <a:xfrm>
                <a:off x="4438" y="1140"/>
                <a:ext cx="222" cy="161"/>
              </a:xfrm>
              <a:custGeom>
                <a:avLst/>
                <a:gdLst>
                  <a:gd name="T0" fmla="*/ 32 w 222"/>
                  <a:gd name="T1" fmla="*/ 0 h 161"/>
                  <a:gd name="T2" fmla="*/ 85 w 222"/>
                  <a:gd name="T3" fmla="*/ 0 h 161"/>
                  <a:gd name="T4" fmla="*/ 137 w 222"/>
                  <a:gd name="T5" fmla="*/ 0 h 161"/>
                  <a:gd name="T6" fmla="*/ 190 w 222"/>
                  <a:gd name="T7" fmla="*/ 0 h 161"/>
                  <a:gd name="T8" fmla="*/ 216 w 222"/>
                  <a:gd name="T9" fmla="*/ 2 h 161"/>
                  <a:gd name="T10" fmla="*/ 218 w 222"/>
                  <a:gd name="T11" fmla="*/ 2 h 161"/>
                  <a:gd name="T12" fmla="*/ 218 w 222"/>
                  <a:gd name="T13" fmla="*/ 3 h 161"/>
                  <a:gd name="T14" fmla="*/ 220 w 222"/>
                  <a:gd name="T15" fmla="*/ 3 h 161"/>
                  <a:gd name="T16" fmla="*/ 220 w 222"/>
                  <a:gd name="T17" fmla="*/ 22 h 161"/>
                  <a:gd name="T18" fmla="*/ 222 w 222"/>
                  <a:gd name="T19" fmla="*/ 60 h 161"/>
                  <a:gd name="T20" fmla="*/ 222 w 222"/>
                  <a:gd name="T21" fmla="*/ 99 h 161"/>
                  <a:gd name="T22" fmla="*/ 220 w 222"/>
                  <a:gd name="T23" fmla="*/ 137 h 161"/>
                  <a:gd name="T24" fmla="*/ 220 w 222"/>
                  <a:gd name="T25" fmla="*/ 158 h 161"/>
                  <a:gd name="T26" fmla="*/ 218 w 222"/>
                  <a:gd name="T27" fmla="*/ 158 h 161"/>
                  <a:gd name="T28" fmla="*/ 218 w 222"/>
                  <a:gd name="T29" fmla="*/ 159 h 161"/>
                  <a:gd name="T30" fmla="*/ 216 w 222"/>
                  <a:gd name="T31" fmla="*/ 159 h 161"/>
                  <a:gd name="T32" fmla="*/ 190 w 222"/>
                  <a:gd name="T33" fmla="*/ 159 h 161"/>
                  <a:gd name="T34" fmla="*/ 137 w 222"/>
                  <a:gd name="T35" fmla="*/ 161 h 161"/>
                  <a:gd name="T36" fmla="*/ 85 w 222"/>
                  <a:gd name="T37" fmla="*/ 161 h 161"/>
                  <a:gd name="T38" fmla="*/ 32 w 222"/>
                  <a:gd name="T39" fmla="*/ 159 h 161"/>
                  <a:gd name="T40" fmla="*/ 6 w 222"/>
                  <a:gd name="T41" fmla="*/ 159 h 161"/>
                  <a:gd name="T42" fmla="*/ 4 w 222"/>
                  <a:gd name="T43" fmla="*/ 159 h 161"/>
                  <a:gd name="T44" fmla="*/ 4 w 222"/>
                  <a:gd name="T45" fmla="*/ 159 h 161"/>
                  <a:gd name="T46" fmla="*/ 2 w 222"/>
                  <a:gd name="T47" fmla="*/ 158 h 161"/>
                  <a:gd name="T48" fmla="*/ 2 w 222"/>
                  <a:gd name="T49" fmla="*/ 137 h 161"/>
                  <a:gd name="T50" fmla="*/ 0 w 222"/>
                  <a:gd name="T51" fmla="*/ 99 h 161"/>
                  <a:gd name="T52" fmla="*/ 0 w 222"/>
                  <a:gd name="T53" fmla="*/ 62 h 161"/>
                  <a:gd name="T54" fmla="*/ 2 w 222"/>
                  <a:gd name="T55" fmla="*/ 22 h 161"/>
                  <a:gd name="T56" fmla="*/ 2 w 222"/>
                  <a:gd name="T57" fmla="*/ 3 h 161"/>
                  <a:gd name="T58" fmla="*/ 2 w 222"/>
                  <a:gd name="T59" fmla="*/ 3 h 161"/>
                  <a:gd name="T60" fmla="*/ 4 w 222"/>
                  <a:gd name="T61" fmla="*/ 2 h 161"/>
                  <a:gd name="T62" fmla="*/ 4 w 222"/>
                  <a:gd name="T63" fmla="*/ 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2" h="161">
                    <a:moveTo>
                      <a:pt x="6" y="2"/>
                    </a:moveTo>
                    <a:lnTo>
                      <a:pt x="32" y="0"/>
                    </a:lnTo>
                    <a:lnTo>
                      <a:pt x="59" y="0"/>
                    </a:lnTo>
                    <a:lnTo>
                      <a:pt x="85" y="0"/>
                    </a:lnTo>
                    <a:lnTo>
                      <a:pt x="111" y="0"/>
                    </a:lnTo>
                    <a:lnTo>
                      <a:pt x="137" y="0"/>
                    </a:lnTo>
                    <a:lnTo>
                      <a:pt x="164" y="0"/>
                    </a:lnTo>
                    <a:lnTo>
                      <a:pt x="190" y="0"/>
                    </a:lnTo>
                    <a:lnTo>
                      <a:pt x="216" y="2"/>
                    </a:lnTo>
                    <a:lnTo>
                      <a:pt x="216" y="2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8" y="2"/>
                    </a:lnTo>
                    <a:lnTo>
                      <a:pt x="218" y="3"/>
                    </a:lnTo>
                    <a:lnTo>
                      <a:pt x="220" y="3"/>
                    </a:lnTo>
                    <a:lnTo>
                      <a:pt x="220" y="3"/>
                    </a:lnTo>
                    <a:lnTo>
                      <a:pt x="220" y="3"/>
                    </a:lnTo>
                    <a:lnTo>
                      <a:pt x="220" y="22"/>
                    </a:lnTo>
                    <a:lnTo>
                      <a:pt x="222" y="41"/>
                    </a:lnTo>
                    <a:lnTo>
                      <a:pt x="222" y="60"/>
                    </a:lnTo>
                    <a:lnTo>
                      <a:pt x="222" y="81"/>
                    </a:lnTo>
                    <a:lnTo>
                      <a:pt x="222" y="99"/>
                    </a:lnTo>
                    <a:lnTo>
                      <a:pt x="222" y="118"/>
                    </a:lnTo>
                    <a:lnTo>
                      <a:pt x="220" y="137"/>
                    </a:lnTo>
                    <a:lnTo>
                      <a:pt x="220" y="156"/>
                    </a:lnTo>
                    <a:lnTo>
                      <a:pt x="220" y="158"/>
                    </a:lnTo>
                    <a:lnTo>
                      <a:pt x="220" y="158"/>
                    </a:lnTo>
                    <a:lnTo>
                      <a:pt x="218" y="158"/>
                    </a:lnTo>
                    <a:lnTo>
                      <a:pt x="218" y="15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16" y="159"/>
                    </a:lnTo>
                    <a:lnTo>
                      <a:pt x="216" y="159"/>
                    </a:lnTo>
                    <a:lnTo>
                      <a:pt x="190" y="159"/>
                    </a:lnTo>
                    <a:lnTo>
                      <a:pt x="164" y="161"/>
                    </a:lnTo>
                    <a:lnTo>
                      <a:pt x="137" y="161"/>
                    </a:lnTo>
                    <a:lnTo>
                      <a:pt x="111" y="161"/>
                    </a:lnTo>
                    <a:lnTo>
                      <a:pt x="85" y="161"/>
                    </a:lnTo>
                    <a:lnTo>
                      <a:pt x="59" y="159"/>
                    </a:lnTo>
                    <a:lnTo>
                      <a:pt x="32" y="159"/>
                    </a:lnTo>
                    <a:lnTo>
                      <a:pt x="6" y="159"/>
                    </a:lnTo>
                    <a:lnTo>
                      <a:pt x="6" y="159"/>
                    </a:lnTo>
                    <a:lnTo>
                      <a:pt x="6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9"/>
                    </a:lnTo>
                    <a:lnTo>
                      <a:pt x="4" y="158"/>
                    </a:lnTo>
                    <a:lnTo>
                      <a:pt x="2" y="158"/>
                    </a:lnTo>
                    <a:lnTo>
                      <a:pt x="2" y="158"/>
                    </a:lnTo>
                    <a:lnTo>
                      <a:pt x="2" y="137"/>
                    </a:lnTo>
                    <a:lnTo>
                      <a:pt x="0" y="118"/>
                    </a:lnTo>
                    <a:lnTo>
                      <a:pt x="0" y="99"/>
                    </a:lnTo>
                    <a:lnTo>
                      <a:pt x="0" y="81"/>
                    </a:lnTo>
                    <a:lnTo>
                      <a:pt x="0" y="62"/>
                    </a:lnTo>
                    <a:lnTo>
                      <a:pt x="0" y="43"/>
                    </a:lnTo>
                    <a:lnTo>
                      <a:pt x="2" y="2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6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2" name="Rectangle 112"/>
              <p:cNvSpPr>
                <a:spLocks noChangeArrowheads="1"/>
              </p:cNvSpPr>
              <p:nvPr/>
            </p:nvSpPr>
            <p:spPr bwMode="auto">
              <a:xfrm>
                <a:off x="4482" y="1369"/>
                <a:ext cx="131" cy="1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3" name="Freeform 113"/>
              <p:cNvSpPr>
                <a:spLocks/>
              </p:cNvSpPr>
              <p:nvPr/>
            </p:nvSpPr>
            <p:spPr bwMode="auto">
              <a:xfrm>
                <a:off x="4630" y="1341"/>
                <a:ext cx="34" cy="22"/>
              </a:xfrm>
              <a:custGeom>
                <a:avLst/>
                <a:gdLst>
                  <a:gd name="T0" fmla="*/ 2 w 34"/>
                  <a:gd name="T1" fmla="*/ 0 h 22"/>
                  <a:gd name="T2" fmla="*/ 32 w 34"/>
                  <a:gd name="T3" fmla="*/ 0 h 22"/>
                  <a:gd name="T4" fmla="*/ 32 w 34"/>
                  <a:gd name="T5" fmla="*/ 0 h 22"/>
                  <a:gd name="T6" fmla="*/ 32 w 34"/>
                  <a:gd name="T7" fmla="*/ 0 h 22"/>
                  <a:gd name="T8" fmla="*/ 32 w 34"/>
                  <a:gd name="T9" fmla="*/ 0 h 22"/>
                  <a:gd name="T10" fmla="*/ 34 w 34"/>
                  <a:gd name="T11" fmla="*/ 0 h 22"/>
                  <a:gd name="T12" fmla="*/ 34 w 34"/>
                  <a:gd name="T13" fmla="*/ 0 h 22"/>
                  <a:gd name="T14" fmla="*/ 34 w 34"/>
                  <a:gd name="T15" fmla="*/ 0 h 22"/>
                  <a:gd name="T16" fmla="*/ 34 w 34"/>
                  <a:gd name="T17" fmla="*/ 2 h 22"/>
                  <a:gd name="T18" fmla="*/ 34 w 34"/>
                  <a:gd name="T19" fmla="*/ 2 h 22"/>
                  <a:gd name="T20" fmla="*/ 34 w 34"/>
                  <a:gd name="T21" fmla="*/ 21 h 22"/>
                  <a:gd name="T22" fmla="*/ 34 w 34"/>
                  <a:gd name="T23" fmla="*/ 22 h 22"/>
                  <a:gd name="T24" fmla="*/ 34 w 34"/>
                  <a:gd name="T25" fmla="*/ 22 h 22"/>
                  <a:gd name="T26" fmla="*/ 34 w 34"/>
                  <a:gd name="T27" fmla="*/ 22 h 22"/>
                  <a:gd name="T28" fmla="*/ 34 w 34"/>
                  <a:gd name="T29" fmla="*/ 22 h 22"/>
                  <a:gd name="T30" fmla="*/ 32 w 34"/>
                  <a:gd name="T31" fmla="*/ 22 h 22"/>
                  <a:gd name="T32" fmla="*/ 32 w 34"/>
                  <a:gd name="T33" fmla="*/ 22 h 22"/>
                  <a:gd name="T34" fmla="*/ 32 w 34"/>
                  <a:gd name="T35" fmla="*/ 22 h 22"/>
                  <a:gd name="T36" fmla="*/ 32 w 34"/>
                  <a:gd name="T37" fmla="*/ 22 h 22"/>
                  <a:gd name="T38" fmla="*/ 2 w 34"/>
                  <a:gd name="T39" fmla="*/ 22 h 22"/>
                  <a:gd name="T40" fmla="*/ 0 w 34"/>
                  <a:gd name="T41" fmla="*/ 22 h 22"/>
                  <a:gd name="T42" fmla="*/ 0 w 34"/>
                  <a:gd name="T43" fmla="*/ 22 h 22"/>
                  <a:gd name="T44" fmla="*/ 0 w 34"/>
                  <a:gd name="T45" fmla="*/ 22 h 22"/>
                  <a:gd name="T46" fmla="*/ 0 w 34"/>
                  <a:gd name="T47" fmla="*/ 22 h 22"/>
                  <a:gd name="T48" fmla="*/ 0 w 34"/>
                  <a:gd name="T49" fmla="*/ 22 h 22"/>
                  <a:gd name="T50" fmla="*/ 0 w 34"/>
                  <a:gd name="T51" fmla="*/ 22 h 22"/>
                  <a:gd name="T52" fmla="*/ 0 w 34"/>
                  <a:gd name="T53" fmla="*/ 22 h 22"/>
                  <a:gd name="T54" fmla="*/ 0 w 34"/>
                  <a:gd name="T55" fmla="*/ 21 h 22"/>
                  <a:gd name="T56" fmla="*/ 0 w 34"/>
                  <a:gd name="T57" fmla="*/ 2 h 22"/>
                  <a:gd name="T58" fmla="*/ 0 w 34"/>
                  <a:gd name="T59" fmla="*/ 2 h 22"/>
                  <a:gd name="T60" fmla="*/ 0 w 34"/>
                  <a:gd name="T61" fmla="*/ 0 h 22"/>
                  <a:gd name="T62" fmla="*/ 0 w 34"/>
                  <a:gd name="T63" fmla="*/ 0 h 22"/>
                  <a:gd name="T64" fmla="*/ 0 w 34"/>
                  <a:gd name="T65" fmla="*/ 0 h 22"/>
                  <a:gd name="T66" fmla="*/ 0 w 34"/>
                  <a:gd name="T67" fmla="*/ 0 h 22"/>
                  <a:gd name="T68" fmla="*/ 0 w 34"/>
                  <a:gd name="T69" fmla="*/ 0 h 22"/>
                  <a:gd name="T70" fmla="*/ 0 w 34"/>
                  <a:gd name="T71" fmla="*/ 0 h 22"/>
                  <a:gd name="T72" fmla="*/ 2 w 34"/>
                  <a:gd name="T7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22">
                    <a:moveTo>
                      <a:pt x="2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21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4" name="Rectangle 114"/>
              <p:cNvSpPr>
                <a:spLocks noChangeArrowheads="1"/>
              </p:cNvSpPr>
              <p:nvPr/>
            </p:nvSpPr>
            <p:spPr bwMode="auto">
              <a:xfrm>
                <a:off x="4433" y="1337"/>
                <a:ext cx="118" cy="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5" name="Freeform 115"/>
              <p:cNvSpPr>
                <a:spLocks/>
              </p:cNvSpPr>
              <p:nvPr/>
            </p:nvSpPr>
            <p:spPr bwMode="auto">
              <a:xfrm>
                <a:off x="4632" y="1350"/>
                <a:ext cx="32" cy="13"/>
              </a:xfrm>
              <a:custGeom>
                <a:avLst/>
                <a:gdLst>
                  <a:gd name="T0" fmla="*/ 0 w 32"/>
                  <a:gd name="T1" fmla="*/ 0 h 13"/>
                  <a:gd name="T2" fmla="*/ 30 w 32"/>
                  <a:gd name="T3" fmla="*/ 0 h 13"/>
                  <a:gd name="T4" fmla="*/ 30 w 32"/>
                  <a:gd name="T5" fmla="*/ 0 h 13"/>
                  <a:gd name="T6" fmla="*/ 30 w 32"/>
                  <a:gd name="T7" fmla="*/ 0 h 13"/>
                  <a:gd name="T8" fmla="*/ 30 w 32"/>
                  <a:gd name="T9" fmla="*/ 0 h 13"/>
                  <a:gd name="T10" fmla="*/ 32 w 32"/>
                  <a:gd name="T11" fmla="*/ 0 h 13"/>
                  <a:gd name="T12" fmla="*/ 32 w 32"/>
                  <a:gd name="T13" fmla="*/ 0 h 13"/>
                  <a:gd name="T14" fmla="*/ 32 w 32"/>
                  <a:gd name="T15" fmla="*/ 2 h 13"/>
                  <a:gd name="T16" fmla="*/ 32 w 32"/>
                  <a:gd name="T17" fmla="*/ 2 h 13"/>
                  <a:gd name="T18" fmla="*/ 32 w 32"/>
                  <a:gd name="T19" fmla="*/ 2 h 13"/>
                  <a:gd name="T20" fmla="*/ 32 w 32"/>
                  <a:gd name="T21" fmla="*/ 12 h 13"/>
                  <a:gd name="T22" fmla="*/ 32 w 32"/>
                  <a:gd name="T23" fmla="*/ 12 h 13"/>
                  <a:gd name="T24" fmla="*/ 32 w 32"/>
                  <a:gd name="T25" fmla="*/ 13 h 13"/>
                  <a:gd name="T26" fmla="*/ 32 w 32"/>
                  <a:gd name="T27" fmla="*/ 13 h 13"/>
                  <a:gd name="T28" fmla="*/ 32 w 32"/>
                  <a:gd name="T29" fmla="*/ 13 h 13"/>
                  <a:gd name="T30" fmla="*/ 30 w 32"/>
                  <a:gd name="T31" fmla="*/ 13 h 13"/>
                  <a:gd name="T32" fmla="*/ 30 w 32"/>
                  <a:gd name="T33" fmla="*/ 13 h 13"/>
                  <a:gd name="T34" fmla="*/ 30 w 32"/>
                  <a:gd name="T35" fmla="*/ 13 h 13"/>
                  <a:gd name="T36" fmla="*/ 30 w 32"/>
                  <a:gd name="T37" fmla="*/ 13 h 13"/>
                  <a:gd name="T38" fmla="*/ 0 w 32"/>
                  <a:gd name="T39" fmla="*/ 13 h 13"/>
                  <a:gd name="T40" fmla="*/ 0 w 32"/>
                  <a:gd name="T41" fmla="*/ 13 h 13"/>
                  <a:gd name="T42" fmla="*/ 0 w 32"/>
                  <a:gd name="T43" fmla="*/ 13 h 13"/>
                  <a:gd name="T44" fmla="*/ 0 w 32"/>
                  <a:gd name="T45" fmla="*/ 13 h 13"/>
                  <a:gd name="T46" fmla="*/ 0 w 32"/>
                  <a:gd name="T47" fmla="*/ 13 h 13"/>
                  <a:gd name="T48" fmla="*/ 0 w 32"/>
                  <a:gd name="T49" fmla="*/ 13 h 13"/>
                  <a:gd name="T50" fmla="*/ 0 w 32"/>
                  <a:gd name="T51" fmla="*/ 13 h 13"/>
                  <a:gd name="T52" fmla="*/ 0 w 32"/>
                  <a:gd name="T53" fmla="*/ 12 h 13"/>
                  <a:gd name="T54" fmla="*/ 0 w 32"/>
                  <a:gd name="T55" fmla="*/ 12 h 13"/>
                  <a:gd name="T56" fmla="*/ 0 w 32"/>
                  <a:gd name="T57" fmla="*/ 2 h 13"/>
                  <a:gd name="T58" fmla="*/ 0 w 32"/>
                  <a:gd name="T59" fmla="*/ 2 h 13"/>
                  <a:gd name="T60" fmla="*/ 0 w 32"/>
                  <a:gd name="T61" fmla="*/ 2 h 13"/>
                  <a:gd name="T62" fmla="*/ 0 w 32"/>
                  <a:gd name="T63" fmla="*/ 0 h 13"/>
                  <a:gd name="T64" fmla="*/ 0 w 32"/>
                  <a:gd name="T65" fmla="*/ 0 h 13"/>
                  <a:gd name="T66" fmla="*/ 0 w 32"/>
                  <a:gd name="T67" fmla="*/ 0 h 13"/>
                  <a:gd name="T68" fmla="*/ 0 w 32"/>
                  <a:gd name="T69" fmla="*/ 0 h 13"/>
                  <a:gd name="T70" fmla="*/ 0 w 32"/>
                  <a:gd name="T71" fmla="*/ 0 h 13"/>
                  <a:gd name="T72" fmla="*/ 0 w 32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3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6" name="Freeform 116"/>
              <p:cNvSpPr>
                <a:spLocks/>
              </p:cNvSpPr>
              <p:nvPr/>
            </p:nvSpPr>
            <p:spPr bwMode="auto">
              <a:xfrm>
                <a:off x="4632" y="1350"/>
                <a:ext cx="32" cy="13"/>
              </a:xfrm>
              <a:custGeom>
                <a:avLst/>
                <a:gdLst>
                  <a:gd name="T0" fmla="*/ 0 w 32"/>
                  <a:gd name="T1" fmla="*/ 0 h 13"/>
                  <a:gd name="T2" fmla="*/ 30 w 32"/>
                  <a:gd name="T3" fmla="*/ 0 h 13"/>
                  <a:gd name="T4" fmla="*/ 30 w 32"/>
                  <a:gd name="T5" fmla="*/ 0 h 13"/>
                  <a:gd name="T6" fmla="*/ 30 w 32"/>
                  <a:gd name="T7" fmla="*/ 0 h 13"/>
                  <a:gd name="T8" fmla="*/ 30 w 32"/>
                  <a:gd name="T9" fmla="*/ 0 h 13"/>
                  <a:gd name="T10" fmla="*/ 32 w 32"/>
                  <a:gd name="T11" fmla="*/ 0 h 13"/>
                  <a:gd name="T12" fmla="*/ 32 w 32"/>
                  <a:gd name="T13" fmla="*/ 0 h 13"/>
                  <a:gd name="T14" fmla="*/ 32 w 32"/>
                  <a:gd name="T15" fmla="*/ 2 h 13"/>
                  <a:gd name="T16" fmla="*/ 32 w 32"/>
                  <a:gd name="T17" fmla="*/ 2 h 13"/>
                  <a:gd name="T18" fmla="*/ 32 w 32"/>
                  <a:gd name="T19" fmla="*/ 2 h 13"/>
                  <a:gd name="T20" fmla="*/ 32 w 32"/>
                  <a:gd name="T21" fmla="*/ 12 h 13"/>
                  <a:gd name="T22" fmla="*/ 32 w 32"/>
                  <a:gd name="T23" fmla="*/ 12 h 13"/>
                  <a:gd name="T24" fmla="*/ 32 w 32"/>
                  <a:gd name="T25" fmla="*/ 13 h 13"/>
                  <a:gd name="T26" fmla="*/ 32 w 32"/>
                  <a:gd name="T27" fmla="*/ 13 h 13"/>
                  <a:gd name="T28" fmla="*/ 32 w 32"/>
                  <a:gd name="T29" fmla="*/ 13 h 13"/>
                  <a:gd name="T30" fmla="*/ 30 w 32"/>
                  <a:gd name="T31" fmla="*/ 13 h 13"/>
                  <a:gd name="T32" fmla="*/ 30 w 32"/>
                  <a:gd name="T33" fmla="*/ 13 h 13"/>
                  <a:gd name="T34" fmla="*/ 30 w 32"/>
                  <a:gd name="T35" fmla="*/ 13 h 13"/>
                  <a:gd name="T36" fmla="*/ 30 w 32"/>
                  <a:gd name="T37" fmla="*/ 13 h 13"/>
                  <a:gd name="T38" fmla="*/ 0 w 32"/>
                  <a:gd name="T39" fmla="*/ 13 h 13"/>
                  <a:gd name="T40" fmla="*/ 0 w 32"/>
                  <a:gd name="T41" fmla="*/ 13 h 13"/>
                  <a:gd name="T42" fmla="*/ 0 w 32"/>
                  <a:gd name="T43" fmla="*/ 13 h 13"/>
                  <a:gd name="T44" fmla="*/ 0 w 32"/>
                  <a:gd name="T45" fmla="*/ 13 h 13"/>
                  <a:gd name="T46" fmla="*/ 0 w 32"/>
                  <a:gd name="T47" fmla="*/ 13 h 13"/>
                  <a:gd name="T48" fmla="*/ 0 w 32"/>
                  <a:gd name="T49" fmla="*/ 13 h 13"/>
                  <a:gd name="T50" fmla="*/ 0 w 32"/>
                  <a:gd name="T51" fmla="*/ 13 h 13"/>
                  <a:gd name="T52" fmla="*/ 0 w 32"/>
                  <a:gd name="T53" fmla="*/ 12 h 13"/>
                  <a:gd name="T54" fmla="*/ 0 w 32"/>
                  <a:gd name="T55" fmla="*/ 12 h 13"/>
                  <a:gd name="T56" fmla="*/ 0 w 32"/>
                  <a:gd name="T57" fmla="*/ 2 h 13"/>
                  <a:gd name="T58" fmla="*/ 0 w 32"/>
                  <a:gd name="T59" fmla="*/ 2 h 13"/>
                  <a:gd name="T60" fmla="*/ 0 w 32"/>
                  <a:gd name="T61" fmla="*/ 2 h 13"/>
                  <a:gd name="T62" fmla="*/ 0 w 32"/>
                  <a:gd name="T63" fmla="*/ 0 h 13"/>
                  <a:gd name="T64" fmla="*/ 0 w 32"/>
                  <a:gd name="T65" fmla="*/ 0 h 13"/>
                  <a:gd name="T66" fmla="*/ 0 w 32"/>
                  <a:gd name="T67" fmla="*/ 0 h 13"/>
                  <a:gd name="T68" fmla="*/ 0 w 32"/>
                  <a:gd name="T69" fmla="*/ 0 h 13"/>
                  <a:gd name="T70" fmla="*/ 0 w 32"/>
                  <a:gd name="T71" fmla="*/ 0 h 13"/>
                  <a:gd name="T72" fmla="*/ 0 w 32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3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7" name="Freeform 117"/>
              <p:cNvSpPr>
                <a:spLocks/>
              </p:cNvSpPr>
              <p:nvPr/>
            </p:nvSpPr>
            <p:spPr bwMode="auto">
              <a:xfrm>
                <a:off x="4632" y="1341"/>
                <a:ext cx="32" cy="9"/>
              </a:xfrm>
              <a:custGeom>
                <a:avLst/>
                <a:gdLst>
                  <a:gd name="T0" fmla="*/ 0 w 32"/>
                  <a:gd name="T1" fmla="*/ 0 h 9"/>
                  <a:gd name="T2" fmla="*/ 30 w 32"/>
                  <a:gd name="T3" fmla="*/ 0 h 9"/>
                  <a:gd name="T4" fmla="*/ 30 w 32"/>
                  <a:gd name="T5" fmla="*/ 0 h 9"/>
                  <a:gd name="T6" fmla="*/ 30 w 32"/>
                  <a:gd name="T7" fmla="*/ 0 h 9"/>
                  <a:gd name="T8" fmla="*/ 30 w 32"/>
                  <a:gd name="T9" fmla="*/ 0 h 9"/>
                  <a:gd name="T10" fmla="*/ 30 w 32"/>
                  <a:gd name="T11" fmla="*/ 0 h 9"/>
                  <a:gd name="T12" fmla="*/ 32 w 32"/>
                  <a:gd name="T13" fmla="*/ 2 h 9"/>
                  <a:gd name="T14" fmla="*/ 32 w 32"/>
                  <a:gd name="T15" fmla="*/ 2 h 9"/>
                  <a:gd name="T16" fmla="*/ 32 w 32"/>
                  <a:gd name="T17" fmla="*/ 2 h 9"/>
                  <a:gd name="T18" fmla="*/ 32 w 32"/>
                  <a:gd name="T19" fmla="*/ 2 h 9"/>
                  <a:gd name="T20" fmla="*/ 32 w 32"/>
                  <a:gd name="T21" fmla="*/ 7 h 9"/>
                  <a:gd name="T22" fmla="*/ 32 w 32"/>
                  <a:gd name="T23" fmla="*/ 7 h 9"/>
                  <a:gd name="T24" fmla="*/ 32 w 32"/>
                  <a:gd name="T25" fmla="*/ 7 h 9"/>
                  <a:gd name="T26" fmla="*/ 32 w 32"/>
                  <a:gd name="T27" fmla="*/ 7 h 9"/>
                  <a:gd name="T28" fmla="*/ 30 w 32"/>
                  <a:gd name="T29" fmla="*/ 9 h 9"/>
                  <a:gd name="T30" fmla="*/ 30 w 32"/>
                  <a:gd name="T31" fmla="*/ 9 h 9"/>
                  <a:gd name="T32" fmla="*/ 30 w 32"/>
                  <a:gd name="T33" fmla="*/ 9 h 9"/>
                  <a:gd name="T34" fmla="*/ 30 w 32"/>
                  <a:gd name="T35" fmla="*/ 9 h 9"/>
                  <a:gd name="T36" fmla="*/ 30 w 32"/>
                  <a:gd name="T37" fmla="*/ 9 h 9"/>
                  <a:gd name="T38" fmla="*/ 0 w 32"/>
                  <a:gd name="T39" fmla="*/ 9 h 9"/>
                  <a:gd name="T40" fmla="*/ 0 w 32"/>
                  <a:gd name="T41" fmla="*/ 9 h 9"/>
                  <a:gd name="T42" fmla="*/ 0 w 32"/>
                  <a:gd name="T43" fmla="*/ 9 h 9"/>
                  <a:gd name="T44" fmla="*/ 0 w 32"/>
                  <a:gd name="T45" fmla="*/ 9 h 9"/>
                  <a:gd name="T46" fmla="*/ 0 w 32"/>
                  <a:gd name="T47" fmla="*/ 9 h 9"/>
                  <a:gd name="T48" fmla="*/ 0 w 32"/>
                  <a:gd name="T49" fmla="*/ 7 h 9"/>
                  <a:gd name="T50" fmla="*/ 0 w 32"/>
                  <a:gd name="T51" fmla="*/ 7 h 9"/>
                  <a:gd name="T52" fmla="*/ 0 w 32"/>
                  <a:gd name="T53" fmla="*/ 7 h 9"/>
                  <a:gd name="T54" fmla="*/ 0 w 32"/>
                  <a:gd name="T55" fmla="*/ 7 h 9"/>
                  <a:gd name="T56" fmla="*/ 0 w 32"/>
                  <a:gd name="T57" fmla="*/ 2 h 9"/>
                  <a:gd name="T58" fmla="*/ 0 w 32"/>
                  <a:gd name="T59" fmla="*/ 2 h 9"/>
                  <a:gd name="T60" fmla="*/ 0 w 32"/>
                  <a:gd name="T61" fmla="*/ 2 h 9"/>
                  <a:gd name="T62" fmla="*/ 0 w 32"/>
                  <a:gd name="T63" fmla="*/ 2 h 9"/>
                  <a:gd name="T64" fmla="*/ 0 w 32"/>
                  <a:gd name="T65" fmla="*/ 0 h 9"/>
                  <a:gd name="T66" fmla="*/ 0 w 32"/>
                  <a:gd name="T67" fmla="*/ 0 h 9"/>
                  <a:gd name="T68" fmla="*/ 0 w 32"/>
                  <a:gd name="T69" fmla="*/ 0 h 9"/>
                  <a:gd name="T70" fmla="*/ 0 w 32"/>
                  <a:gd name="T71" fmla="*/ 0 h 9"/>
                  <a:gd name="T72" fmla="*/ 0 w 32"/>
                  <a:gd name="T7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9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8" name="Freeform 118"/>
              <p:cNvSpPr>
                <a:spLocks/>
              </p:cNvSpPr>
              <p:nvPr/>
            </p:nvSpPr>
            <p:spPr bwMode="auto">
              <a:xfrm>
                <a:off x="4632" y="1341"/>
                <a:ext cx="32" cy="9"/>
              </a:xfrm>
              <a:custGeom>
                <a:avLst/>
                <a:gdLst>
                  <a:gd name="T0" fmla="*/ 0 w 32"/>
                  <a:gd name="T1" fmla="*/ 0 h 9"/>
                  <a:gd name="T2" fmla="*/ 30 w 32"/>
                  <a:gd name="T3" fmla="*/ 0 h 9"/>
                  <a:gd name="T4" fmla="*/ 30 w 32"/>
                  <a:gd name="T5" fmla="*/ 0 h 9"/>
                  <a:gd name="T6" fmla="*/ 30 w 32"/>
                  <a:gd name="T7" fmla="*/ 0 h 9"/>
                  <a:gd name="T8" fmla="*/ 30 w 32"/>
                  <a:gd name="T9" fmla="*/ 0 h 9"/>
                  <a:gd name="T10" fmla="*/ 30 w 32"/>
                  <a:gd name="T11" fmla="*/ 0 h 9"/>
                  <a:gd name="T12" fmla="*/ 32 w 32"/>
                  <a:gd name="T13" fmla="*/ 2 h 9"/>
                  <a:gd name="T14" fmla="*/ 32 w 32"/>
                  <a:gd name="T15" fmla="*/ 2 h 9"/>
                  <a:gd name="T16" fmla="*/ 32 w 32"/>
                  <a:gd name="T17" fmla="*/ 2 h 9"/>
                  <a:gd name="T18" fmla="*/ 32 w 32"/>
                  <a:gd name="T19" fmla="*/ 2 h 9"/>
                  <a:gd name="T20" fmla="*/ 32 w 32"/>
                  <a:gd name="T21" fmla="*/ 7 h 9"/>
                  <a:gd name="T22" fmla="*/ 32 w 32"/>
                  <a:gd name="T23" fmla="*/ 7 h 9"/>
                  <a:gd name="T24" fmla="*/ 32 w 32"/>
                  <a:gd name="T25" fmla="*/ 7 h 9"/>
                  <a:gd name="T26" fmla="*/ 32 w 32"/>
                  <a:gd name="T27" fmla="*/ 7 h 9"/>
                  <a:gd name="T28" fmla="*/ 30 w 32"/>
                  <a:gd name="T29" fmla="*/ 9 h 9"/>
                  <a:gd name="T30" fmla="*/ 30 w 32"/>
                  <a:gd name="T31" fmla="*/ 9 h 9"/>
                  <a:gd name="T32" fmla="*/ 30 w 32"/>
                  <a:gd name="T33" fmla="*/ 9 h 9"/>
                  <a:gd name="T34" fmla="*/ 30 w 32"/>
                  <a:gd name="T35" fmla="*/ 9 h 9"/>
                  <a:gd name="T36" fmla="*/ 30 w 32"/>
                  <a:gd name="T37" fmla="*/ 9 h 9"/>
                  <a:gd name="T38" fmla="*/ 0 w 32"/>
                  <a:gd name="T39" fmla="*/ 9 h 9"/>
                  <a:gd name="T40" fmla="*/ 0 w 32"/>
                  <a:gd name="T41" fmla="*/ 9 h 9"/>
                  <a:gd name="T42" fmla="*/ 0 w 32"/>
                  <a:gd name="T43" fmla="*/ 9 h 9"/>
                  <a:gd name="T44" fmla="*/ 0 w 32"/>
                  <a:gd name="T45" fmla="*/ 9 h 9"/>
                  <a:gd name="T46" fmla="*/ 0 w 32"/>
                  <a:gd name="T47" fmla="*/ 9 h 9"/>
                  <a:gd name="T48" fmla="*/ 0 w 32"/>
                  <a:gd name="T49" fmla="*/ 7 h 9"/>
                  <a:gd name="T50" fmla="*/ 0 w 32"/>
                  <a:gd name="T51" fmla="*/ 7 h 9"/>
                  <a:gd name="T52" fmla="*/ 0 w 32"/>
                  <a:gd name="T53" fmla="*/ 7 h 9"/>
                  <a:gd name="T54" fmla="*/ 0 w 32"/>
                  <a:gd name="T55" fmla="*/ 7 h 9"/>
                  <a:gd name="T56" fmla="*/ 0 w 32"/>
                  <a:gd name="T57" fmla="*/ 2 h 9"/>
                  <a:gd name="T58" fmla="*/ 0 w 32"/>
                  <a:gd name="T59" fmla="*/ 2 h 9"/>
                  <a:gd name="T60" fmla="*/ 0 w 32"/>
                  <a:gd name="T61" fmla="*/ 2 h 9"/>
                  <a:gd name="T62" fmla="*/ 0 w 32"/>
                  <a:gd name="T63" fmla="*/ 2 h 9"/>
                  <a:gd name="T64" fmla="*/ 0 w 32"/>
                  <a:gd name="T65" fmla="*/ 0 h 9"/>
                  <a:gd name="T66" fmla="*/ 0 w 32"/>
                  <a:gd name="T67" fmla="*/ 0 h 9"/>
                  <a:gd name="T68" fmla="*/ 0 w 32"/>
                  <a:gd name="T69" fmla="*/ 0 h 9"/>
                  <a:gd name="T70" fmla="*/ 0 w 32"/>
                  <a:gd name="T71" fmla="*/ 0 h 9"/>
                  <a:gd name="T72" fmla="*/ 0 w 32"/>
                  <a:gd name="T7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9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2" y="7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99" name="Freeform 119"/>
              <p:cNvSpPr>
                <a:spLocks/>
              </p:cNvSpPr>
              <p:nvPr/>
            </p:nvSpPr>
            <p:spPr bwMode="auto">
              <a:xfrm>
                <a:off x="4442" y="1142"/>
                <a:ext cx="88" cy="80"/>
              </a:xfrm>
              <a:custGeom>
                <a:avLst/>
                <a:gdLst>
                  <a:gd name="T0" fmla="*/ 8 w 88"/>
                  <a:gd name="T1" fmla="*/ 1 h 80"/>
                  <a:gd name="T2" fmla="*/ 6 w 88"/>
                  <a:gd name="T3" fmla="*/ 1 h 80"/>
                  <a:gd name="T4" fmla="*/ 4 w 88"/>
                  <a:gd name="T5" fmla="*/ 1 h 80"/>
                  <a:gd name="T6" fmla="*/ 4 w 88"/>
                  <a:gd name="T7" fmla="*/ 1 h 80"/>
                  <a:gd name="T8" fmla="*/ 2 w 88"/>
                  <a:gd name="T9" fmla="*/ 3 h 80"/>
                  <a:gd name="T10" fmla="*/ 2 w 88"/>
                  <a:gd name="T11" fmla="*/ 3 h 80"/>
                  <a:gd name="T12" fmla="*/ 2 w 88"/>
                  <a:gd name="T13" fmla="*/ 5 h 80"/>
                  <a:gd name="T14" fmla="*/ 2 w 88"/>
                  <a:gd name="T15" fmla="*/ 5 h 80"/>
                  <a:gd name="T16" fmla="*/ 0 w 88"/>
                  <a:gd name="T17" fmla="*/ 7 h 80"/>
                  <a:gd name="T18" fmla="*/ 0 w 88"/>
                  <a:gd name="T19" fmla="*/ 80 h 80"/>
                  <a:gd name="T20" fmla="*/ 4 w 88"/>
                  <a:gd name="T21" fmla="*/ 62 h 80"/>
                  <a:gd name="T22" fmla="*/ 10 w 88"/>
                  <a:gd name="T23" fmla="*/ 47 h 80"/>
                  <a:gd name="T24" fmla="*/ 19 w 88"/>
                  <a:gd name="T25" fmla="*/ 35 h 80"/>
                  <a:gd name="T26" fmla="*/ 28 w 88"/>
                  <a:gd name="T27" fmla="*/ 24 h 80"/>
                  <a:gd name="T28" fmla="*/ 40 w 88"/>
                  <a:gd name="T29" fmla="*/ 17 h 80"/>
                  <a:gd name="T30" fmla="*/ 53 w 88"/>
                  <a:gd name="T31" fmla="*/ 9 h 80"/>
                  <a:gd name="T32" fmla="*/ 70 w 88"/>
                  <a:gd name="T33" fmla="*/ 3 h 80"/>
                  <a:gd name="T34" fmla="*/ 88 w 88"/>
                  <a:gd name="T35" fmla="*/ 0 h 80"/>
                  <a:gd name="T36" fmla="*/ 8 w 88"/>
                  <a:gd name="T37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80">
                    <a:moveTo>
                      <a:pt x="8" y="1"/>
                    </a:moveTo>
                    <a:lnTo>
                      <a:pt x="6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80"/>
                    </a:lnTo>
                    <a:lnTo>
                      <a:pt x="4" y="62"/>
                    </a:lnTo>
                    <a:lnTo>
                      <a:pt x="10" y="47"/>
                    </a:lnTo>
                    <a:lnTo>
                      <a:pt x="19" y="35"/>
                    </a:lnTo>
                    <a:lnTo>
                      <a:pt x="28" y="24"/>
                    </a:lnTo>
                    <a:lnTo>
                      <a:pt x="40" y="17"/>
                    </a:lnTo>
                    <a:lnTo>
                      <a:pt x="53" y="9"/>
                    </a:lnTo>
                    <a:lnTo>
                      <a:pt x="70" y="3"/>
                    </a:lnTo>
                    <a:lnTo>
                      <a:pt x="88" y="0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0" name="Freeform 120"/>
              <p:cNvSpPr>
                <a:spLocks/>
              </p:cNvSpPr>
              <p:nvPr/>
            </p:nvSpPr>
            <p:spPr bwMode="auto">
              <a:xfrm>
                <a:off x="4442" y="1142"/>
                <a:ext cx="88" cy="80"/>
              </a:xfrm>
              <a:custGeom>
                <a:avLst/>
                <a:gdLst>
                  <a:gd name="T0" fmla="*/ 8 w 88"/>
                  <a:gd name="T1" fmla="*/ 1 h 80"/>
                  <a:gd name="T2" fmla="*/ 6 w 88"/>
                  <a:gd name="T3" fmla="*/ 1 h 80"/>
                  <a:gd name="T4" fmla="*/ 4 w 88"/>
                  <a:gd name="T5" fmla="*/ 1 h 80"/>
                  <a:gd name="T6" fmla="*/ 4 w 88"/>
                  <a:gd name="T7" fmla="*/ 1 h 80"/>
                  <a:gd name="T8" fmla="*/ 2 w 88"/>
                  <a:gd name="T9" fmla="*/ 3 h 80"/>
                  <a:gd name="T10" fmla="*/ 2 w 88"/>
                  <a:gd name="T11" fmla="*/ 3 h 80"/>
                  <a:gd name="T12" fmla="*/ 2 w 88"/>
                  <a:gd name="T13" fmla="*/ 5 h 80"/>
                  <a:gd name="T14" fmla="*/ 2 w 88"/>
                  <a:gd name="T15" fmla="*/ 5 h 80"/>
                  <a:gd name="T16" fmla="*/ 0 w 88"/>
                  <a:gd name="T17" fmla="*/ 7 h 80"/>
                  <a:gd name="T18" fmla="*/ 0 w 88"/>
                  <a:gd name="T19" fmla="*/ 80 h 80"/>
                  <a:gd name="T20" fmla="*/ 4 w 88"/>
                  <a:gd name="T21" fmla="*/ 62 h 80"/>
                  <a:gd name="T22" fmla="*/ 10 w 88"/>
                  <a:gd name="T23" fmla="*/ 47 h 80"/>
                  <a:gd name="T24" fmla="*/ 19 w 88"/>
                  <a:gd name="T25" fmla="*/ 35 h 80"/>
                  <a:gd name="T26" fmla="*/ 28 w 88"/>
                  <a:gd name="T27" fmla="*/ 24 h 80"/>
                  <a:gd name="T28" fmla="*/ 40 w 88"/>
                  <a:gd name="T29" fmla="*/ 17 h 80"/>
                  <a:gd name="T30" fmla="*/ 53 w 88"/>
                  <a:gd name="T31" fmla="*/ 9 h 80"/>
                  <a:gd name="T32" fmla="*/ 70 w 88"/>
                  <a:gd name="T33" fmla="*/ 3 h 80"/>
                  <a:gd name="T34" fmla="*/ 88 w 88"/>
                  <a:gd name="T35" fmla="*/ 0 h 80"/>
                  <a:gd name="T36" fmla="*/ 8 w 88"/>
                  <a:gd name="T37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80">
                    <a:moveTo>
                      <a:pt x="8" y="1"/>
                    </a:moveTo>
                    <a:lnTo>
                      <a:pt x="6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80"/>
                    </a:lnTo>
                    <a:lnTo>
                      <a:pt x="4" y="62"/>
                    </a:lnTo>
                    <a:lnTo>
                      <a:pt x="10" y="47"/>
                    </a:lnTo>
                    <a:lnTo>
                      <a:pt x="19" y="35"/>
                    </a:lnTo>
                    <a:lnTo>
                      <a:pt x="28" y="24"/>
                    </a:lnTo>
                    <a:lnTo>
                      <a:pt x="40" y="17"/>
                    </a:lnTo>
                    <a:lnTo>
                      <a:pt x="53" y="9"/>
                    </a:lnTo>
                    <a:lnTo>
                      <a:pt x="70" y="3"/>
                    </a:lnTo>
                    <a:lnTo>
                      <a:pt x="88" y="0"/>
                    </a:lnTo>
                    <a:lnTo>
                      <a:pt x="8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1" name="Rectangle 121"/>
              <p:cNvSpPr>
                <a:spLocks noChangeArrowheads="1"/>
              </p:cNvSpPr>
              <p:nvPr/>
            </p:nvSpPr>
            <p:spPr bwMode="auto">
              <a:xfrm>
                <a:off x="4335" y="1493"/>
                <a:ext cx="430" cy="9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2" name="Rectangle 122"/>
              <p:cNvSpPr>
                <a:spLocks noChangeArrowheads="1"/>
              </p:cNvSpPr>
              <p:nvPr/>
            </p:nvSpPr>
            <p:spPr bwMode="auto">
              <a:xfrm>
                <a:off x="4335" y="1493"/>
                <a:ext cx="430" cy="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3" name="Freeform 123"/>
              <p:cNvSpPr>
                <a:spLocks/>
              </p:cNvSpPr>
              <p:nvPr/>
            </p:nvSpPr>
            <p:spPr bwMode="auto">
              <a:xfrm>
                <a:off x="4329" y="1392"/>
                <a:ext cx="438" cy="101"/>
              </a:xfrm>
              <a:custGeom>
                <a:avLst/>
                <a:gdLst>
                  <a:gd name="T0" fmla="*/ 4 w 438"/>
                  <a:gd name="T1" fmla="*/ 0 h 101"/>
                  <a:gd name="T2" fmla="*/ 434 w 438"/>
                  <a:gd name="T3" fmla="*/ 0 h 101"/>
                  <a:gd name="T4" fmla="*/ 436 w 438"/>
                  <a:gd name="T5" fmla="*/ 0 h 101"/>
                  <a:gd name="T6" fmla="*/ 436 w 438"/>
                  <a:gd name="T7" fmla="*/ 0 h 101"/>
                  <a:gd name="T8" fmla="*/ 436 w 438"/>
                  <a:gd name="T9" fmla="*/ 0 h 101"/>
                  <a:gd name="T10" fmla="*/ 438 w 438"/>
                  <a:gd name="T11" fmla="*/ 0 h 101"/>
                  <a:gd name="T12" fmla="*/ 438 w 438"/>
                  <a:gd name="T13" fmla="*/ 0 h 101"/>
                  <a:gd name="T14" fmla="*/ 438 w 438"/>
                  <a:gd name="T15" fmla="*/ 1 h 101"/>
                  <a:gd name="T16" fmla="*/ 438 w 438"/>
                  <a:gd name="T17" fmla="*/ 1 h 101"/>
                  <a:gd name="T18" fmla="*/ 438 w 438"/>
                  <a:gd name="T19" fmla="*/ 3 h 101"/>
                  <a:gd name="T20" fmla="*/ 438 w 438"/>
                  <a:gd name="T21" fmla="*/ 97 h 101"/>
                  <a:gd name="T22" fmla="*/ 438 w 438"/>
                  <a:gd name="T23" fmla="*/ 99 h 101"/>
                  <a:gd name="T24" fmla="*/ 438 w 438"/>
                  <a:gd name="T25" fmla="*/ 99 h 101"/>
                  <a:gd name="T26" fmla="*/ 438 w 438"/>
                  <a:gd name="T27" fmla="*/ 99 h 101"/>
                  <a:gd name="T28" fmla="*/ 438 w 438"/>
                  <a:gd name="T29" fmla="*/ 101 h 101"/>
                  <a:gd name="T30" fmla="*/ 436 w 438"/>
                  <a:gd name="T31" fmla="*/ 101 h 101"/>
                  <a:gd name="T32" fmla="*/ 436 w 438"/>
                  <a:gd name="T33" fmla="*/ 101 h 101"/>
                  <a:gd name="T34" fmla="*/ 436 w 438"/>
                  <a:gd name="T35" fmla="*/ 101 h 101"/>
                  <a:gd name="T36" fmla="*/ 434 w 438"/>
                  <a:gd name="T37" fmla="*/ 101 h 101"/>
                  <a:gd name="T38" fmla="*/ 4 w 438"/>
                  <a:gd name="T39" fmla="*/ 101 h 101"/>
                  <a:gd name="T40" fmla="*/ 4 w 438"/>
                  <a:gd name="T41" fmla="*/ 101 h 101"/>
                  <a:gd name="T42" fmla="*/ 2 w 438"/>
                  <a:gd name="T43" fmla="*/ 101 h 101"/>
                  <a:gd name="T44" fmla="*/ 2 w 438"/>
                  <a:gd name="T45" fmla="*/ 101 h 101"/>
                  <a:gd name="T46" fmla="*/ 2 w 438"/>
                  <a:gd name="T47" fmla="*/ 101 h 101"/>
                  <a:gd name="T48" fmla="*/ 0 w 438"/>
                  <a:gd name="T49" fmla="*/ 99 h 101"/>
                  <a:gd name="T50" fmla="*/ 0 w 438"/>
                  <a:gd name="T51" fmla="*/ 99 h 101"/>
                  <a:gd name="T52" fmla="*/ 0 w 438"/>
                  <a:gd name="T53" fmla="*/ 99 h 101"/>
                  <a:gd name="T54" fmla="*/ 0 w 438"/>
                  <a:gd name="T55" fmla="*/ 97 h 101"/>
                  <a:gd name="T56" fmla="*/ 0 w 438"/>
                  <a:gd name="T57" fmla="*/ 3 h 101"/>
                  <a:gd name="T58" fmla="*/ 0 w 438"/>
                  <a:gd name="T59" fmla="*/ 1 h 101"/>
                  <a:gd name="T60" fmla="*/ 0 w 438"/>
                  <a:gd name="T61" fmla="*/ 1 h 101"/>
                  <a:gd name="T62" fmla="*/ 0 w 438"/>
                  <a:gd name="T63" fmla="*/ 0 h 101"/>
                  <a:gd name="T64" fmla="*/ 2 w 438"/>
                  <a:gd name="T65" fmla="*/ 0 h 101"/>
                  <a:gd name="T66" fmla="*/ 2 w 438"/>
                  <a:gd name="T67" fmla="*/ 0 h 101"/>
                  <a:gd name="T68" fmla="*/ 2 w 438"/>
                  <a:gd name="T69" fmla="*/ 0 h 101"/>
                  <a:gd name="T70" fmla="*/ 4 w 438"/>
                  <a:gd name="T71" fmla="*/ 0 h 101"/>
                  <a:gd name="T72" fmla="*/ 4 w 438"/>
                  <a:gd name="T7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8" h="101">
                    <a:moveTo>
                      <a:pt x="4" y="0"/>
                    </a:moveTo>
                    <a:lnTo>
                      <a:pt x="434" y="0"/>
                    </a:lnTo>
                    <a:lnTo>
                      <a:pt x="436" y="0"/>
                    </a:lnTo>
                    <a:lnTo>
                      <a:pt x="436" y="0"/>
                    </a:lnTo>
                    <a:lnTo>
                      <a:pt x="436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38" y="1"/>
                    </a:lnTo>
                    <a:lnTo>
                      <a:pt x="438" y="1"/>
                    </a:lnTo>
                    <a:lnTo>
                      <a:pt x="438" y="3"/>
                    </a:lnTo>
                    <a:lnTo>
                      <a:pt x="438" y="97"/>
                    </a:lnTo>
                    <a:lnTo>
                      <a:pt x="438" y="99"/>
                    </a:lnTo>
                    <a:lnTo>
                      <a:pt x="438" y="99"/>
                    </a:lnTo>
                    <a:lnTo>
                      <a:pt x="438" y="99"/>
                    </a:lnTo>
                    <a:lnTo>
                      <a:pt x="438" y="101"/>
                    </a:lnTo>
                    <a:lnTo>
                      <a:pt x="436" y="101"/>
                    </a:lnTo>
                    <a:lnTo>
                      <a:pt x="436" y="101"/>
                    </a:lnTo>
                    <a:lnTo>
                      <a:pt x="436" y="101"/>
                    </a:lnTo>
                    <a:lnTo>
                      <a:pt x="434" y="101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2" y="101"/>
                    </a:lnTo>
                    <a:lnTo>
                      <a:pt x="2" y="101"/>
                    </a:lnTo>
                    <a:lnTo>
                      <a:pt x="2" y="101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97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4" name="Freeform 124"/>
              <p:cNvSpPr>
                <a:spLocks/>
              </p:cNvSpPr>
              <p:nvPr/>
            </p:nvSpPr>
            <p:spPr bwMode="auto">
              <a:xfrm>
                <a:off x="4329" y="1392"/>
                <a:ext cx="438" cy="101"/>
              </a:xfrm>
              <a:custGeom>
                <a:avLst/>
                <a:gdLst>
                  <a:gd name="T0" fmla="*/ 4 w 438"/>
                  <a:gd name="T1" fmla="*/ 0 h 101"/>
                  <a:gd name="T2" fmla="*/ 434 w 438"/>
                  <a:gd name="T3" fmla="*/ 0 h 101"/>
                  <a:gd name="T4" fmla="*/ 436 w 438"/>
                  <a:gd name="T5" fmla="*/ 0 h 101"/>
                  <a:gd name="T6" fmla="*/ 436 w 438"/>
                  <a:gd name="T7" fmla="*/ 0 h 101"/>
                  <a:gd name="T8" fmla="*/ 436 w 438"/>
                  <a:gd name="T9" fmla="*/ 0 h 101"/>
                  <a:gd name="T10" fmla="*/ 438 w 438"/>
                  <a:gd name="T11" fmla="*/ 0 h 101"/>
                  <a:gd name="T12" fmla="*/ 438 w 438"/>
                  <a:gd name="T13" fmla="*/ 0 h 101"/>
                  <a:gd name="T14" fmla="*/ 438 w 438"/>
                  <a:gd name="T15" fmla="*/ 1 h 101"/>
                  <a:gd name="T16" fmla="*/ 438 w 438"/>
                  <a:gd name="T17" fmla="*/ 1 h 101"/>
                  <a:gd name="T18" fmla="*/ 438 w 438"/>
                  <a:gd name="T19" fmla="*/ 3 h 101"/>
                  <a:gd name="T20" fmla="*/ 438 w 438"/>
                  <a:gd name="T21" fmla="*/ 97 h 101"/>
                  <a:gd name="T22" fmla="*/ 438 w 438"/>
                  <a:gd name="T23" fmla="*/ 99 h 101"/>
                  <a:gd name="T24" fmla="*/ 438 w 438"/>
                  <a:gd name="T25" fmla="*/ 99 h 101"/>
                  <a:gd name="T26" fmla="*/ 438 w 438"/>
                  <a:gd name="T27" fmla="*/ 99 h 101"/>
                  <a:gd name="T28" fmla="*/ 438 w 438"/>
                  <a:gd name="T29" fmla="*/ 101 h 101"/>
                  <a:gd name="T30" fmla="*/ 436 w 438"/>
                  <a:gd name="T31" fmla="*/ 101 h 101"/>
                  <a:gd name="T32" fmla="*/ 436 w 438"/>
                  <a:gd name="T33" fmla="*/ 101 h 101"/>
                  <a:gd name="T34" fmla="*/ 436 w 438"/>
                  <a:gd name="T35" fmla="*/ 101 h 101"/>
                  <a:gd name="T36" fmla="*/ 434 w 438"/>
                  <a:gd name="T37" fmla="*/ 101 h 101"/>
                  <a:gd name="T38" fmla="*/ 4 w 438"/>
                  <a:gd name="T39" fmla="*/ 101 h 101"/>
                  <a:gd name="T40" fmla="*/ 4 w 438"/>
                  <a:gd name="T41" fmla="*/ 101 h 101"/>
                  <a:gd name="T42" fmla="*/ 2 w 438"/>
                  <a:gd name="T43" fmla="*/ 101 h 101"/>
                  <a:gd name="T44" fmla="*/ 2 w 438"/>
                  <a:gd name="T45" fmla="*/ 101 h 101"/>
                  <a:gd name="T46" fmla="*/ 2 w 438"/>
                  <a:gd name="T47" fmla="*/ 101 h 101"/>
                  <a:gd name="T48" fmla="*/ 0 w 438"/>
                  <a:gd name="T49" fmla="*/ 99 h 101"/>
                  <a:gd name="T50" fmla="*/ 0 w 438"/>
                  <a:gd name="T51" fmla="*/ 99 h 101"/>
                  <a:gd name="T52" fmla="*/ 0 w 438"/>
                  <a:gd name="T53" fmla="*/ 99 h 101"/>
                  <a:gd name="T54" fmla="*/ 0 w 438"/>
                  <a:gd name="T55" fmla="*/ 97 h 101"/>
                  <a:gd name="T56" fmla="*/ 0 w 438"/>
                  <a:gd name="T57" fmla="*/ 3 h 101"/>
                  <a:gd name="T58" fmla="*/ 0 w 438"/>
                  <a:gd name="T59" fmla="*/ 1 h 101"/>
                  <a:gd name="T60" fmla="*/ 0 w 438"/>
                  <a:gd name="T61" fmla="*/ 1 h 101"/>
                  <a:gd name="T62" fmla="*/ 0 w 438"/>
                  <a:gd name="T63" fmla="*/ 0 h 101"/>
                  <a:gd name="T64" fmla="*/ 2 w 438"/>
                  <a:gd name="T65" fmla="*/ 0 h 101"/>
                  <a:gd name="T66" fmla="*/ 2 w 438"/>
                  <a:gd name="T67" fmla="*/ 0 h 101"/>
                  <a:gd name="T68" fmla="*/ 2 w 438"/>
                  <a:gd name="T69" fmla="*/ 0 h 101"/>
                  <a:gd name="T70" fmla="*/ 4 w 438"/>
                  <a:gd name="T71" fmla="*/ 0 h 101"/>
                  <a:gd name="T72" fmla="*/ 4 w 438"/>
                  <a:gd name="T7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8" h="101">
                    <a:moveTo>
                      <a:pt x="4" y="0"/>
                    </a:moveTo>
                    <a:lnTo>
                      <a:pt x="434" y="0"/>
                    </a:lnTo>
                    <a:lnTo>
                      <a:pt x="436" y="0"/>
                    </a:lnTo>
                    <a:lnTo>
                      <a:pt x="436" y="0"/>
                    </a:lnTo>
                    <a:lnTo>
                      <a:pt x="436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38" y="1"/>
                    </a:lnTo>
                    <a:lnTo>
                      <a:pt x="438" y="1"/>
                    </a:lnTo>
                    <a:lnTo>
                      <a:pt x="438" y="3"/>
                    </a:lnTo>
                    <a:lnTo>
                      <a:pt x="438" y="97"/>
                    </a:lnTo>
                    <a:lnTo>
                      <a:pt x="438" y="99"/>
                    </a:lnTo>
                    <a:lnTo>
                      <a:pt x="438" y="99"/>
                    </a:lnTo>
                    <a:lnTo>
                      <a:pt x="438" y="99"/>
                    </a:lnTo>
                    <a:lnTo>
                      <a:pt x="438" y="101"/>
                    </a:lnTo>
                    <a:lnTo>
                      <a:pt x="436" y="101"/>
                    </a:lnTo>
                    <a:lnTo>
                      <a:pt x="436" y="101"/>
                    </a:lnTo>
                    <a:lnTo>
                      <a:pt x="436" y="101"/>
                    </a:lnTo>
                    <a:lnTo>
                      <a:pt x="434" y="101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2" y="101"/>
                    </a:lnTo>
                    <a:lnTo>
                      <a:pt x="2" y="101"/>
                    </a:lnTo>
                    <a:lnTo>
                      <a:pt x="2" y="101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97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5" name="Freeform 125"/>
              <p:cNvSpPr>
                <a:spLocks/>
              </p:cNvSpPr>
              <p:nvPr/>
            </p:nvSpPr>
            <p:spPr bwMode="auto">
              <a:xfrm>
                <a:off x="4333" y="1392"/>
                <a:ext cx="430" cy="99"/>
              </a:xfrm>
              <a:custGeom>
                <a:avLst/>
                <a:gdLst>
                  <a:gd name="T0" fmla="*/ 6 w 430"/>
                  <a:gd name="T1" fmla="*/ 0 h 99"/>
                  <a:gd name="T2" fmla="*/ 426 w 430"/>
                  <a:gd name="T3" fmla="*/ 0 h 99"/>
                  <a:gd name="T4" fmla="*/ 426 w 430"/>
                  <a:gd name="T5" fmla="*/ 0 h 99"/>
                  <a:gd name="T6" fmla="*/ 428 w 430"/>
                  <a:gd name="T7" fmla="*/ 0 h 99"/>
                  <a:gd name="T8" fmla="*/ 428 w 430"/>
                  <a:gd name="T9" fmla="*/ 0 h 99"/>
                  <a:gd name="T10" fmla="*/ 428 w 430"/>
                  <a:gd name="T11" fmla="*/ 1 h 99"/>
                  <a:gd name="T12" fmla="*/ 430 w 430"/>
                  <a:gd name="T13" fmla="*/ 1 h 99"/>
                  <a:gd name="T14" fmla="*/ 430 w 430"/>
                  <a:gd name="T15" fmla="*/ 1 h 99"/>
                  <a:gd name="T16" fmla="*/ 430 w 430"/>
                  <a:gd name="T17" fmla="*/ 3 h 99"/>
                  <a:gd name="T18" fmla="*/ 430 w 430"/>
                  <a:gd name="T19" fmla="*/ 3 h 99"/>
                  <a:gd name="T20" fmla="*/ 430 w 430"/>
                  <a:gd name="T21" fmla="*/ 95 h 99"/>
                  <a:gd name="T22" fmla="*/ 430 w 430"/>
                  <a:gd name="T23" fmla="*/ 97 h 99"/>
                  <a:gd name="T24" fmla="*/ 430 w 430"/>
                  <a:gd name="T25" fmla="*/ 97 h 99"/>
                  <a:gd name="T26" fmla="*/ 430 w 430"/>
                  <a:gd name="T27" fmla="*/ 99 h 99"/>
                  <a:gd name="T28" fmla="*/ 428 w 430"/>
                  <a:gd name="T29" fmla="*/ 99 h 99"/>
                  <a:gd name="T30" fmla="*/ 428 w 430"/>
                  <a:gd name="T31" fmla="*/ 99 h 99"/>
                  <a:gd name="T32" fmla="*/ 428 w 430"/>
                  <a:gd name="T33" fmla="*/ 99 h 99"/>
                  <a:gd name="T34" fmla="*/ 426 w 430"/>
                  <a:gd name="T35" fmla="*/ 99 h 99"/>
                  <a:gd name="T36" fmla="*/ 426 w 430"/>
                  <a:gd name="T37" fmla="*/ 99 h 99"/>
                  <a:gd name="T38" fmla="*/ 6 w 430"/>
                  <a:gd name="T39" fmla="*/ 99 h 99"/>
                  <a:gd name="T40" fmla="*/ 4 w 430"/>
                  <a:gd name="T41" fmla="*/ 99 h 99"/>
                  <a:gd name="T42" fmla="*/ 4 w 430"/>
                  <a:gd name="T43" fmla="*/ 99 h 99"/>
                  <a:gd name="T44" fmla="*/ 2 w 430"/>
                  <a:gd name="T45" fmla="*/ 99 h 99"/>
                  <a:gd name="T46" fmla="*/ 2 w 430"/>
                  <a:gd name="T47" fmla="*/ 99 h 99"/>
                  <a:gd name="T48" fmla="*/ 2 w 430"/>
                  <a:gd name="T49" fmla="*/ 99 h 99"/>
                  <a:gd name="T50" fmla="*/ 2 w 430"/>
                  <a:gd name="T51" fmla="*/ 97 h 99"/>
                  <a:gd name="T52" fmla="*/ 0 w 430"/>
                  <a:gd name="T53" fmla="*/ 97 h 99"/>
                  <a:gd name="T54" fmla="*/ 0 w 430"/>
                  <a:gd name="T55" fmla="*/ 95 h 99"/>
                  <a:gd name="T56" fmla="*/ 0 w 430"/>
                  <a:gd name="T57" fmla="*/ 3 h 99"/>
                  <a:gd name="T58" fmla="*/ 0 w 430"/>
                  <a:gd name="T59" fmla="*/ 3 h 99"/>
                  <a:gd name="T60" fmla="*/ 2 w 430"/>
                  <a:gd name="T61" fmla="*/ 1 h 99"/>
                  <a:gd name="T62" fmla="*/ 2 w 430"/>
                  <a:gd name="T63" fmla="*/ 1 h 99"/>
                  <a:gd name="T64" fmla="*/ 2 w 430"/>
                  <a:gd name="T65" fmla="*/ 1 h 99"/>
                  <a:gd name="T66" fmla="*/ 2 w 430"/>
                  <a:gd name="T67" fmla="*/ 0 h 99"/>
                  <a:gd name="T68" fmla="*/ 4 w 430"/>
                  <a:gd name="T69" fmla="*/ 0 h 99"/>
                  <a:gd name="T70" fmla="*/ 4 w 430"/>
                  <a:gd name="T71" fmla="*/ 0 h 99"/>
                  <a:gd name="T72" fmla="*/ 6 w 430"/>
                  <a:gd name="T7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0" h="99">
                    <a:moveTo>
                      <a:pt x="6" y="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428" y="0"/>
                    </a:lnTo>
                    <a:lnTo>
                      <a:pt x="428" y="0"/>
                    </a:lnTo>
                    <a:lnTo>
                      <a:pt x="428" y="1"/>
                    </a:lnTo>
                    <a:lnTo>
                      <a:pt x="430" y="1"/>
                    </a:lnTo>
                    <a:lnTo>
                      <a:pt x="430" y="1"/>
                    </a:lnTo>
                    <a:lnTo>
                      <a:pt x="430" y="3"/>
                    </a:lnTo>
                    <a:lnTo>
                      <a:pt x="430" y="3"/>
                    </a:lnTo>
                    <a:lnTo>
                      <a:pt x="430" y="95"/>
                    </a:lnTo>
                    <a:lnTo>
                      <a:pt x="430" y="97"/>
                    </a:lnTo>
                    <a:lnTo>
                      <a:pt x="430" y="97"/>
                    </a:lnTo>
                    <a:lnTo>
                      <a:pt x="430" y="99"/>
                    </a:lnTo>
                    <a:lnTo>
                      <a:pt x="428" y="99"/>
                    </a:lnTo>
                    <a:lnTo>
                      <a:pt x="428" y="99"/>
                    </a:lnTo>
                    <a:lnTo>
                      <a:pt x="428" y="99"/>
                    </a:lnTo>
                    <a:lnTo>
                      <a:pt x="426" y="99"/>
                    </a:lnTo>
                    <a:lnTo>
                      <a:pt x="426" y="99"/>
                    </a:lnTo>
                    <a:lnTo>
                      <a:pt x="6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97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6" name="Freeform 126"/>
              <p:cNvSpPr>
                <a:spLocks/>
              </p:cNvSpPr>
              <p:nvPr/>
            </p:nvSpPr>
            <p:spPr bwMode="auto">
              <a:xfrm>
                <a:off x="4333" y="1392"/>
                <a:ext cx="430" cy="99"/>
              </a:xfrm>
              <a:custGeom>
                <a:avLst/>
                <a:gdLst>
                  <a:gd name="T0" fmla="*/ 6 w 430"/>
                  <a:gd name="T1" fmla="*/ 0 h 99"/>
                  <a:gd name="T2" fmla="*/ 426 w 430"/>
                  <a:gd name="T3" fmla="*/ 0 h 99"/>
                  <a:gd name="T4" fmla="*/ 426 w 430"/>
                  <a:gd name="T5" fmla="*/ 0 h 99"/>
                  <a:gd name="T6" fmla="*/ 428 w 430"/>
                  <a:gd name="T7" fmla="*/ 0 h 99"/>
                  <a:gd name="T8" fmla="*/ 428 w 430"/>
                  <a:gd name="T9" fmla="*/ 0 h 99"/>
                  <a:gd name="T10" fmla="*/ 428 w 430"/>
                  <a:gd name="T11" fmla="*/ 1 h 99"/>
                  <a:gd name="T12" fmla="*/ 430 w 430"/>
                  <a:gd name="T13" fmla="*/ 1 h 99"/>
                  <a:gd name="T14" fmla="*/ 430 w 430"/>
                  <a:gd name="T15" fmla="*/ 1 h 99"/>
                  <a:gd name="T16" fmla="*/ 430 w 430"/>
                  <a:gd name="T17" fmla="*/ 3 h 99"/>
                  <a:gd name="T18" fmla="*/ 430 w 430"/>
                  <a:gd name="T19" fmla="*/ 3 h 99"/>
                  <a:gd name="T20" fmla="*/ 430 w 430"/>
                  <a:gd name="T21" fmla="*/ 95 h 99"/>
                  <a:gd name="T22" fmla="*/ 430 w 430"/>
                  <a:gd name="T23" fmla="*/ 97 h 99"/>
                  <a:gd name="T24" fmla="*/ 430 w 430"/>
                  <a:gd name="T25" fmla="*/ 97 h 99"/>
                  <a:gd name="T26" fmla="*/ 430 w 430"/>
                  <a:gd name="T27" fmla="*/ 99 h 99"/>
                  <a:gd name="T28" fmla="*/ 428 w 430"/>
                  <a:gd name="T29" fmla="*/ 99 h 99"/>
                  <a:gd name="T30" fmla="*/ 428 w 430"/>
                  <a:gd name="T31" fmla="*/ 99 h 99"/>
                  <a:gd name="T32" fmla="*/ 428 w 430"/>
                  <a:gd name="T33" fmla="*/ 99 h 99"/>
                  <a:gd name="T34" fmla="*/ 426 w 430"/>
                  <a:gd name="T35" fmla="*/ 99 h 99"/>
                  <a:gd name="T36" fmla="*/ 426 w 430"/>
                  <a:gd name="T37" fmla="*/ 99 h 99"/>
                  <a:gd name="T38" fmla="*/ 6 w 430"/>
                  <a:gd name="T39" fmla="*/ 99 h 99"/>
                  <a:gd name="T40" fmla="*/ 4 w 430"/>
                  <a:gd name="T41" fmla="*/ 99 h 99"/>
                  <a:gd name="T42" fmla="*/ 4 w 430"/>
                  <a:gd name="T43" fmla="*/ 99 h 99"/>
                  <a:gd name="T44" fmla="*/ 2 w 430"/>
                  <a:gd name="T45" fmla="*/ 99 h 99"/>
                  <a:gd name="T46" fmla="*/ 2 w 430"/>
                  <a:gd name="T47" fmla="*/ 99 h 99"/>
                  <a:gd name="T48" fmla="*/ 2 w 430"/>
                  <a:gd name="T49" fmla="*/ 99 h 99"/>
                  <a:gd name="T50" fmla="*/ 2 w 430"/>
                  <a:gd name="T51" fmla="*/ 97 h 99"/>
                  <a:gd name="T52" fmla="*/ 0 w 430"/>
                  <a:gd name="T53" fmla="*/ 97 h 99"/>
                  <a:gd name="T54" fmla="*/ 0 w 430"/>
                  <a:gd name="T55" fmla="*/ 95 h 99"/>
                  <a:gd name="T56" fmla="*/ 0 w 430"/>
                  <a:gd name="T57" fmla="*/ 3 h 99"/>
                  <a:gd name="T58" fmla="*/ 0 w 430"/>
                  <a:gd name="T59" fmla="*/ 3 h 99"/>
                  <a:gd name="T60" fmla="*/ 2 w 430"/>
                  <a:gd name="T61" fmla="*/ 1 h 99"/>
                  <a:gd name="T62" fmla="*/ 2 w 430"/>
                  <a:gd name="T63" fmla="*/ 1 h 99"/>
                  <a:gd name="T64" fmla="*/ 2 w 430"/>
                  <a:gd name="T65" fmla="*/ 1 h 99"/>
                  <a:gd name="T66" fmla="*/ 2 w 430"/>
                  <a:gd name="T67" fmla="*/ 0 h 99"/>
                  <a:gd name="T68" fmla="*/ 4 w 430"/>
                  <a:gd name="T69" fmla="*/ 0 h 99"/>
                  <a:gd name="T70" fmla="*/ 4 w 430"/>
                  <a:gd name="T71" fmla="*/ 0 h 99"/>
                  <a:gd name="T72" fmla="*/ 6 w 430"/>
                  <a:gd name="T7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0" h="99">
                    <a:moveTo>
                      <a:pt x="6" y="0"/>
                    </a:moveTo>
                    <a:lnTo>
                      <a:pt x="426" y="0"/>
                    </a:lnTo>
                    <a:lnTo>
                      <a:pt x="426" y="0"/>
                    </a:lnTo>
                    <a:lnTo>
                      <a:pt x="428" y="0"/>
                    </a:lnTo>
                    <a:lnTo>
                      <a:pt x="428" y="0"/>
                    </a:lnTo>
                    <a:lnTo>
                      <a:pt x="428" y="1"/>
                    </a:lnTo>
                    <a:lnTo>
                      <a:pt x="430" y="1"/>
                    </a:lnTo>
                    <a:lnTo>
                      <a:pt x="430" y="1"/>
                    </a:lnTo>
                    <a:lnTo>
                      <a:pt x="430" y="3"/>
                    </a:lnTo>
                    <a:lnTo>
                      <a:pt x="430" y="3"/>
                    </a:lnTo>
                    <a:lnTo>
                      <a:pt x="430" y="95"/>
                    </a:lnTo>
                    <a:lnTo>
                      <a:pt x="430" y="97"/>
                    </a:lnTo>
                    <a:lnTo>
                      <a:pt x="430" y="97"/>
                    </a:lnTo>
                    <a:lnTo>
                      <a:pt x="430" y="99"/>
                    </a:lnTo>
                    <a:lnTo>
                      <a:pt x="428" y="99"/>
                    </a:lnTo>
                    <a:lnTo>
                      <a:pt x="428" y="99"/>
                    </a:lnTo>
                    <a:lnTo>
                      <a:pt x="428" y="99"/>
                    </a:lnTo>
                    <a:lnTo>
                      <a:pt x="426" y="99"/>
                    </a:lnTo>
                    <a:lnTo>
                      <a:pt x="426" y="99"/>
                    </a:lnTo>
                    <a:lnTo>
                      <a:pt x="6" y="99"/>
                    </a:lnTo>
                    <a:lnTo>
                      <a:pt x="4" y="99"/>
                    </a:lnTo>
                    <a:lnTo>
                      <a:pt x="4" y="99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97"/>
                    </a:lnTo>
                    <a:lnTo>
                      <a:pt x="0" y="97"/>
                    </a:lnTo>
                    <a:lnTo>
                      <a:pt x="0" y="9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7" name="Rectangle 127"/>
              <p:cNvSpPr>
                <a:spLocks noChangeArrowheads="1"/>
              </p:cNvSpPr>
              <p:nvPr/>
            </p:nvSpPr>
            <p:spPr bwMode="auto">
              <a:xfrm>
                <a:off x="4639" y="1399"/>
                <a:ext cx="104" cy="77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8" name="Rectangle 128"/>
              <p:cNvSpPr>
                <a:spLocks noChangeArrowheads="1"/>
              </p:cNvSpPr>
              <p:nvPr/>
            </p:nvSpPr>
            <p:spPr bwMode="auto">
              <a:xfrm>
                <a:off x="4639" y="1399"/>
                <a:ext cx="104" cy="7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09" name="Rectangle 129"/>
              <p:cNvSpPr>
                <a:spLocks noChangeArrowheads="1"/>
              </p:cNvSpPr>
              <p:nvPr/>
            </p:nvSpPr>
            <p:spPr bwMode="auto">
              <a:xfrm>
                <a:off x="4641" y="1401"/>
                <a:ext cx="100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0" name="Rectangle 130"/>
              <p:cNvSpPr>
                <a:spLocks noChangeArrowheads="1"/>
              </p:cNvSpPr>
              <p:nvPr/>
            </p:nvSpPr>
            <p:spPr bwMode="auto">
              <a:xfrm>
                <a:off x="4641" y="1401"/>
                <a:ext cx="100" cy="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1" name="Rectangle 131"/>
              <p:cNvSpPr>
                <a:spLocks noChangeArrowheads="1"/>
              </p:cNvSpPr>
              <p:nvPr/>
            </p:nvSpPr>
            <p:spPr bwMode="auto">
              <a:xfrm>
                <a:off x="4654" y="1405"/>
                <a:ext cx="6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2" name="Rectangle 132"/>
              <p:cNvSpPr>
                <a:spLocks noChangeArrowheads="1"/>
              </p:cNvSpPr>
              <p:nvPr/>
            </p:nvSpPr>
            <p:spPr bwMode="auto">
              <a:xfrm>
                <a:off x="4654" y="1405"/>
                <a:ext cx="6" cy="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3" name="Freeform 133"/>
              <p:cNvSpPr>
                <a:spLocks/>
              </p:cNvSpPr>
              <p:nvPr/>
            </p:nvSpPr>
            <p:spPr bwMode="auto">
              <a:xfrm>
                <a:off x="4645" y="1407"/>
                <a:ext cx="90" cy="18"/>
              </a:xfrm>
              <a:custGeom>
                <a:avLst/>
                <a:gdLst>
                  <a:gd name="T0" fmla="*/ 0 w 90"/>
                  <a:gd name="T1" fmla="*/ 5 h 18"/>
                  <a:gd name="T2" fmla="*/ 34 w 90"/>
                  <a:gd name="T3" fmla="*/ 5 h 18"/>
                  <a:gd name="T4" fmla="*/ 34 w 90"/>
                  <a:gd name="T5" fmla="*/ 1 h 18"/>
                  <a:gd name="T6" fmla="*/ 34 w 90"/>
                  <a:gd name="T7" fmla="*/ 1 h 18"/>
                  <a:gd name="T8" fmla="*/ 34 w 90"/>
                  <a:gd name="T9" fmla="*/ 1 h 18"/>
                  <a:gd name="T10" fmla="*/ 34 w 90"/>
                  <a:gd name="T11" fmla="*/ 1 h 18"/>
                  <a:gd name="T12" fmla="*/ 34 w 90"/>
                  <a:gd name="T13" fmla="*/ 0 h 18"/>
                  <a:gd name="T14" fmla="*/ 34 w 90"/>
                  <a:gd name="T15" fmla="*/ 0 h 18"/>
                  <a:gd name="T16" fmla="*/ 34 w 90"/>
                  <a:gd name="T17" fmla="*/ 0 h 18"/>
                  <a:gd name="T18" fmla="*/ 34 w 90"/>
                  <a:gd name="T19" fmla="*/ 0 h 18"/>
                  <a:gd name="T20" fmla="*/ 34 w 90"/>
                  <a:gd name="T21" fmla="*/ 0 h 18"/>
                  <a:gd name="T22" fmla="*/ 79 w 90"/>
                  <a:gd name="T23" fmla="*/ 0 h 18"/>
                  <a:gd name="T24" fmla="*/ 79 w 90"/>
                  <a:gd name="T25" fmla="*/ 0 h 18"/>
                  <a:gd name="T26" fmla="*/ 79 w 90"/>
                  <a:gd name="T27" fmla="*/ 0 h 18"/>
                  <a:gd name="T28" fmla="*/ 79 w 90"/>
                  <a:gd name="T29" fmla="*/ 0 h 18"/>
                  <a:gd name="T30" fmla="*/ 79 w 90"/>
                  <a:gd name="T31" fmla="*/ 0 h 18"/>
                  <a:gd name="T32" fmla="*/ 79 w 90"/>
                  <a:gd name="T33" fmla="*/ 1 h 18"/>
                  <a:gd name="T34" fmla="*/ 79 w 90"/>
                  <a:gd name="T35" fmla="*/ 1 h 18"/>
                  <a:gd name="T36" fmla="*/ 79 w 90"/>
                  <a:gd name="T37" fmla="*/ 1 h 18"/>
                  <a:gd name="T38" fmla="*/ 79 w 90"/>
                  <a:gd name="T39" fmla="*/ 1 h 18"/>
                  <a:gd name="T40" fmla="*/ 79 w 90"/>
                  <a:gd name="T41" fmla="*/ 5 h 18"/>
                  <a:gd name="T42" fmla="*/ 90 w 90"/>
                  <a:gd name="T43" fmla="*/ 5 h 18"/>
                  <a:gd name="T44" fmla="*/ 90 w 90"/>
                  <a:gd name="T45" fmla="*/ 13 h 18"/>
                  <a:gd name="T46" fmla="*/ 79 w 90"/>
                  <a:gd name="T47" fmla="*/ 13 h 18"/>
                  <a:gd name="T48" fmla="*/ 79 w 90"/>
                  <a:gd name="T49" fmla="*/ 18 h 18"/>
                  <a:gd name="T50" fmla="*/ 79 w 90"/>
                  <a:gd name="T51" fmla="*/ 18 h 18"/>
                  <a:gd name="T52" fmla="*/ 79 w 90"/>
                  <a:gd name="T53" fmla="*/ 18 h 18"/>
                  <a:gd name="T54" fmla="*/ 79 w 90"/>
                  <a:gd name="T55" fmla="*/ 18 h 18"/>
                  <a:gd name="T56" fmla="*/ 79 w 90"/>
                  <a:gd name="T57" fmla="*/ 18 h 18"/>
                  <a:gd name="T58" fmla="*/ 79 w 90"/>
                  <a:gd name="T59" fmla="*/ 18 h 18"/>
                  <a:gd name="T60" fmla="*/ 79 w 90"/>
                  <a:gd name="T61" fmla="*/ 18 h 18"/>
                  <a:gd name="T62" fmla="*/ 79 w 90"/>
                  <a:gd name="T63" fmla="*/ 18 h 18"/>
                  <a:gd name="T64" fmla="*/ 79 w 90"/>
                  <a:gd name="T65" fmla="*/ 18 h 18"/>
                  <a:gd name="T66" fmla="*/ 34 w 90"/>
                  <a:gd name="T67" fmla="*/ 18 h 18"/>
                  <a:gd name="T68" fmla="*/ 34 w 90"/>
                  <a:gd name="T69" fmla="*/ 18 h 18"/>
                  <a:gd name="T70" fmla="*/ 34 w 90"/>
                  <a:gd name="T71" fmla="*/ 18 h 18"/>
                  <a:gd name="T72" fmla="*/ 34 w 90"/>
                  <a:gd name="T73" fmla="*/ 18 h 18"/>
                  <a:gd name="T74" fmla="*/ 34 w 90"/>
                  <a:gd name="T75" fmla="*/ 18 h 18"/>
                  <a:gd name="T76" fmla="*/ 34 w 90"/>
                  <a:gd name="T77" fmla="*/ 18 h 18"/>
                  <a:gd name="T78" fmla="*/ 34 w 90"/>
                  <a:gd name="T79" fmla="*/ 18 h 18"/>
                  <a:gd name="T80" fmla="*/ 34 w 90"/>
                  <a:gd name="T81" fmla="*/ 18 h 18"/>
                  <a:gd name="T82" fmla="*/ 34 w 90"/>
                  <a:gd name="T83" fmla="*/ 18 h 18"/>
                  <a:gd name="T84" fmla="*/ 34 w 90"/>
                  <a:gd name="T85" fmla="*/ 13 h 18"/>
                  <a:gd name="T86" fmla="*/ 0 w 90"/>
                  <a:gd name="T87" fmla="*/ 13 h 18"/>
                  <a:gd name="T88" fmla="*/ 0 w 90"/>
                  <a:gd name="T8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0" h="18">
                    <a:moveTo>
                      <a:pt x="0" y="5"/>
                    </a:moveTo>
                    <a:lnTo>
                      <a:pt x="34" y="5"/>
                    </a:lnTo>
                    <a:lnTo>
                      <a:pt x="34" y="1"/>
                    </a:lnTo>
                    <a:lnTo>
                      <a:pt x="34" y="1"/>
                    </a:lnTo>
                    <a:lnTo>
                      <a:pt x="34" y="1"/>
                    </a:lnTo>
                    <a:lnTo>
                      <a:pt x="34" y="1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1"/>
                    </a:lnTo>
                    <a:lnTo>
                      <a:pt x="79" y="1"/>
                    </a:lnTo>
                    <a:lnTo>
                      <a:pt x="79" y="1"/>
                    </a:lnTo>
                    <a:lnTo>
                      <a:pt x="79" y="1"/>
                    </a:lnTo>
                    <a:lnTo>
                      <a:pt x="79" y="5"/>
                    </a:lnTo>
                    <a:lnTo>
                      <a:pt x="90" y="5"/>
                    </a:lnTo>
                    <a:lnTo>
                      <a:pt x="90" y="13"/>
                    </a:lnTo>
                    <a:lnTo>
                      <a:pt x="79" y="13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3"/>
                    </a:lnTo>
                    <a:lnTo>
                      <a:pt x="0" y="1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4" name="Freeform 134"/>
              <p:cNvSpPr>
                <a:spLocks/>
              </p:cNvSpPr>
              <p:nvPr/>
            </p:nvSpPr>
            <p:spPr bwMode="auto">
              <a:xfrm>
                <a:off x="4645" y="1407"/>
                <a:ext cx="90" cy="18"/>
              </a:xfrm>
              <a:custGeom>
                <a:avLst/>
                <a:gdLst>
                  <a:gd name="T0" fmla="*/ 0 w 90"/>
                  <a:gd name="T1" fmla="*/ 5 h 18"/>
                  <a:gd name="T2" fmla="*/ 34 w 90"/>
                  <a:gd name="T3" fmla="*/ 5 h 18"/>
                  <a:gd name="T4" fmla="*/ 34 w 90"/>
                  <a:gd name="T5" fmla="*/ 1 h 18"/>
                  <a:gd name="T6" fmla="*/ 34 w 90"/>
                  <a:gd name="T7" fmla="*/ 1 h 18"/>
                  <a:gd name="T8" fmla="*/ 34 w 90"/>
                  <a:gd name="T9" fmla="*/ 1 h 18"/>
                  <a:gd name="T10" fmla="*/ 34 w 90"/>
                  <a:gd name="T11" fmla="*/ 1 h 18"/>
                  <a:gd name="T12" fmla="*/ 34 w 90"/>
                  <a:gd name="T13" fmla="*/ 0 h 18"/>
                  <a:gd name="T14" fmla="*/ 34 w 90"/>
                  <a:gd name="T15" fmla="*/ 0 h 18"/>
                  <a:gd name="T16" fmla="*/ 34 w 90"/>
                  <a:gd name="T17" fmla="*/ 0 h 18"/>
                  <a:gd name="T18" fmla="*/ 34 w 90"/>
                  <a:gd name="T19" fmla="*/ 0 h 18"/>
                  <a:gd name="T20" fmla="*/ 34 w 90"/>
                  <a:gd name="T21" fmla="*/ 0 h 18"/>
                  <a:gd name="T22" fmla="*/ 79 w 90"/>
                  <a:gd name="T23" fmla="*/ 0 h 18"/>
                  <a:gd name="T24" fmla="*/ 79 w 90"/>
                  <a:gd name="T25" fmla="*/ 0 h 18"/>
                  <a:gd name="T26" fmla="*/ 79 w 90"/>
                  <a:gd name="T27" fmla="*/ 0 h 18"/>
                  <a:gd name="T28" fmla="*/ 79 w 90"/>
                  <a:gd name="T29" fmla="*/ 0 h 18"/>
                  <a:gd name="T30" fmla="*/ 79 w 90"/>
                  <a:gd name="T31" fmla="*/ 0 h 18"/>
                  <a:gd name="T32" fmla="*/ 79 w 90"/>
                  <a:gd name="T33" fmla="*/ 1 h 18"/>
                  <a:gd name="T34" fmla="*/ 79 w 90"/>
                  <a:gd name="T35" fmla="*/ 1 h 18"/>
                  <a:gd name="T36" fmla="*/ 79 w 90"/>
                  <a:gd name="T37" fmla="*/ 1 h 18"/>
                  <a:gd name="T38" fmla="*/ 79 w 90"/>
                  <a:gd name="T39" fmla="*/ 1 h 18"/>
                  <a:gd name="T40" fmla="*/ 79 w 90"/>
                  <a:gd name="T41" fmla="*/ 5 h 18"/>
                  <a:gd name="T42" fmla="*/ 90 w 90"/>
                  <a:gd name="T43" fmla="*/ 5 h 18"/>
                  <a:gd name="T44" fmla="*/ 90 w 90"/>
                  <a:gd name="T45" fmla="*/ 13 h 18"/>
                  <a:gd name="T46" fmla="*/ 79 w 90"/>
                  <a:gd name="T47" fmla="*/ 13 h 18"/>
                  <a:gd name="T48" fmla="*/ 79 w 90"/>
                  <a:gd name="T49" fmla="*/ 18 h 18"/>
                  <a:gd name="T50" fmla="*/ 79 w 90"/>
                  <a:gd name="T51" fmla="*/ 18 h 18"/>
                  <a:gd name="T52" fmla="*/ 79 w 90"/>
                  <a:gd name="T53" fmla="*/ 18 h 18"/>
                  <a:gd name="T54" fmla="*/ 79 w 90"/>
                  <a:gd name="T55" fmla="*/ 18 h 18"/>
                  <a:gd name="T56" fmla="*/ 79 w 90"/>
                  <a:gd name="T57" fmla="*/ 18 h 18"/>
                  <a:gd name="T58" fmla="*/ 79 w 90"/>
                  <a:gd name="T59" fmla="*/ 18 h 18"/>
                  <a:gd name="T60" fmla="*/ 79 w 90"/>
                  <a:gd name="T61" fmla="*/ 18 h 18"/>
                  <a:gd name="T62" fmla="*/ 79 w 90"/>
                  <a:gd name="T63" fmla="*/ 18 h 18"/>
                  <a:gd name="T64" fmla="*/ 79 w 90"/>
                  <a:gd name="T65" fmla="*/ 18 h 18"/>
                  <a:gd name="T66" fmla="*/ 34 w 90"/>
                  <a:gd name="T67" fmla="*/ 18 h 18"/>
                  <a:gd name="T68" fmla="*/ 34 w 90"/>
                  <a:gd name="T69" fmla="*/ 18 h 18"/>
                  <a:gd name="T70" fmla="*/ 34 w 90"/>
                  <a:gd name="T71" fmla="*/ 18 h 18"/>
                  <a:gd name="T72" fmla="*/ 34 w 90"/>
                  <a:gd name="T73" fmla="*/ 18 h 18"/>
                  <a:gd name="T74" fmla="*/ 34 w 90"/>
                  <a:gd name="T75" fmla="*/ 18 h 18"/>
                  <a:gd name="T76" fmla="*/ 34 w 90"/>
                  <a:gd name="T77" fmla="*/ 18 h 18"/>
                  <a:gd name="T78" fmla="*/ 34 w 90"/>
                  <a:gd name="T79" fmla="*/ 18 h 18"/>
                  <a:gd name="T80" fmla="*/ 34 w 90"/>
                  <a:gd name="T81" fmla="*/ 18 h 18"/>
                  <a:gd name="T82" fmla="*/ 34 w 90"/>
                  <a:gd name="T83" fmla="*/ 18 h 18"/>
                  <a:gd name="T84" fmla="*/ 34 w 90"/>
                  <a:gd name="T85" fmla="*/ 13 h 18"/>
                  <a:gd name="T86" fmla="*/ 0 w 90"/>
                  <a:gd name="T87" fmla="*/ 13 h 18"/>
                  <a:gd name="T88" fmla="*/ 0 w 90"/>
                  <a:gd name="T8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0" h="18">
                    <a:moveTo>
                      <a:pt x="0" y="5"/>
                    </a:moveTo>
                    <a:lnTo>
                      <a:pt x="34" y="5"/>
                    </a:lnTo>
                    <a:lnTo>
                      <a:pt x="34" y="1"/>
                    </a:lnTo>
                    <a:lnTo>
                      <a:pt x="34" y="1"/>
                    </a:lnTo>
                    <a:lnTo>
                      <a:pt x="34" y="1"/>
                    </a:lnTo>
                    <a:lnTo>
                      <a:pt x="34" y="1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1"/>
                    </a:lnTo>
                    <a:lnTo>
                      <a:pt x="79" y="1"/>
                    </a:lnTo>
                    <a:lnTo>
                      <a:pt x="79" y="1"/>
                    </a:lnTo>
                    <a:lnTo>
                      <a:pt x="79" y="1"/>
                    </a:lnTo>
                    <a:lnTo>
                      <a:pt x="79" y="5"/>
                    </a:lnTo>
                    <a:lnTo>
                      <a:pt x="90" y="5"/>
                    </a:lnTo>
                    <a:lnTo>
                      <a:pt x="90" y="13"/>
                    </a:lnTo>
                    <a:lnTo>
                      <a:pt x="79" y="13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3"/>
                    </a:lnTo>
                    <a:lnTo>
                      <a:pt x="0" y="13"/>
                    </a:lnTo>
                    <a:lnTo>
                      <a:pt x="0" y="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5" name="Line 135"/>
              <p:cNvSpPr>
                <a:spLocks noChangeShapeType="1"/>
              </p:cNvSpPr>
              <p:nvPr/>
            </p:nvSpPr>
            <p:spPr bwMode="auto">
              <a:xfrm>
                <a:off x="4645" y="1412"/>
                <a:ext cx="2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6" name="Line 136"/>
              <p:cNvSpPr>
                <a:spLocks noChangeShapeType="1"/>
              </p:cNvSpPr>
              <p:nvPr/>
            </p:nvSpPr>
            <p:spPr bwMode="auto">
              <a:xfrm flipV="1">
                <a:off x="4645" y="1418"/>
                <a:ext cx="2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7" name="Line 137"/>
              <p:cNvSpPr>
                <a:spLocks noChangeShapeType="1"/>
              </p:cNvSpPr>
              <p:nvPr/>
            </p:nvSpPr>
            <p:spPr bwMode="auto">
              <a:xfrm flipV="1">
                <a:off x="4733" y="1412"/>
                <a:ext cx="2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8" name="Line 138"/>
              <p:cNvSpPr>
                <a:spLocks noChangeShapeType="1"/>
              </p:cNvSpPr>
              <p:nvPr/>
            </p:nvSpPr>
            <p:spPr bwMode="auto">
              <a:xfrm>
                <a:off x="4733" y="1418"/>
                <a:ext cx="2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19" name="Rectangle 139"/>
              <p:cNvSpPr>
                <a:spLocks noChangeArrowheads="1"/>
              </p:cNvSpPr>
              <p:nvPr/>
            </p:nvSpPr>
            <p:spPr bwMode="auto">
              <a:xfrm>
                <a:off x="4647" y="1414"/>
                <a:ext cx="8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0" name="Rectangle 140"/>
              <p:cNvSpPr>
                <a:spLocks noChangeArrowheads="1"/>
              </p:cNvSpPr>
              <p:nvPr/>
            </p:nvSpPr>
            <p:spPr bwMode="auto">
              <a:xfrm>
                <a:off x="4647" y="1414"/>
                <a:ext cx="86" cy="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1" name="Freeform 141"/>
              <p:cNvSpPr>
                <a:spLocks/>
              </p:cNvSpPr>
              <p:nvPr/>
            </p:nvSpPr>
            <p:spPr bwMode="auto">
              <a:xfrm>
                <a:off x="4701" y="1407"/>
                <a:ext cx="21" cy="7"/>
              </a:xfrm>
              <a:custGeom>
                <a:avLst/>
                <a:gdLst>
                  <a:gd name="T0" fmla="*/ 4 w 21"/>
                  <a:gd name="T1" fmla="*/ 0 h 7"/>
                  <a:gd name="T2" fmla="*/ 21 w 21"/>
                  <a:gd name="T3" fmla="*/ 0 h 7"/>
                  <a:gd name="T4" fmla="*/ 21 w 21"/>
                  <a:gd name="T5" fmla="*/ 0 h 7"/>
                  <a:gd name="T6" fmla="*/ 21 w 21"/>
                  <a:gd name="T7" fmla="*/ 0 h 7"/>
                  <a:gd name="T8" fmla="*/ 21 w 21"/>
                  <a:gd name="T9" fmla="*/ 0 h 7"/>
                  <a:gd name="T10" fmla="*/ 21 w 21"/>
                  <a:gd name="T11" fmla="*/ 0 h 7"/>
                  <a:gd name="T12" fmla="*/ 21 w 21"/>
                  <a:gd name="T13" fmla="*/ 1 h 7"/>
                  <a:gd name="T14" fmla="*/ 21 w 21"/>
                  <a:gd name="T15" fmla="*/ 1 h 7"/>
                  <a:gd name="T16" fmla="*/ 21 w 21"/>
                  <a:gd name="T17" fmla="*/ 1 h 7"/>
                  <a:gd name="T18" fmla="*/ 21 w 21"/>
                  <a:gd name="T19" fmla="*/ 1 h 7"/>
                  <a:gd name="T20" fmla="*/ 17 w 21"/>
                  <a:gd name="T21" fmla="*/ 3 h 7"/>
                  <a:gd name="T22" fmla="*/ 15 w 21"/>
                  <a:gd name="T23" fmla="*/ 3 h 7"/>
                  <a:gd name="T24" fmla="*/ 13 w 21"/>
                  <a:gd name="T25" fmla="*/ 3 h 7"/>
                  <a:gd name="T26" fmla="*/ 12 w 21"/>
                  <a:gd name="T27" fmla="*/ 5 h 7"/>
                  <a:gd name="T28" fmla="*/ 10 w 21"/>
                  <a:gd name="T29" fmla="*/ 5 h 7"/>
                  <a:gd name="T30" fmla="*/ 8 w 21"/>
                  <a:gd name="T31" fmla="*/ 5 h 7"/>
                  <a:gd name="T32" fmla="*/ 6 w 21"/>
                  <a:gd name="T33" fmla="*/ 7 h 7"/>
                  <a:gd name="T34" fmla="*/ 4 w 21"/>
                  <a:gd name="T35" fmla="*/ 7 h 7"/>
                  <a:gd name="T36" fmla="*/ 2 w 21"/>
                  <a:gd name="T37" fmla="*/ 7 h 7"/>
                  <a:gd name="T38" fmla="*/ 0 w 21"/>
                  <a:gd name="T39" fmla="*/ 5 h 7"/>
                  <a:gd name="T40" fmla="*/ 0 w 21"/>
                  <a:gd name="T41" fmla="*/ 5 h 7"/>
                  <a:gd name="T42" fmla="*/ 0 w 21"/>
                  <a:gd name="T43" fmla="*/ 3 h 7"/>
                  <a:gd name="T44" fmla="*/ 0 w 21"/>
                  <a:gd name="T45" fmla="*/ 1 h 7"/>
                  <a:gd name="T46" fmla="*/ 0 w 21"/>
                  <a:gd name="T47" fmla="*/ 0 h 7"/>
                  <a:gd name="T48" fmla="*/ 2 w 21"/>
                  <a:gd name="T49" fmla="*/ 0 h 7"/>
                  <a:gd name="T50" fmla="*/ 4 w 21"/>
                  <a:gd name="T5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7">
                    <a:moveTo>
                      <a:pt x="4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2" name="Freeform 142"/>
              <p:cNvSpPr>
                <a:spLocks/>
              </p:cNvSpPr>
              <p:nvPr/>
            </p:nvSpPr>
            <p:spPr bwMode="auto">
              <a:xfrm>
                <a:off x="4701" y="1407"/>
                <a:ext cx="21" cy="7"/>
              </a:xfrm>
              <a:custGeom>
                <a:avLst/>
                <a:gdLst>
                  <a:gd name="T0" fmla="*/ 4 w 21"/>
                  <a:gd name="T1" fmla="*/ 0 h 7"/>
                  <a:gd name="T2" fmla="*/ 21 w 21"/>
                  <a:gd name="T3" fmla="*/ 0 h 7"/>
                  <a:gd name="T4" fmla="*/ 21 w 21"/>
                  <a:gd name="T5" fmla="*/ 0 h 7"/>
                  <a:gd name="T6" fmla="*/ 21 w 21"/>
                  <a:gd name="T7" fmla="*/ 0 h 7"/>
                  <a:gd name="T8" fmla="*/ 21 w 21"/>
                  <a:gd name="T9" fmla="*/ 0 h 7"/>
                  <a:gd name="T10" fmla="*/ 21 w 21"/>
                  <a:gd name="T11" fmla="*/ 0 h 7"/>
                  <a:gd name="T12" fmla="*/ 21 w 21"/>
                  <a:gd name="T13" fmla="*/ 1 h 7"/>
                  <a:gd name="T14" fmla="*/ 21 w 21"/>
                  <a:gd name="T15" fmla="*/ 1 h 7"/>
                  <a:gd name="T16" fmla="*/ 21 w 21"/>
                  <a:gd name="T17" fmla="*/ 1 h 7"/>
                  <a:gd name="T18" fmla="*/ 21 w 21"/>
                  <a:gd name="T19" fmla="*/ 1 h 7"/>
                  <a:gd name="T20" fmla="*/ 17 w 21"/>
                  <a:gd name="T21" fmla="*/ 3 h 7"/>
                  <a:gd name="T22" fmla="*/ 15 w 21"/>
                  <a:gd name="T23" fmla="*/ 3 h 7"/>
                  <a:gd name="T24" fmla="*/ 13 w 21"/>
                  <a:gd name="T25" fmla="*/ 3 h 7"/>
                  <a:gd name="T26" fmla="*/ 12 w 21"/>
                  <a:gd name="T27" fmla="*/ 5 h 7"/>
                  <a:gd name="T28" fmla="*/ 10 w 21"/>
                  <a:gd name="T29" fmla="*/ 5 h 7"/>
                  <a:gd name="T30" fmla="*/ 8 w 21"/>
                  <a:gd name="T31" fmla="*/ 5 h 7"/>
                  <a:gd name="T32" fmla="*/ 6 w 21"/>
                  <a:gd name="T33" fmla="*/ 7 h 7"/>
                  <a:gd name="T34" fmla="*/ 4 w 21"/>
                  <a:gd name="T35" fmla="*/ 7 h 7"/>
                  <a:gd name="T36" fmla="*/ 2 w 21"/>
                  <a:gd name="T37" fmla="*/ 7 h 7"/>
                  <a:gd name="T38" fmla="*/ 0 w 21"/>
                  <a:gd name="T39" fmla="*/ 5 h 7"/>
                  <a:gd name="T40" fmla="*/ 0 w 21"/>
                  <a:gd name="T41" fmla="*/ 5 h 7"/>
                  <a:gd name="T42" fmla="*/ 0 w 21"/>
                  <a:gd name="T43" fmla="*/ 3 h 7"/>
                  <a:gd name="T44" fmla="*/ 0 w 21"/>
                  <a:gd name="T45" fmla="*/ 1 h 7"/>
                  <a:gd name="T46" fmla="*/ 0 w 21"/>
                  <a:gd name="T47" fmla="*/ 0 h 7"/>
                  <a:gd name="T48" fmla="*/ 2 w 21"/>
                  <a:gd name="T49" fmla="*/ 0 h 7"/>
                  <a:gd name="T50" fmla="*/ 4 w 21"/>
                  <a:gd name="T5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7">
                    <a:moveTo>
                      <a:pt x="4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3" name="Rectangle 143"/>
              <p:cNvSpPr>
                <a:spLocks noChangeArrowheads="1"/>
              </p:cNvSpPr>
              <p:nvPr/>
            </p:nvSpPr>
            <p:spPr bwMode="auto">
              <a:xfrm>
                <a:off x="4641" y="1439"/>
                <a:ext cx="100" cy="35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4" name="Rectangle 144"/>
              <p:cNvSpPr>
                <a:spLocks noChangeArrowheads="1"/>
              </p:cNvSpPr>
              <p:nvPr/>
            </p:nvSpPr>
            <p:spPr bwMode="auto">
              <a:xfrm>
                <a:off x="4641" y="1439"/>
                <a:ext cx="100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5" name="Rectangle 145"/>
              <p:cNvSpPr>
                <a:spLocks noChangeArrowheads="1"/>
              </p:cNvSpPr>
              <p:nvPr/>
            </p:nvSpPr>
            <p:spPr bwMode="auto">
              <a:xfrm>
                <a:off x="4666" y="1457"/>
                <a:ext cx="3" cy="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6" name="Rectangle 146"/>
              <p:cNvSpPr>
                <a:spLocks noChangeArrowheads="1"/>
              </p:cNvSpPr>
              <p:nvPr/>
            </p:nvSpPr>
            <p:spPr bwMode="auto">
              <a:xfrm>
                <a:off x="4666" y="1457"/>
                <a:ext cx="3" cy="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7" name="Freeform 147"/>
              <p:cNvSpPr>
                <a:spLocks/>
              </p:cNvSpPr>
              <p:nvPr/>
            </p:nvSpPr>
            <p:spPr bwMode="auto">
              <a:xfrm>
                <a:off x="4654" y="1444"/>
                <a:ext cx="74" cy="17"/>
              </a:xfrm>
              <a:custGeom>
                <a:avLst/>
                <a:gdLst>
                  <a:gd name="T0" fmla="*/ 0 w 74"/>
                  <a:gd name="T1" fmla="*/ 4 h 17"/>
                  <a:gd name="T2" fmla="*/ 25 w 74"/>
                  <a:gd name="T3" fmla="*/ 4 h 17"/>
                  <a:gd name="T4" fmla="*/ 25 w 74"/>
                  <a:gd name="T5" fmla="*/ 0 h 17"/>
                  <a:gd name="T6" fmla="*/ 49 w 74"/>
                  <a:gd name="T7" fmla="*/ 0 h 17"/>
                  <a:gd name="T8" fmla="*/ 49 w 74"/>
                  <a:gd name="T9" fmla="*/ 4 h 17"/>
                  <a:gd name="T10" fmla="*/ 74 w 74"/>
                  <a:gd name="T11" fmla="*/ 4 h 17"/>
                  <a:gd name="T12" fmla="*/ 74 w 74"/>
                  <a:gd name="T13" fmla="*/ 10 h 17"/>
                  <a:gd name="T14" fmla="*/ 49 w 74"/>
                  <a:gd name="T15" fmla="*/ 10 h 17"/>
                  <a:gd name="T16" fmla="*/ 49 w 74"/>
                  <a:gd name="T17" fmla="*/ 17 h 17"/>
                  <a:gd name="T18" fmla="*/ 25 w 74"/>
                  <a:gd name="T19" fmla="*/ 17 h 17"/>
                  <a:gd name="T20" fmla="*/ 25 w 74"/>
                  <a:gd name="T21" fmla="*/ 10 h 17"/>
                  <a:gd name="T22" fmla="*/ 0 w 74"/>
                  <a:gd name="T23" fmla="*/ 10 h 17"/>
                  <a:gd name="T24" fmla="*/ 0 w 74"/>
                  <a:gd name="T2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7">
                    <a:moveTo>
                      <a:pt x="0" y="4"/>
                    </a:moveTo>
                    <a:lnTo>
                      <a:pt x="25" y="4"/>
                    </a:lnTo>
                    <a:lnTo>
                      <a:pt x="25" y="0"/>
                    </a:lnTo>
                    <a:lnTo>
                      <a:pt x="49" y="0"/>
                    </a:lnTo>
                    <a:lnTo>
                      <a:pt x="49" y="4"/>
                    </a:lnTo>
                    <a:lnTo>
                      <a:pt x="74" y="4"/>
                    </a:lnTo>
                    <a:lnTo>
                      <a:pt x="74" y="10"/>
                    </a:lnTo>
                    <a:lnTo>
                      <a:pt x="49" y="10"/>
                    </a:lnTo>
                    <a:lnTo>
                      <a:pt x="49" y="17"/>
                    </a:lnTo>
                    <a:lnTo>
                      <a:pt x="25" y="17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8" name="Freeform 148"/>
              <p:cNvSpPr>
                <a:spLocks/>
              </p:cNvSpPr>
              <p:nvPr/>
            </p:nvSpPr>
            <p:spPr bwMode="auto">
              <a:xfrm>
                <a:off x="4654" y="1444"/>
                <a:ext cx="74" cy="17"/>
              </a:xfrm>
              <a:custGeom>
                <a:avLst/>
                <a:gdLst>
                  <a:gd name="T0" fmla="*/ 0 w 74"/>
                  <a:gd name="T1" fmla="*/ 4 h 17"/>
                  <a:gd name="T2" fmla="*/ 25 w 74"/>
                  <a:gd name="T3" fmla="*/ 4 h 17"/>
                  <a:gd name="T4" fmla="*/ 25 w 74"/>
                  <a:gd name="T5" fmla="*/ 0 h 17"/>
                  <a:gd name="T6" fmla="*/ 49 w 74"/>
                  <a:gd name="T7" fmla="*/ 0 h 17"/>
                  <a:gd name="T8" fmla="*/ 49 w 74"/>
                  <a:gd name="T9" fmla="*/ 4 h 17"/>
                  <a:gd name="T10" fmla="*/ 74 w 74"/>
                  <a:gd name="T11" fmla="*/ 4 h 17"/>
                  <a:gd name="T12" fmla="*/ 74 w 74"/>
                  <a:gd name="T13" fmla="*/ 10 h 17"/>
                  <a:gd name="T14" fmla="*/ 49 w 74"/>
                  <a:gd name="T15" fmla="*/ 10 h 17"/>
                  <a:gd name="T16" fmla="*/ 49 w 74"/>
                  <a:gd name="T17" fmla="*/ 17 h 17"/>
                  <a:gd name="T18" fmla="*/ 25 w 74"/>
                  <a:gd name="T19" fmla="*/ 17 h 17"/>
                  <a:gd name="T20" fmla="*/ 25 w 74"/>
                  <a:gd name="T21" fmla="*/ 10 h 17"/>
                  <a:gd name="T22" fmla="*/ 0 w 74"/>
                  <a:gd name="T23" fmla="*/ 10 h 17"/>
                  <a:gd name="T24" fmla="*/ 0 w 74"/>
                  <a:gd name="T2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7">
                    <a:moveTo>
                      <a:pt x="0" y="4"/>
                    </a:moveTo>
                    <a:lnTo>
                      <a:pt x="25" y="4"/>
                    </a:lnTo>
                    <a:lnTo>
                      <a:pt x="25" y="0"/>
                    </a:lnTo>
                    <a:lnTo>
                      <a:pt x="49" y="0"/>
                    </a:lnTo>
                    <a:lnTo>
                      <a:pt x="49" y="4"/>
                    </a:lnTo>
                    <a:lnTo>
                      <a:pt x="74" y="4"/>
                    </a:lnTo>
                    <a:lnTo>
                      <a:pt x="74" y="10"/>
                    </a:lnTo>
                    <a:lnTo>
                      <a:pt x="49" y="10"/>
                    </a:lnTo>
                    <a:lnTo>
                      <a:pt x="49" y="17"/>
                    </a:lnTo>
                    <a:lnTo>
                      <a:pt x="25" y="17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29" name="Freeform 149"/>
              <p:cNvSpPr>
                <a:spLocks/>
              </p:cNvSpPr>
              <p:nvPr/>
            </p:nvSpPr>
            <p:spPr bwMode="auto">
              <a:xfrm>
                <a:off x="4654" y="1444"/>
                <a:ext cx="74" cy="15"/>
              </a:xfrm>
              <a:custGeom>
                <a:avLst/>
                <a:gdLst>
                  <a:gd name="T0" fmla="*/ 0 w 74"/>
                  <a:gd name="T1" fmla="*/ 6 h 15"/>
                  <a:gd name="T2" fmla="*/ 25 w 74"/>
                  <a:gd name="T3" fmla="*/ 6 h 15"/>
                  <a:gd name="T4" fmla="*/ 25 w 74"/>
                  <a:gd name="T5" fmla="*/ 0 h 15"/>
                  <a:gd name="T6" fmla="*/ 49 w 74"/>
                  <a:gd name="T7" fmla="*/ 0 h 15"/>
                  <a:gd name="T8" fmla="*/ 49 w 74"/>
                  <a:gd name="T9" fmla="*/ 6 h 15"/>
                  <a:gd name="T10" fmla="*/ 74 w 74"/>
                  <a:gd name="T11" fmla="*/ 6 h 15"/>
                  <a:gd name="T12" fmla="*/ 74 w 74"/>
                  <a:gd name="T13" fmla="*/ 10 h 15"/>
                  <a:gd name="T14" fmla="*/ 49 w 74"/>
                  <a:gd name="T15" fmla="*/ 10 h 15"/>
                  <a:gd name="T16" fmla="*/ 49 w 74"/>
                  <a:gd name="T17" fmla="*/ 15 h 15"/>
                  <a:gd name="T18" fmla="*/ 25 w 74"/>
                  <a:gd name="T19" fmla="*/ 15 h 15"/>
                  <a:gd name="T20" fmla="*/ 25 w 74"/>
                  <a:gd name="T21" fmla="*/ 10 h 15"/>
                  <a:gd name="T22" fmla="*/ 0 w 74"/>
                  <a:gd name="T23" fmla="*/ 10 h 15"/>
                  <a:gd name="T24" fmla="*/ 0 w 74"/>
                  <a:gd name="T25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5">
                    <a:moveTo>
                      <a:pt x="0" y="6"/>
                    </a:moveTo>
                    <a:lnTo>
                      <a:pt x="25" y="6"/>
                    </a:lnTo>
                    <a:lnTo>
                      <a:pt x="25" y="0"/>
                    </a:lnTo>
                    <a:lnTo>
                      <a:pt x="49" y="0"/>
                    </a:lnTo>
                    <a:lnTo>
                      <a:pt x="49" y="6"/>
                    </a:lnTo>
                    <a:lnTo>
                      <a:pt x="74" y="6"/>
                    </a:lnTo>
                    <a:lnTo>
                      <a:pt x="74" y="10"/>
                    </a:lnTo>
                    <a:lnTo>
                      <a:pt x="49" y="10"/>
                    </a:lnTo>
                    <a:lnTo>
                      <a:pt x="49" y="15"/>
                    </a:lnTo>
                    <a:lnTo>
                      <a:pt x="25" y="15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0" name="Freeform 150"/>
              <p:cNvSpPr>
                <a:spLocks/>
              </p:cNvSpPr>
              <p:nvPr/>
            </p:nvSpPr>
            <p:spPr bwMode="auto">
              <a:xfrm>
                <a:off x="4654" y="1444"/>
                <a:ext cx="74" cy="15"/>
              </a:xfrm>
              <a:custGeom>
                <a:avLst/>
                <a:gdLst>
                  <a:gd name="T0" fmla="*/ 0 w 74"/>
                  <a:gd name="T1" fmla="*/ 6 h 15"/>
                  <a:gd name="T2" fmla="*/ 25 w 74"/>
                  <a:gd name="T3" fmla="*/ 6 h 15"/>
                  <a:gd name="T4" fmla="*/ 25 w 74"/>
                  <a:gd name="T5" fmla="*/ 0 h 15"/>
                  <a:gd name="T6" fmla="*/ 49 w 74"/>
                  <a:gd name="T7" fmla="*/ 0 h 15"/>
                  <a:gd name="T8" fmla="*/ 49 w 74"/>
                  <a:gd name="T9" fmla="*/ 6 h 15"/>
                  <a:gd name="T10" fmla="*/ 74 w 74"/>
                  <a:gd name="T11" fmla="*/ 6 h 15"/>
                  <a:gd name="T12" fmla="*/ 74 w 74"/>
                  <a:gd name="T13" fmla="*/ 10 h 15"/>
                  <a:gd name="T14" fmla="*/ 49 w 74"/>
                  <a:gd name="T15" fmla="*/ 10 h 15"/>
                  <a:gd name="T16" fmla="*/ 49 w 74"/>
                  <a:gd name="T17" fmla="*/ 15 h 15"/>
                  <a:gd name="T18" fmla="*/ 25 w 74"/>
                  <a:gd name="T19" fmla="*/ 15 h 15"/>
                  <a:gd name="T20" fmla="*/ 25 w 74"/>
                  <a:gd name="T21" fmla="*/ 10 h 15"/>
                  <a:gd name="T22" fmla="*/ 0 w 74"/>
                  <a:gd name="T23" fmla="*/ 10 h 15"/>
                  <a:gd name="T24" fmla="*/ 0 w 74"/>
                  <a:gd name="T25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4" h="15">
                    <a:moveTo>
                      <a:pt x="0" y="6"/>
                    </a:moveTo>
                    <a:lnTo>
                      <a:pt x="25" y="6"/>
                    </a:lnTo>
                    <a:lnTo>
                      <a:pt x="25" y="0"/>
                    </a:lnTo>
                    <a:lnTo>
                      <a:pt x="49" y="0"/>
                    </a:lnTo>
                    <a:lnTo>
                      <a:pt x="49" y="6"/>
                    </a:lnTo>
                    <a:lnTo>
                      <a:pt x="74" y="6"/>
                    </a:lnTo>
                    <a:lnTo>
                      <a:pt x="74" y="10"/>
                    </a:lnTo>
                    <a:lnTo>
                      <a:pt x="49" y="10"/>
                    </a:lnTo>
                    <a:lnTo>
                      <a:pt x="49" y="15"/>
                    </a:lnTo>
                    <a:lnTo>
                      <a:pt x="25" y="15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1" name="Line 151"/>
              <p:cNvSpPr>
                <a:spLocks noChangeShapeType="1"/>
              </p:cNvSpPr>
              <p:nvPr/>
            </p:nvSpPr>
            <p:spPr bwMode="auto">
              <a:xfrm>
                <a:off x="4679" y="1448"/>
                <a:ext cx="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2" name="Line 152"/>
              <p:cNvSpPr>
                <a:spLocks noChangeShapeType="1"/>
              </p:cNvSpPr>
              <p:nvPr/>
            </p:nvSpPr>
            <p:spPr bwMode="auto">
              <a:xfrm>
                <a:off x="4679" y="1455"/>
                <a:ext cx="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3" name="Freeform 153"/>
              <p:cNvSpPr>
                <a:spLocks noEditPoints="1"/>
              </p:cNvSpPr>
              <p:nvPr/>
            </p:nvSpPr>
            <p:spPr bwMode="auto">
              <a:xfrm>
                <a:off x="4335" y="1395"/>
                <a:ext cx="428" cy="92"/>
              </a:xfrm>
              <a:custGeom>
                <a:avLst/>
                <a:gdLst>
                  <a:gd name="T0" fmla="*/ 186 w 428"/>
                  <a:gd name="T1" fmla="*/ 4 h 92"/>
                  <a:gd name="T2" fmla="*/ 289 w 428"/>
                  <a:gd name="T3" fmla="*/ 4 h 92"/>
                  <a:gd name="T4" fmla="*/ 289 w 428"/>
                  <a:gd name="T5" fmla="*/ 81 h 92"/>
                  <a:gd name="T6" fmla="*/ 186 w 428"/>
                  <a:gd name="T7" fmla="*/ 81 h 92"/>
                  <a:gd name="T8" fmla="*/ 186 w 428"/>
                  <a:gd name="T9" fmla="*/ 4 h 92"/>
                  <a:gd name="T10" fmla="*/ 0 w 428"/>
                  <a:gd name="T11" fmla="*/ 4 h 92"/>
                  <a:gd name="T12" fmla="*/ 428 w 428"/>
                  <a:gd name="T13" fmla="*/ 4 h 92"/>
                  <a:gd name="T14" fmla="*/ 428 w 428"/>
                  <a:gd name="T15" fmla="*/ 0 h 92"/>
                  <a:gd name="T16" fmla="*/ 0 w 428"/>
                  <a:gd name="T17" fmla="*/ 0 h 92"/>
                  <a:gd name="T18" fmla="*/ 0 w 428"/>
                  <a:gd name="T19" fmla="*/ 4 h 92"/>
                  <a:gd name="T20" fmla="*/ 0 w 428"/>
                  <a:gd name="T21" fmla="*/ 85 h 92"/>
                  <a:gd name="T22" fmla="*/ 428 w 428"/>
                  <a:gd name="T23" fmla="*/ 85 h 92"/>
                  <a:gd name="T24" fmla="*/ 428 w 428"/>
                  <a:gd name="T25" fmla="*/ 81 h 92"/>
                  <a:gd name="T26" fmla="*/ 0 w 428"/>
                  <a:gd name="T27" fmla="*/ 81 h 92"/>
                  <a:gd name="T28" fmla="*/ 0 w 428"/>
                  <a:gd name="T29" fmla="*/ 85 h 92"/>
                  <a:gd name="T30" fmla="*/ 0 w 428"/>
                  <a:gd name="T31" fmla="*/ 92 h 92"/>
                  <a:gd name="T32" fmla="*/ 428 w 428"/>
                  <a:gd name="T33" fmla="*/ 92 h 92"/>
                  <a:gd name="T34" fmla="*/ 428 w 428"/>
                  <a:gd name="T35" fmla="*/ 87 h 92"/>
                  <a:gd name="T36" fmla="*/ 0 w 428"/>
                  <a:gd name="T37" fmla="*/ 87 h 92"/>
                  <a:gd name="T38" fmla="*/ 0 w 428"/>
                  <a:gd name="T3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8" h="92">
                    <a:moveTo>
                      <a:pt x="186" y="4"/>
                    </a:moveTo>
                    <a:lnTo>
                      <a:pt x="289" y="4"/>
                    </a:lnTo>
                    <a:lnTo>
                      <a:pt x="289" y="81"/>
                    </a:lnTo>
                    <a:lnTo>
                      <a:pt x="186" y="81"/>
                    </a:lnTo>
                    <a:lnTo>
                      <a:pt x="186" y="4"/>
                    </a:lnTo>
                    <a:close/>
                    <a:moveTo>
                      <a:pt x="0" y="4"/>
                    </a:moveTo>
                    <a:lnTo>
                      <a:pt x="428" y="4"/>
                    </a:lnTo>
                    <a:lnTo>
                      <a:pt x="428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  <a:moveTo>
                      <a:pt x="0" y="85"/>
                    </a:moveTo>
                    <a:lnTo>
                      <a:pt x="428" y="85"/>
                    </a:lnTo>
                    <a:lnTo>
                      <a:pt x="428" y="81"/>
                    </a:lnTo>
                    <a:lnTo>
                      <a:pt x="0" y="81"/>
                    </a:lnTo>
                    <a:lnTo>
                      <a:pt x="0" y="85"/>
                    </a:lnTo>
                    <a:close/>
                    <a:moveTo>
                      <a:pt x="0" y="92"/>
                    </a:moveTo>
                    <a:lnTo>
                      <a:pt x="428" y="92"/>
                    </a:lnTo>
                    <a:lnTo>
                      <a:pt x="428" y="87"/>
                    </a:lnTo>
                    <a:lnTo>
                      <a:pt x="0" y="87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4" name="Rectangle 154"/>
              <p:cNvSpPr>
                <a:spLocks noChangeArrowheads="1"/>
              </p:cNvSpPr>
              <p:nvPr/>
            </p:nvSpPr>
            <p:spPr bwMode="auto">
              <a:xfrm>
                <a:off x="4521" y="1399"/>
                <a:ext cx="103" cy="7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5" name="Rectangle 155"/>
              <p:cNvSpPr>
                <a:spLocks noChangeArrowheads="1"/>
              </p:cNvSpPr>
              <p:nvPr/>
            </p:nvSpPr>
            <p:spPr bwMode="auto">
              <a:xfrm>
                <a:off x="4335" y="1395"/>
                <a:ext cx="428" cy="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6" name="Rectangle 156"/>
              <p:cNvSpPr>
                <a:spLocks noChangeArrowheads="1"/>
              </p:cNvSpPr>
              <p:nvPr/>
            </p:nvSpPr>
            <p:spPr bwMode="auto">
              <a:xfrm>
                <a:off x="4335" y="1476"/>
                <a:ext cx="428" cy="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7" name="Rectangle 157"/>
              <p:cNvSpPr>
                <a:spLocks noChangeArrowheads="1"/>
              </p:cNvSpPr>
              <p:nvPr/>
            </p:nvSpPr>
            <p:spPr bwMode="auto">
              <a:xfrm>
                <a:off x="4335" y="1482"/>
                <a:ext cx="428" cy="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8" name="Rectangle 158"/>
              <p:cNvSpPr>
                <a:spLocks noChangeArrowheads="1"/>
              </p:cNvSpPr>
              <p:nvPr/>
            </p:nvSpPr>
            <p:spPr bwMode="auto">
              <a:xfrm>
                <a:off x="4525" y="1401"/>
                <a:ext cx="97" cy="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39" name="Rectangle 159"/>
              <p:cNvSpPr>
                <a:spLocks noChangeArrowheads="1"/>
              </p:cNvSpPr>
              <p:nvPr/>
            </p:nvSpPr>
            <p:spPr bwMode="auto">
              <a:xfrm>
                <a:off x="4525" y="1401"/>
                <a:ext cx="97" cy="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0" name="Freeform 160"/>
              <p:cNvSpPr>
                <a:spLocks/>
              </p:cNvSpPr>
              <p:nvPr/>
            </p:nvSpPr>
            <p:spPr bwMode="auto">
              <a:xfrm>
                <a:off x="4348" y="1422"/>
                <a:ext cx="94" cy="30"/>
              </a:xfrm>
              <a:custGeom>
                <a:avLst/>
                <a:gdLst>
                  <a:gd name="T0" fmla="*/ 2 w 94"/>
                  <a:gd name="T1" fmla="*/ 0 h 30"/>
                  <a:gd name="T2" fmla="*/ 92 w 94"/>
                  <a:gd name="T3" fmla="*/ 0 h 30"/>
                  <a:gd name="T4" fmla="*/ 92 w 94"/>
                  <a:gd name="T5" fmla="*/ 0 h 30"/>
                  <a:gd name="T6" fmla="*/ 92 w 94"/>
                  <a:gd name="T7" fmla="*/ 0 h 30"/>
                  <a:gd name="T8" fmla="*/ 92 w 94"/>
                  <a:gd name="T9" fmla="*/ 0 h 30"/>
                  <a:gd name="T10" fmla="*/ 92 w 94"/>
                  <a:gd name="T11" fmla="*/ 0 h 30"/>
                  <a:gd name="T12" fmla="*/ 94 w 94"/>
                  <a:gd name="T13" fmla="*/ 2 h 30"/>
                  <a:gd name="T14" fmla="*/ 94 w 94"/>
                  <a:gd name="T15" fmla="*/ 2 h 30"/>
                  <a:gd name="T16" fmla="*/ 94 w 94"/>
                  <a:gd name="T17" fmla="*/ 2 h 30"/>
                  <a:gd name="T18" fmla="*/ 94 w 94"/>
                  <a:gd name="T19" fmla="*/ 2 h 30"/>
                  <a:gd name="T20" fmla="*/ 94 w 94"/>
                  <a:gd name="T21" fmla="*/ 28 h 30"/>
                  <a:gd name="T22" fmla="*/ 94 w 94"/>
                  <a:gd name="T23" fmla="*/ 28 h 30"/>
                  <a:gd name="T24" fmla="*/ 94 w 94"/>
                  <a:gd name="T25" fmla="*/ 28 h 30"/>
                  <a:gd name="T26" fmla="*/ 94 w 94"/>
                  <a:gd name="T27" fmla="*/ 30 h 30"/>
                  <a:gd name="T28" fmla="*/ 92 w 94"/>
                  <a:gd name="T29" fmla="*/ 30 h 30"/>
                  <a:gd name="T30" fmla="*/ 92 w 94"/>
                  <a:gd name="T31" fmla="*/ 30 h 30"/>
                  <a:gd name="T32" fmla="*/ 92 w 94"/>
                  <a:gd name="T33" fmla="*/ 30 h 30"/>
                  <a:gd name="T34" fmla="*/ 92 w 94"/>
                  <a:gd name="T35" fmla="*/ 30 h 30"/>
                  <a:gd name="T36" fmla="*/ 92 w 94"/>
                  <a:gd name="T37" fmla="*/ 30 h 30"/>
                  <a:gd name="T38" fmla="*/ 2 w 94"/>
                  <a:gd name="T39" fmla="*/ 30 h 30"/>
                  <a:gd name="T40" fmla="*/ 2 w 94"/>
                  <a:gd name="T41" fmla="*/ 30 h 30"/>
                  <a:gd name="T42" fmla="*/ 2 w 94"/>
                  <a:gd name="T43" fmla="*/ 30 h 30"/>
                  <a:gd name="T44" fmla="*/ 2 w 94"/>
                  <a:gd name="T45" fmla="*/ 30 h 30"/>
                  <a:gd name="T46" fmla="*/ 0 w 94"/>
                  <a:gd name="T47" fmla="*/ 30 h 30"/>
                  <a:gd name="T48" fmla="*/ 0 w 94"/>
                  <a:gd name="T49" fmla="*/ 30 h 30"/>
                  <a:gd name="T50" fmla="*/ 0 w 94"/>
                  <a:gd name="T51" fmla="*/ 28 h 30"/>
                  <a:gd name="T52" fmla="*/ 0 w 94"/>
                  <a:gd name="T53" fmla="*/ 28 h 30"/>
                  <a:gd name="T54" fmla="*/ 0 w 94"/>
                  <a:gd name="T55" fmla="*/ 28 h 30"/>
                  <a:gd name="T56" fmla="*/ 0 w 94"/>
                  <a:gd name="T57" fmla="*/ 2 h 30"/>
                  <a:gd name="T58" fmla="*/ 0 w 94"/>
                  <a:gd name="T59" fmla="*/ 2 h 30"/>
                  <a:gd name="T60" fmla="*/ 0 w 94"/>
                  <a:gd name="T61" fmla="*/ 2 h 30"/>
                  <a:gd name="T62" fmla="*/ 0 w 94"/>
                  <a:gd name="T63" fmla="*/ 2 h 30"/>
                  <a:gd name="T64" fmla="*/ 0 w 94"/>
                  <a:gd name="T65" fmla="*/ 0 h 30"/>
                  <a:gd name="T66" fmla="*/ 2 w 94"/>
                  <a:gd name="T67" fmla="*/ 0 h 30"/>
                  <a:gd name="T68" fmla="*/ 2 w 94"/>
                  <a:gd name="T69" fmla="*/ 0 h 30"/>
                  <a:gd name="T70" fmla="*/ 2 w 94"/>
                  <a:gd name="T71" fmla="*/ 0 h 30"/>
                  <a:gd name="T72" fmla="*/ 2 w 94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" h="30">
                    <a:moveTo>
                      <a:pt x="2" y="0"/>
                    </a:move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4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E5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1" name="Freeform 161"/>
              <p:cNvSpPr>
                <a:spLocks/>
              </p:cNvSpPr>
              <p:nvPr/>
            </p:nvSpPr>
            <p:spPr bwMode="auto">
              <a:xfrm>
                <a:off x="4348" y="1422"/>
                <a:ext cx="94" cy="30"/>
              </a:xfrm>
              <a:custGeom>
                <a:avLst/>
                <a:gdLst>
                  <a:gd name="T0" fmla="*/ 2 w 94"/>
                  <a:gd name="T1" fmla="*/ 0 h 30"/>
                  <a:gd name="T2" fmla="*/ 92 w 94"/>
                  <a:gd name="T3" fmla="*/ 0 h 30"/>
                  <a:gd name="T4" fmla="*/ 92 w 94"/>
                  <a:gd name="T5" fmla="*/ 0 h 30"/>
                  <a:gd name="T6" fmla="*/ 92 w 94"/>
                  <a:gd name="T7" fmla="*/ 0 h 30"/>
                  <a:gd name="T8" fmla="*/ 92 w 94"/>
                  <a:gd name="T9" fmla="*/ 0 h 30"/>
                  <a:gd name="T10" fmla="*/ 92 w 94"/>
                  <a:gd name="T11" fmla="*/ 0 h 30"/>
                  <a:gd name="T12" fmla="*/ 94 w 94"/>
                  <a:gd name="T13" fmla="*/ 2 h 30"/>
                  <a:gd name="T14" fmla="*/ 94 w 94"/>
                  <a:gd name="T15" fmla="*/ 2 h 30"/>
                  <a:gd name="T16" fmla="*/ 94 w 94"/>
                  <a:gd name="T17" fmla="*/ 2 h 30"/>
                  <a:gd name="T18" fmla="*/ 94 w 94"/>
                  <a:gd name="T19" fmla="*/ 2 h 30"/>
                  <a:gd name="T20" fmla="*/ 94 w 94"/>
                  <a:gd name="T21" fmla="*/ 28 h 30"/>
                  <a:gd name="T22" fmla="*/ 94 w 94"/>
                  <a:gd name="T23" fmla="*/ 28 h 30"/>
                  <a:gd name="T24" fmla="*/ 94 w 94"/>
                  <a:gd name="T25" fmla="*/ 28 h 30"/>
                  <a:gd name="T26" fmla="*/ 94 w 94"/>
                  <a:gd name="T27" fmla="*/ 30 h 30"/>
                  <a:gd name="T28" fmla="*/ 92 w 94"/>
                  <a:gd name="T29" fmla="*/ 30 h 30"/>
                  <a:gd name="T30" fmla="*/ 92 w 94"/>
                  <a:gd name="T31" fmla="*/ 30 h 30"/>
                  <a:gd name="T32" fmla="*/ 92 w 94"/>
                  <a:gd name="T33" fmla="*/ 30 h 30"/>
                  <a:gd name="T34" fmla="*/ 92 w 94"/>
                  <a:gd name="T35" fmla="*/ 30 h 30"/>
                  <a:gd name="T36" fmla="*/ 92 w 94"/>
                  <a:gd name="T37" fmla="*/ 30 h 30"/>
                  <a:gd name="T38" fmla="*/ 2 w 94"/>
                  <a:gd name="T39" fmla="*/ 30 h 30"/>
                  <a:gd name="T40" fmla="*/ 2 w 94"/>
                  <a:gd name="T41" fmla="*/ 30 h 30"/>
                  <a:gd name="T42" fmla="*/ 2 w 94"/>
                  <a:gd name="T43" fmla="*/ 30 h 30"/>
                  <a:gd name="T44" fmla="*/ 2 w 94"/>
                  <a:gd name="T45" fmla="*/ 30 h 30"/>
                  <a:gd name="T46" fmla="*/ 0 w 94"/>
                  <a:gd name="T47" fmla="*/ 30 h 30"/>
                  <a:gd name="T48" fmla="*/ 0 w 94"/>
                  <a:gd name="T49" fmla="*/ 30 h 30"/>
                  <a:gd name="T50" fmla="*/ 0 w 94"/>
                  <a:gd name="T51" fmla="*/ 28 h 30"/>
                  <a:gd name="T52" fmla="*/ 0 w 94"/>
                  <a:gd name="T53" fmla="*/ 28 h 30"/>
                  <a:gd name="T54" fmla="*/ 0 w 94"/>
                  <a:gd name="T55" fmla="*/ 28 h 30"/>
                  <a:gd name="T56" fmla="*/ 0 w 94"/>
                  <a:gd name="T57" fmla="*/ 2 h 30"/>
                  <a:gd name="T58" fmla="*/ 0 w 94"/>
                  <a:gd name="T59" fmla="*/ 2 h 30"/>
                  <a:gd name="T60" fmla="*/ 0 w 94"/>
                  <a:gd name="T61" fmla="*/ 2 h 30"/>
                  <a:gd name="T62" fmla="*/ 0 w 94"/>
                  <a:gd name="T63" fmla="*/ 2 h 30"/>
                  <a:gd name="T64" fmla="*/ 0 w 94"/>
                  <a:gd name="T65" fmla="*/ 0 h 30"/>
                  <a:gd name="T66" fmla="*/ 2 w 94"/>
                  <a:gd name="T67" fmla="*/ 0 h 30"/>
                  <a:gd name="T68" fmla="*/ 2 w 94"/>
                  <a:gd name="T69" fmla="*/ 0 h 30"/>
                  <a:gd name="T70" fmla="*/ 2 w 94"/>
                  <a:gd name="T71" fmla="*/ 0 h 30"/>
                  <a:gd name="T72" fmla="*/ 2 w 94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" h="30">
                    <a:moveTo>
                      <a:pt x="2" y="0"/>
                    </a:move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4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9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2" name="Freeform 162"/>
              <p:cNvSpPr>
                <a:spLocks/>
              </p:cNvSpPr>
              <p:nvPr/>
            </p:nvSpPr>
            <p:spPr bwMode="auto">
              <a:xfrm>
                <a:off x="4350" y="1422"/>
                <a:ext cx="90" cy="30"/>
              </a:xfrm>
              <a:custGeom>
                <a:avLst/>
                <a:gdLst>
                  <a:gd name="T0" fmla="*/ 2 w 90"/>
                  <a:gd name="T1" fmla="*/ 0 h 30"/>
                  <a:gd name="T2" fmla="*/ 88 w 90"/>
                  <a:gd name="T3" fmla="*/ 0 h 30"/>
                  <a:gd name="T4" fmla="*/ 88 w 90"/>
                  <a:gd name="T5" fmla="*/ 0 h 30"/>
                  <a:gd name="T6" fmla="*/ 88 w 90"/>
                  <a:gd name="T7" fmla="*/ 0 h 30"/>
                  <a:gd name="T8" fmla="*/ 88 w 90"/>
                  <a:gd name="T9" fmla="*/ 2 h 30"/>
                  <a:gd name="T10" fmla="*/ 90 w 90"/>
                  <a:gd name="T11" fmla="*/ 2 h 30"/>
                  <a:gd name="T12" fmla="*/ 90 w 90"/>
                  <a:gd name="T13" fmla="*/ 2 h 30"/>
                  <a:gd name="T14" fmla="*/ 90 w 90"/>
                  <a:gd name="T15" fmla="*/ 2 h 30"/>
                  <a:gd name="T16" fmla="*/ 90 w 90"/>
                  <a:gd name="T17" fmla="*/ 2 h 30"/>
                  <a:gd name="T18" fmla="*/ 90 w 90"/>
                  <a:gd name="T19" fmla="*/ 3 h 30"/>
                  <a:gd name="T20" fmla="*/ 90 w 90"/>
                  <a:gd name="T21" fmla="*/ 28 h 30"/>
                  <a:gd name="T22" fmla="*/ 90 w 90"/>
                  <a:gd name="T23" fmla="*/ 28 h 30"/>
                  <a:gd name="T24" fmla="*/ 90 w 90"/>
                  <a:gd name="T25" fmla="*/ 28 h 30"/>
                  <a:gd name="T26" fmla="*/ 90 w 90"/>
                  <a:gd name="T27" fmla="*/ 28 h 30"/>
                  <a:gd name="T28" fmla="*/ 90 w 90"/>
                  <a:gd name="T29" fmla="*/ 30 h 30"/>
                  <a:gd name="T30" fmla="*/ 88 w 90"/>
                  <a:gd name="T31" fmla="*/ 30 h 30"/>
                  <a:gd name="T32" fmla="*/ 88 w 90"/>
                  <a:gd name="T33" fmla="*/ 30 h 30"/>
                  <a:gd name="T34" fmla="*/ 88 w 90"/>
                  <a:gd name="T35" fmla="*/ 30 h 30"/>
                  <a:gd name="T36" fmla="*/ 88 w 90"/>
                  <a:gd name="T37" fmla="*/ 30 h 30"/>
                  <a:gd name="T38" fmla="*/ 2 w 90"/>
                  <a:gd name="T39" fmla="*/ 30 h 30"/>
                  <a:gd name="T40" fmla="*/ 2 w 90"/>
                  <a:gd name="T41" fmla="*/ 30 h 30"/>
                  <a:gd name="T42" fmla="*/ 2 w 90"/>
                  <a:gd name="T43" fmla="*/ 30 h 30"/>
                  <a:gd name="T44" fmla="*/ 0 w 90"/>
                  <a:gd name="T45" fmla="*/ 30 h 30"/>
                  <a:gd name="T46" fmla="*/ 0 w 90"/>
                  <a:gd name="T47" fmla="*/ 30 h 30"/>
                  <a:gd name="T48" fmla="*/ 0 w 90"/>
                  <a:gd name="T49" fmla="*/ 28 h 30"/>
                  <a:gd name="T50" fmla="*/ 0 w 90"/>
                  <a:gd name="T51" fmla="*/ 28 h 30"/>
                  <a:gd name="T52" fmla="*/ 0 w 90"/>
                  <a:gd name="T53" fmla="*/ 28 h 30"/>
                  <a:gd name="T54" fmla="*/ 0 w 90"/>
                  <a:gd name="T55" fmla="*/ 28 h 30"/>
                  <a:gd name="T56" fmla="*/ 0 w 90"/>
                  <a:gd name="T57" fmla="*/ 3 h 30"/>
                  <a:gd name="T58" fmla="*/ 0 w 90"/>
                  <a:gd name="T59" fmla="*/ 2 h 30"/>
                  <a:gd name="T60" fmla="*/ 0 w 90"/>
                  <a:gd name="T61" fmla="*/ 2 h 30"/>
                  <a:gd name="T62" fmla="*/ 0 w 90"/>
                  <a:gd name="T63" fmla="*/ 2 h 30"/>
                  <a:gd name="T64" fmla="*/ 0 w 90"/>
                  <a:gd name="T65" fmla="*/ 2 h 30"/>
                  <a:gd name="T66" fmla="*/ 0 w 90"/>
                  <a:gd name="T67" fmla="*/ 2 h 30"/>
                  <a:gd name="T68" fmla="*/ 2 w 90"/>
                  <a:gd name="T69" fmla="*/ 0 h 30"/>
                  <a:gd name="T70" fmla="*/ 2 w 90"/>
                  <a:gd name="T71" fmla="*/ 0 h 30"/>
                  <a:gd name="T72" fmla="*/ 2 w 90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30">
                    <a:moveTo>
                      <a:pt x="2" y="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3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3" name="Freeform 163"/>
              <p:cNvSpPr>
                <a:spLocks/>
              </p:cNvSpPr>
              <p:nvPr/>
            </p:nvSpPr>
            <p:spPr bwMode="auto">
              <a:xfrm>
                <a:off x="4350" y="1422"/>
                <a:ext cx="90" cy="30"/>
              </a:xfrm>
              <a:custGeom>
                <a:avLst/>
                <a:gdLst>
                  <a:gd name="T0" fmla="*/ 2 w 90"/>
                  <a:gd name="T1" fmla="*/ 0 h 30"/>
                  <a:gd name="T2" fmla="*/ 88 w 90"/>
                  <a:gd name="T3" fmla="*/ 0 h 30"/>
                  <a:gd name="T4" fmla="*/ 88 w 90"/>
                  <a:gd name="T5" fmla="*/ 0 h 30"/>
                  <a:gd name="T6" fmla="*/ 88 w 90"/>
                  <a:gd name="T7" fmla="*/ 0 h 30"/>
                  <a:gd name="T8" fmla="*/ 88 w 90"/>
                  <a:gd name="T9" fmla="*/ 2 h 30"/>
                  <a:gd name="T10" fmla="*/ 90 w 90"/>
                  <a:gd name="T11" fmla="*/ 2 h 30"/>
                  <a:gd name="T12" fmla="*/ 90 w 90"/>
                  <a:gd name="T13" fmla="*/ 2 h 30"/>
                  <a:gd name="T14" fmla="*/ 90 w 90"/>
                  <a:gd name="T15" fmla="*/ 2 h 30"/>
                  <a:gd name="T16" fmla="*/ 90 w 90"/>
                  <a:gd name="T17" fmla="*/ 2 h 30"/>
                  <a:gd name="T18" fmla="*/ 90 w 90"/>
                  <a:gd name="T19" fmla="*/ 3 h 30"/>
                  <a:gd name="T20" fmla="*/ 90 w 90"/>
                  <a:gd name="T21" fmla="*/ 28 h 30"/>
                  <a:gd name="T22" fmla="*/ 90 w 90"/>
                  <a:gd name="T23" fmla="*/ 28 h 30"/>
                  <a:gd name="T24" fmla="*/ 90 w 90"/>
                  <a:gd name="T25" fmla="*/ 28 h 30"/>
                  <a:gd name="T26" fmla="*/ 90 w 90"/>
                  <a:gd name="T27" fmla="*/ 28 h 30"/>
                  <a:gd name="T28" fmla="*/ 90 w 90"/>
                  <a:gd name="T29" fmla="*/ 30 h 30"/>
                  <a:gd name="T30" fmla="*/ 88 w 90"/>
                  <a:gd name="T31" fmla="*/ 30 h 30"/>
                  <a:gd name="T32" fmla="*/ 88 w 90"/>
                  <a:gd name="T33" fmla="*/ 30 h 30"/>
                  <a:gd name="T34" fmla="*/ 88 w 90"/>
                  <a:gd name="T35" fmla="*/ 30 h 30"/>
                  <a:gd name="T36" fmla="*/ 88 w 90"/>
                  <a:gd name="T37" fmla="*/ 30 h 30"/>
                  <a:gd name="T38" fmla="*/ 2 w 90"/>
                  <a:gd name="T39" fmla="*/ 30 h 30"/>
                  <a:gd name="T40" fmla="*/ 2 w 90"/>
                  <a:gd name="T41" fmla="*/ 30 h 30"/>
                  <a:gd name="T42" fmla="*/ 2 w 90"/>
                  <a:gd name="T43" fmla="*/ 30 h 30"/>
                  <a:gd name="T44" fmla="*/ 0 w 90"/>
                  <a:gd name="T45" fmla="*/ 30 h 30"/>
                  <a:gd name="T46" fmla="*/ 0 w 90"/>
                  <a:gd name="T47" fmla="*/ 30 h 30"/>
                  <a:gd name="T48" fmla="*/ 0 w 90"/>
                  <a:gd name="T49" fmla="*/ 28 h 30"/>
                  <a:gd name="T50" fmla="*/ 0 w 90"/>
                  <a:gd name="T51" fmla="*/ 28 h 30"/>
                  <a:gd name="T52" fmla="*/ 0 w 90"/>
                  <a:gd name="T53" fmla="*/ 28 h 30"/>
                  <a:gd name="T54" fmla="*/ 0 w 90"/>
                  <a:gd name="T55" fmla="*/ 28 h 30"/>
                  <a:gd name="T56" fmla="*/ 0 w 90"/>
                  <a:gd name="T57" fmla="*/ 3 h 30"/>
                  <a:gd name="T58" fmla="*/ 0 w 90"/>
                  <a:gd name="T59" fmla="*/ 2 h 30"/>
                  <a:gd name="T60" fmla="*/ 0 w 90"/>
                  <a:gd name="T61" fmla="*/ 2 h 30"/>
                  <a:gd name="T62" fmla="*/ 0 w 90"/>
                  <a:gd name="T63" fmla="*/ 2 h 30"/>
                  <a:gd name="T64" fmla="*/ 0 w 90"/>
                  <a:gd name="T65" fmla="*/ 2 h 30"/>
                  <a:gd name="T66" fmla="*/ 0 w 90"/>
                  <a:gd name="T67" fmla="*/ 2 h 30"/>
                  <a:gd name="T68" fmla="*/ 2 w 90"/>
                  <a:gd name="T69" fmla="*/ 0 h 30"/>
                  <a:gd name="T70" fmla="*/ 2 w 90"/>
                  <a:gd name="T71" fmla="*/ 0 h 30"/>
                  <a:gd name="T72" fmla="*/ 2 w 90"/>
                  <a:gd name="T7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30">
                    <a:moveTo>
                      <a:pt x="2" y="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3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0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4" name="Freeform 164"/>
              <p:cNvSpPr>
                <a:spLocks/>
              </p:cNvSpPr>
              <p:nvPr/>
            </p:nvSpPr>
            <p:spPr bwMode="auto">
              <a:xfrm>
                <a:off x="4358" y="1429"/>
                <a:ext cx="13" cy="13"/>
              </a:xfrm>
              <a:custGeom>
                <a:avLst/>
                <a:gdLst>
                  <a:gd name="T0" fmla="*/ 5 w 13"/>
                  <a:gd name="T1" fmla="*/ 0 h 13"/>
                  <a:gd name="T2" fmla="*/ 7 w 13"/>
                  <a:gd name="T3" fmla="*/ 0 h 13"/>
                  <a:gd name="T4" fmla="*/ 9 w 13"/>
                  <a:gd name="T5" fmla="*/ 2 h 13"/>
                  <a:gd name="T6" fmla="*/ 9 w 13"/>
                  <a:gd name="T7" fmla="*/ 2 h 13"/>
                  <a:gd name="T8" fmla="*/ 11 w 13"/>
                  <a:gd name="T9" fmla="*/ 2 h 13"/>
                  <a:gd name="T10" fmla="*/ 11 w 13"/>
                  <a:gd name="T11" fmla="*/ 4 h 13"/>
                  <a:gd name="T12" fmla="*/ 11 w 13"/>
                  <a:gd name="T13" fmla="*/ 4 h 13"/>
                  <a:gd name="T14" fmla="*/ 11 w 13"/>
                  <a:gd name="T15" fmla="*/ 6 h 13"/>
                  <a:gd name="T16" fmla="*/ 13 w 13"/>
                  <a:gd name="T17" fmla="*/ 8 h 13"/>
                  <a:gd name="T18" fmla="*/ 11 w 13"/>
                  <a:gd name="T19" fmla="*/ 8 h 13"/>
                  <a:gd name="T20" fmla="*/ 11 w 13"/>
                  <a:gd name="T21" fmla="*/ 10 h 13"/>
                  <a:gd name="T22" fmla="*/ 11 w 13"/>
                  <a:gd name="T23" fmla="*/ 11 h 13"/>
                  <a:gd name="T24" fmla="*/ 11 w 13"/>
                  <a:gd name="T25" fmla="*/ 11 h 13"/>
                  <a:gd name="T26" fmla="*/ 9 w 13"/>
                  <a:gd name="T27" fmla="*/ 11 h 13"/>
                  <a:gd name="T28" fmla="*/ 9 w 13"/>
                  <a:gd name="T29" fmla="*/ 13 h 13"/>
                  <a:gd name="T30" fmla="*/ 7 w 13"/>
                  <a:gd name="T31" fmla="*/ 13 h 13"/>
                  <a:gd name="T32" fmla="*/ 5 w 13"/>
                  <a:gd name="T33" fmla="*/ 13 h 13"/>
                  <a:gd name="T34" fmla="*/ 5 w 13"/>
                  <a:gd name="T35" fmla="*/ 13 h 13"/>
                  <a:gd name="T36" fmla="*/ 3 w 13"/>
                  <a:gd name="T37" fmla="*/ 13 h 13"/>
                  <a:gd name="T38" fmla="*/ 2 w 13"/>
                  <a:gd name="T39" fmla="*/ 11 h 13"/>
                  <a:gd name="T40" fmla="*/ 2 w 13"/>
                  <a:gd name="T41" fmla="*/ 11 h 13"/>
                  <a:gd name="T42" fmla="*/ 0 w 13"/>
                  <a:gd name="T43" fmla="*/ 11 h 13"/>
                  <a:gd name="T44" fmla="*/ 0 w 13"/>
                  <a:gd name="T45" fmla="*/ 10 h 13"/>
                  <a:gd name="T46" fmla="*/ 0 w 13"/>
                  <a:gd name="T47" fmla="*/ 8 h 13"/>
                  <a:gd name="T48" fmla="*/ 0 w 13"/>
                  <a:gd name="T49" fmla="*/ 8 h 13"/>
                  <a:gd name="T50" fmla="*/ 0 w 13"/>
                  <a:gd name="T51" fmla="*/ 6 h 13"/>
                  <a:gd name="T52" fmla="*/ 0 w 13"/>
                  <a:gd name="T53" fmla="*/ 4 h 13"/>
                  <a:gd name="T54" fmla="*/ 0 w 13"/>
                  <a:gd name="T55" fmla="*/ 4 h 13"/>
                  <a:gd name="T56" fmla="*/ 2 w 13"/>
                  <a:gd name="T57" fmla="*/ 2 h 13"/>
                  <a:gd name="T58" fmla="*/ 2 w 13"/>
                  <a:gd name="T59" fmla="*/ 2 h 13"/>
                  <a:gd name="T60" fmla="*/ 3 w 13"/>
                  <a:gd name="T61" fmla="*/ 2 h 13"/>
                  <a:gd name="T62" fmla="*/ 5 w 13"/>
                  <a:gd name="T63" fmla="*/ 0 h 13"/>
                  <a:gd name="T64" fmla="*/ 5 w 13"/>
                  <a:gd name="T6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3">
                    <a:moveTo>
                      <a:pt x="5" y="0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13" y="8"/>
                    </a:lnTo>
                    <a:lnTo>
                      <a:pt x="11" y="8"/>
                    </a:lnTo>
                    <a:lnTo>
                      <a:pt x="11" y="10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9" y="11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5" name="Freeform 165"/>
              <p:cNvSpPr>
                <a:spLocks/>
              </p:cNvSpPr>
              <p:nvPr/>
            </p:nvSpPr>
            <p:spPr bwMode="auto">
              <a:xfrm>
                <a:off x="4358" y="1429"/>
                <a:ext cx="13" cy="13"/>
              </a:xfrm>
              <a:custGeom>
                <a:avLst/>
                <a:gdLst>
                  <a:gd name="T0" fmla="*/ 5 w 13"/>
                  <a:gd name="T1" fmla="*/ 0 h 13"/>
                  <a:gd name="T2" fmla="*/ 7 w 13"/>
                  <a:gd name="T3" fmla="*/ 0 h 13"/>
                  <a:gd name="T4" fmla="*/ 9 w 13"/>
                  <a:gd name="T5" fmla="*/ 2 h 13"/>
                  <a:gd name="T6" fmla="*/ 9 w 13"/>
                  <a:gd name="T7" fmla="*/ 2 h 13"/>
                  <a:gd name="T8" fmla="*/ 11 w 13"/>
                  <a:gd name="T9" fmla="*/ 2 h 13"/>
                  <a:gd name="T10" fmla="*/ 11 w 13"/>
                  <a:gd name="T11" fmla="*/ 4 h 13"/>
                  <a:gd name="T12" fmla="*/ 11 w 13"/>
                  <a:gd name="T13" fmla="*/ 4 h 13"/>
                  <a:gd name="T14" fmla="*/ 11 w 13"/>
                  <a:gd name="T15" fmla="*/ 6 h 13"/>
                  <a:gd name="T16" fmla="*/ 13 w 13"/>
                  <a:gd name="T17" fmla="*/ 8 h 13"/>
                  <a:gd name="T18" fmla="*/ 11 w 13"/>
                  <a:gd name="T19" fmla="*/ 8 h 13"/>
                  <a:gd name="T20" fmla="*/ 11 w 13"/>
                  <a:gd name="T21" fmla="*/ 10 h 13"/>
                  <a:gd name="T22" fmla="*/ 11 w 13"/>
                  <a:gd name="T23" fmla="*/ 11 h 13"/>
                  <a:gd name="T24" fmla="*/ 11 w 13"/>
                  <a:gd name="T25" fmla="*/ 11 h 13"/>
                  <a:gd name="T26" fmla="*/ 9 w 13"/>
                  <a:gd name="T27" fmla="*/ 11 h 13"/>
                  <a:gd name="T28" fmla="*/ 9 w 13"/>
                  <a:gd name="T29" fmla="*/ 13 h 13"/>
                  <a:gd name="T30" fmla="*/ 7 w 13"/>
                  <a:gd name="T31" fmla="*/ 13 h 13"/>
                  <a:gd name="T32" fmla="*/ 5 w 13"/>
                  <a:gd name="T33" fmla="*/ 13 h 13"/>
                  <a:gd name="T34" fmla="*/ 5 w 13"/>
                  <a:gd name="T35" fmla="*/ 13 h 13"/>
                  <a:gd name="T36" fmla="*/ 3 w 13"/>
                  <a:gd name="T37" fmla="*/ 13 h 13"/>
                  <a:gd name="T38" fmla="*/ 2 w 13"/>
                  <a:gd name="T39" fmla="*/ 11 h 13"/>
                  <a:gd name="T40" fmla="*/ 2 w 13"/>
                  <a:gd name="T41" fmla="*/ 11 h 13"/>
                  <a:gd name="T42" fmla="*/ 0 w 13"/>
                  <a:gd name="T43" fmla="*/ 11 h 13"/>
                  <a:gd name="T44" fmla="*/ 0 w 13"/>
                  <a:gd name="T45" fmla="*/ 10 h 13"/>
                  <a:gd name="T46" fmla="*/ 0 w 13"/>
                  <a:gd name="T47" fmla="*/ 8 h 13"/>
                  <a:gd name="T48" fmla="*/ 0 w 13"/>
                  <a:gd name="T49" fmla="*/ 8 h 13"/>
                  <a:gd name="T50" fmla="*/ 0 w 13"/>
                  <a:gd name="T51" fmla="*/ 6 h 13"/>
                  <a:gd name="T52" fmla="*/ 0 w 13"/>
                  <a:gd name="T53" fmla="*/ 4 h 13"/>
                  <a:gd name="T54" fmla="*/ 0 w 13"/>
                  <a:gd name="T55" fmla="*/ 4 h 13"/>
                  <a:gd name="T56" fmla="*/ 2 w 13"/>
                  <a:gd name="T57" fmla="*/ 2 h 13"/>
                  <a:gd name="T58" fmla="*/ 2 w 13"/>
                  <a:gd name="T59" fmla="*/ 2 h 13"/>
                  <a:gd name="T60" fmla="*/ 3 w 13"/>
                  <a:gd name="T61" fmla="*/ 2 h 13"/>
                  <a:gd name="T62" fmla="*/ 5 w 13"/>
                  <a:gd name="T63" fmla="*/ 0 h 13"/>
                  <a:gd name="T64" fmla="*/ 5 w 13"/>
                  <a:gd name="T6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3">
                    <a:moveTo>
                      <a:pt x="5" y="0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13" y="8"/>
                    </a:lnTo>
                    <a:lnTo>
                      <a:pt x="11" y="8"/>
                    </a:lnTo>
                    <a:lnTo>
                      <a:pt x="11" y="10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9" y="11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6" name="Freeform 166"/>
              <p:cNvSpPr>
                <a:spLocks/>
              </p:cNvSpPr>
              <p:nvPr/>
            </p:nvSpPr>
            <p:spPr bwMode="auto">
              <a:xfrm>
                <a:off x="4358" y="1435"/>
                <a:ext cx="11" cy="4"/>
              </a:xfrm>
              <a:custGeom>
                <a:avLst/>
                <a:gdLst>
                  <a:gd name="T0" fmla="*/ 11 w 11"/>
                  <a:gd name="T1" fmla="*/ 0 h 4"/>
                  <a:gd name="T2" fmla="*/ 7 w 11"/>
                  <a:gd name="T3" fmla="*/ 0 h 4"/>
                  <a:gd name="T4" fmla="*/ 5 w 11"/>
                  <a:gd name="T5" fmla="*/ 0 h 4"/>
                  <a:gd name="T6" fmla="*/ 5 w 11"/>
                  <a:gd name="T7" fmla="*/ 2 h 4"/>
                  <a:gd name="T8" fmla="*/ 3 w 11"/>
                  <a:gd name="T9" fmla="*/ 0 h 4"/>
                  <a:gd name="T10" fmla="*/ 3 w 11"/>
                  <a:gd name="T11" fmla="*/ 0 h 4"/>
                  <a:gd name="T12" fmla="*/ 0 w 11"/>
                  <a:gd name="T13" fmla="*/ 0 h 4"/>
                  <a:gd name="T14" fmla="*/ 0 w 11"/>
                  <a:gd name="T15" fmla="*/ 2 h 4"/>
                  <a:gd name="T16" fmla="*/ 3 w 11"/>
                  <a:gd name="T17" fmla="*/ 2 h 4"/>
                  <a:gd name="T18" fmla="*/ 3 w 11"/>
                  <a:gd name="T19" fmla="*/ 2 h 4"/>
                  <a:gd name="T20" fmla="*/ 5 w 11"/>
                  <a:gd name="T21" fmla="*/ 4 h 4"/>
                  <a:gd name="T22" fmla="*/ 5 w 11"/>
                  <a:gd name="T23" fmla="*/ 2 h 4"/>
                  <a:gd name="T24" fmla="*/ 7 w 11"/>
                  <a:gd name="T25" fmla="*/ 2 h 4"/>
                  <a:gd name="T26" fmla="*/ 7 w 11"/>
                  <a:gd name="T27" fmla="*/ 2 h 4"/>
                  <a:gd name="T28" fmla="*/ 11 w 11"/>
                  <a:gd name="T29" fmla="*/ 2 h 4"/>
                  <a:gd name="T30" fmla="*/ 11 w 11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7" name="Freeform 167"/>
              <p:cNvSpPr>
                <a:spLocks/>
              </p:cNvSpPr>
              <p:nvPr/>
            </p:nvSpPr>
            <p:spPr bwMode="auto">
              <a:xfrm>
                <a:off x="4358" y="1435"/>
                <a:ext cx="11" cy="4"/>
              </a:xfrm>
              <a:custGeom>
                <a:avLst/>
                <a:gdLst>
                  <a:gd name="T0" fmla="*/ 11 w 11"/>
                  <a:gd name="T1" fmla="*/ 0 h 4"/>
                  <a:gd name="T2" fmla="*/ 7 w 11"/>
                  <a:gd name="T3" fmla="*/ 0 h 4"/>
                  <a:gd name="T4" fmla="*/ 5 w 11"/>
                  <a:gd name="T5" fmla="*/ 0 h 4"/>
                  <a:gd name="T6" fmla="*/ 5 w 11"/>
                  <a:gd name="T7" fmla="*/ 2 h 4"/>
                  <a:gd name="T8" fmla="*/ 3 w 11"/>
                  <a:gd name="T9" fmla="*/ 0 h 4"/>
                  <a:gd name="T10" fmla="*/ 3 w 11"/>
                  <a:gd name="T11" fmla="*/ 0 h 4"/>
                  <a:gd name="T12" fmla="*/ 0 w 11"/>
                  <a:gd name="T13" fmla="*/ 0 h 4"/>
                  <a:gd name="T14" fmla="*/ 0 w 11"/>
                  <a:gd name="T15" fmla="*/ 2 h 4"/>
                  <a:gd name="T16" fmla="*/ 3 w 11"/>
                  <a:gd name="T17" fmla="*/ 2 h 4"/>
                  <a:gd name="T18" fmla="*/ 3 w 11"/>
                  <a:gd name="T19" fmla="*/ 2 h 4"/>
                  <a:gd name="T20" fmla="*/ 5 w 11"/>
                  <a:gd name="T21" fmla="*/ 4 h 4"/>
                  <a:gd name="T22" fmla="*/ 5 w 11"/>
                  <a:gd name="T23" fmla="*/ 2 h 4"/>
                  <a:gd name="T24" fmla="*/ 7 w 11"/>
                  <a:gd name="T25" fmla="*/ 2 h 4"/>
                  <a:gd name="T26" fmla="*/ 7 w 11"/>
                  <a:gd name="T27" fmla="*/ 2 h 4"/>
                  <a:gd name="T28" fmla="*/ 11 w 11"/>
                  <a:gd name="T29" fmla="*/ 2 h 4"/>
                  <a:gd name="T30" fmla="*/ 11 w 11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1" y="2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8" name="Freeform 168"/>
              <p:cNvSpPr>
                <a:spLocks/>
              </p:cNvSpPr>
              <p:nvPr/>
            </p:nvSpPr>
            <p:spPr bwMode="auto">
              <a:xfrm>
                <a:off x="4713" y="1455"/>
                <a:ext cx="7" cy="6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0 h 6"/>
                  <a:gd name="T8" fmla="*/ 7 w 7"/>
                  <a:gd name="T9" fmla="*/ 0 h 6"/>
                  <a:gd name="T10" fmla="*/ 7 w 7"/>
                  <a:gd name="T11" fmla="*/ 0 h 6"/>
                  <a:gd name="T12" fmla="*/ 7 w 7"/>
                  <a:gd name="T13" fmla="*/ 2 h 6"/>
                  <a:gd name="T14" fmla="*/ 7 w 7"/>
                  <a:gd name="T15" fmla="*/ 2 h 6"/>
                  <a:gd name="T16" fmla="*/ 7 w 7"/>
                  <a:gd name="T17" fmla="*/ 2 h 6"/>
                  <a:gd name="T18" fmla="*/ 7 w 7"/>
                  <a:gd name="T19" fmla="*/ 2 h 6"/>
                  <a:gd name="T20" fmla="*/ 7 w 7"/>
                  <a:gd name="T21" fmla="*/ 6 h 6"/>
                  <a:gd name="T22" fmla="*/ 7 w 7"/>
                  <a:gd name="T23" fmla="*/ 6 h 6"/>
                  <a:gd name="T24" fmla="*/ 7 w 7"/>
                  <a:gd name="T25" fmla="*/ 6 h 6"/>
                  <a:gd name="T26" fmla="*/ 7 w 7"/>
                  <a:gd name="T27" fmla="*/ 6 h 6"/>
                  <a:gd name="T28" fmla="*/ 7 w 7"/>
                  <a:gd name="T29" fmla="*/ 6 h 6"/>
                  <a:gd name="T30" fmla="*/ 7 w 7"/>
                  <a:gd name="T31" fmla="*/ 6 h 6"/>
                  <a:gd name="T32" fmla="*/ 7 w 7"/>
                  <a:gd name="T33" fmla="*/ 6 h 6"/>
                  <a:gd name="T34" fmla="*/ 7 w 7"/>
                  <a:gd name="T35" fmla="*/ 6 h 6"/>
                  <a:gd name="T36" fmla="*/ 7 w 7"/>
                  <a:gd name="T37" fmla="*/ 6 h 6"/>
                  <a:gd name="T38" fmla="*/ 0 w 7"/>
                  <a:gd name="T39" fmla="*/ 6 h 6"/>
                  <a:gd name="T40" fmla="*/ 0 w 7"/>
                  <a:gd name="T41" fmla="*/ 6 h 6"/>
                  <a:gd name="T42" fmla="*/ 0 w 7"/>
                  <a:gd name="T43" fmla="*/ 6 h 6"/>
                  <a:gd name="T44" fmla="*/ 0 w 7"/>
                  <a:gd name="T45" fmla="*/ 6 h 6"/>
                  <a:gd name="T46" fmla="*/ 0 w 7"/>
                  <a:gd name="T47" fmla="*/ 6 h 6"/>
                  <a:gd name="T48" fmla="*/ 0 w 7"/>
                  <a:gd name="T49" fmla="*/ 6 h 6"/>
                  <a:gd name="T50" fmla="*/ 0 w 7"/>
                  <a:gd name="T51" fmla="*/ 6 h 6"/>
                  <a:gd name="T52" fmla="*/ 0 w 7"/>
                  <a:gd name="T53" fmla="*/ 6 h 6"/>
                  <a:gd name="T54" fmla="*/ 0 w 7"/>
                  <a:gd name="T55" fmla="*/ 6 h 6"/>
                  <a:gd name="T56" fmla="*/ 0 w 7"/>
                  <a:gd name="T57" fmla="*/ 2 h 6"/>
                  <a:gd name="T58" fmla="*/ 0 w 7"/>
                  <a:gd name="T59" fmla="*/ 2 h 6"/>
                  <a:gd name="T60" fmla="*/ 0 w 7"/>
                  <a:gd name="T61" fmla="*/ 2 h 6"/>
                  <a:gd name="T62" fmla="*/ 0 w 7"/>
                  <a:gd name="T63" fmla="*/ 2 h 6"/>
                  <a:gd name="T64" fmla="*/ 0 w 7"/>
                  <a:gd name="T65" fmla="*/ 0 h 6"/>
                  <a:gd name="T66" fmla="*/ 0 w 7"/>
                  <a:gd name="T67" fmla="*/ 0 h 6"/>
                  <a:gd name="T68" fmla="*/ 0 w 7"/>
                  <a:gd name="T69" fmla="*/ 0 h 6"/>
                  <a:gd name="T70" fmla="*/ 0 w 7"/>
                  <a:gd name="T71" fmla="*/ 0 h 6"/>
                  <a:gd name="T72" fmla="*/ 0 w 7"/>
                  <a:gd name="T7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49" name="Freeform 169"/>
              <p:cNvSpPr>
                <a:spLocks/>
              </p:cNvSpPr>
              <p:nvPr/>
            </p:nvSpPr>
            <p:spPr bwMode="auto">
              <a:xfrm>
                <a:off x="4352" y="1461"/>
                <a:ext cx="396" cy="105"/>
              </a:xfrm>
              <a:custGeom>
                <a:avLst/>
                <a:gdLst>
                  <a:gd name="T0" fmla="*/ 4 w 396"/>
                  <a:gd name="T1" fmla="*/ 0 h 105"/>
                  <a:gd name="T2" fmla="*/ 391 w 396"/>
                  <a:gd name="T3" fmla="*/ 0 h 105"/>
                  <a:gd name="T4" fmla="*/ 391 w 396"/>
                  <a:gd name="T5" fmla="*/ 0 h 105"/>
                  <a:gd name="T6" fmla="*/ 392 w 396"/>
                  <a:gd name="T7" fmla="*/ 2 h 105"/>
                  <a:gd name="T8" fmla="*/ 392 w 396"/>
                  <a:gd name="T9" fmla="*/ 2 h 105"/>
                  <a:gd name="T10" fmla="*/ 394 w 396"/>
                  <a:gd name="T11" fmla="*/ 2 h 105"/>
                  <a:gd name="T12" fmla="*/ 394 w 396"/>
                  <a:gd name="T13" fmla="*/ 4 h 105"/>
                  <a:gd name="T14" fmla="*/ 394 w 396"/>
                  <a:gd name="T15" fmla="*/ 6 h 105"/>
                  <a:gd name="T16" fmla="*/ 396 w 396"/>
                  <a:gd name="T17" fmla="*/ 6 h 105"/>
                  <a:gd name="T18" fmla="*/ 396 w 396"/>
                  <a:gd name="T19" fmla="*/ 8 h 105"/>
                  <a:gd name="T20" fmla="*/ 396 w 396"/>
                  <a:gd name="T21" fmla="*/ 100 h 105"/>
                  <a:gd name="T22" fmla="*/ 396 w 396"/>
                  <a:gd name="T23" fmla="*/ 102 h 105"/>
                  <a:gd name="T24" fmla="*/ 394 w 396"/>
                  <a:gd name="T25" fmla="*/ 102 h 105"/>
                  <a:gd name="T26" fmla="*/ 394 w 396"/>
                  <a:gd name="T27" fmla="*/ 104 h 105"/>
                  <a:gd name="T28" fmla="*/ 394 w 396"/>
                  <a:gd name="T29" fmla="*/ 104 h 105"/>
                  <a:gd name="T30" fmla="*/ 392 w 396"/>
                  <a:gd name="T31" fmla="*/ 105 h 105"/>
                  <a:gd name="T32" fmla="*/ 392 w 396"/>
                  <a:gd name="T33" fmla="*/ 105 h 105"/>
                  <a:gd name="T34" fmla="*/ 391 w 396"/>
                  <a:gd name="T35" fmla="*/ 105 h 105"/>
                  <a:gd name="T36" fmla="*/ 391 w 396"/>
                  <a:gd name="T37" fmla="*/ 105 h 105"/>
                  <a:gd name="T38" fmla="*/ 4 w 396"/>
                  <a:gd name="T39" fmla="*/ 105 h 105"/>
                  <a:gd name="T40" fmla="*/ 4 w 396"/>
                  <a:gd name="T41" fmla="*/ 105 h 105"/>
                  <a:gd name="T42" fmla="*/ 2 w 396"/>
                  <a:gd name="T43" fmla="*/ 105 h 105"/>
                  <a:gd name="T44" fmla="*/ 2 w 396"/>
                  <a:gd name="T45" fmla="*/ 105 h 105"/>
                  <a:gd name="T46" fmla="*/ 2 w 396"/>
                  <a:gd name="T47" fmla="*/ 104 h 105"/>
                  <a:gd name="T48" fmla="*/ 0 w 396"/>
                  <a:gd name="T49" fmla="*/ 104 h 105"/>
                  <a:gd name="T50" fmla="*/ 0 w 396"/>
                  <a:gd name="T51" fmla="*/ 102 h 105"/>
                  <a:gd name="T52" fmla="*/ 0 w 396"/>
                  <a:gd name="T53" fmla="*/ 102 h 105"/>
                  <a:gd name="T54" fmla="*/ 0 w 396"/>
                  <a:gd name="T55" fmla="*/ 100 h 105"/>
                  <a:gd name="T56" fmla="*/ 0 w 396"/>
                  <a:gd name="T57" fmla="*/ 8 h 105"/>
                  <a:gd name="T58" fmla="*/ 0 w 396"/>
                  <a:gd name="T59" fmla="*/ 6 h 105"/>
                  <a:gd name="T60" fmla="*/ 0 w 396"/>
                  <a:gd name="T61" fmla="*/ 6 h 105"/>
                  <a:gd name="T62" fmla="*/ 0 w 396"/>
                  <a:gd name="T63" fmla="*/ 4 h 105"/>
                  <a:gd name="T64" fmla="*/ 2 w 396"/>
                  <a:gd name="T65" fmla="*/ 2 h 105"/>
                  <a:gd name="T66" fmla="*/ 2 w 396"/>
                  <a:gd name="T67" fmla="*/ 2 h 105"/>
                  <a:gd name="T68" fmla="*/ 2 w 396"/>
                  <a:gd name="T69" fmla="*/ 2 h 105"/>
                  <a:gd name="T70" fmla="*/ 4 w 396"/>
                  <a:gd name="T71" fmla="*/ 0 h 105"/>
                  <a:gd name="T72" fmla="*/ 4 w 396"/>
                  <a:gd name="T7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105">
                    <a:moveTo>
                      <a:pt x="4" y="0"/>
                    </a:moveTo>
                    <a:lnTo>
                      <a:pt x="391" y="0"/>
                    </a:lnTo>
                    <a:lnTo>
                      <a:pt x="391" y="0"/>
                    </a:lnTo>
                    <a:lnTo>
                      <a:pt x="392" y="2"/>
                    </a:lnTo>
                    <a:lnTo>
                      <a:pt x="392" y="2"/>
                    </a:lnTo>
                    <a:lnTo>
                      <a:pt x="394" y="2"/>
                    </a:lnTo>
                    <a:lnTo>
                      <a:pt x="394" y="4"/>
                    </a:lnTo>
                    <a:lnTo>
                      <a:pt x="394" y="6"/>
                    </a:lnTo>
                    <a:lnTo>
                      <a:pt x="396" y="6"/>
                    </a:lnTo>
                    <a:lnTo>
                      <a:pt x="396" y="8"/>
                    </a:lnTo>
                    <a:lnTo>
                      <a:pt x="396" y="100"/>
                    </a:lnTo>
                    <a:lnTo>
                      <a:pt x="396" y="102"/>
                    </a:lnTo>
                    <a:lnTo>
                      <a:pt x="394" y="102"/>
                    </a:lnTo>
                    <a:lnTo>
                      <a:pt x="394" y="104"/>
                    </a:lnTo>
                    <a:lnTo>
                      <a:pt x="394" y="104"/>
                    </a:lnTo>
                    <a:lnTo>
                      <a:pt x="392" y="105"/>
                    </a:lnTo>
                    <a:lnTo>
                      <a:pt x="392" y="105"/>
                    </a:lnTo>
                    <a:lnTo>
                      <a:pt x="391" y="105"/>
                    </a:lnTo>
                    <a:lnTo>
                      <a:pt x="391" y="105"/>
                    </a:lnTo>
                    <a:lnTo>
                      <a:pt x="4" y="105"/>
                    </a:lnTo>
                    <a:lnTo>
                      <a:pt x="4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0" name="Freeform 170"/>
              <p:cNvSpPr>
                <a:spLocks/>
              </p:cNvSpPr>
              <p:nvPr/>
            </p:nvSpPr>
            <p:spPr bwMode="auto">
              <a:xfrm>
                <a:off x="4352" y="1461"/>
                <a:ext cx="396" cy="105"/>
              </a:xfrm>
              <a:custGeom>
                <a:avLst/>
                <a:gdLst>
                  <a:gd name="T0" fmla="*/ 4 w 396"/>
                  <a:gd name="T1" fmla="*/ 0 h 105"/>
                  <a:gd name="T2" fmla="*/ 391 w 396"/>
                  <a:gd name="T3" fmla="*/ 0 h 105"/>
                  <a:gd name="T4" fmla="*/ 391 w 396"/>
                  <a:gd name="T5" fmla="*/ 0 h 105"/>
                  <a:gd name="T6" fmla="*/ 392 w 396"/>
                  <a:gd name="T7" fmla="*/ 2 h 105"/>
                  <a:gd name="T8" fmla="*/ 392 w 396"/>
                  <a:gd name="T9" fmla="*/ 2 h 105"/>
                  <a:gd name="T10" fmla="*/ 394 w 396"/>
                  <a:gd name="T11" fmla="*/ 2 h 105"/>
                  <a:gd name="T12" fmla="*/ 394 w 396"/>
                  <a:gd name="T13" fmla="*/ 4 h 105"/>
                  <a:gd name="T14" fmla="*/ 394 w 396"/>
                  <a:gd name="T15" fmla="*/ 6 h 105"/>
                  <a:gd name="T16" fmla="*/ 396 w 396"/>
                  <a:gd name="T17" fmla="*/ 6 h 105"/>
                  <a:gd name="T18" fmla="*/ 396 w 396"/>
                  <a:gd name="T19" fmla="*/ 8 h 105"/>
                  <a:gd name="T20" fmla="*/ 396 w 396"/>
                  <a:gd name="T21" fmla="*/ 100 h 105"/>
                  <a:gd name="T22" fmla="*/ 396 w 396"/>
                  <a:gd name="T23" fmla="*/ 102 h 105"/>
                  <a:gd name="T24" fmla="*/ 394 w 396"/>
                  <a:gd name="T25" fmla="*/ 102 h 105"/>
                  <a:gd name="T26" fmla="*/ 394 w 396"/>
                  <a:gd name="T27" fmla="*/ 104 h 105"/>
                  <a:gd name="T28" fmla="*/ 394 w 396"/>
                  <a:gd name="T29" fmla="*/ 104 h 105"/>
                  <a:gd name="T30" fmla="*/ 392 w 396"/>
                  <a:gd name="T31" fmla="*/ 105 h 105"/>
                  <a:gd name="T32" fmla="*/ 392 w 396"/>
                  <a:gd name="T33" fmla="*/ 105 h 105"/>
                  <a:gd name="T34" fmla="*/ 391 w 396"/>
                  <a:gd name="T35" fmla="*/ 105 h 105"/>
                  <a:gd name="T36" fmla="*/ 391 w 396"/>
                  <a:gd name="T37" fmla="*/ 105 h 105"/>
                  <a:gd name="T38" fmla="*/ 4 w 396"/>
                  <a:gd name="T39" fmla="*/ 105 h 105"/>
                  <a:gd name="T40" fmla="*/ 4 w 396"/>
                  <a:gd name="T41" fmla="*/ 105 h 105"/>
                  <a:gd name="T42" fmla="*/ 2 w 396"/>
                  <a:gd name="T43" fmla="*/ 105 h 105"/>
                  <a:gd name="T44" fmla="*/ 2 w 396"/>
                  <a:gd name="T45" fmla="*/ 105 h 105"/>
                  <a:gd name="T46" fmla="*/ 2 w 396"/>
                  <a:gd name="T47" fmla="*/ 104 h 105"/>
                  <a:gd name="T48" fmla="*/ 0 w 396"/>
                  <a:gd name="T49" fmla="*/ 104 h 105"/>
                  <a:gd name="T50" fmla="*/ 0 w 396"/>
                  <a:gd name="T51" fmla="*/ 102 h 105"/>
                  <a:gd name="T52" fmla="*/ 0 w 396"/>
                  <a:gd name="T53" fmla="*/ 102 h 105"/>
                  <a:gd name="T54" fmla="*/ 0 w 396"/>
                  <a:gd name="T55" fmla="*/ 100 h 105"/>
                  <a:gd name="T56" fmla="*/ 0 w 396"/>
                  <a:gd name="T57" fmla="*/ 8 h 105"/>
                  <a:gd name="T58" fmla="*/ 0 w 396"/>
                  <a:gd name="T59" fmla="*/ 6 h 105"/>
                  <a:gd name="T60" fmla="*/ 0 w 396"/>
                  <a:gd name="T61" fmla="*/ 6 h 105"/>
                  <a:gd name="T62" fmla="*/ 0 w 396"/>
                  <a:gd name="T63" fmla="*/ 4 h 105"/>
                  <a:gd name="T64" fmla="*/ 2 w 396"/>
                  <a:gd name="T65" fmla="*/ 2 h 105"/>
                  <a:gd name="T66" fmla="*/ 2 w 396"/>
                  <a:gd name="T67" fmla="*/ 2 h 105"/>
                  <a:gd name="T68" fmla="*/ 2 w 396"/>
                  <a:gd name="T69" fmla="*/ 2 h 105"/>
                  <a:gd name="T70" fmla="*/ 4 w 396"/>
                  <a:gd name="T71" fmla="*/ 0 h 105"/>
                  <a:gd name="T72" fmla="*/ 4 w 396"/>
                  <a:gd name="T7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6" h="105">
                    <a:moveTo>
                      <a:pt x="4" y="0"/>
                    </a:moveTo>
                    <a:lnTo>
                      <a:pt x="391" y="0"/>
                    </a:lnTo>
                    <a:lnTo>
                      <a:pt x="391" y="0"/>
                    </a:lnTo>
                    <a:lnTo>
                      <a:pt x="392" y="2"/>
                    </a:lnTo>
                    <a:lnTo>
                      <a:pt x="392" y="2"/>
                    </a:lnTo>
                    <a:lnTo>
                      <a:pt x="394" y="2"/>
                    </a:lnTo>
                    <a:lnTo>
                      <a:pt x="394" y="4"/>
                    </a:lnTo>
                    <a:lnTo>
                      <a:pt x="394" y="6"/>
                    </a:lnTo>
                    <a:lnTo>
                      <a:pt x="396" y="6"/>
                    </a:lnTo>
                    <a:lnTo>
                      <a:pt x="396" y="8"/>
                    </a:lnTo>
                    <a:lnTo>
                      <a:pt x="396" y="100"/>
                    </a:lnTo>
                    <a:lnTo>
                      <a:pt x="396" y="102"/>
                    </a:lnTo>
                    <a:lnTo>
                      <a:pt x="394" y="102"/>
                    </a:lnTo>
                    <a:lnTo>
                      <a:pt x="394" y="104"/>
                    </a:lnTo>
                    <a:lnTo>
                      <a:pt x="394" y="104"/>
                    </a:lnTo>
                    <a:lnTo>
                      <a:pt x="392" y="105"/>
                    </a:lnTo>
                    <a:lnTo>
                      <a:pt x="392" y="105"/>
                    </a:lnTo>
                    <a:lnTo>
                      <a:pt x="391" y="105"/>
                    </a:lnTo>
                    <a:lnTo>
                      <a:pt x="391" y="105"/>
                    </a:lnTo>
                    <a:lnTo>
                      <a:pt x="4" y="105"/>
                    </a:lnTo>
                    <a:lnTo>
                      <a:pt x="4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1" name="Freeform 171"/>
              <p:cNvSpPr>
                <a:spLocks/>
              </p:cNvSpPr>
              <p:nvPr/>
            </p:nvSpPr>
            <p:spPr bwMode="auto">
              <a:xfrm>
                <a:off x="4373" y="1480"/>
                <a:ext cx="353" cy="62"/>
              </a:xfrm>
              <a:custGeom>
                <a:avLst/>
                <a:gdLst>
                  <a:gd name="T0" fmla="*/ 0 w 353"/>
                  <a:gd name="T1" fmla="*/ 0 h 62"/>
                  <a:gd name="T2" fmla="*/ 0 w 353"/>
                  <a:gd name="T3" fmla="*/ 62 h 62"/>
                  <a:gd name="T4" fmla="*/ 353 w 353"/>
                  <a:gd name="T5" fmla="*/ 62 h 62"/>
                  <a:gd name="T6" fmla="*/ 353 w 353"/>
                  <a:gd name="T7" fmla="*/ 0 h 62"/>
                  <a:gd name="T8" fmla="*/ 353 w 353"/>
                  <a:gd name="T9" fmla="*/ 7 h 62"/>
                  <a:gd name="T10" fmla="*/ 353 w 353"/>
                  <a:gd name="T11" fmla="*/ 15 h 62"/>
                  <a:gd name="T12" fmla="*/ 353 w 353"/>
                  <a:gd name="T13" fmla="*/ 22 h 62"/>
                  <a:gd name="T14" fmla="*/ 353 w 353"/>
                  <a:gd name="T15" fmla="*/ 30 h 62"/>
                  <a:gd name="T16" fmla="*/ 353 w 353"/>
                  <a:gd name="T17" fmla="*/ 39 h 62"/>
                  <a:gd name="T18" fmla="*/ 353 w 353"/>
                  <a:gd name="T19" fmla="*/ 47 h 62"/>
                  <a:gd name="T20" fmla="*/ 353 w 353"/>
                  <a:gd name="T21" fmla="*/ 54 h 62"/>
                  <a:gd name="T22" fmla="*/ 353 w 353"/>
                  <a:gd name="T23" fmla="*/ 62 h 62"/>
                  <a:gd name="T24" fmla="*/ 0 w 353"/>
                  <a:gd name="T25" fmla="*/ 62 h 62"/>
                  <a:gd name="T26" fmla="*/ 0 w 353"/>
                  <a:gd name="T27" fmla="*/ 54 h 62"/>
                  <a:gd name="T28" fmla="*/ 0 w 353"/>
                  <a:gd name="T29" fmla="*/ 47 h 62"/>
                  <a:gd name="T30" fmla="*/ 0 w 353"/>
                  <a:gd name="T31" fmla="*/ 39 h 62"/>
                  <a:gd name="T32" fmla="*/ 0 w 353"/>
                  <a:gd name="T33" fmla="*/ 32 h 62"/>
                  <a:gd name="T34" fmla="*/ 0 w 353"/>
                  <a:gd name="T35" fmla="*/ 22 h 62"/>
                  <a:gd name="T36" fmla="*/ 0 w 353"/>
                  <a:gd name="T37" fmla="*/ 15 h 62"/>
                  <a:gd name="T38" fmla="*/ 0 w 353"/>
                  <a:gd name="T39" fmla="*/ 7 h 62"/>
                  <a:gd name="T40" fmla="*/ 0 w 353"/>
                  <a:gd name="T4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3" h="62">
                    <a:moveTo>
                      <a:pt x="0" y="0"/>
                    </a:moveTo>
                    <a:lnTo>
                      <a:pt x="0" y="62"/>
                    </a:lnTo>
                    <a:lnTo>
                      <a:pt x="353" y="62"/>
                    </a:lnTo>
                    <a:lnTo>
                      <a:pt x="353" y="0"/>
                    </a:lnTo>
                    <a:lnTo>
                      <a:pt x="353" y="7"/>
                    </a:lnTo>
                    <a:lnTo>
                      <a:pt x="353" y="15"/>
                    </a:lnTo>
                    <a:lnTo>
                      <a:pt x="353" y="22"/>
                    </a:lnTo>
                    <a:lnTo>
                      <a:pt x="353" y="30"/>
                    </a:lnTo>
                    <a:lnTo>
                      <a:pt x="353" y="39"/>
                    </a:lnTo>
                    <a:lnTo>
                      <a:pt x="353" y="47"/>
                    </a:lnTo>
                    <a:lnTo>
                      <a:pt x="353" y="54"/>
                    </a:lnTo>
                    <a:lnTo>
                      <a:pt x="353" y="62"/>
                    </a:lnTo>
                    <a:lnTo>
                      <a:pt x="0" y="62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2" name="Freeform 172"/>
              <p:cNvSpPr>
                <a:spLocks/>
              </p:cNvSpPr>
              <p:nvPr/>
            </p:nvSpPr>
            <p:spPr bwMode="auto">
              <a:xfrm>
                <a:off x="4373" y="1480"/>
                <a:ext cx="353" cy="62"/>
              </a:xfrm>
              <a:custGeom>
                <a:avLst/>
                <a:gdLst>
                  <a:gd name="T0" fmla="*/ 0 w 353"/>
                  <a:gd name="T1" fmla="*/ 0 h 62"/>
                  <a:gd name="T2" fmla="*/ 0 w 353"/>
                  <a:gd name="T3" fmla="*/ 62 h 62"/>
                  <a:gd name="T4" fmla="*/ 353 w 353"/>
                  <a:gd name="T5" fmla="*/ 62 h 62"/>
                  <a:gd name="T6" fmla="*/ 353 w 353"/>
                  <a:gd name="T7" fmla="*/ 0 h 62"/>
                  <a:gd name="T8" fmla="*/ 353 w 353"/>
                  <a:gd name="T9" fmla="*/ 7 h 62"/>
                  <a:gd name="T10" fmla="*/ 353 w 353"/>
                  <a:gd name="T11" fmla="*/ 15 h 62"/>
                  <a:gd name="T12" fmla="*/ 353 w 353"/>
                  <a:gd name="T13" fmla="*/ 22 h 62"/>
                  <a:gd name="T14" fmla="*/ 353 w 353"/>
                  <a:gd name="T15" fmla="*/ 30 h 62"/>
                  <a:gd name="T16" fmla="*/ 353 w 353"/>
                  <a:gd name="T17" fmla="*/ 39 h 62"/>
                  <a:gd name="T18" fmla="*/ 353 w 353"/>
                  <a:gd name="T19" fmla="*/ 47 h 62"/>
                  <a:gd name="T20" fmla="*/ 353 w 353"/>
                  <a:gd name="T21" fmla="*/ 54 h 62"/>
                  <a:gd name="T22" fmla="*/ 353 w 353"/>
                  <a:gd name="T23" fmla="*/ 62 h 62"/>
                  <a:gd name="T24" fmla="*/ 0 w 353"/>
                  <a:gd name="T25" fmla="*/ 62 h 62"/>
                  <a:gd name="T26" fmla="*/ 0 w 353"/>
                  <a:gd name="T27" fmla="*/ 54 h 62"/>
                  <a:gd name="T28" fmla="*/ 0 w 353"/>
                  <a:gd name="T29" fmla="*/ 47 h 62"/>
                  <a:gd name="T30" fmla="*/ 0 w 353"/>
                  <a:gd name="T31" fmla="*/ 39 h 62"/>
                  <a:gd name="T32" fmla="*/ 0 w 353"/>
                  <a:gd name="T33" fmla="*/ 32 h 62"/>
                  <a:gd name="T34" fmla="*/ 0 w 353"/>
                  <a:gd name="T35" fmla="*/ 22 h 62"/>
                  <a:gd name="T36" fmla="*/ 0 w 353"/>
                  <a:gd name="T37" fmla="*/ 15 h 62"/>
                  <a:gd name="T38" fmla="*/ 0 w 353"/>
                  <a:gd name="T39" fmla="*/ 7 h 62"/>
                  <a:gd name="T40" fmla="*/ 0 w 353"/>
                  <a:gd name="T4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3" h="62">
                    <a:moveTo>
                      <a:pt x="0" y="0"/>
                    </a:moveTo>
                    <a:lnTo>
                      <a:pt x="0" y="62"/>
                    </a:lnTo>
                    <a:lnTo>
                      <a:pt x="353" y="62"/>
                    </a:lnTo>
                    <a:lnTo>
                      <a:pt x="353" y="0"/>
                    </a:lnTo>
                    <a:lnTo>
                      <a:pt x="353" y="7"/>
                    </a:lnTo>
                    <a:lnTo>
                      <a:pt x="353" y="15"/>
                    </a:lnTo>
                    <a:lnTo>
                      <a:pt x="353" y="22"/>
                    </a:lnTo>
                    <a:lnTo>
                      <a:pt x="353" y="30"/>
                    </a:lnTo>
                    <a:lnTo>
                      <a:pt x="353" y="39"/>
                    </a:lnTo>
                    <a:lnTo>
                      <a:pt x="353" y="47"/>
                    </a:lnTo>
                    <a:lnTo>
                      <a:pt x="353" y="54"/>
                    </a:lnTo>
                    <a:lnTo>
                      <a:pt x="353" y="62"/>
                    </a:lnTo>
                    <a:lnTo>
                      <a:pt x="0" y="62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3" name="Freeform 173"/>
              <p:cNvSpPr>
                <a:spLocks/>
              </p:cNvSpPr>
              <p:nvPr/>
            </p:nvSpPr>
            <p:spPr bwMode="auto">
              <a:xfrm>
                <a:off x="4350" y="1553"/>
                <a:ext cx="398" cy="15"/>
              </a:xfrm>
              <a:custGeom>
                <a:avLst/>
                <a:gdLst>
                  <a:gd name="T0" fmla="*/ 0 w 398"/>
                  <a:gd name="T1" fmla="*/ 6 h 15"/>
                  <a:gd name="T2" fmla="*/ 0 w 398"/>
                  <a:gd name="T3" fmla="*/ 4 h 15"/>
                  <a:gd name="T4" fmla="*/ 2 w 398"/>
                  <a:gd name="T5" fmla="*/ 4 h 15"/>
                  <a:gd name="T6" fmla="*/ 2 w 398"/>
                  <a:gd name="T7" fmla="*/ 4 h 15"/>
                  <a:gd name="T8" fmla="*/ 2 w 398"/>
                  <a:gd name="T9" fmla="*/ 2 h 15"/>
                  <a:gd name="T10" fmla="*/ 4 w 398"/>
                  <a:gd name="T11" fmla="*/ 2 h 15"/>
                  <a:gd name="T12" fmla="*/ 4 w 398"/>
                  <a:gd name="T13" fmla="*/ 0 h 15"/>
                  <a:gd name="T14" fmla="*/ 6 w 398"/>
                  <a:gd name="T15" fmla="*/ 0 h 15"/>
                  <a:gd name="T16" fmla="*/ 6 w 398"/>
                  <a:gd name="T17" fmla="*/ 0 h 15"/>
                  <a:gd name="T18" fmla="*/ 391 w 398"/>
                  <a:gd name="T19" fmla="*/ 0 h 15"/>
                  <a:gd name="T20" fmla="*/ 393 w 398"/>
                  <a:gd name="T21" fmla="*/ 0 h 15"/>
                  <a:gd name="T22" fmla="*/ 394 w 398"/>
                  <a:gd name="T23" fmla="*/ 0 h 15"/>
                  <a:gd name="T24" fmla="*/ 394 w 398"/>
                  <a:gd name="T25" fmla="*/ 2 h 15"/>
                  <a:gd name="T26" fmla="*/ 396 w 398"/>
                  <a:gd name="T27" fmla="*/ 2 h 15"/>
                  <a:gd name="T28" fmla="*/ 396 w 398"/>
                  <a:gd name="T29" fmla="*/ 2 h 15"/>
                  <a:gd name="T30" fmla="*/ 396 w 398"/>
                  <a:gd name="T31" fmla="*/ 4 h 15"/>
                  <a:gd name="T32" fmla="*/ 398 w 398"/>
                  <a:gd name="T33" fmla="*/ 4 h 15"/>
                  <a:gd name="T34" fmla="*/ 398 w 398"/>
                  <a:gd name="T35" fmla="*/ 6 h 15"/>
                  <a:gd name="T36" fmla="*/ 398 w 398"/>
                  <a:gd name="T37" fmla="*/ 10 h 15"/>
                  <a:gd name="T38" fmla="*/ 396 w 398"/>
                  <a:gd name="T39" fmla="*/ 12 h 15"/>
                  <a:gd name="T40" fmla="*/ 396 w 398"/>
                  <a:gd name="T41" fmla="*/ 12 h 15"/>
                  <a:gd name="T42" fmla="*/ 394 w 398"/>
                  <a:gd name="T43" fmla="*/ 13 h 15"/>
                  <a:gd name="T44" fmla="*/ 394 w 398"/>
                  <a:gd name="T45" fmla="*/ 13 h 15"/>
                  <a:gd name="T46" fmla="*/ 394 w 398"/>
                  <a:gd name="T47" fmla="*/ 13 h 15"/>
                  <a:gd name="T48" fmla="*/ 393 w 398"/>
                  <a:gd name="T49" fmla="*/ 15 h 15"/>
                  <a:gd name="T50" fmla="*/ 393 w 398"/>
                  <a:gd name="T51" fmla="*/ 15 h 15"/>
                  <a:gd name="T52" fmla="*/ 391 w 398"/>
                  <a:gd name="T53" fmla="*/ 15 h 15"/>
                  <a:gd name="T54" fmla="*/ 6 w 398"/>
                  <a:gd name="T55" fmla="*/ 13 h 15"/>
                  <a:gd name="T56" fmla="*/ 6 w 398"/>
                  <a:gd name="T57" fmla="*/ 13 h 15"/>
                  <a:gd name="T58" fmla="*/ 4 w 398"/>
                  <a:gd name="T59" fmla="*/ 13 h 15"/>
                  <a:gd name="T60" fmla="*/ 4 w 398"/>
                  <a:gd name="T61" fmla="*/ 13 h 15"/>
                  <a:gd name="T62" fmla="*/ 2 w 398"/>
                  <a:gd name="T63" fmla="*/ 13 h 15"/>
                  <a:gd name="T64" fmla="*/ 2 w 398"/>
                  <a:gd name="T65" fmla="*/ 12 h 15"/>
                  <a:gd name="T66" fmla="*/ 2 w 398"/>
                  <a:gd name="T67" fmla="*/ 12 h 15"/>
                  <a:gd name="T68" fmla="*/ 2 w 398"/>
                  <a:gd name="T69" fmla="*/ 10 h 15"/>
                  <a:gd name="T70" fmla="*/ 0 w 398"/>
                  <a:gd name="T71" fmla="*/ 10 h 15"/>
                  <a:gd name="T72" fmla="*/ 0 w 398"/>
                  <a:gd name="T73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8" h="15">
                    <a:moveTo>
                      <a:pt x="0" y="6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91" y="0"/>
                    </a:lnTo>
                    <a:lnTo>
                      <a:pt x="393" y="0"/>
                    </a:lnTo>
                    <a:lnTo>
                      <a:pt x="394" y="0"/>
                    </a:lnTo>
                    <a:lnTo>
                      <a:pt x="394" y="2"/>
                    </a:lnTo>
                    <a:lnTo>
                      <a:pt x="396" y="2"/>
                    </a:lnTo>
                    <a:lnTo>
                      <a:pt x="396" y="2"/>
                    </a:lnTo>
                    <a:lnTo>
                      <a:pt x="396" y="4"/>
                    </a:lnTo>
                    <a:lnTo>
                      <a:pt x="398" y="4"/>
                    </a:lnTo>
                    <a:lnTo>
                      <a:pt x="398" y="6"/>
                    </a:lnTo>
                    <a:lnTo>
                      <a:pt x="398" y="10"/>
                    </a:lnTo>
                    <a:lnTo>
                      <a:pt x="396" y="12"/>
                    </a:lnTo>
                    <a:lnTo>
                      <a:pt x="396" y="12"/>
                    </a:lnTo>
                    <a:lnTo>
                      <a:pt x="394" y="13"/>
                    </a:lnTo>
                    <a:lnTo>
                      <a:pt x="394" y="13"/>
                    </a:lnTo>
                    <a:lnTo>
                      <a:pt x="394" y="13"/>
                    </a:lnTo>
                    <a:lnTo>
                      <a:pt x="393" y="15"/>
                    </a:lnTo>
                    <a:lnTo>
                      <a:pt x="393" y="15"/>
                    </a:lnTo>
                    <a:lnTo>
                      <a:pt x="391" y="15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4" name="Freeform 174"/>
              <p:cNvSpPr>
                <a:spLocks/>
              </p:cNvSpPr>
              <p:nvPr/>
            </p:nvSpPr>
            <p:spPr bwMode="auto">
              <a:xfrm>
                <a:off x="4350" y="1553"/>
                <a:ext cx="398" cy="15"/>
              </a:xfrm>
              <a:custGeom>
                <a:avLst/>
                <a:gdLst>
                  <a:gd name="T0" fmla="*/ 0 w 398"/>
                  <a:gd name="T1" fmla="*/ 6 h 15"/>
                  <a:gd name="T2" fmla="*/ 0 w 398"/>
                  <a:gd name="T3" fmla="*/ 4 h 15"/>
                  <a:gd name="T4" fmla="*/ 2 w 398"/>
                  <a:gd name="T5" fmla="*/ 4 h 15"/>
                  <a:gd name="T6" fmla="*/ 2 w 398"/>
                  <a:gd name="T7" fmla="*/ 4 h 15"/>
                  <a:gd name="T8" fmla="*/ 2 w 398"/>
                  <a:gd name="T9" fmla="*/ 2 h 15"/>
                  <a:gd name="T10" fmla="*/ 4 w 398"/>
                  <a:gd name="T11" fmla="*/ 2 h 15"/>
                  <a:gd name="T12" fmla="*/ 4 w 398"/>
                  <a:gd name="T13" fmla="*/ 0 h 15"/>
                  <a:gd name="T14" fmla="*/ 6 w 398"/>
                  <a:gd name="T15" fmla="*/ 0 h 15"/>
                  <a:gd name="T16" fmla="*/ 6 w 398"/>
                  <a:gd name="T17" fmla="*/ 0 h 15"/>
                  <a:gd name="T18" fmla="*/ 391 w 398"/>
                  <a:gd name="T19" fmla="*/ 0 h 15"/>
                  <a:gd name="T20" fmla="*/ 393 w 398"/>
                  <a:gd name="T21" fmla="*/ 0 h 15"/>
                  <a:gd name="T22" fmla="*/ 394 w 398"/>
                  <a:gd name="T23" fmla="*/ 0 h 15"/>
                  <a:gd name="T24" fmla="*/ 394 w 398"/>
                  <a:gd name="T25" fmla="*/ 2 h 15"/>
                  <a:gd name="T26" fmla="*/ 396 w 398"/>
                  <a:gd name="T27" fmla="*/ 2 h 15"/>
                  <a:gd name="T28" fmla="*/ 396 w 398"/>
                  <a:gd name="T29" fmla="*/ 2 h 15"/>
                  <a:gd name="T30" fmla="*/ 396 w 398"/>
                  <a:gd name="T31" fmla="*/ 4 h 15"/>
                  <a:gd name="T32" fmla="*/ 398 w 398"/>
                  <a:gd name="T33" fmla="*/ 4 h 15"/>
                  <a:gd name="T34" fmla="*/ 398 w 398"/>
                  <a:gd name="T35" fmla="*/ 6 h 15"/>
                  <a:gd name="T36" fmla="*/ 398 w 398"/>
                  <a:gd name="T37" fmla="*/ 10 h 15"/>
                  <a:gd name="T38" fmla="*/ 396 w 398"/>
                  <a:gd name="T39" fmla="*/ 12 h 15"/>
                  <a:gd name="T40" fmla="*/ 396 w 398"/>
                  <a:gd name="T41" fmla="*/ 12 h 15"/>
                  <a:gd name="T42" fmla="*/ 394 w 398"/>
                  <a:gd name="T43" fmla="*/ 13 h 15"/>
                  <a:gd name="T44" fmla="*/ 394 w 398"/>
                  <a:gd name="T45" fmla="*/ 13 h 15"/>
                  <a:gd name="T46" fmla="*/ 394 w 398"/>
                  <a:gd name="T47" fmla="*/ 13 h 15"/>
                  <a:gd name="T48" fmla="*/ 393 w 398"/>
                  <a:gd name="T49" fmla="*/ 15 h 15"/>
                  <a:gd name="T50" fmla="*/ 393 w 398"/>
                  <a:gd name="T51" fmla="*/ 15 h 15"/>
                  <a:gd name="T52" fmla="*/ 391 w 398"/>
                  <a:gd name="T53" fmla="*/ 15 h 15"/>
                  <a:gd name="T54" fmla="*/ 6 w 398"/>
                  <a:gd name="T55" fmla="*/ 13 h 15"/>
                  <a:gd name="T56" fmla="*/ 6 w 398"/>
                  <a:gd name="T57" fmla="*/ 13 h 15"/>
                  <a:gd name="T58" fmla="*/ 4 w 398"/>
                  <a:gd name="T59" fmla="*/ 13 h 15"/>
                  <a:gd name="T60" fmla="*/ 4 w 398"/>
                  <a:gd name="T61" fmla="*/ 13 h 15"/>
                  <a:gd name="T62" fmla="*/ 2 w 398"/>
                  <a:gd name="T63" fmla="*/ 13 h 15"/>
                  <a:gd name="T64" fmla="*/ 2 w 398"/>
                  <a:gd name="T65" fmla="*/ 12 h 15"/>
                  <a:gd name="T66" fmla="*/ 2 w 398"/>
                  <a:gd name="T67" fmla="*/ 12 h 15"/>
                  <a:gd name="T68" fmla="*/ 2 w 398"/>
                  <a:gd name="T69" fmla="*/ 10 h 15"/>
                  <a:gd name="T70" fmla="*/ 0 w 398"/>
                  <a:gd name="T71" fmla="*/ 10 h 15"/>
                  <a:gd name="T72" fmla="*/ 0 w 398"/>
                  <a:gd name="T73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8" h="15">
                    <a:moveTo>
                      <a:pt x="0" y="6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91" y="0"/>
                    </a:lnTo>
                    <a:lnTo>
                      <a:pt x="393" y="0"/>
                    </a:lnTo>
                    <a:lnTo>
                      <a:pt x="394" y="0"/>
                    </a:lnTo>
                    <a:lnTo>
                      <a:pt x="394" y="2"/>
                    </a:lnTo>
                    <a:lnTo>
                      <a:pt x="396" y="2"/>
                    </a:lnTo>
                    <a:lnTo>
                      <a:pt x="396" y="2"/>
                    </a:lnTo>
                    <a:lnTo>
                      <a:pt x="396" y="4"/>
                    </a:lnTo>
                    <a:lnTo>
                      <a:pt x="398" y="4"/>
                    </a:lnTo>
                    <a:lnTo>
                      <a:pt x="398" y="6"/>
                    </a:lnTo>
                    <a:lnTo>
                      <a:pt x="398" y="10"/>
                    </a:lnTo>
                    <a:lnTo>
                      <a:pt x="396" y="12"/>
                    </a:lnTo>
                    <a:lnTo>
                      <a:pt x="396" y="12"/>
                    </a:lnTo>
                    <a:lnTo>
                      <a:pt x="394" y="13"/>
                    </a:lnTo>
                    <a:lnTo>
                      <a:pt x="394" y="13"/>
                    </a:lnTo>
                    <a:lnTo>
                      <a:pt x="394" y="13"/>
                    </a:lnTo>
                    <a:lnTo>
                      <a:pt x="393" y="15"/>
                    </a:lnTo>
                    <a:lnTo>
                      <a:pt x="393" y="15"/>
                    </a:lnTo>
                    <a:lnTo>
                      <a:pt x="391" y="15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5" name="Freeform 175"/>
              <p:cNvSpPr>
                <a:spLocks/>
              </p:cNvSpPr>
              <p:nvPr/>
            </p:nvSpPr>
            <p:spPr bwMode="auto">
              <a:xfrm>
                <a:off x="4354" y="1561"/>
                <a:ext cx="390" cy="4"/>
              </a:xfrm>
              <a:custGeom>
                <a:avLst/>
                <a:gdLst>
                  <a:gd name="T0" fmla="*/ 0 w 390"/>
                  <a:gd name="T1" fmla="*/ 4 h 4"/>
                  <a:gd name="T2" fmla="*/ 2 w 390"/>
                  <a:gd name="T3" fmla="*/ 0 h 4"/>
                  <a:gd name="T4" fmla="*/ 389 w 390"/>
                  <a:gd name="T5" fmla="*/ 0 h 4"/>
                  <a:gd name="T6" fmla="*/ 390 w 390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0" h="4">
                    <a:moveTo>
                      <a:pt x="0" y="4"/>
                    </a:moveTo>
                    <a:lnTo>
                      <a:pt x="2" y="0"/>
                    </a:lnTo>
                    <a:lnTo>
                      <a:pt x="389" y="0"/>
                    </a:lnTo>
                    <a:lnTo>
                      <a:pt x="39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6" name="Freeform 176"/>
              <p:cNvSpPr>
                <a:spLocks noEditPoints="1"/>
              </p:cNvSpPr>
              <p:nvPr/>
            </p:nvSpPr>
            <p:spPr bwMode="auto">
              <a:xfrm>
                <a:off x="4378" y="1474"/>
                <a:ext cx="342" cy="66"/>
              </a:xfrm>
              <a:custGeom>
                <a:avLst/>
                <a:gdLst>
                  <a:gd name="T0" fmla="*/ 340 w 342"/>
                  <a:gd name="T1" fmla="*/ 25 h 66"/>
                  <a:gd name="T2" fmla="*/ 342 w 342"/>
                  <a:gd name="T3" fmla="*/ 64 h 66"/>
                  <a:gd name="T4" fmla="*/ 340 w 342"/>
                  <a:gd name="T5" fmla="*/ 66 h 66"/>
                  <a:gd name="T6" fmla="*/ 282 w 342"/>
                  <a:gd name="T7" fmla="*/ 64 h 66"/>
                  <a:gd name="T8" fmla="*/ 280 w 342"/>
                  <a:gd name="T9" fmla="*/ 25 h 66"/>
                  <a:gd name="T10" fmla="*/ 282 w 342"/>
                  <a:gd name="T11" fmla="*/ 23 h 66"/>
                  <a:gd name="T12" fmla="*/ 258 w 342"/>
                  <a:gd name="T13" fmla="*/ 53 h 66"/>
                  <a:gd name="T14" fmla="*/ 274 w 342"/>
                  <a:gd name="T15" fmla="*/ 53 h 66"/>
                  <a:gd name="T16" fmla="*/ 274 w 342"/>
                  <a:gd name="T17" fmla="*/ 64 h 66"/>
                  <a:gd name="T18" fmla="*/ 273 w 342"/>
                  <a:gd name="T19" fmla="*/ 66 h 66"/>
                  <a:gd name="T20" fmla="*/ 229 w 342"/>
                  <a:gd name="T21" fmla="*/ 64 h 66"/>
                  <a:gd name="T22" fmla="*/ 227 w 342"/>
                  <a:gd name="T23" fmla="*/ 55 h 66"/>
                  <a:gd name="T24" fmla="*/ 229 w 342"/>
                  <a:gd name="T25" fmla="*/ 53 h 66"/>
                  <a:gd name="T26" fmla="*/ 273 w 342"/>
                  <a:gd name="T27" fmla="*/ 23 h 66"/>
                  <a:gd name="T28" fmla="*/ 274 w 342"/>
                  <a:gd name="T29" fmla="*/ 40 h 66"/>
                  <a:gd name="T30" fmla="*/ 273 w 342"/>
                  <a:gd name="T31" fmla="*/ 42 h 66"/>
                  <a:gd name="T32" fmla="*/ 229 w 342"/>
                  <a:gd name="T33" fmla="*/ 42 h 66"/>
                  <a:gd name="T34" fmla="*/ 227 w 342"/>
                  <a:gd name="T35" fmla="*/ 23 h 66"/>
                  <a:gd name="T36" fmla="*/ 229 w 342"/>
                  <a:gd name="T37" fmla="*/ 23 h 66"/>
                  <a:gd name="T38" fmla="*/ 273 w 342"/>
                  <a:gd name="T39" fmla="*/ 0 h 66"/>
                  <a:gd name="T40" fmla="*/ 274 w 342"/>
                  <a:gd name="T41" fmla="*/ 12 h 66"/>
                  <a:gd name="T42" fmla="*/ 273 w 342"/>
                  <a:gd name="T43" fmla="*/ 13 h 66"/>
                  <a:gd name="T44" fmla="*/ 227 w 342"/>
                  <a:gd name="T45" fmla="*/ 12 h 66"/>
                  <a:gd name="T46" fmla="*/ 227 w 342"/>
                  <a:gd name="T47" fmla="*/ 2 h 66"/>
                  <a:gd name="T48" fmla="*/ 227 w 342"/>
                  <a:gd name="T49" fmla="*/ 0 h 66"/>
                  <a:gd name="T50" fmla="*/ 224 w 342"/>
                  <a:gd name="T51" fmla="*/ 21 h 66"/>
                  <a:gd name="T52" fmla="*/ 226 w 342"/>
                  <a:gd name="T53" fmla="*/ 23 h 66"/>
                  <a:gd name="T54" fmla="*/ 224 w 342"/>
                  <a:gd name="T55" fmla="*/ 64 h 66"/>
                  <a:gd name="T56" fmla="*/ 184 w 342"/>
                  <a:gd name="T57" fmla="*/ 57 h 66"/>
                  <a:gd name="T58" fmla="*/ 2 w 342"/>
                  <a:gd name="T59" fmla="*/ 64 h 66"/>
                  <a:gd name="T60" fmla="*/ 0 w 342"/>
                  <a:gd name="T61" fmla="*/ 64 h 66"/>
                  <a:gd name="T62" fmla="*/ 0 w 342"/>
                  <a:gd name="T63" fmla="*/ 23 h 66"/>
                  <a:gd name="T64" fmla="*/ 166 w 342"/>
                  <a:gd name="T65" fmla="*/ 0 h 66"/>
                  <a:gd name="T66" fmla="*/ 224 w 342"/>
                  <a:gd name="T67" fmla="*/ 0 h 66"/>
                  <a:gd name="T68" fmla="*/ 224 w 342"/>
                  <a:gd name="T69" fmla="*/ 12 h 66"/>
                  <a:gd name="T70" fmla="*/ 222 w 342"/>
                  <a:gd name="T71" fmla="*/ 13 h 66"/>
                  <a:gd name="T72" fmla="*/ 164 w 342"/>
                  <a:gd name="T73" fmla="*/ 12 h 66"/>
                  <a:gd name="T74" fmla="*/ 164 w 342"/>
                  <a:gd name="T75" fmla="*/ 0 h 66"/>
                  <a:gd name="T76" fmla="*/ 166 w 342"/>
                  <a:gd name="T77" fmla="*/ 0 h 66"/>
                  <a:gd name="T78" fmla="*/ 158 w 342"/>
                  <a:gd name="T79" fmla="*/ 0 h 66"/>
                  <a:gd name="T80" fmla="*/ 158 w 342"/>
                  <a:gd name="T81" fmla="*/ 12 h 66"/>
                  <a:gd name="T82" fmla="*/ 156 w 342"/>
                  <a:gd name="T83" fmla="*/ 13 h 66"/>
                  <a:gd name="T84" fmla="*/ 98 w 342"/>
                  <a:gd name="T85" fmla="*/ 12 h 66"/>
                  <a:gd name="T86" fmla="*/ 98 w 342"/>
                  <a:gd name="T87" fmla="*/ 0 h 66"/>
                  <a:gd name="T88" fmla="*/ 98 w 342"/>
                  <a:gd name="T89" fmla="*/ 0 h 66"/>
                  <a:gd name="T90" fmla="*/ 92 w 342"/>
                  <a:gd name="T91" fmla="*/ 0 h 66"/>
                  <a:gd name="T92" fmla="*/ 92 w 342"/>
                  <a:gd name="T93" fmla="*/ 12 h 66"/>
                  <a:gd name="T94" fmla="*/ 92 w 342"/>
                  <a:gd name="T95" fmla="*/ 13 h 66"/>
                  <a:gd name="T96" fmla="*/ 32 w 342"/>
                  <a:gd name="T97" fmla="*/ 12 h 66"/>
                  <a:gd name="T98" fmla="*/ 32 w 342"/>
                  <a:gd name="T99" fmla="*/ 0 h 66"/>
                  <a:gd name="T100" fmla="*/ 32 w 342"/>
                  <a:gd name="T101" fmla="*/ 0 h 66"/>
                  <a:gd name="T102" fmla="*/ 17 w 342"/>
                  <a:gd name="T103" fmla="*/ 0 h 66"/>
                  <a:gd name="T104" fmla="*/ 19 w 342"/>
                  <a:gd name="T105" fmla="*/ 2 h 66"/>
                  <a:gd name="T106" fmla="*/ 17 w 342"/>
                  <a:gd name="T107" fmla="*/ 12 h 66"/>
                  <a:gd name="T108" fmla="*/ 2 w 342"/>
                  <a:gd name="T109" fmla="*/ 13 h 66"/>
                  <a:gd name="T110" fmla="*/ 2 w 342"/>
                  <a:gd name="T111" fmla="*/ 12 h 66"/>
                  <a:gd name="T112" fmla="*/ 2 w 342"/>
                  <a:gd name="T1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2" h="66">
                    <a:moveTo>
                      <a:pt x="284" y="23"/>
                    </a:moveTo>
                    <a:lnTo>
                      <a:pt x="340" y="23"/>
                    </a:lnTo>
                    <a:lnTo>
                      <a:pt x="340" y="23"/>
                    </a:lnTo>
                    <a:lnTo>
                      <a:pt x="340" y="25"/>
                    </a:lnTo>
                    <a:lnTo>
                      <a:pt x="340" y="25"/>
                    </a:lnTo>
                    <a:lnTo>
                      <a:pt x="340" y="25"/>
                    </a:lnTo>
                    <a:lnTo>
                      <a:pt x="342" y="25"/>
                    </a:lnTo>
                    <a:lnTo>
                      <a:pt x="342" y="25"/>
                    </a:lnTo>
                    <a:lnTo>
                      <a:pt x="342" y="25"/>
                    </a:lnTo>
                    <a:lnTo>
                      <a:pt x="342" y="25"/>
                    </a:lnTo>
                    <a:lnTo>
                      <a:pt x="342" y="64"/>
                    </a:lnTo>
                    <a:lnTo>
                      <a:pt x="342" y="64"/>
                    </a:lnTo>
                    <a:lnTo>
                      <a:pt x="342" y="64"/>
                    </a:lnTo>
                    <a:lnTo>
                      <a:pt x="342" y="64"/>
                    </a:lnTo>
                    <a:lnTo>
                      <a:pt x="340" y="64"/>
                    </a:lnTo>
                    <a:lnTo>
                      <a:pt x="340" y="66"/>
                    </a:lnTo>
                    <a:lnTo>
                      <a:pt x="340" y="66"/>
                    </a:lnTo>
                    <a:lnTo>
                      <a:pt x="340" y="66"/>
                    </a:lnTo>
                    <a:lnTo>
                      <a:pt x="340" y="66"/>
                    </a:lnTo>
                    <a:lnTo>
                      <a:pt x="284" y="66"/>
                    </a:lnTo>
                    <a:lnTo>
                      <a:pt x="282" y="66"/>
                    </a:lnTo>
                    <a:lnTo>
                      <a:pt x="282" y="66"/>
                    </a:lnTo>
                    <a:lnTo>
                      <a:pt x="282" y="66"/>
                    </a:lnTo>
                    <a:lnTo>
                      <a:pt x="282" y="64"/>
                    </a:lnTo>
                    <a:lnTo>
                      <a:pt x="282" y="64"/>
                    </a:lnTo>
                    <a:lnTo>
                      <a:pt x="280" y="64"/>
                    </a:lnTo>
                    <a:lnTo>
                      <a:pt x="280" y="64"/>
                    </a:lnTo>
                    <a:lnTo>
                      <a:pt x="280" y="64"/>
                    </a:lnTo>
                    <a:lnTo>
                      <a:pt x="280" y="25"/>
                    </a:lnTo>
                    <a:lnTo>
                      <a:pt x="280" y="25"/>
                    </a:lnTo>
                    <a:lnTo>
                      <a:pt x="280" y="25"/>
                    </a:lnTo>
                    <a:lnTo>
                      <a:pt x="282" y="25"/>
                    </a:lnTo>
                    <a:lnTo>
                      <a:pt x="282" y="25"/>
                    </a:lnTo>
                    <a:lnTo>
                      <a:pt x="282" y="25"/>
                    </a:lnTo>
                    <a:lnTo>
                      <a:pt x="282" y="25"/>
                    </a:lnTo>
                    <a:lnTo>
                      <a:pt x="282" y="23"/>
                    </a:lnTo>
                    <a:lnTo>
                      <a:pt x="284" y="23"/>
                    </a:lnTo>
                    <a:close/>
                    <a:moveTo>
                      <a:pt x="229" y="53"/>
                    </a:moveTo>
                    <a:lnTo>
                      <a:pt x="244" y="53"/>
                    </a:lnTo>
                    <a:lnTo>
                      <a:pt x="244" y="47"/>
                    </a:lnTo>
                    <a:lnTo>
                      <a:pt x="258" y="47"/>
                    </a:lnTo>
                    <a:lnTo>
                      <a:pt x="258" y="53"/>
                    </a:lnTo>
                    <a:lnTo>
                      <a:pt x="273" y="53"/>
                    </a:lnTo>
                    <a:lnTo>
                      <a:pt x="273" y="53"/>
                    </a:lnTo>
                    <a:lnTo>
                      <a:pt x="273" y="53"/>
                    </a:lnTo>
                    <a:lnTo>
                      <a:pt x="274" y="53"/>
                    </a:lnTo>
                    <a:lnTo>
                      <a:pt x="274" y="53"/>
                    </a:lnTo>
                    <a:lnTo>
                      <a:pt x="274" y="53"/>
                    </a:lnTo>
                    <a:lnTo>
                      <a:pt x="274" y="55"/>
                    </a:lnTo>
                    <a:lnTo>
                      <a:pt x="274" y="55"/>
                    </a:lnTo>
                    <a:lnTo>
                      <a:pt x="274" y="55"/>
                    </a:lnTo>
                    <a:lnTo>
                      <a:pt x="274" y="64"/>
                    </a:lnTo>
                    <a:lnTo>
                      <a:pt x="274" y="64"/>
                    </a:lnTo>
                    <a:lnTo>
                      <a:pt x="274" y="64"/>
                    </a:lnTo>
                    <a:lnTo>
                      <a:pt x="274" y="64"/>
                    </a:lnTo>
                    <a:lnTo>
                      <a:pt x="274" y="64"/>
                    </a:lnTo>
                    <a:lnTo>
                      <a:pt x="274" y="66"/>
                    </a:lnTo>
                    <a:lnTo>
                      <a:pt x="273" y="66"/>
                    </a:lnTo>
                    <a:lnTo>
                      <a:pt x="273" y="66"/>
                    </a:lnTo>
                    <a:lnTo>
                      <a:pt x="273" y="66"/>
                    </a:lnTo>
                    <a:lnTo>
                      <a:pt x="229" y="66"/>
                    </a:lnTo>
                    <a:lnTo>
                      <a:pt x="229" y="66"/>
                    </a:lnTo>
                    <a:lnTo>
                      <a:pt x="229" y="66"/>
                    </a:lnTo>
                    <a:lnTo>
                      <a:pt x="229" y="66"/>
                    </a:lnTo>
                    <a:lnTo>
                      <a:pt x="229" y="64"/>
                    </a:lnTo>
                    <a:lnTo>
                      <a:pt x="229" y="64"/>
                    </a:lnTo>
                    <a:lnTo>
                      <a:pt x="227" y="64"/>
                    </a:lnTo>
                    <a:lnTo>
                      <a:pt x="227" y="64"/>
                    </a:lnTo>
                    <a:lnTo>
                      <a:pt x="227" y="64"/>
                    </a:lnTo>
                    <a:lnTo>
                      <a:pt x="227" y="55"/>
                    </a:lnTo>
                    <a:lnTo>
                      <a:pt x="227" y="55"/>
                    </a:lnTo>
                    <a:lnTo>
                      <a:pt x="227" y="55"/>
                    </a:lnTo>
                    <a:lnTo>
                      <a:pt x="229" y="53"/>
                    </a:lnTo>
                    <a:lnTo>
                      <a:pt x="229" y="53"/>
                    </a:lnTo>
                    <a:lnTo>
                      <a:pt x="229" y="53"/>
                    </a:lnTo>
                    <a:lnTo>
                      <a:pt x="229" y="53"/>
                    </a:lnTo>
                    <a:lnTo>
                      <a:pt x="229" y="53"/>
                    </a:lnTo>
                    <a:lnTo>
                      <a:pt x="229" y="53"/>
                    </a:lnTo>
                    <a:close/>
                    <a:moveTo>
                      <a:pt x="229" y="23"/>
                    </a:moveTo>
                    <a:lnTo>
                      <a:pt x="273" y="23"/>
                    </a:lnTo>
                    <a:lnTo>
                      <a:pt x="273" y="23"/>
                    </a:lnTo>
                    <a:lnTo>
                      <a:pt x="273" y="23"/>
                    </a:lnTo>
                    <a:lnTo>
                      <a:pt x="273" y="23"/>
                    </a:lnTo>
                    <a:lnTo>
                      <a:pt x="273" y="23"/>
                    </a:lnTo>
                    <a:lnTo>
                      <a:pt x="273" y="23"/>
                    </a:lnTo>
                    <a:lnTo>
                      <a:pt x="273" y="23"/>
                    </a:lnTo>
                    <a:lnTo>
                      <a:pt x="274" y="23"/>
                    </a:lnTo>
                    <a:lnTo>
                      <a:pt x="274" y="23"/>
                    </a:lnTo>
                    <a:lnTo>
                      <a:pt x="274" y="40"/>
                    </a:lnTo>
                    <a:lnTo>
                      <a:pt x="274" y="40"/>
                    </a:lnTo>
                    <a:lnTo>
                      <a:pt x="273" y="40"/>
                    </a:lnTo>
                    <a:lnTo>
                      <a:pt x="273" y="40"/>
                    </a:lnTo>
                    <a:lnTo>
                      <a:pt x="273" y="42"/>
                    </a:lnTo>
                    <a:lnTo>
                      <a:pt x="273" y="42"/>
                    </a:lnTo>
                    <a:lnTo>
                      <a:pt x="273" y="42"/>
                    </a:lnTo>
                    <a:lnTo>
                      <a:pt x="273" y="42"/>
                    </a:lnTo>
                    <a:lnTo>
                      <a:pt x="273" y="42"/>
                    </a:lnTo>
                    <a:lnTo>
                      <a:pt x="229" y="42"/>
                    </a:lnTo>
                    <a:lnTo>
                      <a:pt x="229" y="42"/>
                    </a:lnTo>
                    <a:lnTo>
                      <a:pt x="229" y="42"/>
                    </a:lnTo>
                    <a:lnTo>
                      <a:pt x="229" y="42"/>
                    </a:lnTo>
                    <a:lnTo>
                      <a:pt x="229" y="42"/>
                    </a:lnTo>
                    <a:lnTo>
                      <a:pt x="229" y="40"/>
                    </a:lnTo>
                    <a:lnTo>
                      <a:pt x="227" y="40"/>
                    </a:lnTo>
                    <a:lnTo>
                      <a:pt x="227" y="40"/>
                    </a:lnTo>
                    <a:lnTo>
                      <a:pt x="227" y="40"/>
                    </a:lnTo>
                    <a:lnTo>
                      <a:pt x="227" y="23"/>
                    </a:lnTo>
                    <a:lnTo>
                      <a:pt x="227" y="23"/>
                    </a:lnTo>
                    <a:lnTo>
                      <a:pt x="227" y="23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29" y="23"/>
                    </a:lnTo>
                    <a:close/>
                    <a:moveTo>
                      <a:pt x="229" y="0"/>
                    </a:moveTo>
                    <a:lnTo>
                      <a:pt x="273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3" y="12"/>
                    </a:lnTo>
                    <a:lnTo>
                      <a:pt x="273" y="12"/>
                    </a:lnTo>
                    <a:lnTo>
                      <a:pt x="273" y="12"/>
                    </a:lnTo>
                    <a:lnTo>
                      <a:pt x="273" y="12"/>
                    </a:lnTo>
                    <a:lnTo>
                      <a:pt x="273" y="13"/>
                    </a:lnTo>
                    <a:lnTo>
                      <a:pt x="273" y="13"/>
                    </a:lnTo>
                    <a:lnTo>
                      <a:pt x="273" y="13"/>
                    </a:lnTo>
                    <a:lnTo>
                      <a:pt x="229" y="13"/>
                    </a:lnTo>
                    <a:lnTo>
                      <a:pt x="229" y="13"/>
                    </a:lnTo>
                    <a:lnTo>
                      <a:pt x="227" y="13"/>
                    </a:lnTo>
                    <a:lnTo>
                      <a:pt x="227" y="12"/>
                    </a:lnTo>
                    <a:lnTo>
                      <a:pt x="227" y="12"/>
                    </a:lnTo>
                    <a:lnTo>
                      <a:pt x="227" y="12"/>
                    </a:lnTo>
                    <a:lnTo>
                      <a:pt x="227" y="12"/>
                    </a:lnTo>
                    <a:lnTo>
                      <a:pt x="227" y="12"/>
                    </a:lnTo>
                    <a:lnTo>
                      <a:pt x="227" y="12"/>
                    </a:lnTo>
                    <a:lnTo>
                      <a:pt x="227" y="2"/>
                    </a:lnTo>
                    <a:lnTo>
                      <a:pt x="227" y="2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29" y="0"/>
                    </a:lnTo>
                    <a:lnTo>
                      <a:pt x="229" y="0"/>
                    </a:lnTo>
                    <a:close/>
                    <a:moveTo>
                      <a:pt x="2" y="21"/>
                    </a:moveTo>
                    <a:lnTo>
                      <a:pt x="224" y="21"/>
                    </a:lnTo>
                    <a:lnTo>
                      <a:pt x="224" y="21"/>
                    </a:lnTo>
                    <a:lnTo>
                      <a:pt x="224" y="21"/>
                    </a:lnTo>
                    <a:lnTo>
                      <a:pt x="224" y="23"/>
                    </a:lnTo>
                    <a:lnTo>
                      <a:pt x="224" y="23"/>
                    </a:lnTo>
                    <a:lnTo>
                      <a:pt x="226" y="23"/>
                    </a:lnTo>
                    <a:lnTo>
                      <a:pt x="226" y="23"/>
                    </a:lnTo>
                    <a:lnTo>
                      <a:pt x="226" y="23"/>
                    </a:lnTo>
                    <a:lnTo>
                      <a:pt x="226" y="23"/>
                    </a:lnTo>
                    <a:lnTo>
                      <a:pt x="226" y="62"/>
                    </a:lnTo>
                    <a:lnTo>
                      <a:pt x="226" y="62"/>
                    </a:lnTo>
                    <a:lnTo>
                      <a:pt x="226" y="64"/>
                    </a:lnTo>
                    <a:lnTo>
                      <a:pt x="226" y="64"/>
                    </a:lnTo>
                    <a:lnTo>
                      <a:pt x="224" y="64"/>
                    </a:lnTo>
                    <a:lnTo>
                      <a:pt x="224" y="64"/>
                    </a:lnTo>
                    <a:lnTo>
                      <a:pt x="224" y="64"/>
                    </a:lnTo>
                    <a:lnTo>
                      <a:pt x="224" y="64"/>
                    </a:lnTo>
                    <a:lnTo>
                      <a:pt x="224" y="64"/>
                    </a:lnTo>
                    <a:lnTo>
                      <a:pt x="201" y="64"/>
                    </a:lnTo>
                    <a:lnTo>
                      <a:pt x="201" y="57"/>
                    </a:lnTo>
                    <a:lnTo>
                      <a:pt x="184" y="57"/>
                    </a:lnTo>
                    <a:lnTo>
                      <a:pt x="184" y="64"/>
                    </a:lnTo>
                    <a:lnTo>
                      <a:pt x="42" y="64"/>
                    </a:lnTo>
                    <a:lnTo>
                      <a:pt x="42" y="57"/>
                    </a:lnTo>
                    <a:lnTo>
                      <a:pt x="25" y="57"/>
                    </a:lnTo>
                    <a:lnTo>
                      <a:pt x="25" y="64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2" y="21"/>
                    </a:lnTo>
                    <a:close/>
                    <a:moveTo>
                      <a:pt x="166" y="0"/>
                    </a:moveTo>
                    <a:lnTo>
                      <a:pt x="222" y="0"/>
                    </a:lnTo>
                    <a:lnTo>
                      <a:pt x="222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4" y="13"/>
                    </a:lnTo>
                    <a:lnTo>
                      <a:pt x="222" y="13"/>
                    </a:lnTo>
                    <a:lnTo>
                      <a:pt x="222" y="13"/>
                    </a:lnTo>
                    <a:lnTo>
                      <a:pt x="166" y="13"/>
                    </a:lnTo>
                    <a:lnTo>
                      <a:pt x="166" y="13"/>
                    </a:lnTo>
                    <a:lnTo>
                      <a:pt x="166" y="13"/>
                    </a:lnTo>
                    <a:lnTo>
                      <a:pt x="164" y="12"/>
                    </a:lnTo>
                    <a:lnTo>
                      <a:pt x="164" y="12"/>
                    </a:lnTo>
                    <a:lnTo>
                      <a:pt x="164" y="12"/>
                    </a:lnTo>
                    <a:lnTo>
                      <a:pt x="164" y="12"/>
                    </a:lnTo>
                    <a:lnTo>
                      <a:pt x="164" y="12"/>
                    </a:lnTo>
                    <a:lnTo>
                      <a:pt x="164" y="12"/>
                    </a:lnTo>
                    <a:lnTo>
                      <a:pt x="164" y="0"/>
                    </a:lnTo>
                    <a:lnTo>
                      <a:pt x="164" y="0"/>
                    </a:lnTo>
                    <a:lnTo>
                      <a:pt x="164" y="0"/>
                    </a:lnTo>
                    <a:lnTo>
                      <a:pt x="164" y="0"/>
                    </a:lnTo>
                    <a:lnTo>
                      <a:pt x="164" y="0"/>
                    </a:lnTo>
                    <a:lnTo>
                      <a:pt x="16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66" y="0"/>
                    </a:lnTo>
                    <a:close/>
                    <a:moveTo>
                      <a:pt x="98" y="0"/>
                    </a:moveTo>
                    <a:lnTo>
                      <a:pt x="156" y="0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6" y="12"/>
                    </a:lnTo>
                    <a:lnTo>
                      <a:pt x="156" y="13"/>
                    </a:lnTo>
                    <a:lnTo>
                      <a:pt x="156" y="13"/>
                    </a:lnTo>
                    <a:lnTo>
                      <a:pt x="156" y="13"/>
                    </a:lnTo>
                    <a:lnTo>
                      <a:pt x="98" y="13"/>
                    </a:lnTo>
                    <a:lnTo>
                      <a:pt x="98" y="13"/>
                    </a:lnTo>
                    <a:lnTo>
                      <a:pt x="98" y="13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  <a:moveTo>
                      <a:pt x="34" y="0"/>
                    </a:moveTo>
                    <a:lnTo>
                      <a:pt x="90" y="0"/>
                    </a:lnTo>
                    <a:lnTo>
                      <a:pt x="90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2" y="13"/>
                    </a:lnTo>
                    <a:lnTo>
                      <a:pt x="90" y="13"/>
                    </a:lnTo>
                    <a:lnTo>
                      <a:pt x="90" y="13"/>
                    </a:lnTo>
                    <a:lnTo>
                      <a:pt x="34" y="13"/>
                    </a:lnTo>
                    <a:lnTo>
                      <a:pt x="34" y="13"/>
                    </a:lnTo>
                    <a:lnTo>
                      <a:pt x="32" y="13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  <a:moveTo>
                      <a:pt x="2" y="0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3"/>
                    </a:lnTo>
                    <a:lnTo>
                      <a:pt x="17" y="13"/>
                    </a:lnTo>
                    <a:lnTo>
                      <a:pt x="17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7" name="Freeform 177"/>
              <p:cNvSpPr>
                <a:spLocks/>
              </p:cNvSpPr>
              <p:nvPr/>
            </p:nvSpPr>
            <p:spPr bwMode="auto">
              <a:xfrm>
                <a:off x="4658" y="1497"/>
                <a:ext cx="62" cy="43"/>
              </a:xfrm>
              <a:custGeom>
                <a:avLst/>
                <a:gdLst>
                  <a:gd name="T0" fmla="*/ 4 w 62"/>
                  <a:gd name="T1" fmla="*/ 0 h 43"/>
                  <a:gd name="T2" fmla="*/ 60 w 62"/>
                  <a:gd name="T3" fmla="*/ 0 h 43"/>
                  <a:gd name="T4" fmla="*/ 60 w 62"/>
                  <a:gd name="T5" fmla="*/ 0 h 43"/>
                  <a:gd name="T6" fmla="*/ 60 w 62"/>
                  <a:gd name="T7" fmla="*/ 2 h 43"/>
                  <a:gd name="T8" fmla="*/ 60 w 62"/>
                  <a:gd name="T9" fmla="*/ 2 h 43"/>
                  <a:gd name="T10" fmla="*/ 60 w 62"/>
                  <a:gd name="T11" fmla="*/ 2 h 43"/>
                  <a:gd name="T12" fmla="*/ 62 w 62"/>
                  <a:gd name="T13" fmla="*/ 2 h 43"/>
                  <a:gd name="T14" fmla="*/ 62 w 62"/>
                  <a:gd name="T15" fmla="*/ 2 h 43"/>
                  <a:gd name="T16" fmla="*/ 62 w 62"/>
                  <a:gd name="T17" fmla="*/ 2 h 43"/>
                  <a:gd name="T18" fmla="*/ 62 w 62"/>
                  <a:gd name="T19" fmla="*/ 2 h 43"/>
                  <a:gd name="T20" fmla="*/ 62 w 62"/>
                  <a:gd name="T21" fmla="*/ 41 h 43"/>
                  <a:gd name="T22" fmla="*/ 62 w 62"/>
                  <a:gd name="T23" fmla="*/ 41 h 43"/>
                  <a:gd name="T24" fmla="*/ 62 w 62"/>
                  <a:gd name="T25" fmla="*/ 41 h 43"/>
                  <a:gd name="T26" fmla="*/ 62 w 62"/>
                  <a:gd name="T27" fmla="*/ 41 h 43"/>
                  <a:gd name="T28" fmla="*/ 60 w 62"/>
                  <a:gd name="T29" fmla="*/ 41 h 43"/>
                  <a:gd name="T30" fmla="*/ 60 w 62"/>
                  <a:gd name="T31" fmla="*/ 43 h 43"/>
                  <a:gd name="T32" fmla="*/ 60 w 62"/>
                  <a:gd name="T33" fmla="*/ 43 h 43"/>
                  <a:gd name="T34" fmla="*/ 60 w 62"/>
                  <a:gd name="T35" fmla="*/ 43 h 43"/>
                  <a:gd name="T36" fmla="*/ 60 w 62"/>
                  <a:gd name="T37" fmla="*/ 43 h 43"/>
                  <a:gd name="T38" fmla="*/ 4 w 62"/>
                  <a:gd name="T39" fmla="*/ 43 h 43"/>
                  <a:gd name="T40" fmla="*/ 2 w 62"/>
                  <a:gd name="T41" fmla="*/ 43 h 43"/>
                  <a:gd name="T42" fmla="*/ 2 w 62"/>
                  <a:gd name="T43" fmla="*/ 43 h 43"/>
                  <a:gd name="T44" fmla="*/ 2 w 62"/>
                  <a:gd name="T45" fmla="*/ 43 h 43"/>
                  <a:gd name="T46" fmla="*/ 2 w 62"/>
                  <a:gd name="T47" fmla="*/ 41 h 43"/>
                  <a:gd name="T48" fmla="*/ 2 w 62"/>
                  <a:gd name="T49" fmla="*/ 41 h 43"/>
                  <a:gd name="T50" fmla="*/ 0 w 62"/>
                  <a:gd name="T51" fmla="*/ 41 h 43"/>
                  <a:gd name="T52" fmla="*/ 0 w 62"/>
                  <a:gd name="T53" fmla="*/ 41 h 43"/>
                  <a:gd name="T54" fmla="*/ 0 w 62"/>
                  <a:gd name="T55" fmla="*/ 41 h 43"/>
                  <a:gd name="T56" fmla="*/ 0 w 62"/>
                  <a:gd name="T57" fmla="*/ 2 h 43"/>
                  <a:gd name="T58" fmla="*/ 0 w 62"/>
                  <a:gd name="T59" fmla="*/ 2 h 43"/>
                  <a:gd name="T60" fmla="*/ 0 w 62"/>
                  <a:gd name="T61" fmla="*/ 2 h 43"/>
                  <a:gd name="T62" fmla="*/ 2 w 62"/>
                  <a:gd name="T63" fmla="*/ 2 h 43"/>
                  <a:gd name="T64" fmla="*/ 2 w 62"/>
                  <a:gd name="T65" fmla="*/ 2 h 43"/>
                  <a:gd name="T66" fmla="*/ 2 w 62"/>
                  <a:gd name="T67" fmla="*/ 2 h 43"/>
                  <a:gd name="T68" fmla="*/ 2 w 62"/>
                  <a:gd name="T69" fmla="*/ 2 h 43"/>
                  <a:gd name="T70" fmla="*/ 2 w 62"/>
                  <a:gd name="T71" fmla="*/ 0 h 43"/>
                  <a:gd name="T72" fmla="*/ 4 w 62"/>
                  <a:gd name="T7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43">
                    <a:moveTo>
                      <a:pt x="4" y="0"/>
                    </a:moveTo>
                    <a:lnTo>
                      <a:pt x="60" y="0"/>
                    </a:lnTo>
                    <a:lnTo>
                      <a:pt x="60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62" y="41"/>
                    </a:lnTo>
                    <a:lnTo>
                      <a:pt x="62" y="41"/>
                    </a:lnTo>
                    <a:lnTo>
                      <a:pt x="62" y="41"/>
                    </a:lnTo>
                    <a:lnTo>
                      <a:pt x="62" y="41"/>
                    </a:lnTo>
                    <a:lnTo>
                      <a:pt x="60" y="41"/>
                    </a:lnTo>
                    <a:lnTo>
                      <a:pt x="60" y="43"/>
                    </a:lnTo>
                    <a:lnTo>
                      <a:pt x="60" y="43"/>
                    </a:lnTo>
                    <a:lnTo>
                      <a:pt x="60" y="43"/>
                    </a:lnTo>
                    <a:lnTo>
                      <a:pt x="60" y="43"/>
                    </a:lnTo>
                    <a:lnTo>
                      <a:pt x="4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8" name="Freeform 178"/>
              <p:cNvSpPr>
                <a:spLocks/>
              </p:cNvSpPr>
              <p:nvPr/>
            </p:nvSpPr>
            <p:spPr bwMode="auto">
              <a:xfrm>
                <a:off x="4605" y="1521"/>
                <a:ext cx="47" cy="19"/>
              </a:xfrm>
              <a:custGeom>
                <a:avLst/>
                <a:gdLst>
                  <a:gd name="T0" fmla="*/ 2 w 47"/>
                  <a:gd name="T1" fmla="*/ 6 h 19"/>
                  <a:gd name="T2" fmla="*/ 17 w 47"/>
                  <a:gd name="T3" fmla="*/ 6 h 19"/>
                  <a:gd name="T4" fmla="*/ 17 w 47"/>
                  <a:gd name="T5" fmla="*/ 0 h 19"/>
                  <a:gd name="T6" fmla="*/ 31 w 47"/>
                  <a:gd name="T7" fmla="*/ 0 h 19"/>
                  <a:gd name="T8" fmla="*/ 31 w 47"/>
                  <a:gd name="T9" fmla="*/ 6 h 19"/>
                  <a:gd name="T10" fmla="*/ 46 w 47"/>
                  <a:gd name="T11" fmla="*/ 6 h 19"/>
                  <a:gd name="T12" fmla="*/ 46 w 47"/>
                  <a:gd name="T13" fmla="*/ 6 h 19"/>
                  <a:gd name="T14" fmla="*/ 46 w 47"/>
                  <a:gd name="T15" fmla="*/ 6 h 19"/>
                  <a:gd name="T16" fmla="*/ 47 w 47"/>
                  <a:gd name="T17" fmla="*/ 6 h 19"/>
                  <a:gd name="T18" fmla="*/ 47 w 47"/>
                  <a:gd name="T19" fmla="*/ 6 h 19"/>
                  <a:gd name="T20" fmla="*/ 47 w 47"/>
                  <a:gd name="T21" fmla="*/ 6 h 19"/>
                  <a:gd name="T22" fmla="*/ 47 w 47"/>
                  <a:gd name="T23" fmla="*/ 8 h 19"/>
                  <a:gd name="T24" fmla="*/ 47 w 47"/>
                  <a:gd name="T25" fmla="*/ 8 h 19"/>
                  <a:gd name="T26" fmla="*/ 47 w 47"/>
                  <a:gd name="T27" fmla="*/ 8 h 19"/>
                  <a:gd name="T28" fmla="*/ 47 w 47"/>
                  <a:gd name="T29" fmla="*/ 17 h 19"/>
                  <a:gd name="T30" fmla="*/ 47 w 47"/>
                  <a:gd name="T31" fmla="*/ 17 h 19"/>
                  <a:gd name="T32" fmla="*/ 47 w 47"/>
                  <a:gd name="T33" fmla="*/ 17 h 19"/>
                  <a:gd name="T34" fmla="*/ 47 w 47"/>
                  <a:gd name="T35" fmla="*/ 17 h 19"/>
                  <a:gd name="T36" fmla="*/ 47 w 47"/>
                  <a:gd name="T37" fmla="*/ 17 h 19"/>
                  <a:gd name="T38" fmla="*/ 47 w 47"/>
                  <a:gd name="T39" fmla="*/ 19 h 19"/>
                  <a:gd name="T40" fmla="*/ 46 w 47"/>
                  <a:gd name="T41" fmla="*/ 19 h 19"/>
                  <a:gd name="T42" fmla="*/ 46 w 47"/>
                  <a:gd name="T43" fmla="*/ 19 h 19"/>
                  <a:gd name="T44" fmla="*/ 46 w 47"/>
                  <a:gd name="T45" fmla="*/ 19 h 19"/>
                  <a:gd name="T46" fmla="*/ 2 w 47"/>
                  <a:gd name="T47" fmla="*/ 19 h 19"/>
                  <a:gd name="T48" fmla="*/ 2 w 47"/>
                  <a:gd name="T49" fmla="*/ 19 h 19"/>
                  <a:gd name="T50" fmla="*/ 2 w 47"/>
                  <a:gd name="T51" fmla="*/ 19 h 19"/>
                  <a:gd name="T52" fmla="*/ 2 w 47"/>
                  <a:gd name="T53" fmla="*/ 19 h 19"/>
                  <a:gd name="T54" fmla="*/ 2 w 47"/>
                  <a:gd name="T55" fmla="*/ 17 h 19"/>
                  <a:gd name="T56" fmla="*/ 2 w 47"/>
                  <a:gd name="T57" fmla="*/ 17 h 19"/>
                  <a:gd name="T58" fmla="*/ 0 w 47"/>
                  <a:gd name="T59" fmla="*/ 17 h 19"/>
                  <a:gd name="T60" fmla="*/ 0 w 47"/>
                  <a:gd name="T61" fmla="*/ 17 h 19"/>
                  <a:gd name="T62" fmla="*/ 0 w 47"/>
                  <a:gd name="T63" fmla="*/ 17 h 19"/>
                  <a:gd name="T64" fmla="*/ 0 w 47"/>
                  <a:gd name="T65" fmla="*/ 8 h 19"/>
                  <a:gd name="T66" fmla="*/ 0 w 47"/>
                  <a:gd name="T67" fmla="*/ 8 h 19"/>
                  <a:gd name="T68" fmla="*/ 0 w 47"/>
                  <a:gd name="T69" fmla="*/ 8 h 19"/>
                  <a:gd name="T70" fmla="*/ 2 w 47"/>
                  <a:gd name="T71" fmla="*/ 6 h 19"/>
                  <a:gd name="T72" fmla="*/ 2 w 47"/>
                  <a:gd name="T73" fmla="*/ 6 h 19"/>
                  <a:gd name="T74" fmla="*/ 2 w 47"/>
                  <a:gd name="T75" fmla="*/ 6 h 19"/>
                  <a:gd name="T76" fmla="*/ 2 w 47"/>
                  <a:gd name="T77" fmla="*/ 6 h 19"/>
                  <a:gd name="T78" fmla="*/ 2 w 47"/>
                  <a:gd name="T79" fmla="*/ 6 h 19"/>
                  <a:gd name="T80" fmla="*/ 2 w 47"/>
                  <a:gd name="T81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" h="19">
                    <a:moveTo>
                      <a:pt x="2" y="6"/>
                    </a:moveTo>
                    <a:lnTo>
                      <a:pt x="17" y="6"/>
                    </a:lnTo>
                    <a:lnTo>
                      <a:pt x="17" y="0"/>
                    </a:lnTo>
                    <a:lnTo>
                      <a:pt x="31" y="0"/>
                    </a:lnTo>
                    <a:lnTo>
                      <a:pt x="31" y="6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6" y="6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47" y="8"/>
                    </a:lnTo>
                    <a:lnTo>
                      <a:pt x="47" y="8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46" y="19"/>
                    </a:lnTo>
                    <a:lnTo>
                      <a:pt x="46" y="19"/>
                    </a:lnTo>
                    <a:lnTo>
                      <a:pt x="46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59" name="Freeform 179"/>
              <p:cNvSpPr>
                <a:spLocks/>
              </p:cNvSpPr>
              <p:nvPr/>
            </p:nvSpPr>
            <p:spPr bwMode="auto">
              <a:xfrm>
                <a:off x="4605" y="1497"/>
                <a:ext cx="47" cy="19"/>
              </a:xfrm>
              <a:custGeom>
                <a:avLst/>
                <a:gdLst>
                  <a:gd name="T0" fmla="*/ 2 w 47"/>
                  <a:gd name="T1" fmla="*/ 0 h 19"/>
                  <a:gd name="T2" fmla="*/ 46 w 47"/>
                  <a:gd name="T3" fmla="*/ 0 h 19"/>
                  <a:gd name="T4" fmla="*/ 46 w 47"/>
                  <a:gd name="T5" fmla="*/ 0 h 19"/>
                  <a:gd name="T6" fmla="*/ 46 w 47"/>
                  <a:gd name="T7" fmla="*/ 0 h 19"/>
                  <a:gd name="T8" fmla="*/ 46 w 47"/>
                  <a:gd name="T9" fmla="*/ 0 h 19"/>
                  <a:gd name="T10" fmla="*/ 46 w 47"/>
                  <a:gd name="T11" fmla="*/ 0 h 19"/>
                  <a:gd name="T12" fmla="*/ 46 w 47"/>
                  <a:gd name="T13" fmla="*/ 0 h 19"/>
                  <a:gd name="T14" fmla="*/ 46 w 47"/>
                  <a:gd name="T15" fmla="*/ 0 h 19"/>
                  <a:gd name="T16" fmla="*/ 47 w 47"/>
                  <a:gd name="T17" fmla="*/ 0 h 19"/>
                  <a:gd name="T18" fmla="*/ 47 w 47"/>
                  <a:gd name="T19" fmla="*/ 0 h 19"/>
                  <a:gd name="T20" fmla="*/ 47 w 47"/>
                  <a:gd name="T21" fmla="*/ 17 h 19"/>
                  <a:gd name="T22" fmla="*/ 47 w 47"/>
                  <a:gd name="T23" fmla="*/ 17 h 19"/>
                  <a:gd name="T24" fmla="*/ 46 w 47"/>
                  <a:gd name="T25" fmla="*/ 17 h 19"/>
                  <a:gd name="T26" fmla="*/ 46 w 47"/>
                  <a:gd name="T27" fmla="*/ 17 h 19"/>
                  <a:gd name="T28" fmla="*/ 46 w 47"/>
                  <a:gd name="T29" fmla="*/ 19 h 19"/>
                  <a:gd name="T30" fmla="*/ 46 w 47"/>
                  <a:gd name="T31" fmla="*/ 19 h 19"/>
                  <a:gd name="T32" fmla="*/ 46 w 47"/>
                  <a:gd name="T33" fmla="*/ 19 h 19"/>
                  <a:gd name="T34" fmla="*/ 46 w 47"/>
                  <a:gd name="T35" fmla="*/ 19 h 19"/>
                  <a:gd name="T36" fmla="*/ 46 w 47"/>
                  <a:gd name="T37" fmla="*/ 19 h 19"/>
                  <a:gd name="T38" fmla="*/ 2 w 47"/>
                  <a:gd name="T39" fmla="*/ 19 h 19"/>
                  <a:gd name="T40" fmla="*/ 2 w 47"/>
                  <a:gd name="T41" fmla="*/ 19 h 19"/>
                  <a:gd name="T42" fmla="*/ 2 w 47"/>
                  <a:gd name="T43" fmla="*/ 19 h 19"/>
                  <a:gd name="T44" fmla="*/ 2 w 47"/>
                  <a:gd name="T45" fmla="*/ 19 h 19"/>
                  <a:gd name="T46" fmla="*/ 2 w 47"/>
                  <a:gd name="T47" fmla="*/ 19 h 19"/>
                  <a:gd name="T48" fmla="*/ 2 w 47"/>
                  <a:gd name="T49" fmla="*/ 17 h 19"/>
                  <a:gd name="T50" fmla="*/ 0 w 47"/>
                  <a:gd name="T51" fmla="*/ 17 h 19"/>
                  <a:gd name="T52" fmla="*/ 0 w 47"/>
                  <a:gd name="T53" fmla="*/ 17 h 19"/>
                  <a:gd name="T54" fmla="*/ 0 w 47"/>
                  <a:gd name="T55" fmla="*/ 17 h 19"/>
                  <a:gd name="T56" fmla="*/ 0 w 47"/>
                  <a:gd name="T57" fmla="*/ 0 h 19"/>
                  <a:gd name="T58" fmla="*/ 0 w 47"/>
                  <a:gd name="T59" fmla="*/ 0 h 19"/>
                  <a:gd name="T60" fmla="*/ 0 w 47"/>
                  <a:gd name="T61" fmla="*/ 0 h 19"/>
                  <a:gd name="T62" fmla="*/ 2 w 47"/>
                  <a:gd name="T63" fmla="*/ 0 h 19"/>
                  <a:gd name="T64" fmla="*/ 2 w 47"/>
                  <a:gd name="T65" fmla="*/ 0 h 19"/>
                  <a:gd name="T66" fmla="*/ 2 w 47"/>
                  <a:gd name="T67" fmla="*/ 0 h 19"/>
                  <a:gd name="T68" fmla="*/ 2 w 47"/>
                  <a:gd name="T69" fmla="*/ 0 h 19"/>
                  <a:gd name="T70" fmla="*/ 2 w 47"/>
                  <a:gd name="T71" fmla="*/ 0 h 19"/>
                  <a:gd name="T72" fmla="*/ 2 w 47"/>
                  <a:gd name="T7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" h="19">
                    <a:moveTo>
                      <a:pt x="2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6" y="19"/>
                    </a:lnTo>
                    <a:lnTo>
                      <a:pt x="46" y="19"/>
                    </a:lnTo>
                    <a:lnTo>
                      <a:pt x="46" y="19"/>
                    </a:lnTo>
                    <a:lnTo>
                      <a:pt x="46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0" name="Freeform 180"/>
              <p:cNvSpPr>
                <a:spLocks/>
              </p:cNvSpPr>
              <p:nvPr/>
            </p:nvSpPr>
            <p:spPr bwMode="auto">
              <a:xfrm>
                <a:off x="4605" y="1474"/>
                <a:ext cx="47" cy="13"/>
              </a:xfrm>
              <a:custGeom>
                <a:avLst/>
                <a:gdLst>
                  <a:gd name="T0" fmla="*/ 2 w 47"/>
                  <a:gd name="T1" fmla="*/ 0 h 13"/>
                  <a:gd name="T2" fmla="*/ 46 w 47"/>
                  <a:gd name="T3" fmla="*/ 0 h 13"/>
                  <a:gd name="T4" fmla="*/ 46 w 47"/>
                  <a:gd name="T5" fmla="*/ 0 h 13"/>
                  <a:gd name="T6" fmla="*/ 46 w 47"/>
                  <a:gd name="T7" fmla="*/ 0 h 13"/>
                  <a:gd name="T8" fmla="*/ 46 w 47"/>
                  <a:gd name="T9" fmla="*/ 0 h 13"/>
                  <a:gd name="T10" fmla="*/ 46 w 47"/>
                  <a:gd name="T11" fmla="*/ 0 h 13"/>
                  <a:gd name="T12" fmla="*/ 46 w 47"/>
                  <a:gd name="T13" fmla="*/ 0 h 13"/>
                  <a:gd name="T14" fmla="*/ 46 w 47"/>
                  <a:gd name="T15" fmla="*/ 0 h 13"/>
                  <a:gd name="T16" fmla="*/ 47 w 47"/>
                  <a:gd name="T17" fmla="*/ 2 h 13"/>
                  <a:gd name="T18" fmla="*/ 47 w 47"/>
                  <a:gd name="T19" fmla="*/ 2 h 13"/>
                  <a:gd name="T20" fmla="*/ 47 w 47"/>
                  <a:gd name="T21" fmla="*/ 12 h 13"/>
                  <a:gd name="T22" fmla="*/ 47 w 47"/>
                  <a:gd name="T23" fmla="*/ 12 h 13"/>
                  <a:gd name="T24" fmla="*/ 46 w 47"/>
                  <a:gd name="T25" fmla="*/ 12 h 13"/>
                  <a:gd name="T26" fmla="*/ 46 w 47"/>
                  <a:gd name="T27" fmla="*/ 12 h 13"/>
                  <a:gd name="T28" fmla="*/ 46 w 47"/>
                  <a:gd name="T29" fmla="*/ 12 h 13"/>
                  <a:gd name="T30" fmla="*/ 46 w 47"/>
                  <a:gd name="T31" fmla="*/ 12 h 13"/>
                  <a:gd name="T32" fmla="*/ 46 w 47"/>
                  <a:gd name="T33" fmla="*/ 13 h 13"/>
                  <a:gd name="T34" fmla="*/ 46 w 47"/>
                  <a:gd name="T35" fmla="*/ 13 h 13"/>
                  <a:gd name="T36" fmla="*/ 46 w 47"/>
                  <a:gd name="T37" fmla="*/ 13 h 13"/>
                  <a:gd name="T38" fmla="*/ 2 w 47"/>
                  <a:gd name="T39" fmla="*/ 13 h 13"/>
                  <a:gd name="T40" fmla="*/ 2 w 47"/>
                  <a:gd name="T41" fmla="*/ 13 h 13"/>
                  <a:gd name="T42" fmla="*/ 0 w 47"/>
                  <a:gd name="T43" fmla="*/ 13 h 13"/>
                  <a:gd name="T44" fmla="*/ 0 w 47"/>
                  <a:gd name="T45" fmla="*/ 12 h 13"/>
                  <a:gd name="T46" fmla="*/ 0 w 47"/>
                  <a:gd name="T47" fmla="*/ 12 h 13"/>
                  <a:gd name="T48" fmla="*/ 0 w 47"/>
                  <a:gd name="T49" fmla="*/ 12 h 13"/>
                  <a:gd name="T50" fmla="*/ 0 w 47"/>
                  <a:gd name="T51" fmla="*/ 12 h 13"/>
                  <a:gd name="T52" fmla="*/ 0 w 47"/>
                  <a:gd name="T53" fmla="*/ 12 h 13"/>
                  <a:gd name="T54" fmla="*/ 0 w 47"/>
                  <a:gd name="T55" fmla="*/ 12 h 13"/>
                  <a:gd name="T56" fmla="*/ 0 w 47"/>
                  <a:gd name="T57" fmla="*/ 2 h 13"/>
                  <a:gd name="T58" fmla="*/ 0 w 47"/>
                  <a:gd name="T59" fmla="*/ 2 h 13"/>
                  <a:gd name="T60" fmla="*/ 0 w 47"/>
                  <a:gd name="T61" fmla="*/ 0 h 13"/>
                  <a:gd name="T62" fmla="*/ 0 w 47"/>
                  <a:gd name="T63" fmla="*/ 0 h 13"/>
                  <a:gd name="T64" fmla="*/ 0 w 47"/>
                  <a:gd name="T65" fmla="*/ 0 h 13"/>
                  <a:gd name="T66" fmla="*/ 0 w 47"/>
                  <a:gd name="T67" fmla="*/ 0 h 13"/>
                  <a:gd name="T68" fmla="*/ 0 w 47"/>
                  <a:gd name="T69" fmla="*/ 0 h 13"/>
                  <a:gd name="T70" fmla="*/ 2 w 47"/>
                  <a:gd name="T71" fmla="*/ 0 h 13"/>
                  <a:gd name="T72" fmla="*/ 2 w 47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" h="13">
                    <a:moveTo>
                      <a:pt x="2" y="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7" y="12"/>
                    </a:lnTo>
                    <a:lnTo>
                      <a:pt x="47" y="12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46" y="13"/>
                    </a:lnTo>
                    <a:lnTo>
                      <a:pt x="46" y="13"/>
                    </a:lnTo>
                    <a:lnTo>
                      <a:pt x="46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1" name="Freeform 181"/>
              <p:cNvSpPr>
                <a:spLocks/>
              </p:cNvSpPr>
              <p:nvPr/>
            </p:nvSpPr>
            <p:spPr bwMode="auto">
              <a:xfrm>
                <a:off x="4378" y="1495"/>
                <a:ext cx="226" cy="43"/>
              </a:xfrm>
              <a:custGeom>
                <a:avLst/>
                <a:gdLst>
                  <a:gd name="T0" fmla="*/ 2 w 226"/>
                  <a:gd name="T1" fmla="*/ 0 h 43"/>
                  <a:gd name="T2" fmla="*/ 224 w 226"/>
                  <a:gd name="T3" fmla="*/ 0 h 43"/>
                  <a:gd name="T4" fmla="*/ 224 w 226"/>
                  <a:gd name="T5" fmla="*/ 0 h 43"/>
                  <a:gd name="T6" fmla="*/ 224 w 226"/>
                  <a:gd name="T7" fmla="*/ 0 h 43"/>
                  <a:gd name="T8" fmla="*/ 224 w 226"/>
                  <a:gd name="T9" fmla="*/ 2 h 43"/>
                  <a:gd name="T10" fmla="*/ 224 w 226"/>
                  <a:gd name="T11" fmla="*/ 2 h 43"/>
                  <a:gd name="T12" fmla="*/ 226 w 226"/>
                  <a:gd name="T13" fmla="*/ 2 h 43"/>
                  <a:gd name="T14" fmla="*/ 226 w 226"/>
                  <a:gd name="T15" fmla="*/ 2 h 43"/>
                  <a:gd name="T16" fmla="*/ 226 w 226"/>
                  <a:gd name="T17" fmla="*/ 2 h 43"/>
                  <a:gd name="T18" fmla="*/ 226 w 226"/>
                  <a:gd name="T19" fmla="*/ 2 h 43"/>
                  <a:gd name="T20" fmla="*/ 226 w 226"/>
                  <a:gd name="T21" fmla="*/ 41 h 43"/>
                  <a:gd name="T22" fmla="*/ 226 w 226"/>
                  <a:gd name="T23" fmla="*/ 41 h 43"/>
                  <a:gd name="T24" fmla="*/ 226 w 226"/>
                  <a:gd name="T25" fmla="*/ 43 h 43"/>
                  <a:gd name="T26" fmla="*/ 226 w 226"/>
                  <a:gd name="T27" fmla="*/ 43 h 43"/>
                  <a:gd name="T28" fmla="*/ 224 w 226"/>
                  <a:gd name="T29" fmla="*/ 43 h 43"/>
                  <a:gd name="T30" fmla="*/ 224 w 226"/>
                  <a:gd name="T31" fmla="*/ 43 h 43"/>
                  <a:gd name="T32" fmla="*/ 224 w 226"/>
                  <a:gd name="T33" fmla="*/ 43 h 43"/>
                  <a:gd name="T34" fmla="*/ 224 w 226"/>
                  <a:gd name="T35" fmla="*/ 43 h 43"/>
                  <a:gd name="T36" fmla="*/ 224 w 226"/>
                  <a:gd name="T37" fmla="*/ 43 h 43"/>
                  <a:gd name="T38" fmla="*/ 201 w 226"/>
                  <a:gd name="T39" fmla="*/ 43 h 43"/>
                  <a:gd name="T40" fmla="*/ 201 w 226"/>
                  <a:gd name="T41" fmla="*/ 36 h 43"/>
                  <a:gd name="T42" fmla="*/ 184 w 226"/>
                  <a:gd name="T43" fmla="*/ 36 h 43"/>
                  <a:gd name="T44" fmla="*/ 184 w 226"/>
                  <a:gd name="T45" fmla="*/ 43 h 43"/>
                  <a:gd name="T46" fmla="*/ 42 w 226"/>
                  <a:gd name="T47" fmla="*/ 43 h 43"/>
                  <a:gd name="T48" fmla="*/ 42 w 226"/>
                  <a:gd name="T49" fmla="*/ 36 h 43"/>
                  <a:gd name="T50" fmla="*/ 25 w 226"/>
                  <a:gd name="T51" fmla="*/ 36 h 43"/>
                  <a:gd name="T52" fmla="*/ 25 w 226"/>
                  <a:gd name="T53" fmla="*/ 43 h 43"/>
                  <a:gd name="T54" fmla="*/ 2 w 226"/>
                  <a:gd name="T55" fmla="*/ 43 h 43"/>
                  <a:gd name="T56" fmla="*/ 2 w 226"/>
                  <a:gd name="T57" fmla="*/ 43 h 43"/>
                  <a:gd name="T58" fmla="*/ 2 w 226"/>
                  <a:gd name="T59" fmla="*/ 43 h 43"/>
                  <a:gd name="T60" fmla="*/ 0 w 226"/>
                  <a:gd name="T61" fmla="*/ 43 h 43"/>
                  <a:gd name="T62" fmla="*/ 0 w 226"/>
                  <a:gd name="T63" fmla="*/ 43 h 43"/>
                  <a:gd name="T64" fmla="*/ 0 w 226"/>
                  <a:gd name="T65" fmla="*/ 43 h 43"/>
                  <a:gd name="T66" fmla="*/ 0 w 226"/>
                  <a:gd name="T67" fmla="*/ 43 h 43"/>
                  <a:gd name="T68" fmla="*/ 0 w 226"/>
                  <a:gd name="T69" fmla="*/ 41 h 43"/>
                  <a:gd name="T70" fmla="*/ 0 w 226"/>
                  <a:gd name="T71" fmla="*/ 41 h 43"/>
                  <a:gd name="T72" fmla="*/ 0 w 226"/>
                  <a:gd name="T73" fmla="*/ 2 h 43"/>
                  <a:gd name="T74" fmla="*/ 0 w 226"/>
                  <a:gd name="T75" fmla="*/ 2 h 43"/>
                  <a:gd name="T76" fmla="*/ 0 w 226"/>
                  <a:gd name="T77" fmla="*/ 2 h 43"/>
                  <a:gd name="T78" fmla="*/ 0 w 226"/>
                  <a:gd name="T79" fmla="*/ 2 h 43"/>
                  <a:gd name="T80" fmla="*/ 0 w 226"/>
                  <a:gd name="T81" fmla="*/ 2 h 43"/>
                  <a:gd name="T82" fmla="*/ 0 w 226"/>
                  <a:gd name="T83" fmla="*/ 2 h 43"/>
                  <a:gd name="T84" fmla="*/ 2 w 226"/>
                  <a:gd name="T85" fmla="*/ 0 h 43"/>
                  <a:gd name="T86" fmla="*/ 2 w 226"/>
                  <a:gd name="T87" fmla="*/ 0 h 43"/>
                  <a:gd name="T88" fmla="*/ 2 w 226"/>
                  <a:gd name="T8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6" h="43">
                    <a:moveTo>
                      <a:pt x="2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4" y="0"/>
                    </a:lnTo>
                    <a:lnTo>
                      <a:pt x="224" y="2"/>
                    </a:lnTo>
                    <a:lnTo>
                      <a:pt x="224" y="2"/>
                    </a:lnTo>
                    <a:lnTo>
                      <a:pt x="226" y="2"/>
                    </a:lnTo>
                    <a:lnTo>
                      <a:pt x="226" y="2"/>
                    </a:lnTo>
                    <a:lnTo>
                      <a:pt x="226" y="2"/>
                    </a:lnTo>
                    <a:lnTo>
                      <a:pt x="226" y="2"/>
                    </a:lnTo>
                    <a:lnTo>
                      <a:pt x="226" y="41"/>
                    </a:lnTo>
                    <a:lnTo>
                      <a:pt x="226" y="41"/>
                    </a:lnTo>
                    <a:lnTo>
                      <a:pt x="226" y="43"/>
                    </a:lnTo>
                    <a:lnTo>
                      <a:pt x="226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01" y="43"/>
                    </a:lnTo>
                    <a:lnTo>
                      <a:pt x="201" y="36"/>
                    </a:lnTo>
                    <a:lnTo>
                      <a:pt x="184" y="36"/>
                    </a:lnTo>
                    <a:lnTo>
                      <a:pt x="184" y="43"/>
                    </a:lnTo>
                    <a:lnTo>
                      <a:pt x="42" y="43"/>
                    </a:lnTo>
                    <a:lnTo>
                      <a:pt x="42" y="36"/>
                    </a:lnTo>
                    <a:lnTo>
                      <a:pt x="25" y="36"/>
                    </a:lnTo>
                    <a:lnTo>
                      <a:pt x="25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>
                <a:off x="4542" y="1474"/>
                <a:ext cx="60" cy="13"/>
              </a:xfrm>
              <a:custGeom>
                <a:avLst/>
                <a:gdLst>
                  <a:gd name="T0" fmla="*/ 2 w 60"/>
                  <a:gd name="T1" fmla="*/ 0 h 13"/>
                  <a:gd name="T2" fmla="*/ 58 w 60"/>
                  <a:gd name="T3" fmla="*/ 0 h 13"/>
                  <a:gd name="T4" fmla="*/ 58 w 60"/>
                  <a:gd name="T5" fmla="*/ 0 h 13"/>
                  <a:gd name="T6" fmla="*/ 60 w 60"/>
                  <a:gd name="T7" fmla="*/ 0 h 13"/>
                  <a:gd name="T8" fmla="*/ 60 w 60"/>
                  <a:gd name="T9" fmla="*/ 0 h 13"/>
                  <a:gd name="T10" fmla="*/ 60 w 60"/>
                  <a:gd name="T11" fmla="*/ 0 h 13"/>
                  <a:gd name="T12" fmla="*/ 60 w 60"/>
                  <a:gd name="T13" fmla="*/ 0 h 13"/>
                  <a:gd name="T14" fmla="*/ 60 w 60"/>
                  <a:gd name="T15" fmla="*/ 0 h 13"/>
                  <a:gd name="T16" fmla="*/ 60 w 60"/>
                  <a:gd name="T17" fmla="*/ 0 h 13"/>
                  <a:gd name="T18" fmla="*/ 60 w 60"/>
                  <a:gd name="T19" fmla="*/ 0 h 13"/>
                  <a:gd name="T20" fmla="*/ 60 w 60"/>
                  <a:gd name="T21" fmla="*/ 12 h 13"/>
                  <a:gd name="T22" fmla="*/ 60 w 60"/>
                  <a:gd name="T23" fmla="*/ 12 h 13"/>
                  <a:gd name="T24" fmla="*/ 60 w 60"/>
                  <a:gd name="T25" fmla="*/ 12 h 13"/>
                  <a:gd name="T26" fmla="*/ 60 w 60"/>
                  <a:gd name="T27" fmla="*/ 12 h 13"/>
                  <a:gd name="T28" fmla="*/ 60 w 60"/>
                  <a:gd name="T29" fmla="*/ 12 h 13"/>
                  <a:gd name="T30" fmla="*/ 60 w 60"/>
                  <a:gd name="T31" fmla="*/ 12 h 13"/>
                  <a:gd name="T32" fmla="*/ 60 w 60"/>
                  <a:gd name="T33" fmla="*/ 13 h 13"/>
                  <a:gd name="T34" fmla="*/ 58 w 60"/>
                  <a:gd name="T35" fmla="*/ 13 h 13"/>
                  <a:gd name="T36" fmla="*/ 58 w 60"/>
                  <a:gd name="T37" fmla="*/ 13 h 13"/>
                  <a:gd name="T38" fmla="*/ 2 w 60"/>
                  <a:gd name="T39" fmla="*/ 13 h 13"/>
                  <a:gd name="T40" fmla="*/ 2 w 60"/>
                  <a:gd name="T41" fmla="*/ 13 h 13"/>
                  <a:gd name="T42" fmla="*/ 2 w 60"/>
                  <a:gd name="T43" fmla="*/ 13 h 13"/>
                  <a:gd name="T44" fmla="*/ 0 w 60"/>
                  <a:gd name="T45" fmla="*/ 12 h 13"/>
                  <a:gd name="T46" fmla="*/ 0 w 60"/>
                  <a:gd name="T47" fmla="*/ 12 h 13"/>
                  <a:gd name="T48" fmla="*/ 0 w 60"/>
                  <a:gd name="T49" fmla="*/ 12 h 13"/>
                  <a:gd name="T50" fmla="*/ 0 w 60"/>
                  <a:gd name="T51" fmla="*/ 12 h 13"/>
                  <a:gd name="T52" fmla="*/ 0 w 60"/>
                  <a:gd name="T53" fmla="*/ 12 h 13"/>
                  <a:gd name="T54" fmla="*/ 0 w 60"/>
                  <a:gd name="T55" fmla="*/ 12 h 13"/>
                  <a:gd name="T56" fmla="*/ 0 w 60"/>
                  <a:gd name="T57" fmla="*/ 0 h 13"/>
                  <a:gd name="T58" fmla="*/ 0 w 60"/>
                  <a:gd name="T59" fmla="*/ 0 h 13"/>
                  <a:gd name="T60" fmla="*/ 0 w 60"/>
                  <a:gd name="T61" fmla="*/ 0 h 13"/>
                  <a:gd name="T62" fmla="*/ 0 w 60"/>
                  <a:gd name="T63" fmla="*/ 0 h 13"/>
                  <a:gd name="T64" fmla="*/ 0 w 60"/>
                  <a:gd name="T65" fmla="*/ 0 h 13"/>
                  <a:gd name="T66" fmla="*/ 0 w 60"/>
                  <a:gd name="T67" fmla="*/ 0 h 13"/>
                  <a:gd name="T68" fmla="*/ 2 w 60"/>
                  <a:gd name="T69" fmla="*/ 0 h 13"/>
                  <a:gd name="T70" fmla="*/ 2 w 60"/>
                  <a:gd name="T71" fmla="*/ 0 h 13"/>
                  <a:gd name="T72" fmla="*/ 2 w 60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3">
                    <a:moveTo>
                      <a:pt x="2" y="0"/>
                    </a:move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3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>
                <a:off x="4476" y="1474"/>
                <a:ext cx="60" cy="13"/>
              </a:xfrm>
              <a:custGeom>
                <a:avLst/>
                <a:gdLst>
                  <a:gd name="T0" fmla="*/ 0 w 60"/>
                  <a:gd name="T1" fmla="*/ 0 h 13"/>
                  <a:gd name="T2" fmla="*/ 58 w 60"/>
                  <a:gd name="T3" fmla="*/ 0 h 13"/>
                  <a:gd name="T4" fmla="*/ 58 w 60"/>
                  <a:gd name="T5" fmla="*/ 0 h 13"/>
                  <a:gd name="T6" fmla="*/ 58 w 60"/>
                  <a:gd name="T7" fmla="*/ 0 h 13"/>
                  <a:gd name="T8" fmla="*/ 58 w 60"/>
                  <a:gd name="T9" fmla="*/ 0 h 13"/>
                  <a:gd name="T10" fmla="*/ 60 w 60"/>
                  <a:gd name="T11" fmla="*/ 0 h 13"/>
                  <a:gd name="T12" fmla="*/ 60 w 60"/>
                  <a:gd name="T13" fmla="*/ 0 h 13"/>
                  <a:gd name="T14" fmla="*/ 60 w 60"/>
                  <a:gd name="T15" fmla="*/ 0 h 13"/>
                  <a:gd name="T16" fmla="*/ 60 w 60"/>
                  <a:gd name="T17" fmla="*/ 0 h 13"/>
                  <a:gd name="T18" fmla="*/ 60 w 60"/>
                  <a:gd name="T19" fmla="*/ 0 h 13"/>
                  <a:gd name="T20" fmla="*/ 60 w 60"/>
                  <a:gd name="T21" fmla="*/ 12 h 13"/>
                  <a:gd name="T22" fmla="*/ 60 w 60"/>
                  <a:gd name="T23" fmla="*/ 12 h 13"/>
                  <a:gd name="T24" fmla="*/ 60 w 60"/>
                  <a:gd name="T25" fmla="*/ 12 h 13"/>
                  <a:gd name="T26" fmla="*/ 60 w 60"/>
                  <a:gd name="T27" fmla="*/ 12 h 13"/>
                  <a:gd name="T28" fmla="*/ 60 w 60"/>
                  <a:gd name="T29" fmla="*/ 12 h 13"/>
                  <a:gd name="T30" fmla="*/ 58 w 60"/>
                  <a:gd name="T31" fmla="*/ 12 h 13"/>
                  <a:gd name="T32" fmla="*/ 58 w 60"/>
                  <a:gd name="T33" fmla="*/ 13 h 13"/>
                  <a:gd name="T34" fmla="*/ 58 w 60"/>
                  <a:gd name="T35" fmla="*/ 13 h 13"/>
                  <a:gd name="T36" fmla="*/ 58 w 60"/>
                  <a:gd name="T37" fmla="*/ 13 h 13"/>
                  <a:gd name="T38" fmla="*/ 0 w 60"/>
                  <a:gd name="T39" fmla="*/ 13 h 13"/>
                  <a:gd name="T40" fmla="*/ 0 w 60"/>
                  <a:gd name="T41" fmla="*/ 13 h 13"/>
                  <a:gd name="T42" fmla="*/ 0 w 60"/>
                  <a:gd name="T43" fmla="*/ 13 h 13"/>
                  <a:gd name="T44" fmla="*/ 0 w 60"/>
                  <a:gd name="T45" fmla="*/ 12 h 13"/>
                  <a:gd name="T46" fmla="*/ 0 w 60"/>
                  <a:gd name="T47" fmla="*/ 12 h 13"/>
                  <a:gd name="T48" fmla="*/ 0 w 60"/>
                  <a:gd name="T49" fmla="*/ 12 h 13"/>
                  <a:gd name="T50" fmla="*/ 0 w 60"/>
                  <a:gd name="T51" fmla="*/ 12 h 13"/>
                  <a:gd name="T52" fmla="*/ 0 w 60"/>
                  <a:gd name="T53" fmla="*/ 12 h 13"/>
                  <a:gd name="T54" fmla="*/ 0 w 60"/>
                  <a:gd name="T55" fmla="*/ 12 h 13"/>
                  <a:gd name="T56" fmla="*/ 0 w 60"/>
                  <a:gd name="T57" fmla="*/ 0 h 13"/>
                  <a:gd name="T58" fmla="*/ 0 w 60"/>
                  <a:gd name="T59" fmla="*/ 0 h 13"/>
                  <a:gd name="T60" fmla="*/ 0 w 60"/>
                  <a:gd name="T61" fmla="*/ 0 h 13"/>
                  <a:gd name="T62" fmla="*/ 0 w 60"/>
                  <a:gd name="T63" fmla="*/ 0 h 13"/>
                  <a:gd name="T64" fmla="*/ 0 w 60"/>
                  <a:gd name="T65" fmla="*/ 0 h 13"/>
                  <a:gd name="T66" fmla="*/ 0 w 60"/>
                  <a:gd name="T67" fmla="*/ 0 h 13"/>
                  <a:gd name="T68" fmla="*/ 0 w 60"/>
                  <a:gd name="T69" fmla="*/ 0 h 13"/>
                  <a:gd name="T70" fmla="*/ 0 w 60"/>
                  <a:gd name="T71" fmla="*/ 0 h 13"/>
                  <a:gd name="T72" fmla="*/ 0 w 60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3">
                    <a:moveTo>
                      <a:pt x="0" y="0"/>
                    </a:move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58" y="12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>
                <a:off x="4410" y="1474"/>
                <a:ext cx="60" cy="13"/>
              </a:xfrm>
              <a:custGeom>
                <a:avLst/>
                <a:gdLst>
                  <a:gd name="T0" fmla="*/ 2 w 60"/>
                  <a:gd name="T1" fmla="*/ 0 h 13"/>
                  <a:gd name="T2" fmla="*/ 58 w 60"/>
                  <a:gd name="T3" fmla="*/ 0 h 13"/>
                  <a:gd name="T4" fmla="*/ 58 w 60"/>
                  <a:gd name="T5" fmla="*/ 0 h 13"/>
                  <a:gd name="T6" fmla="*/ 60 w 60"/>
                  <a:gd name="T7" fmla="*/ 0 h 13"/>
                  <a:gd name="T8" fmla="*/ 60 w 60"/>
                  <a:gd name="T9" fmla="*/ 0 h 13"/>
                  <a:gd name="T10" fmla="*/ 60 w 60"/>
                  <a:gd name="T11" fmla="*/ 0 h 13"/>
                  <a:gd name="T12" fmla="*/ 60 w 60"/>
                  <a:gd name="T13" fmla="*/ 0 h 13"/>
                  <a:gd name="T14" fmla="*/ 60 w 60"/>
                  <a:gd name="T15" fmla="*/ 0 h 13"/>
                  <a:gd name="T16" fmla="*/ 60 w 60"/>
                  <a:gd name="T17" fmla="*/ 0 h 13"/>
                  <a:gd name="T18" fmla="*/ 60 w 60"/>
                  <a:gd name="T19" fmla="*/ 0 h 13"/>
                  <a:gd name="T20" fmla="*/ 60 w 60"/>
                  <a:gd name="T21" fmla="*/ 12 h 13"/>
                  <a:gd name="T22" fmla="*/ 60 w 60"/>
                  <a:gd name="T23" fmla="*/ 12 h 13"/>
                  <a:gd name="T24" fmla="*/ 60 w 60"/>
                  <a:gd name="T25" fmla="*/ 12 h 13"/>
                  <a:gd name="T26" fmla="*/ 60 w 60"/>
                  <a:gd name="T27" fmla="*/ 12 h 13"/>
                  <a:gd name="T28" fmla="*/ 60 w 60"/>
                  <a:gd name="T29" fmla="*/ 12 h 13"/>
                  <a:gd name="T30" fmla="*/ 60 w 60"/>
                  <a:gd name="T31" fmla="*/ 12 h 13"/>
                  <a:gd name="T32" fmla="*/ 60 w 60"/>
                  <a:gd name="T33" fmla="*/ 13 h 13"/>
                  <a:gd name="T34" fmla="*/ 58 w 60"/>
                  <a:gd name="T35" fmla="*/ 13 h 13"/>
                  <a:gd name="T36" fmla="*/ 58 w 60"/>
                  <a:gd name="T37" fmla="*/ 13 h 13"/>
                  <a:gd name="T38" fmla="*/ 2 w 60"/>
                  <a:gd name="T39" fmla="*/ 13 h 13"/>
                  <a:gd name="T40" fmla="*/ 2 w 60"/>
                  <a:gd name="T41" fmla="*/ 13 h 13"/>
                  <a:gd name="T42" fmla="*/ 0 w 60"/>
                  <a:gd name="T43" fmla="*/ 13 h 13"/>
                  <a:gd name="T44" fmla="*/ 0 w 60"/>
                  <a:gd name="T45" fmla="*/ 12 h 13"/>
                  <a:gd name="T46" fmla="*/ 0 w 60"/>
                  <a:gd name="T47" fmla="*/ 12 h 13"/>
                  <a:gd name="T48" fmla="*/ 0 w 60"/>
                  <a:gd name="T49" fmla="*/ 12 h 13"/>
                  <a:gd name="T50" fmla="*/ 0 w 60"/>
                  <a:gd name="T51" fmla="*/ 12 h 13"/>
                  <a:gd name="T52" fmla="*/ 0 w 60"/>
                  <a:gd name="T53" fmla="*/ 12 h 13"/>
                  <a:gd name="T54" fmla="*/ 0 w 60"/>
                  <a:gd name="T55" fmla="*/ 12 h 13"/>
                  <a:gd name="T56" fmla="*/ 0 w 60"/>
                  <a:gd name="T57" fmla="*/ 0 h 13"/>
                  <a:gd name="T58" fmla="*/ 0 w 60"/>
                  <a:gd name="T59" fmla="*/ 0 h 13"/>
                  <a:gd name="T60" fmla="*/ 0 w 60"/>
                  <a:gd name="T61" fmla="*/ 0 h 13"/>
                  <a:gd name="T62" fmla="*/ 0 w 60"/>
                  <a:gd name="T63" fmla="*/ 0 h 13"/>
                  <a:gd name="T64" fmla="*/ 0 w 60"/>
                  <a:gd name="T65" fmla="*/ 0 h 13"/>
                  <a:gd name="T66" fmla="*/ 0 w 60"/>
                  <a:gd name="T67" fmla="*/ 0 h 13"/>
                  <a:gd name="T68" fmla="*/ 0 w 60"/>
                  <a:gd name="T69" fmla="*/ 0 h 13"/>
                  <a:gd name="T70" fmla="*/ 2 w 60"/>
                  <a:gd name="T71" fmla="*/ 0 h 13"/>
                  <a:gd name="T72" fmla="*/ 2 w 60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3">
                    <a:moveTo>
                      <a:pt x="2" y="0"/>
                    </a:moveTo>
                    <a:lnTo>
                      <a:pt x="58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3"/>
                    </a:lnTo>
                    <a:lnTo>
                      <a:pt x="58" y="13"/>
                    </a:lnTo>
                    <a:lnTo>
                      <a:pt x="58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>
                <a:off x="4380" y="1474"/>
                <a:ext cx="17" cy="13"/>
              </a:xfrm>
              <a:custGeom>
                <a:avLst/>
                <a:gdLst>
                  <a:gd name="T0" fmla="*/ 0 w 17"/>
                  <a:gd name="T1" fmla="*/ 0 h 13"/>
                  <a:gd name="T2" fmla="*/ 15 w 17"/>
                  <a:gd name="T3" fmla="*/ 0 h 13"/>
                  <a:gd name="T4" fmla="*/ 15 w 17"/>
                  <a:gd name="T5" fmla="*/ 0 h 13"/>
                  <a:gd name="T6" fmla="*/ 15 w 17"/>
                  <a:gd name="T7" fmla="*/ 0 h 13"/>
                  <a:gd name="T8" fmla="*/ 15 w 17"/>
                  <a:gd name="T9" fmla="*/ 0 h 13"/>
                  <a:gd name="T10" fmla="*/ 15 w 17"/>
                  <a:gd name="T11" fmla="*/ 0 h 13"/>
                  <a:gd name="T12" fmla="*/ 15 w 17"/>
                  <a:gd name="T13" fmla="*/ 0 h 13"/>
                  <a:gd name="T14" fmla="*/ 15 w 17"/>
                  <a:gd name="T15" fmla="*/ 0 h 13"/>
                  <a:gd name="T16" fmla="*/ 17 w 17"/>
                  <a:gd name="T17" fmla="*/ 2 h 13"/>
                  <a:gd name="T18" fmla="*/ 17 w 17"/>
                  <a:gd name="T19" fmla="*/ 2 h 13"/>
                  <a:gd name="T20" fmla="*/ 17 w 17"/>
                  <a:gd name="T21" fmla="*/ 12 h 13"/>
                  <a:gd name="T22" fmla="*/ 17 w 17"/>
                  <a:gd name="T23" fmla="*/ 12 h 13"/>
                  <a:gd name="T24" fmla="*/ 15 w 17"/>
                  <a:gd name="T25" fmla="*/ 12 h 13"/>
                  <a:gd name="T26" fmla="*/ 15 w 17"/>
                  <a:gd name="T27" fmla="*/ 12 h 13"/>
                  <a:gd name="T28" fmla="*/ 15 w 17"/>
                  <a:gd name="T29" fmla="*/ 12 h 13"/>
                  <a:gd name="T30" fmla="*/ 15 w 17"/>
                  <a:gd name="T31" fmla="*/ 12 h 13"/>
                  <a:gd name="T32" fmla="*/ 15 w 17"/>
                  <a:gd name="T33" fmla="*/ 13 h 13"/>
                  <a:gd name="T34" fmla="*/ 15 w 17"/>
                  <a:gd name="T35" fmla="*/ 13 h 13"/>
                  <a:gd name="T36" fmla="*/ 15 w 17"/>
                  <a:gd name="T37" fmla="*/ 13 h 13"/>
                  <a:gd name="T38" fmla="*/ 0 w 17"/>
                  <a:gd name="T39" fmla="*/ 13 h 13"/>
                  <a:gd name="T40" fmla="*/ 0 w 17"/>
                  <a:gd name="T41" fmla="*/ 13 h 13"/>
                  <a:gd name="T42" fmla="*/ 0 w 17"/>
                  <a:gd name="T43" fmla="*/ 13 h 13"/>
                  <a:gd name="T44" fmla="*/ 0 w 17"/>
                  <a:gd name="T45" fmla="*/ 12 h 13"/>
                  <a:gd name="T46" fmla="*/ 0 w 17"/>
                  <a:gd name="T47" fmla="*/ 12 h 13"/>
                  <a:gd name="T48" fmla="*/ 0 w 17"/>
                  <a:gd name="T49" fmla="*/ 12 h 13"/>
                  <a:gd name="T50" fmla="*/ 0 w 17"/>
                  <a:gd name="T51" fmla="*/ 12 h 13"/>
                  <a:gd name="T52" fmla="*/ 0 w 17"/>
                  <a:gd name="T53" fmla="*/ 12 h 13"/>
                  <a:gd name="T54" fmla="*/ 0 w 17"/>
                  <a:gd name="T55" fmla="*/ 12 h 13"/>
                  <a:gd name="T56" fmla="*/ 0 w 17"/>
                  <a:gd name="T57" fmla="*/ 2 h 13"/>
                  <a:gd name="T58" fmla="*/ 0 w 17"/>
                  <a:gd name="T59" fmla="*/ 2 h 13"/>
                  <a:gd name="T60" fmla="*/ 0 w 17"/>
                  <a:gd name="T61" fmla="*/ 0 h 13"/>
                  <a:gd name="T62" fmla="*/ 0 w 17"/>
                  <a:gd name="T63" fmla="*/ 0 h 13"/>
                  <a:gd name="T64" fmla="*/ 0 w 17"/>
                  <a:gd name="T65" fmla="*/ 0 h 13"/>
                  <a:gd name="T66" fmla="*/ 0 w 17"/>
                  <a:gd name="T67" fmla="*/ 0 h 13"/>
                  <a:gd name="T68" fmla="*/ 0 w 17"/>
                  <a:gd name="T69" fmla="*/ 0 h 13"/>
                  <a:gd name="T70" fmla="*/ 0 w 17"/>
                  <a:gd name="T71" fmla="*/ 0 h 13"/>
                  <a:gd name="T72" fmla="*/ 0 w 17"/>
                  <a:gd name="T7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13">
                    <a:moveTo>
                      <a:pt x="0" y="0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>
                <a:off x="4658" y="1472"/>
                <a:ext cx="60" cy="17"/>
              </a:xfrm>
              <a:custGeom>
                <a:avLst/>
                <a:gdLst>
                  <a:gd name="T0" fmla="*/ 2 w 60"/>
                  <a:gd name="T1" fmla="*/ 0 h 17"/>
                  <a:gd name="T2" fmla="*/ 58 w 60"/>
                  <a:gd name="T3" fmla="*/ 0 h 17"/>
                  <a:gd name="T4" fmla="*/ 58 w 60"/>
                  <a:gd name="T5" fmla="*/ 0 h 17"/>
                  <a:gd name="T6" fmla="*/ 58 w 60"/>
                  <a:gd name="T7" fmla="*/ 0 h 17"/>
                  <a:gd name="T8" fmla="*/ 58 w 60"/>
                  <a:gd name="T9" fmla="*/ 0 h 17"/>
                  <a:gd name="T10" fmla="*/ 58 w 60"/>
                  <a:gd name="T11" fmla="*/ 0 h 17"/>
                  <a:gd name="T12" fmla="*/ 58 w 60"/>
                  <a:gd name="T13" fmla="*/ 0 h 17"/>
                  <a:gd name="T14" fmla="*/ 60 w 60"/>
                  <a:gd name="T15" fmla="*/ 2 h 17"/>
                  <a:gd name="T16" fmla="*/ 60 w 60"/>
                  <a:gd name="T17" fmla="*/ 2 h 17"/>
                  <a:gd name="T18" fmla="*/ 60 w 60"/>
                  <a:gd name="T19" fmla="*/ 2 h 17"/>
                  <a:gd name="T20" fmla="*/ 60 w 60"/>
                  <a:gd name="T21" fmla="*/ 15 h 17"/>
                  <a:gd name="T22" fmla="*/ 60 w 60"/>
                  <a:gd name="T23" fmla="*/ 15 h 17"/>
                  <a:gd name="T24" fmla="*/ 60 w 60"/>
                  <a:gd name="T25" fmla="*/ 17 h 17"/>
                  <a:gd name="T26" fmla="*/ 58 w 60"/>
                  <a:gd name="T27" fmla="*/ 17 h 17"/>
                  <a:gd name="T28" fmla="*/ 58 w 60"/>
                  <a:gd name="T29" fmla="*/ 17 h 17"/>
                  <a:gd name="T30" fmla="*/ 58 w 60"/>
                  <a:gd name="T31" fmla="*/ 17 h 17"/>
                  <a:gd name="T32" fmla="*/ 58 w 60"/>
                  <a:gd name="T33" fmla="*/ 17 h 17"/>
                  <a:gd name="T34" fmla="*/ 58 w 60"/>
                  <a:gd name="T35" fmla="*/ 17 h 17"/>
                  <a:gd name="T36" fmla="*/ 58 w 60"/>
                  <a:gd name="T37" fmla="*/ 17 h 17"/>
                  <a:gd name="T38" fmla="*/ 2 w 60"/>
                  <a:gd name="T39" fmla="*/ 17 h 17"/>
                  <a:gd name="T40" fmla="*/ 2 w 60"/>
                  <a:gd name="T41" fmla="*/ 17 h 17"/>
                  <a:gd name="T42" fmla="*/ 2 w 60"/>
                  <a:gd name="T43" fmla="*/ 17 h 17"/>
                  <a:gd name="T44" fmla="*/ 0 w 60"/>
                  <a:gd name="T45" fmla="*/ 17 h 17"/>
                  <a:gd name="T46" fmla="*/ 0 w 60"/>
                  <a:gd name="T47" fmla="*/ 17 h 17"/>
                  <a:gd name="T48" fmla="*/ 0 w 60"/>
                  <a:gd name="T49" fmla="*/ 17 h 17"/>
                  <a:gd name="T50" fmla="*/ 0 w 60"/>
                  <a:gd name="T51" fmla="*/ 17 h 17"/>
                  <a:gd name="T52" fmla="*/ 0 w 60"/>
                  <a:gd name="T53" fmla="*/ 15 h 17"/>
                  <a:gd name="T54" fmla="*/ 0 w 60"/>
                  <a:gd name="T55" fmla="*/ 15 h 17"/>
                  <a:gd name="T56" fmla="*/ 0 w 60"/>
                  <a:gd name="T57" fmla="*/ 2 h 17"/>
                  <a:gd name="T58" fmla="*/ 0 w 60"/>
                  <a:gd name="T59" fmla="*/ 2 h 17"/>
                  <a:gd name="T60" fmla="*/ 0 w 60"/>
                  <a:gd name="T61" fmla="*/ 2 h 17"/>
                  <a:gd name="T62" fmla="*/ 0 w 60"/>
                  <a:gd name="T63" fmla="*/ 0 h 17"/>
                  <a:gd name="T64" fmla="*/ 0 w 60"/>
                  <a:gd name="T65" fmla="*/ 0 h 17"/>
                  <a:gd name="T66" fmla="*/ 0 w 60"/>
                  <a:gd name="T67" fmla="*/ 0 h 17"/>
                  <a:gd name="T68" fmla="*/ 2 w 60"/>
                  <a:gd name="T69" fmla="*/ 0 h 17"/>
                  <a:gd name="T70" fmla="*/ 2 w 60"/>
                  <a:gd name="T71" fmla="*/ 0 h 17"/>
                  <a:gd name="T72" fmla="*/ 2 w 60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7">
                    <a:moveTo>
                      <a:pt x="2" y="0"/>
                    </a:move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15"/>
                    </a:lnTo>
                    <a:lnTo>
                      <a:pt x="60" y="15"/>
                    </a:lnTo>
                    <a:lnTo>
                      <a:pt x="60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>
                <a:off x="4658" y="1472"/>
                <a:ext cx="60" cy="17"/>
              </a:xfrm>
              <a:custGeom>
                <a:avLst/>
                <a:gdLst>
                  <a:gd name="T0" fmla="*/ 2 w 60"/>
                  <a:gd name="T1" fmla="*/ 0 h 17"/>
                  <a:gd name="T2" fmla="*/ 58 w 60"/>
                  <a:gd name="T3" fmla="*/ 0 h 17"/>
                  <a:gd name="T4" fmla="*/ 58 w 60"/>
                  <a:gd name="T5" fmla="*/ 0 h 17"/>
                  <a:gd name="T6" fmla="*/ 58 w 60"/>
                  <a:gd name="T7" fmla="*/ 0 h 17"/>
                  <a:gd name="T8" fmla="*/ 58 w 60"/>
                  <a:gd name="T9" fmla="*/ 0 h 17"/>
                  <a:gd name="T10" fmla="*/ 58 w 60"/>
                  <a:gd name="T11" fmla="*/ 0 h 17"/>
                  <a:gd name="T12" fmla="*/ 58 w 60"/>
                  <a:gd name="T13" fmla="*/ 0 h 17"/>
                  <a:gd name="T14" fmla="*/ 60 w 60"/>
                  <a:gd name="T15" fmla="*/ 2 h 17"/>
                  <a:gd name="T16" fmla="*/ 60 w 60"/>
                  <a:gd name="T17" fmla="*/ 2 h 17"/>
                  <a:gd name="T18" fmla="*/ 60 w 60"/>
                  <a:gd name="T19" fmla="*/ 2 h 17"/>
                  <a:gd name="T20" fmla="*/ 60 w 60"/>
                  <a:gd name="T21" fmla="*/ 15 h 17"/>
                  <a:gd name="T22" fmla="*/ 60 w 60"/>
                  <a:gd name="T23" fmla="*/ 15 h 17"/>
                  <a:gd name="T24" fmla="*/ 60 w 60"/>
                  <a:gd name="T25" fmla="*/ 17 h 17"/>
                  <a:gd name="T26" fmla="*/ 58 w 60"/>
                  <a:gd name="T27" fmla="*/ 17 h 17"/>
                  <a:gd name="T28" fmla="*/ 58 w 60"/>
                  <a:gd name="T29" fmla="*/ 17 h 17"/>
                  <a:gd name="T30" fmla="*/ 58 w 60"/>
                  <a:gd name="T31" fmla="*/ 17 h 17"/>
                  <a:gd name="T32" fmla="*/ 58 w 60"/>
                  <a:gd name="T33" fmla="*/ 17 h 17"/>
                  <a:gd name="T34" fmla="*/ 58 w 60"/>
                  <a:gd name="T35" fmla="*/ 17 h 17"/>
                  <a:gd name="T36" fmla="*/ 58 w 60"/>
                  <a:gd name="T37" fmla="*/ 17 h 17"/>
                  <a:gd name="T38" fmla="*/ 2 w 60"/>
                  <a:gd name="T39" fmla="*/ 17 h 17"/>
                  <a:gd name="T40" fmla="*/ 2 w 60"/>
                  <a:gd name="T41" fmla="*/ 17 h 17"/>
                  <a:gd name="T42" fmla="*/ 2 w 60"/>
                  <a:gd name="T43" fmla="*/ 17 h 17"/>
                  <a:gd name="T44" fmla="*/ 0 w 60"/>
                  <a:gd name="T45" fmla="*/ 17 h 17"/>
                  <a:gd name="T46" fmla="*/ 0 w 60"/>
                  <a:gd name="T47" fmla="*/ 17 h 17"/>
                  <a:gd name="T48" fmla="*/ 0 w 60"/>
                  <a:gd name="T49" fmla="*/ 17 h 17"/>
                  <a:gd name="T50" fmla="*/ 0 w 60"/>
                  <a:gd name="T51" fmla="*/ 17 h 17"/>
                  <a:gd name="T52" fmla="*/ 0 w 60"/>
                  <a:gd name="T53" fmla="*/ 15 h 17"/>
                  <a:gd name="T54" fmla="*/ 0 w 60"/>
                  <a:gd name="T55" fmla="*/ 15 h 17"/>
                  <a:gd name="T56" fmla="*/ 0 w 60"/>
                  <a:gd name="T57" fmla="*/ 2 h 17"/>
                  <a:gd name="T58" fmla="*/ 0 w 60"/>
                  <a:gd name="T59" fmla="*/ 2 h 17"/>
                  <a:gd name="T60" fmla="*/ 0 w 60"/>
                  <a:gd name="T61" fmla="*/ 2 h 17"/>
                  <a:gd name="T62" fmla="*/ 0 w 60"/>
                  <a:gd name="T63" fmla="*/ 0 h 17"/>
                  <a:gd name="T64" fmla="*/ 0 w 60"/>
                  <a:gd name="T65" fmla="*/ 0 h 17"/>
                  <a:gd name="T66" fmla="*/ 0 w 60"/>
                  <a:gd name="T67" fmla="*/ 0 h 17"/>
                  <a:gd name="T68" fmla="*/ 2 w 60"/>
                  <a:gd name="T69" fmla="*/ 0 h 17"/>
                  <a:gd name="T70" fmla="*/ 2 w 60"/>
                  <a:gd name="T71" fmla="*/ 0 h 17"/>
                  <a:gd name="T72" fmla="*/ 2 w 60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" h="17">
                    <a:moveTo>
                      <a:pt x="2" y="0"/>
                    </a:move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60" y="15"/>
                    </a:lnTo>
                    <a:lnTo>
                      <a:pt x="60" y="15"/>
                    </a:lnTo>
                    <a:lnTo>
                      <a:pt x="60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8" name="Freeform 188"/>
              <p:cNvSpPr>
                <a:spLocks noEditPoints="1"/>
              </p:cNvSpPr>
              <p:nvPr/>
            </p:nvSpPr>
            <p:spPr bwMode="auto">
              <a:xfrm>
                <a:off x="4658" y="1472"/>
                <a:ext cx="58" cy="17"/>
              </a:xfrm>
              <a:custGeom>
                <a:avLst/>
                <a:gdLst>
                  <a:gd name="T0" fmla="*/ 56 w 58"/>
                  <a:gd name="T1" fmla="*/ 0 h 17"/>
                  <a:gd name="T2" fmla="*/ 58 w 58"/>
                  <a:gd name="T3" fmla="*/ 0 h 17"/>
                  <a:gd name="T4" fmla="*/ 58 w 58"/>
                  <a:gd name="T5" fmla="*/ 0 h 17"/>
                  <a:gd name="T6" fmla="*/ 58 w 58"/>
                  <a:gd name="T7" fmla="*/ 2 h 17"/>
                  <a:gd name="T8" fmla="*/ 58 w 58"/>
                  <a:gd name="T9" fmla="*/ 2 h 17"/>
                  <a:gd name="T10" fmla="*/ 58 w 58"/>
                  <a:gd name="T11" fmla="*/ 15 h 17"/>
                  <a:gd name="T12" fmla="*/ 58 w 58"/>
                  <a:gd name="T13" fmla="*/ 17 h 17"/>
                  <a:gd name="T14" fmla="*/ 58 w 58"/>
                  <a:gd name="T15" fmla="*/ 17 h 17"/>
                  <a:gd name="T16" fmla="*/ 58 w 58"/>
                  <a:gd name="T17" fmla="*/ 17 h 17"/>
                  <a:gd name="T18" fmla="*/ 41 w 58"/>
                  <a:gd name="T19" fmla="*/ 17 h 17"/>
                  <a:gd name="T20" fmla="*/ 41 w 58"/>
                  <a:gd name="T21" fmla="*/ 17 h 17"/>
                  <a:gd name="T22" fmla="*/ 41 w 58"/>
                  <a:gd name="T23" fmla="*/ 17 h 17"/>
                  <a:gd name="T24" fmla="*/ 39 w 58"/>
                  <a:gd name="T25" fmla="*/ 15 h 17"/>
                  <a:gd name="T26" fmla="*/ 39 w 58"/>
                  <a:gd name="T27" fmla="*/ 15 h 17"/>
                  <a:gd name="T28" fmla="*/ 39 w 58"/>
                  <a:gd name="T29" fmla="*/ 2 h 17"/>
                  <a:gd name="T30" fmla="*/ 39 w 58"/>
                  <a:gd name="T31" fmla="*/ 2 h 17"/>
                  <a:gd name="T32" fmla="*/ 41 w 58"/>
                  <a:gd name="T33" fmla="*/ 0 h 17"/>
                  <a:gd name="T34" fmla="*/ 41 w 58"/>
                  <a:gd name="T35" fmla="*/ 0 h 17"/>
                  <a:gd name="T36" fmla="*/ 23 w 58"/>
                  <a:gd name="T37" fmla="*/ 0 h 17"/>
                  <a:gd name="T38" fmla="*/ 38 w 58"/>
                  <a:gd name="T39" fmla="*/ 0 h 17"/>
                  <a:gd name="T40" fmla="*/ 39 w 58"/>
                  <a:gd name="T41" fmla="*/ 0 h 17"/>
                  <a:gd name="T42" fmla="*/ 39 w 58"/>
                  <a:gd name="T43" fmla="*/ 2 h 17"/>
                  <a:gd name="T44" fmla="*/ 39 w 58"/>
                  <a:gd name="T45" fmla="*/ 2 h 17"/>
                  <a:gd name="T46" fmla="*/ 39 w 58"/>
                  <a:gd name="T47" fmla="*/ 15 h 17"/>
                  <a:gd name="T48" fmla="*/ 39 w 58"/>
                  <a:gd name="T49" fmla="*/ 17 h 17"/>
                  <a:gd name="T50" fmla="*/ 39 w 58"/>
                  <a:gd name="T51" fmla="*/ 17 h 17"/>
                  <a:gd name="T52" fmla="*/ 39 w 58"/>
                  <a:gd name="T53" fmla="*/ 17 h 17"/>
                  <a:gd name="T54" fmla="*/ 38 w 58"/>
                  <a:gd name="T55" fmla="*/ 17 h 17"/>
                  <a:gd name="T56" fmla="*/ 23 w 58"/>
                  <a:gd name="T57" fmla="*/ 17 h 17"/>
                  <a:gd name="T58" fmla="*/ 21 w 58"/>
                  <a:gd name="T59" fmla="*/ 17 h 17"/>
                  <a:gd name="T60" fmla="*/ 21 w 58"/>
                  <a:gd name="T61" fmla="*/ 17 h 17"/>
                  <a:gd name="T62" fmla="*/ 21 w 58"/>
                  <a:gd name="T63" fmla="*/ 17 h 17"/>
                  <a:gd name="T64" fmla="*/ 21 w 58"/>
                  <a:gd name="T65" fmla="*/ 2 h 17"/>
                  <a:gd name="T66" fmla="*/ 21 w 58"/>
                  <a:gd name="T67" fmla="*/ 2 h 17"/>
                  <a:gd name="T68" fmla="*/ 21 w 58"/>
                  <a:gd name="T69" fmla="*/ 0 h 17"/>
                  <a:gd name="T70" fmla="*/ 21 w 58"/>
                  <a:gd name="T71" fmla="*/ 0 h 17"/>
                  <a:gd name="T72" fmla="*/ 23 w 58"/>
                  <a:gd name="T73" fmla="*/ 0 h 17"/>
                  <a:gd name="T74" fmla="*/ 19 w 58"/>
                  <a:gd name="T75" fmla="*/ 0 h 17"/>
                  <a:gd name="T76" fmla="*/ 19 w 58"/>
                  <a:gd name="T77" fmla="*/ 0 h 17"/>
                  <a:gd name="T78" fmla="*/ 19 w 58"/>
                  <a:gd name="T79" fmla="*/ 0 h 17"/>
                  <a:gd name="T80" fmla="*/ 19 w 58"/>
                  <a:gd name="T81" fmla="*/ 2 h 17"/>
                  <a:gd name="T82" fmla="*/ 19 w 58"/>
                  <a:gd name="T83" fmla="*/ 2 h 17"/>
                  <a:gd name="T84" fmla="*/ 19 w 58"/>
                  <a:gd name="T85" fmla="*/ 15 h 17"/>
                  <a:gd name="T86" fmla="*/ 19 w 58"/>
                  <a:gd name="T87" fmla="*/ 17 h 17"/>
                  <a:gd name="T88" fmla="*/ 19 w 58"/>
                  <a:gd name="T89" fmla="*/ 17 h 17"/>
                  <a:gd name="T90" fmla="*/ 19 w 58"/>
                  <a:gd name="T91" fmla="*/ 17 h 17"/>
                  <a:gd name="T92" fmla="*/ 2 w 58"/>
                  <a:gd name="T93" fmla="*/ 17 h 17"/>
                  <a:gd name="T94" fmla="*/ 2 w 58"/>
                  <a:gd name="T95" fmla="*/ 17 h 17"/>
                  <a:gd name="T96" fmla="*/ 2 w 58"/>
                  <a:gd name="T97" fmla="*/ 17 h 17"/>
                  <a:gd name="T98" fmla="*/ 0 w 58"/>
                  <a:gd name="T99" fmla="*/ 15 h 17"/>
                  <a:gd name="T100" fmla="*/ 0 w 58"/>
                  <a:gd name="T101" fmla="*/ 15 h 17"/>
                  <a:gd name="T102" fmla="*/ 0 w 58"/>
                  <a:gd name="T103" fmla="*/ 2 h 17"/>
                  <a:gd name="T104" fmla="*/ 2 w 58"/>
                  <a:gd name="T105" fmla="*/ 2 h 17"/>
                  <a:gd name="T106" fmla="*/ 2 w 58"/>
                  <a:gd name="T107" fmla="*/ 0 h 17"/>
                  <a:gd name="T108" fmla="*/ 2 w 58"/>
                  <a:gd name="T10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8" h="17">
                    <a:moveTo>
                      <a:pt x="41" y="0"/>
                    </a:moveTo>
                    <a:lnTo>
                      <a:pt x="5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8" y="15"/>
                    </a:lnTo>
                    <a:lnTo>
                      <a:pt x="58" y="15"/>
                    </a:lnTo>
                    <a:lnTo>
                      <a:pt x="58" y="15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8" y="17"/>
                    </a:lnTo>
                    <a:lnTo>
                      <a:pt x="56" y="17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39" y="17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  <a:moveTo>
                      <a:pt x="23" y="0"/>
                    </a:moveTo>
                    <a:lnTo>
                      <a:pt x="38" y="0"/>
                    </a:lnTo>
                    <a:lnTo>
                      <a:pt x="3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9" y="15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8" y="17"/>
                    </a:lnTo>
                    <a:lnTo>
                      <a:pt x="38" y="17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  <a:moveTo>
                      <a:pt x="2" y="0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69" name="Freeform 189"/>
              <p:cNvSpPr>
                <a:spLocks/>
              </p:cNvSpPr>
              <p:nvPr/>
            </p:nvSpPr>
            <p:spPr bwMode="auto">
              <a:xfrm>
                <a:off x="4697" y="1472"/>
                <a:ext cx="19" cy="17"/>
              </a:xfrm>
              <a:custGeom>
                <a:avLst/>
                <a:gdLst>
                  <a:gd name="T0" fmla="*/ 2 w 19"/>
                  <a:gd name="T1" fmla="*/ 0 h 17"/>
                  <a:gd name="T2" fmla="*/ 17 w 19"/>
                  <a:gd name="T3" fmla="*/ 0 h 17"/>
                  <a:gd name="T4" fmla="*/ 19 w 19"/>
                  <a:gd name="T5" fmla="*/ 0 h 17"/>
                  <a:gd name="T6" fmla="*/ 19 w 19"/>
                  <a:gd name="T7" fmla="*/ 0 h 17"/>
                  <a:gd name="T8" fmla="*/ 19 w 19"/>
                  <a:gd name="T9" fmla="*/ 0 h 17"/>
                  <a:gd name="T10" fmla="*/ 19 w 19"/>
                  <a:gd name="T11" fmla="*/ 0 h 17"/>
                  <a:gd name="T12" fmla="*/ 19 w 19"/>
                  <a:gd name="T13" fmla="*/ 2 h 17"/>
                  <a:gd name="T14" fmla="*/ 19 w 19"/>
                  <a:gd name="T15" fmla="*/ 2 h 17"/>
                  <a:gd name="T16" fmla="*/ 19 w 19"/>
                  <a:gd name="T17" fmla="*/ 2 h 17"/>
                  <a:gd name="T18" fmla="*/ 19 w 19"/>
                  <a:gd name="T19" fmla="*/ 2 h 17"/>
                  <a:gd name="T20" fmla="*/ 19 w 19"/>
                  <a:gd name="T21" fmla="*/ 15 h 17"/>
                  <a:gd name="T22" fmla="*/ 19 w 19"/>
                  <a:gd name="T23" fmla="*/ 15 h 17"/>
                  <a:gd name="T24" fmla="*/ 19 w 19"/>
                  <a:gd name="T25" fmla="*/ 15 h 17"/>
                  <a:gd name="T26" fmla="*/ 19 w 19"/>
                  <a:gd name="T27" fmla="*/ 17 h 17"/>
                  <a:gd name="T28" fmla="*/ 19 w 19"/>
                  <a:gd name="T29" fmla="*/ 17 h 17"/>
                  <a:gd name="T30" fmla="*/ 19 w 19"/>
                  <a:gd name="T31" fmla="*/ 17 h 17"/>
                  <a:gd name="T32" fmla="*/ 19 w 19"/>
                  <a:gd name="T33" fmla="*/ 17 h 17"/>
                  <a:gd name="T34" fmla="*/ 19 w 19"/>
                  <a:gd name="T35" fmla="*/ 17 h 17"/>
                  <a:gd name="T36" fmla="*/ 17 w 19"/>
                  <a:gd name="T37" fmla="*/ 17 h 17"/>
                  <a:gd name="T38" fmla="*/ 2 w 19"/>
                  <a:gd name="T39" fmla="*/ 17 h 17"/>
                  <a:gd name="T40" fmla="*/ 2 w 19"/>
                  <a:gd name="T41" fmla="*/ 17 h 17"/>
                  <a:gd name="T42" fmla="*/ 2 w 19"/>
                  <a:gd name="T43" fmla="*/ 17 h 17"/>
                  <a:gd name="T44" fmla="*/ 2 w 19"/>
                  <a:gd name="T45" fmla="*/ 17 h 17"/>
                  <a:gd name="T46" fmla="*/ 2 w 19"/>
                  <a:gd name="T47" fmla="*/ 17 h 17"/>
                  <a:gd name="T48" fmla="*/ 0 w 19"/>
                  <a:gd name="T49" fmla="*/ 17 h 17"/>
                  <a:gd name="T50" fmla="*/ 0 w 19"/>
                  <a:gd name="T51" fmla="*/ 15 h 17"/>
                  <a:gd name="T52" fmla="*/ 0 w 19"/>
                  <a:gd name="T53" fmla="*/ 15 h 17"/>
                  <a:gd name="T54" fmla="*/ 0 w 19"/>
                  <a:gd name="T55" fmla="*/ 15 h 17"/>
                  <a:gd name="T56" fmla="*/ 0 w 19"/>
                  <a:gd name="T57" fmla="*/ 2 h 17"/>
                  <a:gd name="T58" fmla="*/ 0 w 19"/>
                  <a:gd name="T59" fmla="*/ 2 h 17"/>
                  <a:gd name="T60" fmla="*/ 0 w 19"/>
                  <a:gd name="T61" fmla="*/ 2 h 17"/>
                  <a:gd name="T62" fmla="*/ 0 w 19"/>
                  <a:gd name="T63" fmla="*/ 2 h 17"/>
                  <a:gd name="T64" fmla="*/ 2 w 19"/>
                  <a:gd name="T65" fmla="*/ 0 h 17"/>
                  <a:gd name="T66" fmla="*/ 2 w 19"/>
                  <a:gd name="T67" fmla="*/ 0 h 17"/>
                  <a:gd name="T68" fmla="*/ 2 w 19"/>
                  <a:gd name="T69" fmla="*/ 0 h 17"/>
                  <a:gd name="T70" fmla="*/ 2 w 19"/>
                  <a:gd name="T71" fmla="*/ 0 h 17"/>
                  <a:gd name="T72" fmla="*/ 2 w 19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" h="17">
                    <a:moveTo>
                      <a:pt x="2" y="0"/>
                    </a:moveTo>
                    <a:lnTo>
                      <a:pt x="17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0" name="Freeform 190"/>
              <p:cNvSpPr>
                <a:spLocks/>
              </p:cNvSpPr>
              <p:nvPr/>
            </p:nvSpPr>
            <p:spPr bwMode="auto">
              <a:xfrm>
                <a:off x="4679" y="1472"/>
                <a:ext cx="18" cy="17"/>
              </a:xfrm>
              <a:custGeom>
                <a:avLst/>
                <a:gdLst>
                  <a:gd name="T0" fmla="*/ 2 w 18"/>
                  <a:gd name="T1" fmla="*/ 0 h 17"/>
                  <a:gd name="T2" fmla="*/ 17 w 18"/>
                  <a:gd name="T3" fmla="*/ 0 h 17"/>
                  <a:gd name="T4" fmla="*/ 17 w 18"/>
                  <a:gd name="T5" fmla="*/ 0 h 17"/>
                  <a:gd name="T6" fmla="*/ 18 w 18"/>
                  <a:gd name="T7" fmla="*/ 0 h 17"/>
                  <a:gd name="T8" fmla="*/ 18 w 18"/>
                  <a:gd name="T9" fmla="*/ 0 h 17"/>
                  <a:gd name="T10" fmla="*/ 18 w 18"/>
                  <a:gd name="T11" fmla="*/ 0 h 17"/>
                  <a:gd name="T12" fmla="*/ 18 w 18"/>
                  <a:gd name="T13" fmla="*/ 2 h 17"/>
                  <a:gd name="T14" fmla="*/ 18 w 18"/>
                  <a:gd name="T15" fmla="*/ 2 h 17"/>
                  <a:gd name="T16" fmla="*/ 18 w 18"/>
                  <a:gd name="T17" fmla="*/ 2 h 17"/>
                  <a:gd name="T18" fmla="*/ 18 w 18"/>
                  <a:gd name="T19" fmla="*/ 2 h 17"/>
                  <a:gd name="T20" fmla="*/ 18 w 18"/>
                  <a:gd name="T21" fmla="*/ 15 h 17"/>
                  <a:gd name="T22" fmla="*/ 18 w 18"/>
                  <a:gd name="T23" fmla="*/ 17 h 17"/>
                  <a:gd name="T24" fmla="*/ 18 w 18"/>
                  <a:gd name="T25" fmla="*/ 17 h 17"/>
                  <a:gd name="T26" fmla="*/ 18 w 18"/>
                  <a:gd name="T27" fmla="*/ 17 h 17"/>
                  <a:gd name="T28" fmla="*/ 18 w 18"/>
                  <a:gd name="T29" fmla="*/ 17 h 17"/>
                  <a:gd name="T30" fmla="*/ 18 w 18"/>
                  <a:gd name="T31" fmla="*/ 17 h 17"/>
                  <a:gd name="T32" fmla="*/ 18 w 18"/>
                  <a:gd name="T33" fmla="*/ 17 h 17"/>
                  <a:gd name="T34" fmla="*/ 17 w 18"/>
                  <a:gd name="T35" fmla="*/ 17 h 17"/>
                  <a:gd name="T36" fmla="*/ 17 w 18"/>
                  <a:gd name="T37" fmla="*/ 17 h 17"/>
                  <a:gd name="T38" fmla="*/ 2 w 18"/>
                  <a:gd name="T39" fmla="*/ 17 h 17"/>
                  <a:gd name="T40" fmla="*/ 2 w 18"/>
                  <a:gd name="T41" fmla="*/ 17 h 17"/>
                  <a:gd name="T42" fmla="*/ 0 w 18"/>
                  <a:gd name="T43" fmla="*/ 17 h 17"/>
                  <a:gd name="T44" fmla="*/ 0 w 18"/>
                  <a:gd name="T45" fmla="*/ 17 h 17"/>
                  <a:gd name="T46" fmla="*/ 0 w 18"/>
                  <a:gd name="T47" fmla="*/ 17 h 17"/>
                  <a:gd name="T48" fmla="*/ 0 w 18"/>
                  <a:gd name="T49" fmla="*/ 17 h 17"/>
                  <a:gd name="T50" fmla="*/ 0 w 18"/>
                  <a:gd name="T51" fmla="*/ 17 h 17"/>
                  <a:gd name="T52" fmla="*/ 0 w 18"/>
                  <a:gd name="T53" fmla="*/ 17 h 17"/>
                  <a:gd name="T54" fmla="*/ 0 w 18"/>
                  <a:gd name="T55" fmla="*/ 15 h 17"/>
                  <a:gd name="T56" fmla="*/ 0 w 18"/>
                  <a:gd name="T57" fmla="*/ 2 h 17"/>
                  <a:gd name="T58" fmla="*/ 0 w 18"/>
                  <a:gd name="T59" fmla="*/ 2 h 17"/>
                  <a:gd name="T60" fmla="*/ 0 w 18"/>
                  <a:gd name="T61" fmla="*/ 2 h 17"/>
                  <a:gd name="T62" fmla="*/ 0 w 18"/>
                  <a:gd name="T63" fmla="*/ 2 h 17"/>
                  <a:gd name="T64" fmla="*/ 0 w 18"/>
                  <a:gd name="T65" fmla="*/ 0 h 17"/>
                  <a:gd name="T66" fmla="*/ 0 w 18"/>
                  <a:gd name="T67" fmla="*/ 0 h 17"/>
                  <a:gd name="T68" fmla="*/ 0 w 18"/>
                  <a:gd name="T69" fmla="*/ 0 h 17"/>
                  <a:gd name="T70" fmla="*/ 2 w 18"/>
                  <a:gd name="T71" fmla="*/ 0 h 17"/>
                  <a:gd name="T72" fmla="*/ 2 w 18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" h="17">
                    <a:moveTo>
                      <a:pt x="2" y="0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15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1" name="Freeform 191"/>
              <p:cNvSpPr>
                <a:spLocks/>
              </p:cNvSpPr>
              <p:nvPr/>
            </p:nvSpPr>
            <p:spPr bwMode="auto">
              <a:xfrm>
                <a:off x="4658" y="1472"/>
                <a:ext cx="19" cy="17"/>
              </a:xfrm>
              <a:custGeom>
                <a:avLst/>
                <a:gdLst>
                  <a:gd name="T0" fmla="*/ 2 w 19"/>
                  <a:gd name="T1" fmla="*/ 0 h 17"/>
                  <a:gd name="T2" fmla="*/ 19 w 19"/>
                  <a:gd name="T3" fmla="*/ 0 h 17"/>
                  <a:gd name="T4" fmla="*/ 19 w 19"/>
                  <a:gd name="T5" fmla="*/ 0 h 17"/>
                  <a:gd name="T6" fmla="*/ 19 w 19"/>
                  <a:gd name="T7" fmla="*/ 0 h 17"/>
                  <a:gd name="T8" fmla="*/ 19 w 19"/>
                  <a:gd name="T9" fmla="*/ 0 h 17"/>
                  <a:gd name="T10" fmla="*/ 19 w 19"/>
                  <a:gd name="T11" fmla="*/ 0 h 17"/>
                  <a:gd name="T12" fmla="*/ 19 w 19"/>
                  <a:gd name="T13" fmla="*/ 2 h 17"/>
                  <a:gd name="T14" fmla="*/ 19 w 19"/>
                  <a:gd name="T15" fmla="*/ 2 h 17"/>
                  <a:gd name="T16" fmla="*/ 19 w 19"/>
                  <a:gd name="T17" fmla="*/ 2 h 17"/>
                  <a:gd name="T18" fmla="*/ 19 w 19"/>
                  <a:gd name="T19" fmla="*/ 2 h 17"/>
                  <a:gd name="T20" fmla="*/ 19 w 19"/>
                  <a:gd name="T21" fmla="*/ 15 h 17"/>
                  <a:gd name="T22" fmla="*/ 19 w 19"/>
                  <a:gd name="T23" fmla="*/ 15 h 17"/>
                  <a:gd name="T24" fmla="*/ 19 w 19"/>
                  <a:gd name="T25" fmla="*/ 15 h 17"/>
                  <a:gd name="T26" fmla="*/ 19 w 19"/>
                  <a:gd name="T27" fmla="*/ 17 h 17"/>
                  <a:gd name="T28" fmla="*/ 19 w 19"/>
                  <a:gd name="T29" fmla="*/ 17 h 17"/>
                  <a:gd name="T30" fmla="*/ 19 w 19"/>
                  <a:gd name="T31" fmla="*/ 17 h 17"/>
                  <a:gd name="T32" fmla="*/ 19 w 19"/>
                  <a:gd name="T33" fmla="*/ 17 h 17"/>
                  <a:gd name="T34" fmla="*/ 19 w 19"/>
                  <a:gd name="T35" fmla="*/ 17 h 17"/>
                  <a:gd name="T36" fmla="*/ 19 w 19"/>
                  <a:gd name="T37" fmla="*/ 17 h 17"/>
                  <a:gd name="T38" fmla="*/ 2 w 19"/>
                  <a:gd name="T39" fmla="*/ 17 h 17"/>
                  <a:gd name="T40" fmla="*/ 2 w 19"/>
                  <a:gd name="T41" fmla="*/ 17 h 17"/>
                  <a:gd name="T42" fmla="*/ 2 w 19"/>
                  <a:gd name="T43" fmla="*/ 17 h 17"/>
                  <a:gd name="T44" fmla="*/ 2 w 19"/>
                  <a:gd name="T45" fmla="*/ 17 h 17"/>
                  <a:gd name="T46" fmla="*/ 2 w 19"/>
                  <a:gd name="T47" fmla="*/ 17 h 17"/>
                  <a:gd name="T48" fmla="*/ 2 w 19"/>
                  <a:gd name="T49" fmla="*/ 17 h 17"/>
                  <a:gd name="T50" fmla="*/ 0 w 19"/>
                  <a:gd name="T51" fmla="*/ 15 h 17"/>
                  <a:gd name="T52" fmla="*/ 0 w 19"/>
                  <a:gd name="T53" fmla="*/ 15 h 17"/>
                  <a:gd name="T54" fmla="*/ 0 w 19"/>
                  <a:gd name="T55" fmla="*/ 15 h 17"/>
                  <a:gd name="T56" fmla="*/ 0 w 19"/>
                  <a:gd name="T57" fmla="*/ 2 h 17"/>
                  <a:gd name="T58" fmla="*/ 0 w 19"/>
                  <a:gd name="T59" fmla="*/ 2 h 17"/>
                  <a:gd name="T60" fmla="*/ 0 w 19"/>
                  <a:gd name="T61" fmla="*/ 2 h 17"/>
                  <a:gd name="T62" fmla="*/ 2 w 19"/>
                  <a:gd name="T63" fmla="*/ 2 h 17"/>
                  <a:gd name="T64" fmla="*/ 2 w 19"/>
                  <a:gd name="T65" fmla="*/ 0 h 17"/>
                  <a:gd name="T66" fmla="*/ 2 w 19"/>
                  <a:gd name="T67" fmla="*/ 0 h 17"/>
                  <a:gd name="T68" fmla="*/ 2 w 19"/>
                  <a:gd name="T69" fmla="*/ 0 h 17"/>
                  <a:gd name="T70" fmla="*/ 2 w 19"/>
                  <a:gd name="T71" fmla="*/ 0 h 17"/>
                  <a:gd name="T72" fmla="*/ 2 w 19"/>
                  <a:gd name="T7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" h="17">
                    <a:moveTo>
                      <a:pt x="2" y="0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2" name="Freeform 192"/>
              <p:cNvSpPr>
                <a:spLocks noEditPoints="1"/>
              </p:cNvSpPr>
              <p:nvPr/>
            </p:nvSpPr>
            <p:spPr bwMode="auto">
              <a:xfrm>
                <a:off x="4662" y="1476"/>
                <a:ext cx="43" cy="2"/>
              </a:xfrm>
              <a:custGeom>
                <a:avLst/>
                <a:gdLst>
                  <a:gd name="T0" fmla="*/ 37 w 43"/>
                  <a:gd name="T1" fmla="*/ 0 h 2"/>
                  <a:gd name="T2" fmla="*/ 43 w 43"/>
                  <a:gd name="T3" fmla="*/ 0 h 2"/>
                  <a:gd name="T4" fmla="*/ 43 w 43"/>
                  <a:gd name="T5" fmla="*/ 2 h 2"/>
                  <a:gd name="T6" fmla="*/ 37 w 43"/>
                  <a:gd name="T7" fmla="*/ 2 h 2"/>
                  <a:gd name="T8" fmla="*/ 37 w 43"/>
                  <a:gd name="T9" fmla="*/ 0 h 2"/>
                  <a:gd name="T10" fmla="*/ 0 w 43"/>
                  <a:gd name="T11" fmla="*/ 0 h 2"/>
                  <a:gd name="T12" fmla="*/ 4 w 43"/>
                  <a:gd name="T13" fmla="*/ 0 h 2"/>
                  <a:gd name="T14" fmla="*/ 4 w 43"/>
                  <a:gd name="T15" fmla="*/ 0 h 2"/>
                  <a:gd name="T16" fmla="*/ 0 w 43"/>
                  <a:gd name="T17" fmla="*/ 0 h 2"/>
                  <a:gd name="T18" fmla="*/ 0 w 43"/>
                  <a:gd name="T19" fmla="*/ 0 h 2"/>
                  <a:gd name="T20" fmla="*/ 19 w 43"/>
                  <a:gd name="T21" fmla="*/ 0 h 2"/>
                  <a:gd name="T22" fmla="*/ 24 w 43"/>
                  <a:gd name="T23" fmla="*/ 0 h 2"/>
                  <a:gd name="T24" fmla="*/ 24 w 43"/>
                  <a:gd name="T25" fmla="*/ 2 h 2"/>
                  <a:gd name="T26" fmla="*/ 19 w 43"/>
                  <a:gd name="T27" fmla="*/ 2 h 2"/>
                  <a:gd name="T28" fmla="*/ 19 w 43"/>
                  <a:gd name="T2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2">
                    <a:moveTo>
                      <a:pt x="37" y="0"/>
                    </a:moveTo>
                    <a:lnTo>
                      <a:pt x="43" y="0"/>
                    </a:lnTo>
                    <a:lnTo>
                      <a:pt x="43" y="2"/>
                    </a:lnTo>
                    <a:lnTo>
                      <a:pt x="37" y="2"/>
                    </a:lnTo>
                    <a:lnTo>
                      <a:pt x="37" y="0"/>
                    </a:lnTo>
                    <a:close/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9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19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3" name="Rectangle 193"/>
              <p:cNvSpPr>
                <a:spLocks noChangeArrowheads="1"/>
              </p:cNvSpPr>
              <p:nvPr/>
            </p:nvSpPr>
            <p:spPr bwMode="auto">
              <a:xfrm>
                <a:off x="4699" y="1476"/>
                <a:ext cx="6" cy="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4" name="Rectangle 194"/>
              <p:cNvSpPr>
                <a:spLocks noChangeArrowheads="1"/>
              </p:cNvSpPr>
              <p:nvPr/>
            </p:nvSpPr>
            <p:spPr bwMode="auto">
              <a:xfrm>
                <a:off x="4662" y="1476"/>
                <a:ext cx="4" cy="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5" name="Rectangle 195"/>
              <p:cNvSpPr>
                <a:spLocks noChangeArrowheads="1"/>
              </p:cNvSpPr>
              <p:nvPr/>
            </p:nvSpPr>
            <p:spPr bwMode="auto">
              <a:xfrm>
                <a:off x="4681" y="1476"/>
                <a:ext cx="5" cy="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6" name="Freeform 196"/>
              <p:cNvSpPr>
                <a:spLocks noEditPoints="1"/>
              </p:cNvSpPr>
              <p:nvPr/>
            </p:nvSpPr>
            <p:spPr bwMode="auto">
              <a:xfrm>
                <a:off x="4840" y="1234"/>
                <a:ext cx="451" cy="449"/>
              </a:xfrm>
              <a:custGeom>
                <a:avLst/>
                <a:gdLst>
                  <a:gd name="T0" fmla="*/ 415 w 451"/>
                  <a:gd name="T1" fmla="*/ 440 h 449"/>
                  <a:gd name="T2" fmla="*/ 38 w 451"/>
                  <a:gd name="T3" fmla="*/ 449 h 449"/>
                  <a:gd name="T4" fmla="*/ 13 w 451"/>
                  <a:gd name="T5" fmla="*/ 0 h 449"/>
                  <a:gd name="T6" fmla="*/ 441 w 451"/>
                  <a:gd name="T7" fmla="*/ 0 h 449"/>
                  <a:gd name="T8" fmla="*/ 445 w 451"/>
                  <a:gd name="T9" fmla="*/ 2 h 449"/>
                  <a:gd name="T10" fmla="*/ 449 w 451"/>
                  <a:gd name="T11" fmla="*/ 5 h 449"/>
                  <a:gd name="T12" fmla="*/ 451 w 451"/>
                  <a:gd name="T13" fmla="*/ 9 h 449"/>
                  <a:gd name="T14" fmla="*/ 451 w 451"/>
                  <a:gd name="T15" fmla="*/ 353 h 449"/>
                  <a:gd name="T16" fmla="*/ 451 w 451"/>
                  <a:gd name="T17" fmla="*/ 357 h 449"/>
                  <a:gd name="T18" fmla="*/ 447 w 451"/>
                  <a:gd name="T19" fmla="*/ 361 h 449"/>
                  <a:gd name="T20" fmla="*/ 443 w 451"/>
                  <a:gd name="T21" fmla="*/ 364 h 449"/>
                  <a:gd name="T22" fmla="*/ 440 w 451"/>
                  <a:gd name="T23" fmla="*/ 364 h 449"/>
                  <a:gd name="T24" fmla="*/ 10 w 451"/>
                  <a:gd name="T25" fmla="*/ 364 h 449"/>
                  <a:gd name="T26" fmla="*/ 6 w 451"/>
                  <a:gd name="T27" fmla="*/ 362 h 449"/>
                  <a:gd name="T28" fmla="*/ 2 w 451"/>
                  <a:gd name="T29" fmla="*/ 359 h 449"/>
                  <a:gd name="T30" fmla="*/ 0 w 451"/>
                  <a:gd name="T31" fmla="*/ 355 h 449"/>
                  <a:gd name="T32" fmla="*/ 0 w 451"/>
                  <a:gd name="T33" fmla="*/ 13 h 449"/>
                  <a:gd name="T34" fmla="*/ 2 w 451"/>
                  <a:gd name="T35" fmla="*/ 7 h 449"/>
                  <a:gd name="T36" fmla="*/ 4 w 451"/>
                  <a:gd name="T37" fmla="*/ 3 h 449"/>
                  <a:gd name="T38" fmla="*/ 8 w 451"/>
                  <a:gd name="T39" fmla="*/ 0 h 449"/>
                  <a:gd name="T40" fmla="*/ 13 w 451"/>
                  <a:gd name="T41" fmla="*/ 0 h 449"/>
                  <a:gd name="T42" fmla="*/ 432 w 451"/>
                  <a:gd name="T43" fmla="*/ 364 h 449"/>
                  <a:gd name="T44" fmla="*/ 434 w 451"/>
                  <a:gd name="T45" fmla="*/ 364 h 449"/>
                  <a:gd name="T46" fmla="*/ 436 w 451"/>
                  <a:gd name="T47" fmla="*/ 366 h 449"/>
                  <a:gd name="T48" fmla="*/ 436 w 451"/>
                  <a:gd name="T49" fmla="*/ 366 h 449"/>
                  <a:gd name="T50" fmla="*/ 438 w 451"/>
                  <a:gd name="T51" fmla="*/ 370 h 449"/>
                  <a:gd name="T52" fmla="*/ 438 w 451"/>
                  <a:gd name="T53" fmla="*/ 411 h 449"/>
                  <a:gd name="T54" fmla="*/ 436 w 451"/>
                  <a:gd name="T55" fmla="*/ 413 h 449"/>
                  <a:gd name="T56" fmla="*/ 436 w 451"/>
                  <a:gd name="T57" fmla="*/ 413 h 449"/>
                  <a:gd name="T58" fmla="*/ 434 w 451"/>
                  <a:gd name="T59" fmla="*/ 415 h 449"/>
                  <a:gd name="T60" fmla="*/ 21 w 451"/>
                  <a:gd name="T61" fmla="*/ 415 h 449"/>
                  <a:gd name="T62" fmla="*/ 19 w 451"/>
                  <a:gd name="T63" fmla="*/ 413 h 449"/>
                  <a:gd name="T64" fmla="*/ 17 w 451"/>
                  <a:gd name="T65" fmla="*/ 413 h 449"/>
                  <a:gd name="T66" fmla="*/ 17 w 451"/>
                  <a:gd name="T67" fmla="*/ 411 h 449"/>
                  <a:gd name="T68" fmla="*/ 17 w 451"/>
                  <a:gd name="T69" fmla="*/ 409 h 449"/>
                  <a:gd name="T70" fmla="*/ 17 w 451"/>
                  <a:gd name="T71" fmla="*/ 368 h 449"/>
                  <a:gd name="T72" fmla="*/ 17 w 451"/>
                  <a:gd name="T73" fmla="*/ 366 h 449"/>
                  <a:gd name="T74" fmla="*/ 19 w 451"/>
                  <a:gd name="T75" fmla="*/ 364 h 449"/>
                  <a:gd name="T76" fmla="*/ 21 w 451"/>
                  <a:gd name="T77" fmla="*/ 36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51" h="449">
                    <a:moveTo>
                      <a:pt x="38" y="440"/>
                    </a:moveTo>
                    <a:lnTo>
                      <a:pt x="415" y="440"/>
                    </a:lnTo>
                    <a:lnTo>
                      <a:pt x="415" y="449"/>
                    </a:lnTo>
                    <a:lnTo>
                      <a:pt x="38" y="449"/>
                    </a:lnTo>
                    <a:lnTo>
                      <a:pt x="38" y="440"/>
                    </a:lnTo>
                    <a:close/>
                    <a:moveTo>
                      <a:pt x="13" y="0"/>
                    </a:moveTo>
                    <a:lnTo>
                      <a:pt x="440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2"/>
                    </a:lnTo>
                    <a:lnTo>
                      <a:pt x="447" y="3"/>
                    </a:lnTo>
                    <a:lnTo>
                      <a:pt x="449" y="5"/>
                    </a:lnTo>
                    <a:lnTo>
                      <a:pt x="451" y="7"/>
                    </a:lnTo>
                    <a:lnTo>
                      <a:pt x="451" y="9"/>
                    </a:lnTo>
                    <a:lnTo>
                      <a:pt x="451" y="13"/>
                    </a:lnTo>
                    <a:lnTo>
                      <a:pt x="451" y="353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49" y="359"/>
                    </a:lnTo>
                    <a:lnTo>
                      <a:pt x="447" y="361"/>
                    </a:lnTo>
                    <a:lnTo>
                      <a:pt x="445" y="362"/>
                    </a:lnTo>
                    <a:lnTo>
                      <a:pt x="443" y="364"/>
                    </a:lnTo>
                    <a:lnTo>
                      <a:pt x="441" y="364"/>
                    </a:lnTo>
                    <a:lnTo>
                      <a:pt x="440" y="364"/>
                    </a:lnTo>
                    <a:lnTo>
                      <a:pt x="13" y="364"/>
                    </a:lnTo>
                    <a:lnTo>
                      <a:pt x="10" y="364"/>
                    </a:lnTo>
                    <a:lnTo>
                      <a:pt x="8" y="364"/>
                    </a:lnTo>
                    <a:lnTo>
                      <a:pt x="6" y="362"/>
                    </a:lnTo>
                    <a:lnTo>
                      <a:pt x="4" y="361"/>
                    </a:lnTo>
                    <a:lnTo>
                      <a:pt x="2" y="359"/>
                    </a:lnTo>
                    <a:lnTo>
                      <a:pt x="2" y="357"/>
                    </a:lnTo>
                    <a:lnTo>
                      <a:pt x="0" y="355"/>
                    </a:lnTo>
                    <a:lnTo>
                      <a:pt x="0" y="353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0"/>
                    </a:lnTo>
                    <a:close/>
                    <a:moveTo>
                      <a:pt x="21" y="364"/>
                    </a:moveTo>
                    <a:lnTo>
                      <a:pt x="432" y="364"/>
                    </a:lnTo>
                    <a:lnTo>
                      <a:pt x="434" y="364"/>
                    </a:lnTo>
                    <a:lnTo>
                      <a:pt x="434" y="364"/>
                    </a:lnTo>
                    <a:lnTo>
                      <a:pt x="436" y="364"/>
                    </a:lnTo>
                    <a:lnTo>
                      <a:pt x="436" y="366"/>
                    </a:lnTo>
                    <a:lnTo>
                      <a:pt x="436" y="366"/>
                    </a:lnTo>
                    <a:lnTo>
                      <a:pt x="436" y="366"/>
                    </a:lnTo>
                    <a:lnTo>
                      <a:pt x="438" y="368"/>
                    </a:lnTo>
                    <a:lnTo>
                      <a:pt x="438" y="370"/>
                    </a:lnTo>
                    <a:lnTo>
                      <a:pt x="438" y="409"/>
                    </a:lnTo>
                    <a:lnTo>
                      <a:pt x="438" y="411"/>
                    </a:lnTo>
                    <a:lnTo>
                      <a:pt x="436" y="411"/>
                    </a:lnTo>
                    <a:lnTo>
                      <a:pt x="436" y="413"/>
                    </a:lnTo>
                    <a:lnTo>
                      <a:pt x="436" y="413"/>
                    </a:lnTo>
                    <a:lnTo>
                      <a:pt x="436" y="413"/>
                    </a:lnTo>
                    <a:lnTo>
                      <a:pt x="434" y="413"/>
                    </a:lnTo>
                    <a:lnTo>
                      <a:pt x="434" y="415"/>
                    </a:lnTo>
                    <a:lnTo>
                      <a:pt x="432" y="415"/>
                    </a:lnTo>
                    <a:lnTo>
                      <a:pt x="21" y="415"/>
                    </a:lnTo>
                    <a:lnTo>
                      <a:pt x="21" y="415"/>
                    </a:lnTo>
                    <a:lnTo>
                      <a:pt x="19" y="413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7" y="411"/>
                    </a:lnTo>
                    <a:lnTo>
                      <a:pt x="17" y="409"/>
                    </a:lnTo>
                    <a:lnTo>
                      <a:pt x="17" y="370"/>
                    </a:lnTo>
                    <a:lnTo>
                      <a:pt x="17" y="368"/>
                    </a:lnTo>
                    <a:lnTo>
                      <a:pt x="17" y="366"/>
                    </a:lnTo>
                    <a:lnTo>
                      <a:pt x="17" y="366"/>
                    </a:lnTo>
                    <a:lnTo>
                      <a:pt x="17" y="366"/>
                    </a:lnTo>
                    <a:lnTo>
                      <a:pt x="19" y="364"/>
                    </a:lnTo>
                    <a:lnTo>
                      <a:pt x="19" y="364"/>
                    </a:lnTo>
                    <a:lnTo>
                      <a:pt x="21" y="364"/>
                    </a:lnTo>
                    <a:lnTo>
                      <a:pt x="21" y="36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7" name="Rectangle 197"/>
              <p:cNvSpPr>
                <a:spLocks noChangeArrowheads="1"/>
              </p:cNvSpPr>
              <p:nvPr/>
            </p:nvSpPr>
            <p:spPr bwMode="auto">
              <a:xfrm>
                <a:off x="4878" y="1674"/>
                <a:ext cx="377" cy="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8" name="Freeform 198"/>
              <p:cNvSpPr>
                <a:spLocks/>
              </p:cNvSpPr>
              <p:nvPr/>
            </p:nvSpPr>
            <p:spPr bwMode="auto">
              <a:xfrm>
                <a:off x="4840" y="1234"/>
                <a:ext cx="451" cy="364"/>
              </a:xfrm>
              <a:custGeom>
                <a:avLst/>
                <a:gdLst>
                  <a:gd name="T0" fmla="*/ 13 w 451"/>
                  <a:gd name="T1" fmla="*/ 0 h 364"/>
                  <a:gd name="T2" fmla="*/ 440 w 451"/>
                  <a:gd name="T3" fmla="*/ 0 h 364"/>
                  <a:gd name="T4" fmla="*/ 441 w 451"/>
                  <a:gd name="T5" fmla="*/ 0 h 364"/>
                  <a:gd name="T6" fmla="*/ 443 w 451"/>
                  <a:gd name="T7" fmla="*/ 0 h 364"/>
                  <a:gd name="T8" fmla="*/ 445 w 451"/>
                  <a:gd name="T9" fmla="*/ 2 h 364"/>
                  <a:gd name="T10" fmla="*/ 447 w 451"/>
                  <a:gd name="T11" fmla="*/ 3 h 364"/>
                  <a:gd name="T12" fmla="*/ 449 w 451"/>
                  <a:gd name="T13" fmla="*/ 5 h 364"/>
                  <a:gd name="T14" fmla="*/ 451 w 451"/>
                  <a:gd name="T15" fmla="*/ 7 h 364"/>
                  <a:gd name="T16" fmla="*/ 451 w 451"/>
                  <a:gd name="T17" fmla="*/ 9 h 364"/>
                  <a:gd name="T18" fmla="*/ 451 w 451"/>
                  <a:gd name="T19" fmla="*/ 13 h 364"/>
                  <a:gd name="T20" fmla="*/ 451 w 451"/>
                  <a:gd name="T21" fmla="*/ 353 h 364"/>
                  <a:gd name="T22" fmla="*/ 451 w 451"/>
                  <a:gd name="T23" fmla="*/ 355 h 364"/>
                  <a:gd name="T24" fmla="*/ 451 w 451"/>
                  <a:gd name="T25" fmla="*/ 357 h 364"/>
                  <a:gd name="T26" fmla="*/ 449 w 451"/>
                  <a:gd name="T27" fmla="*/ 359 h 364"/>
                  <a:gd name="T28" fmla="*/ 447 w 451"/>
                  <a:gd name="T29" fmla="*/ 361 h 364"/>
                  <a:gd name="T30" fmla="*/ 445 w 451"/>
                  <a:gd name="T31" fmla="*/ 362 h 364"/>
                  <a:gd name="T32" fmla="*/ 443 w 451"/>
                  <a:gd name="T33" fmla="*/ 364 h 364"/>
                  <a:gd name="T34" fmla="*/ 441 w 451"/>
                  <a:gd name="T35" fmla="*/ 364 h 364"/>
                  <a:gd name="T36" fmla="*/ 440 w 451"/>
                  <a:gd name="T37" fmla="*/ 364 h 364"/>
                  <a:gd name="T38" fmla="*/ 13 w 451"/>
                  <a:gd name="T39" fmla="*/ 364 h 364"/>
                  <a:gd name="T40" fmla="*/ 10 w 451"/>
                  <a:gd name="T41" fmla="*/ 364 h 364"/>
                  <a:gd name="T42" fmla="*/ 8 w 451"/>
                  <a:gd name="T43" fmla="*/ 364 h 364"/>
                  <a:gd name="T44" fmla="*/ 6 w 451"/>
                  <a:gd name="T45" fmla="*/ 362 h 364"/>
                  <a:gd name="T46" fmla="*/ 4 w 451"/>
                  <a:gd name="T47" fmla="*/ 361 h 364"/>
                  <a:gd name="T48" fmla="*/ 2 w 451"/>
                  <a:gd name="T49" fmla="*/ 359 h 364"/>
                  <a:gd name="T50" fmla="*/ 2 w 451"/>
                  <a:gd name="T51" fmla="*/ 357 h 364"/>
                  <a:gd name="T52" fmla="*/ 0 w 451"/>
                  <a:gd name="T53" fmla="*/ 355 h 364"/>
                  <a:gd name="T54" fmla="*/ 0 w 451"/>
                  <a:gd name="T55" fmla="*/ 353 h 364"/>
                  <a:gd name="T56" fmla="*/ 0 w 451"/>
                  <a:gd name="T57" fmla="*/ 13 h 364"/>
                  <a:gd name="T58" fmla="*/ 0 w 451"/>
                  <a:gd name="T59" fmla="*/ 9 h 364"/>
                  <a:gd name="T60" fmla="*/ 2 w 451"/>
                  <a:gd name="T61" fmla="*/ 7 h 364"/>
                  <a:gd name="T62" fmla="*/ 2 w 451"/>
                  <a:gd name="T63" fmla="*/ 5 h 364"/>
                  <a:gd name="T64" fmla="*/ 4 w 451"/>
                  <a:gd name="T65" fmla="*/ 3 h 364"/>
                  <a:gd name="T66" fmla="*/ 6 w 451"/>
                  <a:gd name="T67" fmla="*/ 2 h 364"/>
                  <a:gd name="T68" fmla="*/ 8 w 451"/>
                  <a:gd name="T69" fmla="*/ 0 h 364"/>
                  <a:gd name="T70" fmla="*/ 10 w 451"/>
                  <a:gd name="T71" fmla="*/ 0 h 364"/>
                  <a:gd name="T72" fmla="*/ 13 w 451"/>
                  <a:gd name="T73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1" h="364">
                    <a:moveTo>
                      <a:pt x="13" y="0"/>
                    </a:moveTo>
                    <a:lnTo>
                      <a:pt x="440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2"/>
                    </a:lnTo>
                    <a:lnTo>
                      <a:pt x="447" y="3"/>
                    </a:lnTo>
                    <a:lnTo>
                      <a:pt x="449" y="5"/>
                    </a:lnTo>
                    <a:lnTo>
                      <a:pt x="451" y="7"/>
                    </a:lnTo>
                    <a:lnTo>
                      <a:pt x="451" y="9"/>
                    </a:lnTo>
                    <a:lnTo>
                      <a:pt x="451" y="13"/>
                    </a:lnTo>
                    <a:lnTo>
                      <a:pt x="451" y="353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49" y="359"/>
                    </a:lnTo>
                    <a:lnTo>
                      <a:pt x="447" y="361"/>
                    </a:lnTo>
                    <a:lnTo>
                      <a:pt x="445" y="362"/>
                    </a:lnTo>
                    <a:lnTo>
                      <a:pt x="443" y="364"/>
                    </a:lnTo>
                    <a:lnTo>
                      <a:pt x="441" y="364"/>
                    </a:lnTo>
                    <a:lnTo>
                      <a:pt x="440" y="364"/>
                    </a:lnTo>
                    <a:lnTo>
                      <a:pt x="13" y="364"/>
                    </a:lnTo>
                    <a:lnTo>
                      <a:pt x="10" y="364"/>
                    </a:lnTo>
                    <a:lnTo>
                      <a:pt x="8" y="364"/>
                    </a:lnTo>
                    <a:lnTo>
                      <a:pt x="6" y="362"/>
                    </a:lnTo>
                    <a:lnTo>
                      <a:pt x="4" y="361"/>
                    </a:lnTo>
                    <a:lnTo>
                      <a:pt x="2" y="359"/>
                    </a:lnTo>
                    <a:lnTo>
                      <a:pt x="2" y="357"/>
                    </a:lnTo>
                    <a:lnTo>
                      <a:pt x="0" y="355"/>
                    </a:lnTo>
                    <a:lnTo>
                      <a:pt x="0" y="353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79" name="Freeform 199"/>
              <p:cNvSpPr>
                <a:spLocks/>
              </p:cNvSpPr>
              <p:nvPr/>
            </p:nvSpPr>
            <p:spPr bwMode="auto">
              <a:xfrm>
                <a:off x="4857" y="1598"/>
                <a:ext cx="421" cy="51"/>
              </a:xfrm>
              <a:custGeom>
                <a:avLst/>
                <a:gdLst>
                  <a:gd name="T0" fmla="*/ 4 w 421"/>
                  <a:gd name="T1" fmla="*/ 0 h 51"/>
                  <a:gd name="T2" fmla="*/ 415 w 421"/>
                  <a:gd name="T3" fmla="*/ 0 h 51"/>
                  <a:gd name="T4" fmla="*/ 417 w 421"/>
                  <a:gd name="T5" fmla="*/ 0 h 51"/>
                  <a:gd name="T6" fmla="*/ 417 w 421"/>
                  <a:gd name="T7" fmla="*/ 0 h 51"/>
                  <a:gd name="T8" fmla="*/ 419 w 421"/>
                  <a:gd name="T9" fmla="*/ 0 h 51"/>
                  <a:gd name="T10" fmla="*/ 419 w 421"/>
                  <a:gd name="T11" fmla="*/ 2 h 51"/>
                  <a:gd name="T12" fmla="*/ 419 w 421"/>
                  <a:gd name="T13" fmla="*/ 2 h 51"/>
                  <a:gd name="T14" fmla="*/ 419 w 421"/>
                  <a:gd name="T15" fmla="*/ 2 h 51"/>
                  <a:gd name="T16" fmla="*/ 421 w 421"/>
                  <a:gd name="T17" fmla="*/ 4 h 51"/>
                  <a:gd name="T18" fmla="*/ 421 w 421"/>
                  <a:gd name="T19" fmla="*/ 6 h 51"/>
                  <a:gd name="T20" fmla="*/ 421 w 421"/>
                  <a:gd name="T21" fmla="*/ 45 h 51"/>
                  <a:gd name="T22" fmla="*/ 421 w 421"/>
                  <a:gd name="T23" fmla="*/ 47 h 51"/>
                  <a:gd name="T24" fmla="*/ 419 w 421"/>
                  <a:gd name="T25" fmla="*/ 47 h 51"/>
                  <a:gd name="T26" fmla="*/ 419 w 421"/>
                  <a:gd name="T27" fmla="*/ 49 h 51"/>
                  <a:gd name="T28" fmla="*/ 419 w 421"/>
                  <a:gd name="T29" fmla="*/ 49 h 51"/>
                  <a:gd name="T30" fmla="*/ 419 w 421"/>
                  <a:gd name="T31" fmla="*/ 49 h 51"/>
                  <a:gd name="T32" fmla="*/ 417 w 421"/>
                  <a:gd name="T33" fmla="*/ 49 h 51"/>
                  <a:gd name="T34" fmla="*/ 417 w 421"/>
                  <a:gd name="T35" fmla="*/ 51 h 51"/>
                  <a:gd name="T36" fmla="*/ 415 w 421"/>
                  <a:gd name="T37" fmla="*/ 51 h 51"/>
                  <a:gd name="T38" fmla="*/ 4 w 421"/>
                  <a:gd name="T39" fmla="*/ 51 h 51"/>
                  <a:gd name="T40" fmla="*/ 4 w 421"/>
                  <a:gd name="T41" fmla="*/ 51 h 51"/>
                  <a:gd name="T42" fmla="*/ 2 w 421"/>
                  <a:gd name="T43" fmla="*/ 49 h 51"/>
                  <a:gd name="T44" fmla="*/ 2 w 421"/>
                  <a:gd name="T45" fmla="*/ 49 h 51"/>
                  <a:gd name="T46" fmla="*/ 0 w 421"/>
                  <a:gd name="T47" fmla="*/ 49 h 51"/>
                  <a:gd name="T48" fmla="*/ 0 w 421"/>
                  <a:gd name="T49" fmla="*/ 49 h 51"/>
                  <a:gd name="T50" fmla="*/ 0 w 421"/>
                  <a:gd name="T51" fmla="*/ 47 h 51"/>
                  <a:gd name="T52" fmla="*/ 0 w 421"/>
                  <a:gd name="T53" fmla="*/ 47 h 51"/>
                  <a:gd name="T54" fmla="*/ 0 w 421"/>
                  <a:gd name="T55" fmla="*/ 45 h 51"/>
                  <a:gd name="T56" fmla="*/ 0 w 421"/>
                  <a:gd name="T57" fmla="*/ 6 h 51"/>
                  <a:gd name="T58" fmla="*/ 0 w 421"/>
                  <a:gd name="T59" fmla="*/ 4 h 51"/>
                  <a:gd name="T60" fmla="*/ 0 w 421"/>
                  <a:gd name="T61" fmla="*/ 2 h 51"/>
                  <a:gd name="T62" fmla="*/ 0 w 421"/>
                  <a:gd name="T63" fmla="*/ 2 h 51"/>
                  <a:gd name="T64" fmla="*/ 0 w 421"/>
                  <a:gd name="T65" fmla="*/ 2 h 51"/>
                  <a:gd name="T66" fmla="*/ 2 w 421"/>
                  <a:gd name="T67" fmla="*/ 0 h 51"/>
                  <a:gd name="T68" fmla="*/ 2 w 421"/>
                  <a:gd name="T69" fmla="*/ 0 h 51"/>
                  <a:gd name="T70" fmla="*/ 4 w 421"/>
                  <a:gd name="T71" fmla="*/ 0 h 51"/>
                  <a:gd name="T72" fmla="*/ 4 w 421"/>
                  <a:gd name="T7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1" h="51">
                    <a:moveTo>
                      <a:pt x="4" y="0"/>
                    </a:moveTo>
                    <a:lnTo>
                      <a:pt x="415" y="0"/>
                    </a:lnTo>
                    <a:lnTo>
                      <a:pt x="417" y="0"/>
                    </a:lnTo>
                    <a:lnTo>
                      <a:pt x="417" y="0"/>
                    </a:lnTo>
                    <a:lnTo>
                      <a:pt x="419" y="0"/>
                    </a:lnTo>
                    <a:lnTo>
                      <a:pt x="419" y="2"/>
                    </a:lnTo>
                    <a:lnTo>
                      <a:pt x="419" y="2"/>
                    </a:lnTo>
                    <a:lnTo>
                      <a:pt x="419" y="2"/>
                    </a:lnTo>
                    <a:lnTo>
                      <a:pt x="421" y="4"/>
                    </a:lnTo>
                    <a:lnTo>
                      <a:pt x="421" y="6"/>
                    </a:lnTo>
                    <a:lnTo>
                      <a:pt x="421" y="45"/>
                    </a:lnTo>
                    <a:lnTo>
                      <a:pt x="421" y="47"/>
                    </a:lnTo>
                    <a:lnTo>
                      <a:pt x="419" y="47"/>
                    </a:lnTo>
                    <a:lnTo>
                      <a:pt x="419" y="49"/>
                    </a:lnTo>
                    <a:lnTo>
                      <a:pt x="419" y="49"/>
                    </a:lnTo>
                    <a:lnTo>
                      <a:pt x="419" y="49"/>
                    </a:lnTo>
                    <a:lnTo>
                      <a:pt x="417" y="49"/>
                    </a:lnTo>
                    <a:lnTo>
                      <a:pt x="417" y="51"/>
                    </a:lnTo>
                    <a:lnTo>
                      <a:pt x="415" y="51"/>
                    </a:lnTo>
                    <a:lnTo>
                      <a:pt x="4" y="51"/>
                    </a:lnTo>
                    <a:lnTo>
                      <a:pt x="4" y="51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80" name="Freeform 200"/>
              <p:cNvSpPr>
                <a:spLocks noEditPoints="1"/>
              </p:cNvSpPr>
              <p:nvPr/>
            </p:nvSpPr>
            <p:spPr bwMode="auto">
              <a:xfrm>
                <a:off x="4848" y="1239"/>
                <a:ext cx="437" cy="354"/>
              </a:xfrm>
              <a:custGeom>
                <a:avLst/>
                <a:gdLst>
                  <a:gd name="T0" fmla="*/ 398 w 437"/>
                  <a:gd name="T1" fmla="*/ 36 h 354"/>
                  <a:gd name="T2" fmla="*/ 402 w 437"/>
                  <a:gd name="T3" fmla="*/ 38 h 354"/>
                  <a:gd name="T4" fmla="*/ 403 w 437"/>
                  <a:gd name="T5" fmla="*/ 40 h 354"/>
                  <a:gd name="T6" fmla="*/ 405 w 437"/>
                  <a:gd name="T7" fmla="*/ 42 h 354"/>
                  <a:gd name="T8" fmla="*/ 407 w 437"/>
                  <a:gd name="T9" fmla="*/ 45 h 354"/>
                  <a:gd name="T10" fmla="*/ 407 w 437"/>
                  <a:gd name="T11" fmla="*/ 310 h 354"/>
                  <a:gd name="T12" fmla="*/ 405 w 437"/>
                  <a:gd name="T13" fmla="*/ 314 h 354"/>
                  <a:gd name="T14" fmla="*/ 402 w 437"/>
                  <a:gd name="T15" fmla="*/ 316 h 354"/>
                  <a:gd name="T16" fmla="*/ 400 w 437"/>
                  <a:gd name="T17" fmla="*/ 318 h 354"/>
                  <a:gd name="T18" fmla="*/ 39 w 437"/>
                  <a:gd name="T19" fmla="*/ 318 h 354"/>
                  <a:gd name="T20" fmla="*/ 35 w 437"/>
                  <a:gd name="T21" fmla="*/ 318 h 354"/>
                  <a:gd name="T22" fmla="*/ 32 w 437"/>
                  <a:gd name="T23" fmla="*/ 316 h 354"/>
                  <a:gd name="T24" fmla="*/ 30 w 437"/>
                  <a:gd name="T25" fmla="*/ 312 h 354"/>
                  <a:gd name="T26" fmla="*/ 30 w 437"/>
                  <a:gd name="T27" fmla="*/ 309 h 354"/>
                  <a:gd name="T28" fmla="*/ 30 w 437"/>
                  <a:gd name="T29" fmla="*/ 44 h 354"/>
                  <a:gd name="T30" fmla="*/ 32 w 437"/>
                  <a:gd name="T31" fmla="*/ 40 h 354"/>
                  <a:gd name="T32" fmla="*/ 33 w 437"/>
                  <a:gd name="T33" fmla="*/ 38 h 354"/>
                  <a:gd name="T34" fmla="*/ 37 w 437"/>
                  <a:gd name="T35" fmla="*/ 36 h 354"/>
                  <a:gd name="T36" fmla="*/ 5 w 437"/>
                  <a:gd name="T37" fmla="*/ 0 h 354"/>
                  <a:gd name="T38" fmla="*/ 432 w 437"/>
                  <a:gd name="T39" fmla="*/ 0 h 354"/>
                  <a:gd name="T40" fmla="*/ 433 w 437"/>
                  <a:gd name="T41" fmla="*/ 0 h 354"/>
                  <a:gd name="T42" fmla="*/ 435 w 437"/>
                  <a:gd name="T43" fmla="*/ 2 h 354"/>
                  <a:gd name="T44" fmla="*/ 437 w 437"/>
                  <a:gd name="T45" fmla="*/ 6 h 354"/>
                  <a:gd name="T46" fmla="*/ 437 w 437"/>
                  <a:gd name="T47" fmla="*/ 348 h 354"/>
                  <a:gd name="T48" fmla="*/ 437 w 437"/>
                  <a:gd name="T49" fmla="*/ 350 h 354"/>
                  <a:gd name="T50" fmla="*/ 435 w 437"/>
                  <a:gd name="T51" fmla="*/ 352 h 354"/>
                  <a:gd name="T52" fmla="*/ 433 w 437"/>
                  <a:gd name="T53" fmla="*/ 354 h 354"/>
                  <a:gd name="T54" fmla="*/ 430 w 437"/>
                  <a:gd name="T55" fmla="*/ 354 h 354"/>
                  <a:gd name="T56" fmla="*/ 3 w 437"/>
                  <a:gd name="T57" fmla="*/ 354 h 354"/>
                  <a:gd name="T58" fmla="*/ 2 w 437"/>
                  <a:gd name="T59" fmla="*/ 352 h 354"/>
                  <a:gd name="T60" fmla="*/ 0 w 437"/>
                  <a:gd name="T61" fmla="*/ 352 h 354"/>
                  <a:gd name="T62" fmla="*/ 0 w 437"/>
                  <a:gd name="T63" fmla="*/ 348 h 354"/>
                  <a:gd name="T64" fmla="*/ 0 w 437"/>
                  <a:gd name="T65" fmla="*/ 8 h 354"/>
                  <a:gd name="T66" fmla="*/ 0 w 437"/>
                  <a:gd name="T67" fmla="*/ 4 h 354"/>
                  <a:gd name="T68" fmla="*/ 0 w 437"/>
                  <a:gd name="T69" fmla="*/ 2 h 354"/>
                  <a:gd name="T70" fmla="*/ 3 w 437"/>
                  <a:gd name="T71" fmla="*/ 0 h 354"/>
                  <a:gd name="T72" fmla="*/ 5 w 437"/>
                  <a:gd name="T73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7" h="354">
                    <a:moveTo>
                      <a:pt x="39" y="36"/>
                    </a:moveTo>
                    <a:lnTo>
                      <a:pt x="398" y="36"/>
                    </a:lnTo>
                    <a:lnTo>
                      <a:pt x="400" y="36"/>
                    </a:lnTo>
                    <a:lnTo>
                      <a:pt x="402" y="38"/>
                    </a:lnTo>
                    <a:lnTo>
                      <a:pt x="402" y="38"/>
                    </a:lnTo>
                    <a:lnTo>
                      <a:pt x="403" y="40"/>
                    </a:lnTo>
                    <a:lnTo>
                      <a:pt x="405" y="40"/>
                    </a:lnTo>
                    <a:lnTo>
                      <a:pt x="405" y="42"/>
                    </a:lnTo>
                    <a:lnTo>
                      <a:pt x="407" y="44"/>
                    </a:lnTo>
                    <a:lnTo>
                      <a:pt x="407" y="45"/>
                    </a:lnTo>
                    <a:lnTo>
                      <a:pt x="407" y="309"/>
                    </a:lnTo>
                    <a:lnTo>
                      <a:pt x="407" y="310"/>
                    </a:lnTo>
                    <a:lnTo>
                      <a:pt x="405" y="312"/>
                    </a:lnTo>
                    <a:lnTo>
                      <a:pt x="405" y="314"/>
                    </a:lnTo>
                    <a:lnTo>
                      <a:pt x="403" y="316"/>
                    </a:lnTo>
                    <a:lnTo>
                      <a:pt x="402" y="316"/>
                    </a:lnTo>
                    <a:lnTo>
                      <a:pt x="402" y="318"/>
                    </a:lnTo>
                    <a:lnTo>
                      <a:pt x="400" y="318"/>
                    </a:lnTo>
                    <a:lnTo>
                      <a:pt x="398" y="318"/>
                    </a:lnTo>
                    <a:lnTo>
                      <a:pt x="39" y="318"/>
                    </a:lnTo>
                    <a:lnTo>
                      <a:pt x="37" y="318"/>
                    </a:lnTo>
                    <a:lnTo>
                      <a:pt x="35" y="318"/>
                    </a:lnTo>
                    <a:lnTo>
                      <a:pt x="33" y="316"/>
                    </a:lnTo>
                    <a:lnTo>
                      <a:pt x="32" y="316"/>
                    </a:lnTo>
                    <a:lnTo>
                      <a:pt x="32" y="314"/>
                    </a:lnTo>
                    <a:lnTo>
                      <a:pt x="30" y="312"/>
                    </a:lnTo>
                    <a:lnTo>
                      <a:pt x="30" y="310"/>
                    </a:lnTo>
                    <a:lnTo>
                      <a:pt x="30" y="309"/>
                    </a:lnTo>
                    <a:lnTo>
                      <a:pt x="30" y="45"/>
                    </a:lnTo>
                    <a:lnTo>
                      <a:pt x="30" y="44"/>
                    </a:lnTo>
                    <a:lnTo>
                      <a:pt x="30" y="42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37" y="36"/>
                    </a:lnTo>
                    <a:lnTo>
                      <a:pt x="39" y="36"/>
                    </a:lnTo>
                    <a:close/>
                    <a:moveTo>
                      <a:pt x="5" y="0"/>
                    </a:moveTo>
                    <a:lnTo>
                      <a:pt x="430" y="0"/>
                    </a:lnTo>
                    <a:lnTo>
                      <a:pt x="432" y="0"/>
                    </a:lnTo>
                    <a:lnTo>
                      <a:pt x="433" y="0"/>
                    </a:lnTo>
                    <a:lnTo>
                      <a:pt x="433" y="0"/>
                    </a:lnTo>
                    <a:lnTo>
                      <a:pt x="435" y="2"/>
                    </a:lnTo>
                    <a:lnTo>
                      <a:pt x="435" y="2"/>
                    </a:lnTo>
                    <a:lnTo>
                      <a:pt x="437" y="4"/>
                    </a:lnTo>
                    <a:lnTo>
                      <a:pt x="437" y="6"/>
                    </a:lnTo>
                    <a:lnTo>
                      <a:pt x="437" y="8"/>
                    </a:lnTo>
                    <a:lnTo>
                      <a:pt x="437" y="348"/>
                    </a:lnTo>
                    <a:lnTo>
                      <a:pt x="437" y="348"/>
                    </a:lnTo>
                    <a:lnTo>
                      <a:pt x="437" y="350"/>
                    </a:lnTo>
                    <a:lnTo>
                      <a:pt x="435" y="352"/>
                    </a:lnTo>
                    <a:lnTo>
                      <a:pt x="435" y="352"/>
                    </a:lnTo>
                    <a:lnTo>
                      <a:pt x="433" y="352"/>
                    </a:lnTo>
                    <a:lnTo>
                      <a:pt x="433" y="354"/>
                    </a:lnTo>
                    <a:lnTo>
                      <a:pt x="432" y="354"/>
                    </a:lnTo>
                    <a:lnTo>
                      <a:pt x="430" y="354"/>
                    </a:lnTo>
                    <a:lnTo>
                      <a:pt x="5" y="354"/>
                    </a:lnTo>
                    <a:lnTo>
                      <a:pt x="3" y="354"/>
                    </a:lnTo>
                    <a:lnTo>
                      <a:pt x="3" y="354"/>
                    </a:lnTo>
                    <a:lnTo>
                      <a:pt x="2" y="352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0" y="350"/>
                    </a:lnTo>
                    <a:lnTo>
                      <a:pt x="0" y="348"/>
                    </a:lnTo>
                    <a:lnTo>
                      <a:pt x="0" y="34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81" name="Freeform 201"/>
              <p:cNvSpPr>
                <a:spLocks/>
              </p:cNvSpPr>
              <p:nvPr/>
            </p:nvSpPr>
            <p:spPr bwMode="auto">
              <a:xfrm>
                <a:off x="4878" y="1275"/>
                <a:ext cx="377" cy="282"/>
              </a:xfrm>
              <a:custGeom>
                <a:avLst/>
                <a:gdLst>
                  <a:gd name="T0" fmla="*/ 9 w 377"/>
                  <a:gd name="T1" fmla="*/ 0 h 282"/>
                  <a:gd name="T2" fmla="*/ 368 w 377"/>
                  <a:gd name="T3" fmla="*/ 0 h 282"/>
                  <a:gd name="T4" fmla="*/ 370 w 377"/>
                  <a:gd name="T5" fmla="*/ 0 h 282"/>
                  <a:gd name="T6" fmla="*/ 372 w 377"/>
                  <a:gd name="T7" fmla="*/ 2 h 282"/>
                  <a:gd name="T8" fmla="*/ 372 w 377"/>
                  <a:gd name="T9" fmla="*/ 2 h 282"/>
                  <a:gd name="T10" fmla="*/ 373 w 377"/>
                  <a:gd name="T11" fmla="*/ 4 h 282"/>
                  <a:gd name="T12" fmla="*/ 375 w 377"/>
                  <a:gd name="T13" fmla="*/ 4 h 282"/>
                  <a:gd name="T14" fmla="*/ 375 w 377"/>
                  <a:gd name="T15" fmla="*/ 6 h 282"/>
                  <a:gd name="T16" fmla="*/ 377 w 377"/>
                  <a:gd name="T17" fmla="*/ 8 h 282"/>
                  <a:gd name="T18" fmla="*/ 377 w 377"/>
                  <a:gd name="T19" fmla="*/ 9 h 282"/>
                  <a:gd name="T20" fmla="*/ 377 w 377"/>
                  <a:gd name="T21" fmla="*/ 273 h 282"/>
                  <a:gd name="T22" fmla="*/ 377 w 377"/>
                  <a:gd name="T23" fmla="*/ 274 h 282"/>
                  <a:gd name="T24" fmla="*/ 375 w 377"/>
                  <a:gd name="T25" fmla="*/ 276 h 282"/>
                  <a:gd name="T26" fmla="*/ 375 w 377"/>
                  <a:gd name="T27" fmla="*/ 278 h 282"/>
                  <a:gd name="T28" fmla="*/ 373 w 377"/>
                  <a:gd name="T29" fmla="*/ 280 h 282"/>
                  <a:gd name="T30" fmla="*/ 372 w 377"/>
                  <a:gd name="T31" fmla="*/ 280 h 282"/>
                  <a:gd name="T32" fmla="*/ 372 w 377"/>
                  <a:gd name="T33" fmla="*/ 282 h 282"/>
                  <a:gd name="T34" fmla="*/ 370 w 377"/>
                  <a:gd name="T35" fmla="*/ 282 h 282"/>
                  <a:gd name="T36" fmla="*/ 368 w 377"/>
                  <a:gd name="T37" fmla="*/ 282 h 282"/>
                  <a:gd name="T38" fmla="*/ 9 w 377"/>
                  <a:gd name="T39" fmla="*/ 282 h 282"/>
                  <a:gd name="T40" fmla="*/ 7 w 377"/>
                  <a:gd name="T41" fmla="*/ 282 h 282"/>
                  <a:gd name="T42" fmla="*/ 5 w 377"/>
                  <a:gd name="T43" fmla="*/ 282 h 282"/>
                  <a:gd name="T44" fmla="*/ 3 w 377"/>
                  <a:gd name="T45" fmla="*/ 280 h 282"/>
                  <a:gd name="T46" fmla="*/ 2 w 377"/>
                  <a:gd name="T47" fmla="*/ 280 h 282"/>
                  <a:gd name="T48" fmla="*/ 2 w 377"/>
                  <a:gd name="T49" fmla="*/ 278 h 282"/>
                  <a:gd name="T50" fmla="*/ 0 w 377"/>
                  <a:gd name="T51" fmla="*/ 276 h 282"/>
                  <a:gd name="T52" fmla="*/ 0 w 377"/>
                  <a:gd name="T53" fmla="*/ 274 h 282"/>
                  <a:gd name="T54" fmla="*/ 0 w 377"/>
                  <a:gd name="T55" fmla="*/ 273 h 282"/>
                  <a:gd name="T56" fmla="*/ 0 w 377"/>
                  <a:gd name="T57" fmla="*/ 9 h 282"/>
                  <a:gd name="T58" fmla="*/ 0 w 377"/>
                  <a:gd name="T59" fmla="*/ 8 h 282"/>
                  <a:gd name="T60" fmla="*/ 0 w 377"/>
                  <a:gd name="T61" fmla="*/ 6 h 282"/>
                  <a:gd name="T62" fmla="*/ 2 w 377"/>
                  <a:gd name="T63" fmla="*/ 4 h 282"/>
                  <a:gd name="T64" fmla="*/ 2 w 377"/>
                  <a:gd name="T65" fmla="*/ 4 h 282"/>
                  <a:gd name="T66" fmla="*/ 3 w 377"/>
                  <a:gd name="T67" fmla="*/ 2 h 282"/>
                  <a:gd name="T68" fmla="*/ 5 w 377"/>
                  <a:gd name="T69" fmla="*/ 2 h 282"/>
                  <a:gd name="T70" fmla="*/ 7 w 377"/>
                  <a:gd name="T71" fmla="*/ 0 h 282"/>
                  <a:gd name="T72" fmla="*/ 9 w 377"/>
                  <a:gd name="T7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7" h="282">
                    <a:moveTo>
                      <a:pt x="9" y="0"/>
                    </a:moveTo>
                    <a:lnTo>
                      <a:pt x="368" y="0"/>
                    </a:lnTo>
                    <a:lnTo>
                      <a:pt x="370" y="0"/>
                    </a:lnTo>
                    <a:lnTo>
                      <a:pt x="372" y="2"/>
                    </a:lnTo>
                    <a:lnTo>
                      <a:pt x="372" y="2"/>
                    </a:lnTo>
                    <a:lnTo>
                      <a:pt x="373" y="4"/>
                    </a:lnTo>
                    <a:lnTo>
                      <a:pt x="375" y="4"/>
                    </a:lnTo>
                    <a:lnTo>
                      <a:pt x="375" y="6"/>
                    </a:lnTo>
                    <a:lnTo>
                      <a:pt x="377" y="8"/>
                    </a:lnTo>
                    <a:lnTo>
                      <a:pt x="377" y="9"/>
                    </a:lnTo>
                    <a:lnTo>
                      <a:pt x="377" y="273"/>
                    </a:lnTo>
                    <a:lnTo>
                      <a:pt x="377" y="274"/>
                    </a:lnTo>
                    <a:lnTo>
                      <a:pt x="375" y="276"/>
                    </a:lnTo>
                    <a:lnTo>
                      <a:pt x="375" y="278"/>
                    </a:lnTo>
                    <a:lnTo>
                      <a:pt x="373" y="280"/>
                    </a:lnTo>
                    <a:lnTo>
                      <a:pt x="372" y="280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2"/>
                    </a:lnTo>
                    <a:lnTo>
                      <a:pt x="9" y="282"/>
                    </a:lnTo>
                    <a:lnTo>
                      <a:pt x="7" y="282"/>
                    </a:lnTo>
                    <a:lnTo>
                      <a:pt x="5" y="282"/>
                    </a:lnTo>
                    <a:lnTo>
                      <a:pt x="3" y="280"/>
                    </a:lnTo>
                    <a:lnTo>
                      <a:pt x="2" y="280"/>
                    </a:lnTo>
                    <a:lnTo>
                      <a:pt x="2" y="278"/>
                    </a:lnTo>
                    <a:lnTo>
                      <a:pt x="0" y="276"/>
                    </a:lnTo>
                    <a:lnTo>
                      <a:pt x="0" y="274"/>
                    </a:lnTo>
                    <a:lnTo>
                      <a:pt x="0" y="273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82" name="Freeform 202"/>
              <p:cNvSpPr>
                <a:spLocks/>
              </p:cNvSpPr>
              <p:nvPr/>
            </p:nvSpPr>
            <p:spPr bwMode="auto">
              <a:xfrm>
                <a:off x="4848" y="1239"/>
                <a:ext cx="437" cy="354"/>
              </a:xfrm>
              <a:custGeom>
                <a:avLst/>
                <a:gdLst>
                  <a:gd name="T0" fmla="*/ 5 w 437"/>
                  <a:gd name="T1" fmla="*/ 0 h 354"/>
                  <a:gd name="T2" fmla="*/ 430 w 437"/>
                  <a:gd name="T3" fmla="*/ 0 h 354"/>
                  <a:gd name="T4" fmla="*/ 432 w 437"/>
                  <a:gd name="T5" fmla="*/ 0 h 354"/>
                  <a:gd name="T6" fmla="*/ 433 w 437"/>
                  <a:gd name="T7" fmla="*/ 0 h 354"/>
                  <a:gd name="T8" fmla="*/ 433 w 437"/>
                  <a:gd name="T9" fmla="*/ 0 h 354"/>
                  <a:gd name="T10" fmla="*/ 435 w 437"/>
                  <a:gd name="T11" fmla="*/ 2 h 354"/>
                  <a:gd name="T12" fmla="*/ 435 w 437"/>
                  <a:gd name="T13" fmla="*/ 2 h 354"/>
                  <a:gd name="T14" fmla="*/ 437 w 437"/>
                  <a:gd name="T15" fmla="*/ 4 h 354"/>
                  <a:gd name="T16" fmla="*/ 437 w 437"/>
                  <a:gd name="T17" fmla="*/ 6 h 354"/>
                  <a:gd name="T18" fmla="*/ 437 w 437"/>
                  <a:gd name="T19" fmla="*/ 8 h 354"/>
                  <a:gd name="T20" fmla="*/ 437 w 437"/>
                  <a:gd name="T21" fmla="*/ 348 h 354"/>
                  <a:gd name="T22" fmla="*/ 437 w 437"/>
                  <a:gd name="T23" fmla="*/ 348 h 354"/>
                  <a:gd name="T24" fmla="*/ 437 w 437"/>
                  <a:gd name="T25" fmla="*/ 350 h 354"/>
                  <a:gd name="T26" fmla="*/ 435 w 437"/>
                  <a:gd name="T27" fmla="*/ 352 h 354"/>
                  <a:gd name="T28" fmla="*/ 435 w 437"/>
                  <a:gd name="T29" fmla="*/ 352 h 354"/>
                  <a:gd name="T30" fmla="*/ 433 w 437"/>
                  <a:gd name="T31" fmla="*/ 352 h 354"/>
                  <a:gd name="T32" fmla="*/ 433 w 437"/>
                  <a:gd name="T33" fmla="*/ 354 h 354"/>
                  <a:gd name="T34" fmla="*/ 432 w 437"/>
                  <a:gd name="T35" fmla="*/ 354 h 354"/>
                  <a:gd name="T36" fmla="*/ 430 w 437"/>
                  <a:gd name="T37" fmla="*/ 354 h 354"/>
                  <a:gd name="T38" fmla="*/ 5 w 437"/>
                  <a:gd name="T39" fmla="*/ 354 h 354"/>
                  <a:gd name="T40" fmla="*/ 3 w 437"/>
                  <a:gd name="T41" fmla="*/ 354 h 354"/>
                  <a:gd name="T42" fmla="*/ 3 w 437"/>
                  <a:gd name="T43" fmla="*/ 354 h 354"/>
                  <a:gd name="T44" fmla="*/ 2 w 437"/>
                  <a:gd name="T45" fmla="*/ 352 h 354"/>
                  <a:gd name="T46" fmla="*/ 0 w 437"/>
                  <a:gd name="T47" fmla="*/ 352 h 354"/>
                  <a:gd name="T48" fmla="*/ 0 w 437"/>
                  <a:gd name="T49" fmla="*/ 352 h 354"/>
                  <a:gd name="T50" fmla="*/ 0 w 437"/>
                  <a:gd name="T51" fmla="*/ 350 h 354"/>
                  <a:gd name="T52" fmla="*/ 0 w 437"/>
                  <a:gd name="T53" fmla="*/ 348 h 354"/>
                  <a:gd name="T54" fmla="*/ 0 w 437"/>
                  <a:gd name="T55" fmla="*/ 348 h 354"/>
                  <a:gd name="T56" fmla="*/ 0 w 437"/>
                  <a:gd name="T57" fmla="*/ 8 h 354"/>
                  <a:gd name="T58" fmla="*/ 0 w 437"/>
                  <a:gd name="T59" fmla="*/ 6 h 354"/>
                  <a:gd name="T60" fmla="*/ 0 w 437"/>
                  <a:gd name="T61" fmla="*/ 4 h 354"/>
                  <a:gd name="T62" fmla="*/ 0 w 437"/>
                  <a:gd name="T63" fmla="*/ 2 h 354"/>
                  <a:gd name="T64" fmla="*/ 0 w 437"/>
                  <a:gd name="T65" fmla="*/ 2 h 354"/>
                  <a:gd name="T66" fmla="*/ 2 w 437"/>
                  <a:gd name="T67" fmla="*/ 0 h 354"/>
                  <a:gd name="T68" fmla="*/ 3 w 437"/>
                  <a:gd name="T69" fmla="*/ 0 h 354"/>
                  <a:gd name="T70" fmla="*/ 3 w 437"/>
                  <a:gd name="T71" fmla="*/ 0 h 354"/>
                  <a:gd name="T72" fmla="*/ 5 w 437"/>
                  <a:gd name="T73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7" h="354">
                    <a:moveTo>
                      <a:pt x="5" y="0"/>
                    </a:moveTo>
                    <a:lnTo>
                      <a:pt x="430" y="0"/>
                    </a:lnTo>
                    <a:lnTo>
                      <a:pt x="432" y="0"/>
                    </a:lnTo>
                    <a:lnTo>
                      <a:pt x="433" y="0"/>
                    </a:lnTo>
                    <a:lnTo>
                      <a:pt x="433" y="0"/>
                    </a:lnTo>
                    <a:lnTo>
                      <a:pt x="435" y="2"/>
                    </a:lnTo>
                    <a:lnTo>
                      <a:pt x="435" y="2"/>
                    </a:lnTo>
                    <a:lnTo>
                      <a:pt x="437" y="4"/>
                    </a:lnTo>
                    <a:lnTo>
                      <a:pt x="437" y="6"/>
                    </a:lnTo>
                    <a:lnTo>
                      <a:pt x="437" y="8"/>
                    </a:lnTo>
                    <a:lnTo>
                      <a:pt x="437" y="348"/>
                    </a:lnTo>
                    <a:lnTo>
                      <a:pt x="437" y="348"/>
                    </a:lnTo>
                    <a:lnTo>
                      <a:pt x="437" y="350"/>
                    </a:lnTo>
                    <a:lnTo>
                      <a:pt x="435" y="352"/>
                    </a:lnTo>
                    <a:lnTo>
                      <a:pt x="435" y="352"/>
                    </a:lnTo>
                    <a:lnTo>
                      <a:pt x="433" y="352"/>
                    </a:lnTo>
                    <a:lnTo>
                      <a:pt x="433" y="354"/>
                    </a:lnTo>
                    <a:lnTo>
                      <a:pt x="432" y="354"/>
                    </a:lnTo>
                    <a:lnTo>
                      <a:pt x="430" y="354"/>
                    </a:lnTo>
                    <a:lnTo>
                      <a:pt x="5" y="354"/>
                    </a:lnTo>
                    <a:lnTo>
                      <a:pt x="3" y="354"/>
                    </a:lnTo>
                    <a:lnTo>
                      <a:pt x="3" y="354"/>
                    </a:lnTo>
                    <a:lnTo>
                      <a:pt x="2" y="352"/>
                    </a:lnTo>
                    <a:lnTo>
                      <a:pt x="0" y="352"/>
                    </a:lnTo>
                    <a:lnTo>
                      <a:pt x="0" y="352"/>
                    </a:lnTo>
                    <a:lnTo>
                      <a:pt x="0" y="350"/>
                    </a:lnTo>
                    <a:lnTo>
                      <a:pt x="0" y="348"/>
                    </a:lnTo>
                    <a:lnTo>
                      <a:pt x="0" y="34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83" name="Freeform 203"/>
              <p:cNvSpPr>
                <a:spLocks noEditPoints="1"/>
              </p:cNvSpPr>
              <p:nvPr/>
            </p:nvSpPr>
            <p:spPr bwMode="auto">
              <a:xfrm>
                <a:off x="4893" y="1290"/>
                <a:ext cx="353" cy="384"/>
              </a:xfrm>
              <a:custGeom>
                <a:avLst/>
                <a:gdLst>
                  <a:gd name="T0" fmla="*/ 49 w 353"/>
                  <a:gd name="T1" fmla="*/ 0 h 384"/>
                  <a:gd name="T2" fmla="*/ 131 w 353"/>
                  <a:gd name="T3" fmla="*/ 0 h 384"/>
                  <a:gd name="T4" fmla="*/ 214 w 353"/>
                  <a:gd name="T5" fmla="*/ 0 h 384"/>
                  <a:gd name="T6" fmla="*/ 296 w 353"/>
                  <a:gd name="T7" fmla="*/ 0 h 384"/>
                  <a:gd name="T8" fmla="*/ 340 w 353"/>
                  <a:gd name="T9" fmla="*/ 2 h 384"/>
                  <a:gd name="T10" fmla="*/ 341 w 353"/>
                  <a:gd name="T11" fmla="*/ 2 h 384"/>
                  <a:gd name="T12" fmla="*/ 341 w 353"/>
                  <a:gd name="T13" fmla="*/ 4 h 384"/>
                  <a:gd name="T14" fmla="*/ 343 w 353"/>
                  <a:gd name="T15" fmla="*/ 6 h 384"/>
                  <a:gd name="T16" fmla="*/ 345 w 353"/>
                  <a:gd name="T17" fmla="*/ 36 h 384"/>
                  <a:gd name="T18" fmla="*/ 347 w 353"/>
                  <a:gd name="T19" fmla="*/ 96 h 384"/>
                  <a:gd name="T20" fmla="*/ 347 w 353"/>
                  <a:gd name="T21" fmla="*/ 156 h 384"/>
                  <a:gd name="T22" fmla="*/ 345 w 353"/>
                  <a:gd name="T23" fmla="*/ 216 h 384"/>
                  <a:gd name="T24" fmla="*/ 343 w 353"/>
                  <a:gd name="T25" fmla="*/ 246 h 384"/>
                  <a:gd name="T26" fmla="*/ 343 w 353"/>
                  <a:gd name="T27" fmla="*/ 248 h 384"/>
                  <a:gd name="T28" fmla="*/ 341 w 353"/>
                  <a:gd name="T29" fmla="*/ 250 h 384"/>
                  <a:gd name="T30" fmla="*/ 340 w 353"/>
                  <a:gd name="T31" fmla="*/ 250 h 384"/>
                  <a:gd name="T32" fmla="*/ 298 w 353"/>
                  <a:gd name="T33" fmla="*/ 252 h 384"/>
                  <a:gd name="T34" fmla="*/ 216 w 353"/>
                  <a:gd name="T35" fmla="*/ 254 h 384"/>
                  <a:gd name="T36" fmla="*/ 131 w 353"/>
                  <a:gd name="T37" fmla="*/ 252 h 384"/>
                  <a:gd name="T38" fmla="*/ 49 w 353"/>
                  <a:gd name="T39" fmla="*/ 252 h 384"/>
                  <a:gd name="T40" fmla="*/ 7 w 353"/>
                  <a:gd name="T41" fmla="*/ 250 h 384"/>
                  <a:gd name="T42" fmla="*/ 5 w 353"/>
                  <a:gd name="T43" fmla="*/ 250 h 384"/>
                  <a:gd name="T44" fmla="*/ 4 w 353"/>
                  <a:gd name="T45" fmla="*/ 250 h 384"/>
                  <a:gd name="T46" fmla="*/ 4 w 353"/>
                  <a:gd name="T47" fmla="*/ 248 h 384"/>
                  <a:gd name="T48" fmla="*/ 2 w 353"/>
                  <a:gd name="T49" fmla="*/ 216 h 384"/>
                  <a:gd name="T50" fmla="*/ 0 w 353"/>
                  <a:gd name="T51" fmla="*/ 156 h 384"/>
                  <a:gd name="T52" fmla="*/ 0 w 353"/>
                  <a:gd name="T53" fmla="*/ 96 h 384"/>
                  <a:gd name="T54" fmla="*/ 2 w 353"/>
                  <a:gd name="T55" fmla="*/ 36 h 384"/>
                  <a:gd name="T56" fmla="*/ 4 w 353"/>
                  <a:gd name="T57" fmla="*/ 6 h 384"/>
                  <a:gd name="T58" fmla="*/ 4 w 353"/>
                  <a:gd name="T59" fmla="*/ 4 h 384"/>
                  <a:gd name="T60" fmla="*/ 5 w 353"/>
                  <a:gd name="T61" fmla="*/ 2 h 384"/>
                  <a:gd name="T62" fmla="*/ 5 w 353"/>
                  <a:gd name="T63" fmla="*/ 2 h 384"/>
                  <a:gd name="T64" fmla="*/ 67 w 353"/>
                  <a:gd name="T65" fmla="*/ 359 h 384"/>
                  <a:gd name="T66" fmla="*/ 272 w 353"/>
                  <a:gd name="T67" fmla="*/ 384 h 384"/>
                  <a:gd name="T68" fmla="*/ 67 w 353"/>
                  <a:gd name="T69" fmla="*/ 359 h 384"/>
                  <a:gd name="T70" fmla="*/ 351 w 353"/>
                  <a:gd name="T71" fmla="*/ 314 h 384"/>
                  <a:gd name="T72" fmla="*/ 351 w 353"/>
                  <a:gd name="T73" fmla="*/ 314 h 384"/>
                  <a:gd name="T74" fmla="*/ 353 w 353"/>
                  <a:gd name="T75" fmla="*/ 316 h 384"/>
                  <a:gd name="T76" fmla="*/ 353 w 353"/>
                  <a:gd name="T77" fmla="*/ 316 h 384"/>
                  <a:gd name="T78" fmla="*/ 353 w 353"/>
                  <a:gd name="T79" fmla="*/ 318 h 384"/>
                  <a:gd name="T80" fmla="*/ 353 w 353"/>
                  <a:gd name="T81" fmla="*/ 350 h 384"/>
                  <a:gd name="T82" fmla="*/ 353 w 353"/>
                  <a:gd name="T83" fmla="*/ 350 h 384"/>
                  <a:gd name="T84" fmla="*/ 353 w 353"/>
                  <a:gd name="T85" fmla="*/ 352 h 384"/>
                  <a:gd name="T86" fmla="*/ 351 w 353"/>
                  <a:gd name="T87" fmla="*/ 352 h 384"/>
                  <a:gd name="T88" fmla="*/ 302 w 353"/>
                  <a:gd name="T89" fmla="*/ 352 h 384"/>
                  <a:gd name="T90" fmla="*/ 300 w 353"/>
                  <a:gd name="T91" fmla="*/ 352 h 384"/>
                  <a:gd name="T92" fmla="*/ 300 w 353"/>
                  <a:gd name="T93" fmla="*/ 352 h 384"/>
                  <a:gd name="T94" fmla="*/ 300 w 353"/>
                  <a:gd name="T95" fmla="*/ 350 h 384"/>
                  <a:gd name="T96" fmla="*/ 298 w 353"/>
                  <a:gd name="T97" fmla="*/ 350 h 384"/>
                  <a:gd name="T98" fmla="*/ 300 w 353"/>
                  <a:gd name="T99" fmla="*/ 318 h 384"/>
                  <a:gd name="T100" fmla="*/ 300 w 353"/>
                  <a:gd name="T101" fmla="*/ 316 h 384"/>
                  <a:gd name="T102" fmla="*/ 300 w 353"/>
                  <a:gd name="T103" fmla="*/ 316 h 384"/>
                  <a:gd name="T104" fmla="*/ 302 w 353"/>
                  <a:gd name="T105" fmla="*/ 31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53" h="384">
                    <a:moveTo>
                      <a:pt x="7" y="2"/>
                    </a:moveTo>
                    <a:lnTo>
                      <a:pt x="49" y="0"/>
                    </a:lnTo>
                    <a:lnTo>
                      <a:pt x="90" y="0"/>
                    </a:lnTo>
                    <a:lnTo>
                      <a:pt x="131" y="0"/>
                    </a:lnTo>
                    <a:lnTo>
                      <a:pt x="173" y="0"/>
                    </a:lnTo>
                    <a:lnTo>
                      <a:pt x="214" y="0"/>
                    </a:lnTo>
                    <a:lnTo>
                      <a:pt x="255" y="0"/>
                    </a:lnTo>
                    <a:lnTo>
                      <a:pt x="296" y="0"/>
                    </a:lnTo>
                    <a:lnTo>
                      <a:pt x="338" y="2"/>
                    </a:lnTo>
                    <a:lnTo>
                      <a:pt x="340" y="2"/>
                    </a:lnTo>
                    <a:lnTo>
                      <a:pt x="340" y="2"/>
                    </a:lnTo>
                    <a:lnTo>
                      <a:pt x="341" y="2"/>
                    </a:lnTo>
                    <a:lnTo>
                      <a:pt x="341" y="4"/>
                    </a:lnTo>
                    <a:lnTo>
                      <a:pt x="341" y="4"/>
                    </a:lnTo>
                    <a:lnTo>
                      <a:pt x="343" y="4"/>
                    </a:lnTo>
                    <a:lnTo>
                      <a:pt x="343" y="6"/>
                    </a:lnTo>
                    <a:lnTo>
                      <a:pt x="343" y="6"/>
                    </a:lnTo>
                    <a:lnTo>
                      <a:pt x="345" y="36"/>
                    </a:lnTo>
                    <a:lnTo>
                      <a:pt x="345" y="66"/>
                    </a:lnTo>
                    <a:lnTo>
                      <a:pt x="347" y="96"/>
                    </a:lnTo>
                    <a:lnTo>
                      <a:pt x="347" y="126"/>
                    </a:lnTo>
                    <a:lnTo>
                      <a:pt x="347" y="156"/>
                    </a:lnTo>
                    <a:lnTo>
                      <a:pt x="345" y="186"/>
                    </a:lnTo>
                    <a:lnTo>
                      <a:pt x="345" y="216"/>
                    </a:lnTo>
                    <a:lnTo>
                      <a:pt x="343" y="244"/>
                    </a:lnTo>
                    <a:lnTo>
                      <a:pt x="343" y="246"/>
                    </a:lnTo>
                    <a:lnTo>
                      <a:pt x="343" y="248"/>
                    </a:lnTo>
                    <a:lnTo>
                      <a:pt x="343" y="248"/>
                    </a:lnTo>
                    <a:lnTo>
                      <a:pt x="341" y="248"/>
                    </a:lnTo>
                    <a:lnTo>
                      <a:pt x="341" y="250"/>
                    </a:lnTo>
                    <a:lnTo>
                      <a:pt x="340" y="250"/>
                    </a:lnTo>
                    <a:lnTo>
                      <a:pt x="340" y="250"/>
                    </a:lnTo>
                    <a:lnTo>
                      <a:pt x="338" y="250"/>
                    </a:lnTo>
                    <a:lnTo>
                      <a:pt x="298" y="252"/>
                    </a:lnTo>
                    <a:lnTo>
                      <a:pt x="257" y="252"/>
                    </a:lnTo>
                    <a:lnTo>
                      <a:pt x="216" y="254"/>
                    </a:lnTo>
                    <a:lnTo>
                      <a:pt x="174" y="254"/>
                    </a:lnTo>
                    <a:lnTo>
                      <a:pt x="131" y="252"/>
                    </a:lnTo>
                    <a:lnTo>
                      <a:pt x="90" y="252"/>
                    </a:lnTo>
                    <a:lnTo>
                      <a:pt x="49" y="252"/>
                    </a:lnTo>
                    <a:lnTo>
                      <a:pt x="7" y="250"/>
                    </a:lnTo>
                    <a:lnTo>
                      <a:pt x="7" y="250"/>
                    </a:lnTo>
                    <a:lnTo>
                      <a:pt x="5" y="250"/>
                    </a:lnTo>
                    <a:lnTo>
                      <a:pt x="5" y="250"/>
                    </a:lnTo>
                    <a:lnTo>
                      <a:pt x="5" y="250"/>
                    </a:lnTo>
                    <a:lnTo>
                      <a:pt x="4" y="250"/>
                    </a:lnTo>
                    <a:lnTo>
                      <a:pt x="4" y="248"/>
                    </a:lnTo>
                    <a:lnTo>
                      <a:pt x="4" y="248"/>
                    </a:lnTo>
                    <a:lnTo>
                      <a:pt x="4" y="246"/>
                    </a:lnTo>
                    <a:lnTo>
                      <a:pt x="2" y="216"/>
                    </a:lnTo>
                    <a:lnTo>
                      <a:pt x="2" y="186"/>
                    </a:lnTo>
                    <a:lnTo>
                      <a:pt x="0" y="156"/>
                    </a:lnTo>
                    <a:lnTo>
                      <a:pt x="0" y="126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2" y="3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2"/>
                    </a:lnTo>
                    <a:close/>
                    <a:moveTo>
                      <a:pt x="67" y="359"/>
                    </a:moveTo>
                    <a:lnTo>
                      <a:pt x="272" y="359"/>
                    </a:lnTo>
                    <a:lnTo>
                      <a:pt x="272" y="384"/>
                    </a:lnTo>
                    <a:lnTo>
                      <a:pt x="67" y="384"/>
                    </a:lnTo>
                    <a:lnTo>
                      <a:pt x="67" y="359"/>
                    </a:lnTo>
                    <a:close/>
                    <a:moveTo>
                      <a:pt x="302" y="314"/>
                    </a:moveTo>
                    <a:lnTo>
                      <a:pt x="351" y="314"/>
                    </a:lnTo>
                    <a:lnTo>
                      <a:pt x="351" y="314"/>
                    </a:lnTo>
                    <a:lnTo>
                      <a:pt x="351" y="314"/>
                    </a:lnTo>
                    <a:lnTo>
                      <a:pt x="353" y="316"/>
                    </a:lnTo>
                    <a:lnTo>
                      <a:pt x="353" y="316"/>
                    </a:lnTo>
                    <a:lnTo>
                      <a:pt x="353" y="316"/>
                    </a:lnTo>
                    <a:lnTo>
                      <a:pt x="353" y="316"/>
                    </a:lnTo>
                    <a:lnTo>
                      <a:pt x="353" y="318"/>
                    </a:lnTo>
                    <a:lnTo>
                      <a:pt x="353" y="318"/>
                    </a:lnTo>
                    <a:lnTo>
                      <a:pt x="353" y="350"/>
                    </a:lnTo>
                    <a:lnTo>
                      <a:pt x="353" y="350"/>
                    </a:lnTo>
                    <a:lnTo>
                      <a:pt x="353" y="350"/>
                    </a:lnTo>
                    <a:lnTo>
                      <a:pt x="353" y="350"/>
                    </a:lnTo>
                    <a:lnTo>
                      <a:pt x="353" y="352"/>
                    </a:lnTo>
                    <a:lnTo>
                      <a:pt x="353" y="352"/>
                    </a:lnTo>
                    <a:lnTo>
                      <a:pt x="351" y="352"/>
                    </a:lnTo>
                    <a:lnTo>
                      <a:pt x="351" y="352"/>
                    </a:lnTo>
                    <a:lnTo>
                      <a:pt x="351" y="352"/>
                    </a:lnTo>
                    <a:lnTo>
                      <a:pt x="302" y="352"/>
                    </a:lnTo>
                    <a:lnTo>
                      <a:pt x="302" y="352"/>
                    </a:lnTo>
                    <a:lnTo>
                      <a:pt x="300" y="352"/>
                    </a:lnTo>
                    <a:lnTo>
                      <a:pt x="300" y="352"/>
                    </a:lnTo>
                    <a:lnTo>
                      <a:pt x="300" y="352"/>
                    </a:lnTo>
                    <a:lnTo>
                      <a:pt x="300" y="350"/>
                    </a:lnTo>
                    <a:lnTo>
                      <a:pt x="300" y="350"/>
                    </a:lnTo>
                    <a:lnTo>
                      <a:pt x="300" y="350"/>
                    </a:lnTo>
                    <a:lnTo>
                      <a:pt x="298" y="350"/>
                    </a:lnTo>
                    <a:lnTo>
                      <a:pt x="298" y="318"/>
                    </a:lnTo>
                    <a:lnTo>
                      <a:pt x="300" y="318"/>
                    </a:lnTo>
                    <a:lnTo>
                      <a:pt x="300" y="316"/>
                    </a:lnTo>
                    <a:lnTo>
                      <a:pt x="300" y="316"/>
                    </a:lnTo>
                    <a:lnTo>
                      <a:pt x="300" y="316"/>
                    </a:lnTo>
                    <a:lnTo>
                      <a:pt x="300" y="316"/>
                    </a:lnTo>
                    <a:lnTo>
                      <a:pt x="300" y="314"/>
                    </a:lnTo>
                    <a:lnTo>
                      <a:pt x="302" y="314"/>
                    </a:lnTo>
                    <a:lnTo>
                      <a:pt x="302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84" name="Freeform 204"/>
              <p:cNvSpPr>
                <a:spLocks/>
              </p:cNvSpPr>
              <p:nvPr/>
            </p:nvSpPr>
            <p:spPr bwMode="auto">
              <a:xfrm>
                <a:off x="4893" y="1290"/>
                <a:ext cx="347" cy="254"/>
              </a:xfrm>
              <a:custGeom>
                <a:avLst/>
                <a:gdLst>
                  <a:gd name="T0" fmla="*/ 49 w 347"/>
                  <a:gd name="T1" fmla="*/ 0 h 254"/>
                  <a:gd name="T2" fmla="*/ 131 w 347"/>
                  <a:gd name="T3" fmla="*/ 0 h 254"/>
                  <a:gd name="T4" fmla="*/ 214 w 347"/>
                  <a:gd name="T5" fmla="*/ 0 h 254"/>
                  <a:gd name="T6" fmla="*/ 296 w 347"/>
                  <a:gd name="T7" fmla="*/ 0 h 254"/>
                  <a:gd name="T8" fmla="*/ 340 w 347"/>
                  <a:gd name="T9" fmla="*/ 2 h 254"/>
                  <a:gd name="T10" fmla="*/ 341 w 347"/>
                  <a:gd name="T11" fmla="*/ 2 h 254"/>
                  <a:gd name="T12" fmla="*/ 341 w 347"/>
                  <a:gd name="T13" fmla="*/ 4 h 254"/>
                  <a:gd name="T14" fmla="*/ 343 w 347"/>
                  <a:gd name="T15" fmla="*/ 6 h 254"/>
                  <a:gd name="T16" fmla="*/ 345 w 347"/>
                  <a:gd name="T17" fmla="*/ 36 h 254"/>
                  <a:gd name="T18" fmla="*/ 347 w 347"/>
                  <a:gd name="T19" fmla="*/ 96 h 254"/>
                  <a:gd name="T20" fmla="*/ 347 w 347"/>
                  <a:gd name="T21" fmla="*/ 156 h 254"/>
                  <a:gd name="T22" fmla="*/ 345 w 347"/>
                  <a:gd name="T23" fmla="*/ 216 h 254"/>
                  <a:gd name="T24" fmla="*/ 343 w 347"/>
                  <a:gd name="T25" fmla="*/ 246 h 254"/>
                  <a:gd name="T26" fmla="*/ 343 w 347"/>
                  <a:gd name="T27" fmla="*/ 248 h 254"/>
                  <a:gd name="T28" fmla="*/ 341 w 347"/>
                  <a:gd name="T29" fmla="*/ 250 h 254"/>
                  <a:gd name="T30" fmla="*/ 340 w 347"/>
                  <a:gd name="T31" fmla="*/ 250 h 254"/>
                  <a:gd name="T32" fmla="*/ 298 w 347"/>
                  <a:gd name="T33" fmla="*/ 252 h 254"/>
                  <a:gd name="T34" fmla="*/ 216 w 347"/>
                  <a:gd name="T35" fmla="*/ 254 h 254"/>
                  <a:gd name="T36" fmla="*/ 131 w 347"/>
                  <a:gd name="T37" fmla="*/ 252 h 254"/>
                  <a:gd name="T38" fmla="*/ 49 w 347"/>
                  <a:gd name="T39" fmla="*/ 252 h 254"/>
                  <a:gd name="T40" fmla="*/ 7 w 347"/>
                  <a:gd name="T41" fmla="*/ 250 h 254"/>
                  <a:gd name="T42" fmla="*/ 5 w 347"/>
                  <a:gd name="T43" fmla="*/ 250 h 254"/>
                  <a:gd name="T44" fmla="*/ 4 w 347"/>
                  <a:gd name="T45" fmla="*/ 250 h 254"/>
                  <a:gd name="T46" fmla="*/ 4 w 347"/>
                  <a:gd name="T47" fmla="*/ 248 h 254"/>
                  <a:gd name="T48" fmla="*/ 2 w 347"/>
                  <a:gd name="T49" fmla="*/ 216 h 254"/>
                  <a:gd name="T50" fmla="*/ 0 w 347"/>
                  <a:gd name="T51" fmla="*/ 156 h 254"/>
                  <a:gd name="T52" fmla="*/ 0 w 347"/>
                  <a:gd name="T53" fmla="*/ 96 h 254"/>
                  <a:gd name="T54" fmla="*/ 2 w 347"/>
                  <a:gd name="T55" fmla="*/ 36 h 254"/>
                  <a:gd name="T56" fmla="*/ 4 w 347"/>
                  <a:gd name="T57" fmla="*/ 6 h 254"/>
                  <a:gd name="T58" fmla="*/ 4 w 347"/>
                  <a:gd name="T59" fmla="*/ 4 h 254"/>
                  <a:gd name="T60" fmla="*/ 5 w 347"/>
                  <a:gd name="T61" fmla="*/ 2 h 254"/>
                  <a:gd name="T62" fmla="*/ 5 w 347"/>
                  <a:gd name="T63" fmla="*/ 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7" h="254">
                    <a:moveTo>
                      <a:pt x="7" y="2"/>
                    </a:moveTo>
                    <a:lnTo>
                      <a:pt x="49" y="0"/>
                    </a:lnTo>
                    <a:lnTo>
                      <a:pt x="90" y="0"/>
                    </a:lnTo>
                    <a:lnTo>
                      <a:pt x="131" y="0"/>
                    </a:lnTo>
                    <a:lnTo>
                      <a:pt x="173" y="0"/>
                    </a:lnTo>
                    <a:lnTo>
                      <a:pt x="214" y="0"/>
                    </a:lnTo>
                    <a:lnTo>
                      <a:pt x="255" y="0"/>
                    </a:lnTo>
                    <a:lnTo>
                      <a:pt x="296" y="0"/>
                    </a:lnTo>
                    <a:lnTo>
                      <a:pt x="338" y="2"/>
                    </a:lnTo>
                    <a:lnTo>
                      <a:pt x="340" y="2"/>
                    </a:lnTo>
                    <a:lnTo>
                      <a:pt x="340" y="2"/>
                    </a:lnTo>
                    <a:lnTo>
                      <a:pt x="341" y="2"/>
                    </a:lnTo>
                    <a:lnTo>
                      <a:pt x="341" y="4"/>
                    </a:lnTo>
                    <a:lnTo>
                      <a:pt x="341" y="4"/>
                    </a:lnTo>
                    <a:lnTo>
                      <a:pt x="343" y="4"/>
                    </a:lnTo>
                    <a:lnTo>
                      <a:pt x="343" y="6"/>
                    </a:lnTo>
                    <a:lnTo>
                      <a:pt x="343" y="6"/>
                    </a:lnTo>
                    <a:lnTo>
                      <a:pt x="345" y="36"/>
                    </a:lnTo>
                    <a:lnTo>
                      <a:pt x="345" y="66"/>
                    </a:lnTo>
                    <a:lnTo>
                      <a:pt x="347" y="96"/>
                    </a:lnTo>
                    <a:lnTo>
                      <a:pt x="347" y="126"/>
                    </a:lnTo>
                    <a:lnTo>
                      <a:pt x="347" y="156"/>
                    </a:lnTo>
                    <a:lnTo>
                      <a:pt x="345" y="186"/>
                    </a:lnTo>
                    <a:lnTo>
                      <a:pt x="345" y="216"/>
                    </a:lnTo>
                    <a:lnTo>
                      <a:pt x="343" y="244"/>
                    </a:lnTo>
                    <a:lnTo>
                      <a:pt x="343" y="246"/>
                    </a:lnTo>
                    <a:lnTo>
                      <a:pt x="343" y="248"/>
                    </a:lnTo>
                    <a:lnTo>
                      <a:pt x="343" y="248"/>
                    </a:lnTo>
                    <a:lnTo>
                      <a:pt x="341" y="248"/>
                    </a:lnTo>
                    <a:lnTo>
                      <a:pt x="341" y="250"/>
                    </a:lnTo>
                    <a:lnTo>
                      <a:pt x="340" y="250"/>
                    </a:lnTo>
                    <a:lnTo>
                      <a:pt x="340" y="250"/>
                    </a:lnTo>
                    <a:lnTo>
                      <a:pt x="338" y="250"/>
                    </a:lnTo>
                    <a:lnTo>
                      <a:pt x="298" y="252"/>
                    </a:lnTo>
                    <a:lnTo>
                      <a:pt x="257" y="252"/>
                    </a:lnTo>
                    <a:lnTo>
                      <a:pt x="216" y="254"/>
                    </a:lnTo>
                    <a:lnTo>
                      <a:pt x="174" y="254"/>
                    </a:lnTo>
                    <a:lnTo>
                      <a:pt x="131" y="252"/>
                    </a:lnTo>
                    <a:lnTo>
                      <a:pt x="90" y="252"/>
                    </a:lnTo>
                    <a:lnTo>
                      <a:pt x="49" y="252"/>
                    </a:lnTo>
                    <a:lnTo>
                      <a:pt x="7" y="250"/>
                    </a:lnTo>
                    <a:lnTo>
                      <a:pt x="7" y="250"/>
                    </a:lnTo>
                    <a:lnTo>
                      <a:pt x="5" y="250"/>
                    </a:lnTo>
                    <a:lnTo>
                      <a:pt x="5" y="250"/>
                    </a:lnTo>
                    <a:lnTo>
                      <a:pt x="5" y="250"/>
                    </a:lnTo>
                    <a:lnTo>
                      <a:pt x="4" y="250"/>
                    </a:lnTo>
                    <a:lnTo>
                      <a:pt x="4" y="248"/>
                    </a:lnTo>
                    <a:lnTo>
                      <a:pt x="4" y="248"/>
                    </a:lnTo>
                    <a:lnTo>
                      <a:pt x="4" y="246"/>
                    </a:lnTo>
                    <a:lnTo>
                      <a:pt x="2" y="216"/>
                    </a:lnTo>
                    <a:lnTo>
                      <a:pt x="2" y="186"/>
                    </a:lnTo>
                    <a:lnTo>
                      <a:pt x="0" y="156"/>
                    </a:lnTo>
                    <a:lnTo>
                      <a:pt x="0" y="126"/>
                    </a:lnTo>
                    <a:lnTo>
                      <a:pt x="0" y="96"/>
                    </a:lnTo>
                    <a:lnTo>
                      <a:pt x="0" y="66"/>
                    </a:lnTo>
                    <a:lnTo>
                      <a:pt x="2" y="3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85" name="Rectangle 205"/>
              <p:cNvSpPr>
                <a:spLocks noChangeArrowheads="1"/>
              </p:cNvSpPr>
              <p:nvPr/>
            </p:nvSpPr>
            <p:spPr bwMode="auto">
              <a:xfrm>
                <a:off x="4960" y="1649"/>
                <a:ext cx="205" cy="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86" name="Freeform 206"/>
              <p:cNvSpPr>
                <a:spLocks/>
              </p:cNvSpPr>
              <p:nvPr/>
            </p:nvSpPr>
            <p:spPr bwMode="auto">
              <a:xfrm>
                <a:off x="5191" y="1604"/>
                <a:ext cx="55" cy="38"/>
              </a:xfrm>
              <a:custGeom>
                <a:avLst/>
                <a:gdLst>
                  <a:gd name="T0" fmla="*/ 4 w 55"/>
                  <a:gd name="T1" fmla="*/ 0 h 38"/>
                  <a:gd name="T2" fmla="*/ 53 w 55"/>
                  <a:gd name="T3" fmla="*/ 0 h 38"/>
                  <a:gd name="T4" fmla="*/ 53 w 55"/>
                  <a:gd name="T5" fmla="*/ 0 h 38"/>
                  <a:gd name="T6" fmla="*/ 53 w 55"/>
                  <a:gd name="T7" fmla="*/ 0 h 38"/>
                  <a:gd name="T8" fmla="*/ 55 w 55"/>
                  <a:gd name="T9" fmla="*/ 2 h 38"/>
                  <a:gd name="T10" fmla="*/ 55 w 55"/>
                  <a:gd name="T11" fmla="*/ 2 h 38"/>
                  <a:gd name="T12" fmla="*/ 55 w 55"/>
                  <a:gd name="T13" fmla="*/ 2 h 38"/>
                  <a:gd name="T14" fmla="*/ 55 w 55"/>
                  <a:gd name="T15" fmla="*/ 2 h 38"/>
                  <a:gd name="T16" fmla="*/ 55 w 55"/>
                  <a:gd name="T17" fmla="*/ 4 h 38"/>
                  <a:gd name="T18" fmla="*/ 55 w 55"/>
                  <a:gd name="T19" fmla="*/ 4 h 38"/>
                  <a:gd name="T20" fmla="*/ 55 w 55"/>
                  <a:gd name="T21" fmla="*/ 36 h 38"/>
                  <a:gd name="T22" fmla="*/ 55 w 55"/>
                  <a:gd name="T23" fmla="*/ 36 h 38"/>
                  <a:gd name="T24" fmla="*/ 55 w 55"/>
                  <a:gd name="T25" fmla="*/ 36 h 38"/>
                  <a:gd name="T26" fmla="*/ 55 w 55"/>
                  <a:gd name="T27" fmla="*/ 36 h 38"/>
                  <a:gd name="T28" fmla="*/ 55 w 55"/>
                  <a:gd name="T29" fmla="*/ 38 h 38"/>
                  <a:gd name="T30" fmla="*/ 55 w 55"/>
                  <a:gd name="T31" fmla="*/ 38 h 38"/>
                  <a:gd name="T32" fmla="*/ 53 w 55"/>
                  <a:gd name="T33" fmla="*/ 38 h 38"/>
                  <a:gd name="T34" fmla="*/ 53 w 55"/>
                  <a:gd name="T35" fmla="*/ 38 h 38"/>
                  <a:gd name="T36" fmla="*/ 53 w 55"/>
                  <a:gd name="T37" fmla="*/ 38 h 38"/>
                  <a:gd name="T38" fmla="*/ 4 w 55"/>
                  <a:gd name="T39" fmla="*/ 38 h 38"/>
                  <a:gd name="T40" fmla="*/ 4 w 55"/>
                  <a:gd name="T41" fmla="*/ 38 h 38"/>
                  <a:gd name="T42" fmla="*/ 2 w 55"/>
                  <a:gd name="T43" fmla="*/ 38 h 38"/>
                  <a:gd name="T44" fmla="*/ 2 w 55"/>
                  <a:gd name="T45" fmla="*/ 38 h 38"/>
                  <a:gd name="T46" fmla="*/ 2 w 55"/>
                  <a:gd name="T47" fmla="*/ 38 h 38"/>
                  <a:gd name="T48" fmla="*/ 2 w 55"/>
                  <a:gd name="T49" fmla="*/ 36 h 38"/>
                  <a:gd name="T50" fmla="*/ 2 w 55"/>
                  <a:gd name="T51" fmla="*/ 36 h 38"/>
                  <a:gd name="T52" fmla="*/ 2 w 55"/>
                  <a:gd name="T53" fmla="*/ 36 h 38"/>
                  <a:gd name="T54" fmla="*/ 0 w 55"/>
                  <a:gd name="T55" fmla="*/ 36 h 38"/>
                  <a:gd name="T56" fmla="*/ 0 w 55"/>
                  <a:gd name="T57" fmla="*/ 4 h 38"/>
                  <a:gd name="T58" fmla="*/ 2 w 55"/>
                  <a:gd name="T59" fmla="*/ 4 h 38"/>
                  <a:gd name="T60" fmla="*/ 2 w 55"/>
                  <a:gd name="T61" fmla="*/ 2 h 38"/>
                  <a:gd name="T62" fmla="*/ 2 w 55"/>
                  <a:gd name="T63" fmla="*/ 2 h 38"/>
                  <a:gd name="T64" fmla="*/ 2 w 55"/>
                  <a:gd name="T65" fmla="*/ 2 h 38"/>
                  <a:gd name="T66" fmla="*/ 2 w 55"/>
                  <a:gd name="T67" fmla="*/ 2 h 38"/>
                  <a:gd name="T68" fmla="*/ 2 w 55"/>
                  <a:gd name="T69" fmla="*/ 0 h 38"/>
                  <a:gd name="T70" fmla="*/ 4 w 55"/>
                  <a:gd name="T71" fmla="*/ 0 h 38"/>
                  <a:gd name="T72" fmla="*/ 4 w 55"/>
                  <a:gd name="T7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5" h="38">
                    <a:moveTo>
                      <a:pt x="4" y="0"/>
                    </a:moveTo>
                    <a:lnTo>
                      <a:pt x="53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2"/>
                    </a:lnTo>
                    <a:lnTo>
                      <a:pt x="55" y="2"/>
                    </a:lnTo>
                    <a:lnTo>
                      <a:pt x="55" y="2"/>
                    </a:lnTo>
                    <a:lnTo>
                      <a:pt x="55" y="2"/>
                    </a:lnTo>
                    <a:lnTo>
                      <a:pt x="55" y="4"/>
                    </a:lnTo>
                    <a:lnTo>
                      <a:pt x="55" y="4"/>
                    </a:lnTo>
                    <a:lnTo>
                      <a:pt x="55" y="36"/>
                    </a:lnTo>
                    <a:lnTo>
                      <a:pt x="55" y="36"/>
                    </a:lnTo>
                    <a:lnTo>
                      <a:pt x="55" y="36"/>
                    </a:lnTo>
                    <a:lnTo>
                      <a:pt x="55" y="36"/>
                    </a:lnTo>
                    <a:lnTo>
                      <a:pt x="55" y="38"/>
                    </a:lnTo>
                    <a:lnTo>
                      <a:pt x="55" y="38"/>
                    </a:lnTo>
                    <a:lnTo>
                      <a:pt x="53" y="38"/>
                    </a:lnTo>
                    <a:lnTo>
                      <a:pt x="53" y="38"/>
                    </a:lnTo>
                    <a:lnTo>
                      <a:pt x="53" y="3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9" name="Rectangle 207"/>
            <p:cNvSpPr>
              <a:spLocks noChangeArrowheads="1"/>
            </p:cNvSpPr>
            <p:nvPr/>
          </p:nvSpPr>
          <p:spPr bwMode="auto">
            <a:xfrm>
              <a:off x="4883" y="1600"/>
              <a:ext cx="186" cy="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Freeform 208"/>
            <p:cNvSpPr>
              <a:spLocks/>
            </p:cNvSpPr>
            <p:nvPr/>
          </p:nvSpPr>
          <p:spPr bwMode="auto">
            <a:xfrm>
              <a:off x="5195" y="1619"/>
              <a:ext cx="51" cy="21"/>
            </a:xfrm>
            <a:custGeom>
              <a:avLst/>
              <a:gdLst>
                <a:gd name="T0" fmla="*/ 0 w 51"/>
                <a:gd name="T1" fmla="*/ 0 h 21"/>
                <a:gd name="T2" fmla="*/ 49 w 51"/>
                <a:gd name="T3" fmla="*/ 0 h 21"/>
                <a:gd name="T4" fmla="*/ 49 w 51"/>
                <a:gd name="T5" fmla="*/ 2 h 21"/>
                <a:gd name="T6" fmla="*/ 49 w 51"/>
                <a:gd name="T7" fmla="*/ 2 h 21"/>
                <a:gd name="T8" fmla="*/ 49 w 51"/>
                <a:gd name="T9" fmla="*/ 2 h 21"/>
                <a:gd name="T10" fmla="*/ 49 w 51"/>
                <a:gd name="T11" fmla="*/ 2 h 21"/>
                <a:gd name="T12" fmla="*/ 51 w 51"/>
                <a:gd name="T13" fmla="*/ 2 h 21"/>
                <a:gd name="T14" fmla="*/ 51 w 51"/>
                <a:gd name="T15" fmla="*/ 2 h 21"/>
                <a:gd name="T16" fmla="*/ 51 w 51"/>
                <a:gd name="T17" fmla="*/ 4 h 21"/>
                <a:gd name="T18" fmla="*/ 51 w 51"/>
                <a:gd name="T19" fmla="*/ 4 h 21"/>
                <a:gd name="T20" fmla="*/ 51 w 51"/>
                <a:gd name="T21" fmla="*/ 19 h 21"/>
                <a:gd name="T22" fmla="*/ 51 w 51"/>
                <a:gd name="T23" fmla="*/ 21 h 21"/>
                <a:gd name="T24" fmla="*/ 51 w 51"/>
                <a:gd name="T25" fmla="*/ 21 h 21"/>
                <a:gd name="T26" fmla="*/ 51 w 51"/>
                <a:gd name="T27" fmla="*/ 21 h 21"/>
                <a:gd name="T28" fmla="*/ 49 w 51"/>
                <a:gd name="T29" fmla="*/ 21 h 21"/>
                <a:gd name="T30" fmla="*/ 49 w 51"/>
                <a:gd name="T31" fmla="*/ 21 h 21"/>
                <a:gd name="T32" fmla="*/ 49 w 51"/>
                <a:gd name="T33" fmla="*/ 21 h 21"/>
                <a:gd name="T34" fmla="*/ 49 w 51"/>
                <a:gd name="T35" fmla="*/ 21 h 21"/>
                <a:gd name="T36" fmla="*/ 49 w 51"/>
                <a:gd name="T37" fmla="*/ 21 h 21"/>
                <a:gd name="T38" fmla="*/ 0 w 51"/>
                <a:gd name="T39" fmla="*/ 21 h 21"/>
                <a:gd name="T40" fmla="*/ 0 w 51"/>
                <a:gd name="T41" fmla="*/ 21 h 21"/>
                <a:gd name="T42" fmla="*/ 0 w 51"/>
                <a:gd name="T43" fmla="*/ 21 h 21"/>
                <a:gd name="T44" fmla="*/ 0 w 51"/>
                <a:gd name="T45" fmla="*/ 21 h 21"/>
                <a:gd name="T46" fmla="*/ 0 w 51"/>
                <a:gd name="T47" fmla="*/ 21 h 21"/>
                <a:gd name="T48" fmla="*/ 0 w 51"/>
                <a:gd name="T49" fmla="*/ 21 h 21"/>
                <a:gd name="T50" fmla="*/ 0 w 51"/>
                <a:gd name="T51" fmla="*/ 21 h 21"/>
                <a:gd name="T52" fmla="*/ 0 w 51"/>
                <a:gd name="T53" fmla="*/ 21 h 21"/>
                <a:gd name="T54" fmla="*/ 0 w 51"/>
                <a:gd name="T55" fmla="*/ 19 h 21"/>
                <a:gd name="T56" fmla="*/ 0 w 51"/>
                <a:gd name="T57" fmla="*/ 4 h 21"/>
                <a:gd name="T58" fmla="*/ 0 w 51"/>
                <a:gd name="T59" fmla="*/ 4 h 21"/>
                <a:gd name="T60" fmla="*/ 0 w 51"/>
                <a:gd name="T61" fmla="*/ 2 h 21"/>
                <a:gd name="T62" fmla="*/ 0 w 51"/>
                <a:gd name="T63" fmla="*/ 2 h 21"/>
                <a:gd name="T64" fmla="*/ 0 w 51"/>
                <a:gd name="T65" fmla="*/ 2 h 21"/>
                <a:gd name="T66" fmla="*/ 0 w 51"/>
                <a:gd name="T67" fmla="*/ 2 h 21"/>
                <a:gd name="T68" fmla="*/ 0 w 51"/>
                <a:gd name="T69" fmla="*/ 2 h 21"/>
                <a:gd name="T70" fmla="*/ 0 w 51"/>
                <a:gd name="T71" fmla="*/ 2 h 21"/>
                <a:gd name="T72" fmla="*/ 0 w 51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21">
                  <a:moveTo>
                    <a:pt x="0" y="0"/>
                  </a:moveTo>
                  <a:lnTo>
                    <a:pt x="49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51" y="4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" name="Freeform 209"/>
            <p:cNvSpPr>
              <a:spLocks/>
            </p:cNvSpPr>
            <p:nvPr/>
          </p:nvSpPr>
          <p:spPr bwMode="auto">
            <a:xfrm>
              <a:off x="5195" y="1619"/>
              <a:ext cx="51" cy="21"/>
            </a:xfrm>
            <a:custGeom>
              <a:avLst/>
              <a:gdLst>
                <a:gd name="T0" fmla="*/ 0 w 51"/>
                <a:gd name="T1" fmla="*/ 0 h 21"/>
                <a:gd name="T2" fmla="*/ 49 w 51"/>
                <a:gd name="T3" fmla="*/ 0 h 21"/>
                <a:gd name="T4" fmla="*/ 49 w 51"/>
                <a:gd name="T5" fmla="*/ 2 h 21"/>
                <a:gd name="T6" fmla="*/ 49 w 51"/>
                <a:gd name="T7" fmla="*/ 2 h 21"/>
                <a:gd name="T8" fmla="*/ 49 w 51"/>
                <a:gd name="T9" fmla="*/ 2 h 21"/>
                <a:gd name="T10" fmla="*/ 49 w 51"/>
                <a:gd name="T11" fmla="*/ 2 h 21"/>
                <a:gd name="T12" fmla="*/ 51 w 51"/>
                <a:gd name="T13" fmla="*/ 2 h 21"/>
                <a:gd name="T14" fmla="*/ 51 w 51"/>
                <a:gd name="T15" fmla="*/ 2 h 21"/>
                <a:gd name="T16" fmla="*/ 51 w 51"/>
                <a:gd name="T17" fmla="*/ 4 h 21"/>
                <a:gd name="T18" fmla="*/ 51 w 51"/>
                <a:gd name="T19" fmla="*/ 4 h 21"/>
                <a:gd name="T20" fmla="*/ 51 w 51"/>
                <a:gd name="T21" fmla="*/ 19 h 21"/>
                <a:gd name="T22" fmla="*/ 51 w 51"/>
                <a:gd name="T23" fmla="*/ 21 h 21"/>
                <a:gd name="T24" fmla="*/ 51 w 51"/>
                <a:gd name="T25" fmla="*/ 21 h 21"/>
                <a:gd name="T26" fmla="*/ 51 w 51"/>
                <a:gd name="T27" fmla="*/ 21 h 21"/>
                <a:gd name="T28" fmla="*/ 49 w 51"/>
                <a:gd name="T29" fmla="*/ 21 h 21"/>
                <a:gd name="T30" fmla="*/ 49 w 51"/>
                <a:gd name="T31" fmla="*/ 21 h 21"/>
                <a:gd name="T32" fmla="*/ 49 w 51"/>
                <a:gd name="T33" fmla="*/ 21 h 21"/>
                <a:gd name="T34" fmla="*/ 49 w 51"/>
                <a:gd name="T35" fmla="*/ 21 h 21"/>
                <a:gd name="T36" fmla="*/ 49 w 51"/>
                <a:gd name="T37" fmla="*/ 21 h 21"/>
                <a:gd name="T38" fmla="*/ 0 w 51"/>
                <a:gd name="T39" fmla="*/ 21 h 21"/>
                <a:gd name="T40" fmla="*/ 0 w 51"/>
                <a:gd name="T41" fmla="*/ 21 h 21"/>
                <a:gd name="T42" fmla="*/ 0 w 51"/>
                <a:gd name="T43" fmla="*/ 21 h 21"/>
                <a:gd name="T44" fmla="*/ 0 w 51"/>
                <a:gd name="T45" fmla="*/ 21 h 21"/>
                <a:gd name="T46" fmla="*/ 0 w 51"/>
                <a:gd name="T47" fmla="*/ 21 h 21"/>
                <a:gd name="T48" fmla="*/ 0 w 51"/>
                <a:gd name="T49" fmla="*/ 21 h 21"/>
                <a:gd name="T50" fmla="*/ 0 w 51"/>
                <a:gd name="T51" fmla="*/ 21 h 21"/>
                <a:gd name="T52" fmla="*/ 0 w 51"/>
                <a:gd name="T53" fmla="*/ 21 h 21"/>
                <a:gd name="T54" fmla="*/ 0 w 51"/>
                <a:gd name="T55" fmla="*/ 19 h 21"/>
                <a:gd name="T56" fmla="*/ 0 w 51"/>
                <a:gd name="T57" fmla="*/ 4 h 21"/>
                <a:gd name="T58" fmla="*/ 0 w 51"/>
                <a:gd name="T59" fmla="*/ 4 h 21"/>
                <a:gd name="T60" fmla="*/ 0 w 51"/>
                <a:gd name="T61" fmla="*/ 2 h 21"/>
                <a:gd name="T62" fmla="*/ 0 w 51"/>
                <a:gd name="T63" fmla="*/ 2 h 21"/>
                <a:gd name="T64" fmla="*/ 0 w 51"/>
                <a:gd name="T65" fmla="*/ 2 h 21"/>
                <a:gd name="T66" fmla="*/ 0 w 51"/>
                <a:gd name="T67" fmla="*/ 2 h 21"/>
                <a:gd name="T68" fmla="*/ 0 w 51"/>
                <a:gd name="T69" fmla="*/ 2 h 21"/>
                <a:gd name="T70" fmla="*/ 0 w 51"/>
                <a:gd name="T71" fmla="*/ 2 h 21"/>
                <a:gd name="T72" fmla="*/ 0 w 51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21">
                  <a:moveTo>
                    <a:pt x="0" y="0"/>
                  </a:moveTo>
                  <a:lnTo>
                    <a:pt x="49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51" y="4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195" y="1606"/>
              <a:ext cx="51" cy="13"/>
            </a:xfrm>
            <a:custGeom>
              <a:avLst/>
              <a:gdLst>
                <a:gd name="T0" fmla="*/ 2 w 51"/>
                <a:gd name="T1" fmla="*/ 0 h 13"/>
                <a:gd name="T2" fmla="*/ 47 w 51"/>
                <a:gd name="T3" fmla="*/ 0 h 13"/>
                <a:gd name="T4" fmla="*/ 49 w 51"/>
                <a:gd name="T5" fmla="*/ 0 h 13"/>
                <a:gd name="T6" fmla="*/ 49 w 51"/>
                <a:gd name="T7" fmla="*/ 0 h 13"/>
                <a:gd name="T8" fmla="*/ 49 w 51"/>
                <a:gd name="T9" fmla="*/ 0 h 13"/>
                <a:gd name="T10" fmla="*/ 49 w 51"/>
                <a:gd name="T11" fmla="*/ 0 h 13"/>
                <a:gd name="T12" fmla="*/ 51 w 51"/>
                <a:gd name="T13" fmla="*/ 2 h 13"/>
                <a:gd name="T14" fmla="*/ 51 w 51"/>
                <a:gd name="T15" fmla="*/ 2 h 13"/>
                <a:gd name="T16" fmla="*/ 51 w 51"/>
                <a:gd name="T17" fmla="*/ 2 h 13"/>
                <a:gd name="T18" fmla="*/ 51 w 51"/>
                <a:gd name="T19" fmla="*/ 2 h 13"/>
                <a:gd name="T20" fmla="*/ 51 w 51"/>
                <a:gd name="T21" fmla="*/ 11 h 13"/>
                <a:gd name="T22" fmla="*/ 51 w 51"/>
                <a:gd name="T23" fmla="*/ 11 h 13"/>
                <a:gd name="T24" fmla="*/ 51 w 51"/>
                <a:gd name="T25" fmla="*/ 13 h 13"/>
                <a:gd name="T26" fmla="*/ 51 w 51"/>
                <a:gd name="T27" fmla="*/ 13 h 13"/>
                <a:gd name="T28" fmla="*/ 49 w 51"/>
                <a:gd name="T29" fmla="*/ 13 h 13"/>
                <a:gd name="T30" fmla="*/ 49 w 51"/>
                <a:gd name="T31" fmla="*/ 13 h 13"/>
                <a:gd name="T32" fmla="*/ 49 w 51"/>
                <a:gd name="T33" fmla="*/ 13 h 13"/>
                <a:gd name="T34" fmla="*/ 49 w 51"/>
                <a:gd name="T35" fmla="*/ 13 h 13"/>
                <a:gd name="T36" fmla="*/ 47 w 51"/>
                <a:gd name="T37" fmla="*/ 13 h 13"/>
                <a:gd name="T38" fmla="*/ 2 w 51"/>
                <a:gd name="T39" fmla="*/ 13 h 13"/>
                <a:gd name="T40" fmla="*/ 2 w 51"/>
                <a:gd name="T41" fmla="*/ 13 h 13"/>
                <a:gd name="T42" fmla="*/ 0 w 51"/>
                <a:gd name="T43" fmla="*/ 13 h 13"/>
                <a:gd name="T44" fmla="*/ 0 w 51"/>
                <a:gd name="T45" fmla="*/ 13 h 13"/>
                <a:gd name="T46" fmla="*/ 0 w 51"/>
                <a:gd name="T47" fmla="*/ 13 h 13"/>
                <a:gd name="T48" fmla="*/ 0 w 51"/>
                <a:gd name="T49" fmla="*/ 13 h 13"/>
                <a:gd name="T50" fmla="*/ 0 w 51"/>
                <a:gd name="T51" fmla="*/ 13 h 13"/>
                <a:gd name="T52" fmla="*/ 0 w 51"/>
                <a:gd name="T53" fmla="*/ 11 h 13"/>
                <a:gd name="T54" fmla="*/ 0 w 51"/>
                <a:gd name="T55" fmla="*/ 11 h 13"/>
                <a:gd name="T56" fmla="*/ 0 w 51"/>
                <a:gd name="T57" fmla="*/ 2 h 13"/>
                <a:gd name="T58" fmla="*/ 0 w 51"/>
                <a:gd name="T59" fmla="*/ 2 h 13"/>
                <a:gd name="T60" fmla="*/ 0 w 51"/>
                <a:gd name="T61" fmla="*/ 2 h 13"/>
                <a:gd name="T62" fmla="*/ 0 w 51"/>
                <a:gd name="T63" fmla="*/ 2 h 13"/>
                <a:gd name="T64" fmla="*/ 0 w 51"/>
                <a:gd name="T65" fmla="*/ 0 h 13"/>
                <a:gd name="T66" fmla="*/ 0 w 51"/>
                <a:gd name="T67" fmla="*/ 0 h 13"/>
                <a:gd name="T68" fmla="*/ 0 w 51"/>
                <a:gd name="T69" fmla="*/ 0 h 13"/>
                <a:gd name="T70" fmla="*/ 2 w 51"/>
                <a:gd name="T71" fmla="*/ 0 h 13"/>
                <a:gd name="T72" fmla="*/ 2 w 51"/>
                <a:gd name="T7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13">
                  <a:moveTo>
                    <a:pt x="2" y="0"/>
                  </a:moveTo>
                  <a:lnTo>
                    <a:pt x="47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11"/>
                  </a:lnTo>
                  <a:lnTo>
                    <a:pt x="51" y="11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7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5195" y="1606"/>
              <a:ext cx="51" cy="13"/>
            </a:xfrm>
            <a:custGeom>
              <a:avLst/>
              <a:gdLst>
                <a:gd name="T0" fmla="*/ 2 w 51"/>
                <a:gd name="T1" fmla="*/ 0 h 13"/>
                <a:gd name="T2" fmla="*/ 47 w 51"/>
                <a:gd name="T3" fmla="*/ 0 h 13"/>
                <a:gd name="T4" fmla="*/ 49 w 51"/>
                <a:gd name="T5" fmla="*/ 0 h 13"/>
                <a:gd name="T6" fmla="*/ 49 w 51"/>
                <a:gd name="T7" fmla="*/ 0 h 13"/>
                <a:gd name="T8" fmla="*/ 49 w 51"/>
                <a:gd name="T9" fmla="*/ 0 h 13"/>
                <a:gd name="T10" fmla="*/ 49 w 51"/>
                <a:gd name="T11" fmla="*/ 0 h 13"/>
                <a:gd name="T12" fmla="*/ 51 w 51"/>
                <a:gd name="T13" fmla="*/ 2 h 13"/>
                <a:gd name="T14" fmla="*/ 51 w 51"/>
                <a:gd name="T15" fmla="*/ 2 h 13"/>
                <a:gd name="T16" fmla="*/ 51 w 51"/>
                <a:gd name="T17" fmla="*/ 2 h 13"/>
                <a:gd name="T18" fmla="*/ 51 w 51"/>
                <a:gd name="T19" fmla="*/ 2 h 13"/>
                <a:gd name="T20" fmla="*/ 51 w 51"/>
                <a:gd name="T21" fmla="*/ 11 h 13"/>
                <a:gd name="T22" fmla="*/ 51 w 51"/>
                <a:gd name="T23" fmla="*/ 11 h 13"/>
                <a:gd name="T24" fmla="*/ 51 w 51"/>
                <a:gd name="T25" fmla="*/ 13 h 13"/>
                <a:gd name="T26" fmla="*/ 51 w 51"/>
                <a:gd name="T27" fmla="*/ 13 h 13"/>
                <a:gd name="T28" fmla="*/ 49 w 51"/>
                <a:gd name="T29" fmla="*/ 13 h 13"/>
                <a:gd name="T30" fmla="*/ 49 w 51"/>
                <a:gd name="T31" fmla="*/ 13 h 13"/>
                <a:gd name="T32" fmla="*/ 49 w 51"/>
                <a:gd name="T33" fmla="*/ 13 h 13"/>
                <a:gd name="T34" fmla="*/ 49 w 51"/>
                <a:gd name="T35" fmla="*/ 13 h 13"/>
                <a:gd name="T36" fmla="*/ 47 w 51"/>
                <a:gd name="T37" fmla="*/ 13 h 13"/>
                <a:gd name="T38" fmla="*/ 2 w 51"/>
                <a:gd name="T39" fmla="*/ 13 h 13"/>
                <a:gd name="T40" fmla="*/ 2 w 51"/>
                <a:gd name="T41" fmla="*/ 13 h 13"/>
                <a:gd name="T42" fmla="*/ 0 w 51"/>
                <a:gd name="T43" fmla="*/ 13 h 13"/>
                <a:gd name="T44" fmla="*/ 0 w 51"/>
                <a:gd name="T45" fmla="*/ 13 h 13"/>
                <a:gd name="T46" fmla="*/ 0 w 51"/>
                <a:gd name="T47" fmla="*/ 13 h 13"/>
                <a:gd name="T48" fmla="*/ 0 w 51"/>
                <a:gd name="T49" fmla="*/ 13 h 13"/>
                <a:gd name="T50" fmla="*/ 0 w 51"/>
                <a:gd name="T51" fmla="*/ 13 h 13"/>
                <a:gd name="T52" fmla="*/ 0 w 51"/>
                <a:gd name="T53" fmla="*/ 11 h 13"/>
                <a:gd name="T54" fmla="*/ 0 w 51"/>
                <a:gd name="T55" fmla="*/ 11 h 13"/>
                <a:gd name="T56" fmla="*/ 0 w 51"/>
                <a:gd name="T57" fmla="*/ 2 h 13"/>
                <a:gd name="T58" fmla="*/ 0 w 51"/>
                <a:gd name="T59" fmla="*/ 2 h 13"/>
                <a:gd name="T60" fmla="*/ 0 w 51"/>
                <a:gd name="T61" fmla="*/ 2 h 13"/>
                <a:gd name="T62" fmla="*/ 0 w 51"/>
                <a:gd name="T63" fmla="*/ 2 h 13"/>
                <a:gd name="T64" fmla="*/ 0 w 51"/>
                <a:gd name="T65" fmla="*/ 0 h 13"/>
                <a:gd name="T66" fmla="*/ 0 w 51"/>
                <a:gd name="T67" fmla="*/ 0 h 13"/>
                <a:gd name="T68" fmla="*/ 0 w 51"/>
                <a:gd name="T69" fmla="*/ 0 h 13"/>
                <a:gd name="T70" fmla="*/ 2 w 51"/>
                <a:gd name="T71" fmla="*/ 0 h 13"/>
                <a:gd name="T72" fmla="*/ 2 w 51"/>
                <a:gd name="T7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13">
                  <a:moveTo>
                    <a:pt x="2" y="0"/>
                  </a:moveTo>
                  <a:lnTo>
                    <a:pt x="47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11"/>
                  </a:lnTo>
                  <a:lnTo>
                    <a:pt x="51" y="11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7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" name="Freeform 212"/>
            <p:cNvSpPr>
              <a:spLocks/>
            </p:cNvSpPr>
            <p:nvPr/>
          </p:nvSpPr>
          <p:spPr bwMode="auto">
            <a:xfrm>
              <a:off x="4897" y="1292"/>
              <a:ext cx="140" cy="126"/>
            </a:xfrm>
            <a:custGeom>
              <a:avLst/>
              <a:gdLst>
                <a:gd name="T0" fmla="*/ 13 w 140"/>
                <a:gd name="T1" fmla="*/ 2 h 126"/>
                <a:gd name="T2" fmla="*/ 11 w 140"/>
                <a:gd name="T3" fmla="*/ 4 h 126"/>
                <a:gd name="T4" fmla="*/ 7 w 140"/>
                <a:gd name="T5" fmla="*/ 4 h 126"/>
                <a:gd name="T6" fmla="*/ 5 w 140"/>
                <a:gd name="T7" fmla="*/ 4 h 126"/>
                <a:gd name="T8" fmla="*/ 5 w 140"/>
                <a:gd name="T9" fmla="*/ 6 h 126"/>
                <a:gd name="T10" fmla="*/ 3 w 140"/>
                <a:gd name="T11" fmla="*/ 7 h 126"/>
                <a:gd name="T12" fmla="*/ 3 w 140"/>
                <a:gd name="T13" fmla="*/ 7 h 126"/>
                <a:gd name="T14" fmla="*/ 3 w 140"/>
                <a:gd name="T15" fmla="*/ 9 h 126"/>
                <a:gd name="T16" fmla="*/ 3 w 140"/>
                <a:gd name="T17" fmla="*/ 11 h 126"/>
                <a:gd name="T18" fmla="*/ 0 w 140"/>
                <a:gd name="T19" fmla="*/ 126 h 126"/>
                <a:gd name="T20" fmla="*/ 7 w 140"/>
                <a:gd name="T21" fmla="*/ 100 h 126"/>
                <a:gd name="T22" fmla="*/ 16 w 140"/>
                <a:gd name="T23" fmla="*/ 75 h 126"/>
                <a:gd name="T24" fmla="*/ 22 w 140"/>
                <a:gd name="T25" fmla="*/ 66 h 126"/>
                <a:gd name="T26" fmla="*/ 30 w 140"/>
                <a:gd name="T27" fmla="*/ 56 h 126"/>
                <a:gd name="T28" fmla="*/ 35 w 140"/>
                <a:gd name="T29" fmla="*/ 47 h 126"/>
                <a:gd name="T30" fmla="*/ 45 w 140"/>
                <a:gd name="T31" fmla="*/ 39 h 126"/>
                <a:gd name="T32" fmla="*/ 63 w 140"/>
                <a:gd name="T33" fmla="*/ 28 h 126"/>
                <a:gd name="T34" fmla="*/ 84 w 140"/>
                <a:gd name="T35" fmla="*/ 17 h 126"/>
                <a:gd name="T36" fmla="*/ 110 w 140"/>
                <a:gd name="T37" fmla="*/ 7 h 126"/>
                <a:gd name="T38" fmla="*/ 140 w 140"/>
                <a:gd name="T39" fmla="*/ 0 h 126"/>
                <a:gd name="T40" fmla="*/ 13 w 14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126">
                  <a:moveTo>
                    <a:pt x="13" y="2"/>
                  </a:moveTo>
                  <a:lnTo>
                    <a:pt x="11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1"/>
                  </a:lnTo>
                  <a:lnTo>
                    <a:pt x="0" y="126"/>
                  </a:lnTo>
                  <a:lnTo>
                    <a:pt x="7" y="100"/>
                  </a:lnTo>
                  <a:lnTo>
                    <a:pt x="16" y="75"/>
                  </a:lnTo>
                  <a:lnTo>
                    <a:pt x="22" y="66"/>
                  </a:lnTo>
                  <a:lnTo>
                    <a:pt x="30" y="56"/>
                  </a:lnTo>
                  <a:lnTo>
                    <a:pt x="35" y="47"/>
                  </a:lnTo>
                  <a:lnTo>
                    <a:pt x="45" y="39"/>
                  </a:lnTo>
                  <a:lnTo>
                    <a:pt x="63" y="28"/>
                  </a:lnTo>
                  <a:lnTo>
                    <a:pt x="84" y="17"/>
                  </a:lnTo>
                  <a:lnTo>
                    <a:pt x="110" y="7"/>
                  </a:lnTo>
                  <a:lnTo>
                    <a:pt x="140" y="0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4897" y="1292"/>
              <a:ext cx="140" cy="126"/>
            </a:xfrm>
            <a:custGeom>
              <a:avLst/>
              <a:gdLst>
                <a:gd name="T0" fmla="*/ 13 w 140"/>
                <a:gd name="T1" fmla="*/ 2 h 126"/>
                <a:gd name="T2" fmla="*/ 11 w 140"/>
                <a:gd name="T3" fmla="*/ 4 h 126"/>
                <a:gd name="T4" fmla="*/ 7 w 140"/>
                <a:gd name="T5" fmla="*/ 4 h 126"/>
                <a:gd name="T6" fmla="*/ 5 w 140"/>
                <a:gd name="T7" fmla="*/ 4 h 126"/>
                <a:gd name="T8" fmla="*/ 5 w 140"/>
                <a:gd name="T9" fmla="*/ 6 h 126"/>
                <a:gd name="T10" fmla="*/ 3 w 140"/>
                <a:gd name="T11" fmla="*/ 7 h 126"/>
                <a:gd name="T12" fmla="*/ 3 w 140"/>
                <a:gd name="T13" fmla="*/ 7 h 126"/>
                <a:gd name="T14" fmla="*/ 3 w 140"/>
                <a:gd name="T15" fmla="*/ 9 h 126"/>
                <a:gd name="T16" fmla="*/ 3 w 140"/>
                <a:gd name="T17" fmla="*/ 11 h 126"/>
                <a:gd name="T18" fmla="*/ 0 w 140"/>
                <a:gd name="T19" fmla="*/ 126 h 126"/>
                <a:gd name="T20" fmla="*/ 7 w 140"/>
                <a:gd name="T21" fmla="*/ 100 h 126"/>
                <a:gd name="T22" fmla="*/ 16 w 140"/>
                <a:gd name="T23" fmla="*/ 75 h 126"/>
                <a:gd name="T24" fmla="*/ 22 w 140"/>
                <a:gd name="T25" fmla="*/ 66 h 126"/>
                <a:gd name="T26" fmla="*/ 30 w 140"/>
                <a:gd name="T27" fmla="*/ 56 h 126"/>
                <a:gd name="T28" fmla="*/ 35 w 140"/>
                <a:gd name="T29" fmla="*/ 47 h 126"/>
                <a:gd name="T30" fmla="*/ 45 w 140"/>
                <a:gd name="T31" fmla="*/ 39 h 126"/>
                <a:gd name="T32" fmla="*/ 63 w 140"/>
                <a:gd name="T33" fmla="*/ 28 h 126"/>
                <a:gd name="T34" fmla="*/ 84 w 140"/>
                <a:gd name="T35" fmla="*/ 17 h 126"/>
                <a:gd name="T36" fmla="*/ 110 w 140"/>
                <a:gd name="T37" fmla="*/ 7 h 126"/>
                <a:gd name="T38" fmla="*/ 140 w 140"/>
                <a:gd name="T39" fmla="*/ 0 h 126"/>
                <a:gd name="T40" fmla="*/ 13 w 14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126">
                  <a:moveTo>
                    <a:pt x="13" y="2"/>
                  </a:moveTo>
                  <a:lnTo>
                    <a:pt x="11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1"/>
                  </a:lnTo>
                  <a:lnTo>
                    <a:pt x="0" y="126"/>
                  </a:lnTo>
                  <a:lnTo>
                    <a:pt x="7" y="100"/>
                  </a:lnTo>
                  <a:lnTo>
                    <a:pt x="16" y="75"/>
                  </a:lnTo>
                  <a:lnTo>
                    <a:pt x="22" y="66"/>
                  </a:lnTo>
                  <a:lnTo>
                    <a:pt x="30" y="56"/>
                  </a:lnTo>
                  <a:lnTo>
                    <a:pt x="35" y="47"/>
                  </a:lnTo>
                  <a:lnTo>
                    <a:pt x="45" y="39"/>
                  </a:lnTo>
                  <a:lnTo>
                    <a:pt x="63" y="28"/>
                  </a:lnTo>
                  <a:lnTo>
                    <a:pt x="84" y="17"/>
                  </a:lnTo>
                  <a:lnTo>
                    <a:pt x="110" y="7"/>
                  </a:lnTo>
                  <a:lnTo>
                    <a:pt x="140" y="0"/>
                  </a:lnTo>
                  <a:lnTo>
                    <a:pt x="13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4729" y="1845"/>
              <a:ext cx="674" cy="1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" name="Rectangle 215"/>
            <p:cNvSpPr>
              <a:spLocks noChangeArrowheads="1"/>
            </p:cNvSpPr>
            <p:nvPr/>
          </p:nvSpPr>
          <p:spPr bwMode="auto">
            <a:xfrm>
              <a:off x="4729" y="1845"/>
              <a:ext cx="674" cy="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4722" y="1683"/>
              <a:ext cx="689" cy="162"/>
            </a:xfrm>
            <a:custGeom>
              <a:avLst/>
              <a:gdLst>
                <a:gd name="T0" fmla="*/ 6 w 689"/>
                <a:gd name="T1" fmla="*/ 0 h 162"/>
                <a:gd name="T2" fmla="*/ 681 w 689"/>
                <a:gd name="T3" fmla="*/ 0 h 162"/>
                <a:gd name="T4" fmla="*/ 683 w 689"/>
                <a:gd name="T5" fmla="*/ 0 h 162"/>
                <a:gd name="T6" fmla="*/ 683 w 689"/>
                <a:gd name="T7" fmla="*/ 2 h 162"/>
                <a:gd name="T8" fmla="*/ 685 w 689"/>
                <a:gd name="T9" fmla="*/ 2 h 162"/>
                <a:gd name="T10" fmla="*/ 687 w 689"/>
                <a:gd name="T11" fmla="*/ 2 h 162"/>
                <a:gd name="T12" fmla="*/ 687 w 689"/>
                <a:gd name="T13" fmla="*/ 4 h 162"/>
                <a:gd name="T14" fmla="*/ 689 w 689"/>
                <a:gd name="T15" fmla="*/ 4 h 162"/>
                <a:gd name="T16" fmla="*/ 689 w 689"/>
                <a:gd name="T17" fmla="*/ 6 h 162"/>
                <a:gd name="T18" fmla="*/ 689 w 689"/>
                <a:gd name="T19" fmla="*/ 6 h 162"/>
                <a:gd name="T20" fmla="*/ 689 w 689"/>
                <a:gd name="T21" fmla="*/ 156 h 162"/>
                <a:gd name="T22" fmla="*/ 689 w 689"/>
                <a:gd name="T23" fmla="*/ 158 h 162"/>
                <a:gd name="T24" fmla="*/ 689 w 689"/>
                <a:gd name="T25" fmla="*/ 158 h 162"/>
                <a:gd name="T26" fmla="*/ 687 w 689"/>
                <a:gd name="T27" fmla="*/ 160 h 162"/>
                <a:gd name="T28" fmla="*/ 687 w 689"/>
                <a:gd name="T29" fmla="*/ 160 h 162"/>
                <a:gd name="T30" fmla="*/ 685 w 689"/>
                <a:gd name="T31" fmla="*/ 162 h 162"/>
                <a:gd name="T32" fmla="*/ 683 w 689"/>
                <a:gd name="T33" fmla="*/ 162 h 162"/>
                <a:gd name="T34" fmla="*/ 683 w 689"/>
                <a:gd name="T35" fmla="*/ 162 h 162"/>
                <a:gd name="T36" fmla="*/ 681 w 689"/>
                <a:gd name="T37" fmla="*/ 162 h 162"/>
                <a:gd name="T38" fmla="*/ 6 w 689"/>
                <a:gd name="T39" fmla="*/ 162 h 162"/>
                <a:gd name="T40" fmla="*/ 6 w 689"/>
                <a:gd name="T41" fmla="*/ 162 h 162"/>
                <a:gd name="T42" fmla="*/ 4 w 689"/>
                <a:gd name="T43" fmla="*/ 162 h 162"/>
                <a:gd name="T44" fmla="*/ 2 w 689"/>
                <a:gd name="T45" fmla="*/ 162 h 162"/>
                <a:gd name="T46" fmla="*/ 2 w 689"/>
                <a:gd name="T47" fmla="*/ 160 h 162"/>
                <a:gd name="T48" fmla="*/ 0 w 689"/>
                <a:gd name="T49" fmla="*/ 160 h 162"/>
                <a:gd name="T50" fmla="*/ 0 w 689"/>
                <a:gd name="T51" fmla="*/ 158 h 162"/>
                <a:gd name="T52" fmla="*/ 0 w 689"/>
                <a:gd name="T53" fmla="*/ 158 h 162"/>
                <a:gd name="T54" fmla="*/ 0 w 689"/>
                <a:gd name="T55" fmla="*/ 156 h 162"/>
                <a:gd name="T56" fmla="*/ 0 w 689"/>
                <a:gd name="T57" fmla="*/ 6 h 162"/>
                <a:gd name="T58" fmla="*/ 0 w 689"/>
                <a:gd name="T59" fmla="*/ 6 h 162"/>
                <a:gd name="T60" fmla="*/ 0 w 689"/>
                <a:gd name="T61" fmla="*/ 4 h 162"/>
                <a:gd name="T62" fmla="*/ 0 w 689"/>
                <a:gd name="T63" fmla="*/ 4 h 162"/>
                <a:gd name="T64" fmla="*/ 2 w 689"/>
                <a:gd name="T65" fmla="*/ 2 h 162"/>
                <a:gd name="T66" fmla="*/ 2 w 689"/>
                <a:gd name="T67" fmla="*/ 2 h 162"/>
                <a:gd name="T68" fmla="*/ 4 w 689"/>
                <a:gd name="T69" fmla="*/ 2 h 162"/>
                <a:gd name="T70" fmla="*/ 6 w 689"/>
                <a:gd name="T71" fmla="*/ 0 h 162"/>
                <a:gd name="T72" fmla="*/ 6 w 689"/>
                <a:gd name="T7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162">
                  <a:moveTo>
                    <a:pt x="6" y="0"/>
                  </a:moveTo>
                  <a:lnTo>
                    <a:pt x="681" y="0"/>
                  </a:lnTo>
                  <a:lnTo>
                    <a:pt x="683" y="0"/>
                  </a:lnTo>
                  <a:lnTo>
                    <a:pt x="683" y="2"/>
                  </a:lnTo>
                  <a:lnTo>
                    <a:pt x="685" y="2"/>
                  </a:lnTo>
                  <a:lnTo>
                    <a:pt x="687" y="2"/>
                  </a:lnTo>
                  <a:lnTo>
                    <a:pt x="687" y="4"/>
                  </a:lnTo>
                  <a:lnTo>
                    <a:pt x="689" y="4"/>
                  </a:lnTo>
                  <a:lnTo>
                    <a:pt x="689" y="6"/>
                  </a:lnTo>
                  <a:lnTo>
                    <a:pt x="689" y="6"/>
                  </a:lnTo>
                  <a:lnTo>
                    <a:pt x="689" y="156"/>
                  </a:lnTo>
                  <a:lnTo>
                    <a:pt x="689" y="158"/>
                  </a:lnTo>
                  <a:lnTo>
                    <a:pt x="689" y="158"/>
                  </a:lnTo>
                  <a:lnTo>
                    <a:pt x="687" y="160"/>
                  </a:lnTo>
                  <a:lnTo>
                    <a:pt x="687" y="160"/>
                  </a:lnTo>
                  <a:lnTo>
                    <a:pt x="685" y="162"/>
                  </a:lnTo>
                  <a:lnTo>
                    <a:pt x="683" y="162"/>
                  </a:lnTo>
                  <a:lnTo>
                    <a:pt x="683" y="162"/>
                  </a:lnTo>
                  <a:lnTo>
                    <a:pt x="681" y="162"/>
                  </a:lnTo>
                  <a:lnTo>
                    <a:pt x="6" y="162"/>
                  </a:lnTo>
                  <a:lnTo>
                    <a:pt x="6" y="162"/>
                  </a:lnTo>
                  <a:lnTo>
                    <a:pt x="4" y="162"/>
                  </a:lnTo>
                  <a:lnTo>
                    <a:pt x="2" y="162"/>
                  </a:ln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9" name="Freeform 217"/>
            <p:cNvSpPr>
              <a:spLocks/>
            </p:cNvSpPr>
            <p:nvPr/>
          </p:nvSpPr>
          <p:spPr bwMode="auto">
            <a:xfrm>
              <a:off x="4722" y="1683"/>
              <a:ext cx="689" cy="162"/>
            </a:xfrm>
            <a:custGeom>
              <a:avLst/>
              <a:gdLst>
                <a:gd name="T0" fmla="*/ 6 w 689"/>
                <a:gd name="T1" fmla="*/ 0 h 162"/>
                <a:gd name="T2" fmla="*/ 681 w 689"/>
                <a:gd name="T3" fmla="*/ 0 h 162"/>
                <a:gd name="T4" fmla="*/ 683 w 689"/>
                <a:gd name="T5" fmla="*/ 0 h 162"/>
                <a:gd name="T6" fmla="*/ 683 w 689"/>
                <a:gd name="T7" fmla="*/ 2 h 162"/>
                <a:gd name="T8" fmla="*/ 685 w 689"/>
                <a:gd name="T9" fmla="*/ 2 h 162"/>
                <a:gd name="T10" fmla="*/ 687 w 689"/>
                <a:gd name="T11" fmla="*/ 2 h 162"/>
                <a:gd name="T12" fmla="*/ 687 w 689"/>
                <a:gd name="T13" fmla="*/ 4 h 162"/>
                <a:gd name="T14" fmla="*/ 689 w 689"/>
                <a:gd name="T15" fmla="*/ 4 h 162"/>
                <a:gd name="T16" fmla="*/ 689 w 689"/>
                <a:gd name="T17" fmla="*/ 6 h 162"/>
                <a:gd name="T18" fmla="*/ 689 w 689"/>
                <a:gd name="T19" fmla="*/ 6 h 162"/>
                <a:gd name="T20" fmla="*/ 689 w 689"/>
                <a:gd name="T21" fmla="*/ 156 h 162"/>
                <a:gd name="T22" fmla="*/ 689 w 689"/>
                <a:gd name="T23" fmla="*/ 158 h 162"/>
                <a:gd name="T24" fmla="*/ 689 w 689"/>
                <a:gd name="T25" fmla="*/ 158 h 162"/>
                <a:gd name="T26" fmla="*/ 687 w 689"/>
                <a:gd name="T27" fmla="*/ 160 h 162"/>
                <a:gd name="T28" fmla="*/ 687 w 689"/>
                <a:gd name="T29" fmla="*/ 160 h 162"/>
                <a:gd name="T30" fmla="*/ 685 w 689"/>
                <a:gd name="T31" fmla="*/ 162 h 162"/>
                <a:gd name="T32" fmla="*/ 683 w 689"/>
                <a:gd name="T33" fmla="*/ 162 h 162"/>
                <a:gd name="T34" fmla="*/ 683 w 689"/>
                <a:gd name="T35" fmla="*/ 162 h 162"/>
                <a:gd name="T36" fmla="*/ 681 w 689"/>
                <a:gd name="T37" fmla="*/ 162 h 162"/>
                <a:gd name="T38" fmla="*/ 6 w 689"/>
                <a:gd name="T39" fmla="*/ 162 h 162"/>
                <a:gd name="T40" fmla="*/ 6 w 689"/>
                <a:gd name="T41" fmla="*/ 162 h 162"/>
                <a:gd name="T42" fmla="*/ 4 w 689"/>
                <a:gd name="T43" fmla="*/ 162 h 162"/>
                <a:gd name="T44" fmla="*/ 2 w 689"/>
                <a:gd name="T45" fmla="*/ 162 h 162"/>
                <a:gd name="T46" fmla="*/ 2 w 689"/>
                <a:gd name="T47" fmla="*/ 160 h 162"/>
                <a:gd name="T48" fmla="*/ 0 w 689"/>
                <a:gd name="T49" fmla="*/ 160 h 162"/>
                <a:gd name="T50" fmla="*/ 0 w 689"/>
                <a:gd name="T51" fmla="*/ 158 h 162"/>
                <a:gd name="T52" fmla="*/ 0 w 689"/>
                <a:gd name="T53" fmla="*/ 158 h 162"/>
                <a:gd name="T54" fmla="*/ 0 w 689"/>
                <a:gd name="T55" fmla="*/ 156 h 162"/>
                <a:gd name="T56" fmla="*/ 0 w 689"/>
                <a:gd name="T57" fmla="*/ 6 h 162"/>
                <a:gd name="T58" fmla="*/ 0 w 689"/>
                <a:gd name="T59" fmla="*/ 6 h 162"/>
                <a:gd name="T60" fmla="*/ 0 w 689"/>
                <a:gd name="T61" fmla="*/ 4 h 162"/>
                <a:gd name="T62" fmla="*/ 0 w 689"/>
                <a:gd name="T63" fmla="*/ 4 h 162"/>
                <a:gd name="T64" fmla="*/ 2 w 689"/>
                <a:gd name="T65" fmla="*/ 2 h 162"/>
                <a:gd name="T66" fmla="*/ 2 w 689"/>
                <a:gd name="T67" fmla="*/ 2 h 162"/>
                <a:gd name="T68" fmla="*/ 4 w 689"/>
                <a:gd name="T69" fmla="*/ 2 h 162"/>
                <a:gd name="T70" fmla="*/ 6 w 689"/>
                <a:gd name="T71" fmla="*/ 0 h 162"/>
                <a:gd name="T72" fmla="*/ 6 w 689"/>
                <a:gd name="T7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162">
                  <a:moveTo>
                    <a:pt x="6" y="0"/>
                  </a:moveTo>
                  <a:lnTo>
                    <a:pt x="681" y="0"/>
                  </a:lnTo>
                  <a:lnTo>
                    <a:pt x="683" y="0"/>
                  </a:lnTo>
                  <a:lnTo>
                    <a:pt x="683" y="2"/>
                  </a:lnTo>
                  <a:lnTo>
                    <a:pt x="685" y="2"/>
                  </a:lnTo>
                  <a:lnTo>
                    <a:pt x="687" y="2"/>
                  </a:lnTo>
                  <a:lnTo>
                    <a:pt x="687" y="4"/>
                  </a:lnTo>
                  <a:lnTo>
                    <a:pt x="689" y="4"/>
                  </a:lnTo>
                  <a:lnTo>
                    <a:pt x="689" y="6"/>
                  </a:lnTo>
                  <a:lnTo>
                    <a:pt x="689" y="6"/>
                  </a:lnTo>
                  <a:lnTo>
                    <a:pt x="689" y="156"/>
                  </a:lnTo>
                  <a:lnTo>
                    <a:pt x="689" y="158"/>
                  </a:lnTo>
                  <a:lnTo>
                    <a:pt x="689" y="158"/>
                  </a:lnTo>
                  <a:lnTo>
                    <a:pt x="687" y="160"/>
                  </a:lnTo>
                  <a:lnTo>
                    <a:pt x="687" y="160"/>
                  </a:lnTo>
                  <a:lnTo>
                    <a:pt x="685" y="162"/>
                  </a:lnTo>
                  <a:lnTo>
                    <a:pt x="683" y="162"/>
                  </a:lnTo>
                  <a:lnTo>
                    <a:pt x="683" y="162"/>
                  </a:lnTo>
                  <a:lnTo>
                    <a:pt x="681" y="162"/>
                  </a:lnTo>
                  <a:lnTo>
                    <a:pt x="6" y="162"/>
                  </a:lnTo>
                  <a:lnTo>
                    <a:pt x="6" y="162"/>
                  </a:lnTo>
                  <a:lnTo>
                    <a:pt x="4" y="162"/>
                  </a:lnTo>
                  <a:lnTo>
                    <a:pt x="2" y="162"/>
                  </a:ln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0" name="Freeform 218"/>
            <p:cNvSpPr>
              <a:spLocks/>
            </p:cNvSpPr>
            <p:nvPr/>
          </p:nvSpPr>
          <p:spPr bwMode="auto">
            <a:xfrm>
              <a:off x="4728" y="1685"/>
              <a:ext cx="675" cy="158"/>
            </a:xfrm>
            <a:custGeom>
              <a:avLst/>
              <a:gdLst>
                <a:gd name="T0" fmla="*/ 7 w 675"/>
                <a:gd name="T1" fmla="*/ 0 h 158"/>
                <a:gd name="T2" fmla="*/ 668 w 675"/>
                <a:gd name="T3" fmla="*/ 0 h 158"/>
                <a:gd name="T4" fmla="*/ 670 w 675"/>
                <a:gd name="T5" fmla="*/ 0 h 158"/>
                <a:gd name="T6" fmla="*/ 670 w 675"/>
                <a:gd name="T7" fmla="*/ 0 h 158"/>
                <a:gd name="T8" fmla="*/ 672 w 675"/>
                <a:gd name="T9" fmla="*/ 2 h 158"/>
                <a:gd name="T10" fmla="*/ 674 w 675"/>
                <a:gd name="T11" fmla="*/ 2 h 158"/>
                <a:gd name="T12" fmla="*/ 674 w 675"/>
                <a:gd name="T13" fmla="*/ 4 h 158"/>
                <a:gd name="T14" fmla="*/ 674 w 675"/>
                <a:gd name="T15" fmla="*/ 4 h 158"/>
                <a:gd name="T16" fmla="*/ 675 w 675"/>
                <a:gd name="T17" fmla="*/ 5 h 158"/>
                <a:gd name="T18" fmla="*/ 675 w 675"/>
                <a:gd name="T19" fmla="*/ 5 h 158"/>
                <a:gd name="T20" fmla="*/ 675 w 675"/>
                <a:gd name="T21" fmla="*/ 154 h 158"/>
                <a:gd name="T22" fmla="*/ 675 w 675"/>
                <a:gd name="T23" fmla="*/ 154 h 158"/>
                <a:gd name="T24" fmla="*/ 674 w 675"/>
                <a:gd name="T25" fmla="*/ 156 h 158"/>
                <a:gd name="T26" fmla="*/ 674 w 675"/>
                <a:gd name="T27" fmla="*/ 156 h 158"/>
                <a:gd name="T28" fmla="*/ 674 w 675"/>
                <a:gd name="T29" fmla="*/ 156 h 158"/>
                <a:gd name="T30" fmla="*/ 672 w 675"/>
                <a:gd name="T31" fmla="*/ 158 h 158"/>
                <a:gd name="T32" fmla="*/ 670 w 675"/>
                <a:gd name="T33" fmla="*/ 158 h 158"/>
                <a:gd name="T34" fmla="*/ 670 w 675"/>
                <a:gd name="T35" fmla="*/ 158 h 158"/>
                <a:gd name="T36" fmla="*/ 668 w 675"/>
                <a:gd name="T37" fmla="*/ 158 h 158"/>
                <a:gd name="T38" fmla="*/ 7 w 675"/>
                <a:gd name="T39" fmla="*/ 158 h 158"/>
                <a:gd name="T40" fmla="*/ 5 w 675"/>
                <a:gd name="T41" fmla="*/ 158 h 158"/>
                <a:gd name="T42" fmla="*/ 5 w 675"/>
                <a:gd name="T43" fmla="*/ 158 h 158"/>
                <a:gd name="T44" fmla="*/ 3 w 675"/>
                <a:gd name="T45" fmla="*/ 158 h 158"/>
                <a:gd name="T46" fmla="*/ 3 w 675"/>
                <a:gd name="T47" fmla="*/ 156 h 158"/>
                <a:gd name="T48" fmla="*/ 1 w 675"/>
                <a:gd name="T49" fmla="*/ 156 h 158"/>
                <a:gd name="T50" fmla="*/ 1 w 675"/>
                <a:gd name="T51" fmla="*/ 156 h 158"/>
                <a:gd name="T52" fmla="*/ 1 w 675"/>
                <a:gd name="T53" fmla="*/ 154 h 158"/>
                <a:gd name="T54" fmla="*/ 0 w 675"/>
                <a:gd name="T55" fmla="*/ 154 h 158"/>
                <a:gd name="T56" fmla="*/ 0 w 675"/>
                <a:gd name="T57" fmla="*/ 5 h 158"/>
                <a:gd name="T58" fmla="*/ 1 w 675"/>
                <a:gd name="T59" fmla="*/ 5 h 158"/>
                <a:gd name="T60" fmla="*/ 1 w 675"/>
                <a:gd name="T61" fmla="*/ 4 h 158"/>
                <a:gd name="T62" fmla="*/ 1 w 675"/>
                <a:gd name="T63" fmla="*/ 4 h 158"/>
                <a:gd name="T64" fmla="*/ 3 w 675"/>
                <a:gd name="T65" fmla="*/ 2 h 158"/>
                <a:gd name="T66" fmla="*/ 3 w 675"/>
                <a:gd name="T67" fmla="*/ 2 h 158"/>
                <a:gd name="T68" fmla="*/ 5 w 675"/>
                <a:gd name="T69" fmla="*/ 0 h 158"/>
                <a:gd name="T70" fmla="*/ 5 w 675"/>
                <a:gd name="T71" fmla="*/ 0 h 158"/>
                <a:gd name="T72" fmla="*/ 7 w 675"/>
                <a:gd name="T7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5" h="158">
                  <a:moveTo>
                    <a:pt x="7" y="0"/>
                  </a:moveTo>
                  <a:lnTo>
                    <a:pt x="668" y="0"/>
                  </a:lnTo>
                  <a:lnTo>
                    <a:pt x="670" y="0"/>
                  </a:lnTo>
                  <a:lnTo>
                    <a:pt x="670" y="0"/>
                  </a:lnTo>
                  <a:lnTo>
                    <a:pt x="672" y="2"/>
                  </a:lnTo>
                  <a:lnTo>
                    <a:pt x="674" y="2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5" y="5"/>
                  </a:lnTo>
                  <a:lnTo>
                    <a:pt x="675" y="5"/>
                  </a:lnTo>
                  <a:lnTo>
                    <a:pt x="675" y="154"/>
                  </a:lnTo>
                  <a:lnTo>
                    <a:pt x="675" y="154"/>
                  </a:lnTo>
                  <a:lnTo>
                    <a:pt x="674" y="156"/>
                  </a:lnTo>
                  <a:lnTo>
                    <a:pt x="674" y="156"/>
                  </a:lnTo>
                  <a:lnTo>
                    <a:pt x="674" y="156"/>
                  </a:lnTo>
                  <a:lnTo>
                    <a:pt x="672" y="158"/>
                  </a:lnTo>
                  <a:lnTo>
                    <a:pt x="670" y="158"/>
                  </a:lnTo>
                  <a:lnTo>
                    <a:pt x="670" y="158"/>
                  </a:lnTo>
                  <a:lnTo>
                    <a:pt x="668" y="158"/>
                  </a:lnTo>
                  <a:lnTo>
                    <a:pt x="7" y="158"/>
                  </a:lnTo>
                  <a:lnTo>
                    <a:pt x="5" y="158"/>
                  </a:lnTo>
                  <a:lnTo>
                    <a:pt x="5" y="158"/>
                  </a:lnTo>
                  <a:lnTo>
                    <a:pt x="3" y="158"/>
                  </a:lnTo>
                  <a:lnTo>
                    <a:pt x="3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4"/>
                  </a:lnTo>
                  <a:lnTo>
                    <a:pt x="0" y="154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4728" y="1685"/>
              <a:ext cx="675" cy="158"/>
            </a:xfrm>
            <a:custGeom>
              <a:avLst/>
              <a:gdLst>
                <a:gd name="T0" fmla="*/ 7 w 675"/>
                <a:gd name="T1" fmla="*/ 0 h 158"/>
                <a:gd name="T2" fmla="*/ 668 w 675"/>
                <a:gd name="T3" fmla="*/ 0 h 158"/>
                <a:gd name="T4" fmla="*/ 670 w 675"/>
                <a:gd name="T5" fmla="*/ 0 h 158"/>
                <a:gd name="T6" fmla="*/ 670 w 675"/>
                <a:gd name="T7" fmla="*/ 0 h 158"/>
                <a:gd name="T8" fmla="*/ 672 w 675"/>
                <a:gd name="T9" fmla="*/ 2 h 158"/>
                <a:gd name="T10" fmla="*/ 674 w 675"/>
                <a:gd name="T11" fmla="*/ 2 h 158"/>
                <a:gd name="T12" fmla="*/ 674 w 675"/>
                <a:gd name="T13" fmla="*/ 4 h 158"/>
                <a:gd name="T14" fmla="*/ 674 w 675"/>
                <a:gd name="T15" fmla="*/ 4 h 158"/>
                <a:gd name="T16" fmla="*/ 675 w 675"/>
                <a:gd name="T17" fmla="*/ 5 h 158"/>
                <a:gd name="T18" fmla="*/ 675 w 675"/>
                <a:gd name="T19" fmla="*/ 5 h 158"/>
                <a:gd name="T20" fmla="*/ 675 w 675"/>
                <a:gd name="T21" fmla="*/ 154 h 158"/>
                <a:gd name="T22" fmla="*/ 675 w 675"/>
                <a:gd name="T23" fmla="*/ 154 h 158"/>
                <a:gd name="T24" fmla="*/ 674 w 675"/>
                <a:gd name="T25" fmla="*/ 156 h 158"/>
                <a:gd name="T26" fmla="*/ 674 w 675"/>
                <a:gd name="T27" fmla="*/ 156 h 158"/>
                <a:gd name="T28" fmla="*/ 674 w 675"/>
                <a:gd name="T29" fmla="*/ 156 h 158"/>
                <a:gd name="T30" fmla="*/ 672 w 675"/>
                <a:gd name="T31" fmla="*/ 158 h 158"/>
                <a:gd name="T32" fmla="*/ 670 w 675"/>
                <a:gd name="T33" fmla="*/ 158 h 158"/>
                <a:gd name="T34" fmla="*/ 670 w 675"/>
                <a:gd name="T35" fmla="*/ 158 h 158"/>
                <a:gd name="T36" fmla="*/ 668 w 675"/>
                <a:gd name="T37" fmla="*/ 158 h 158"/>
                <a:gd name="T38" fmla="*/ 7 w 675"/>
                <a:gd name="T39" fmla="*/ 158 h 158"/>
                <a:gd name="T40" fmla="*/ 5 w 675"/>
                <a:gd name="T41" fmla="*/ 158 h 158"/>
                <a:gd name="T42" fmla="*/ 5 w 675"/>
                <a:gd name="T43" fmla="*/ 158 h 158"/>
                <a:gd name="T44" fmla="*/ 3 w 675"/>
                <a:gd name="T45" fmla="*/ 158 h 158"/>
                <a:gd name="T46" fmla="*/ 3 w 675"/>
                <a:gd name="T47" fmla="*/ 156 h 158"/>
                <a:gd name="T48" fmla="*/ 1 w 675"/>
                <a:gd name="T49" fmla="*/ 156 h 158"/>
                <a:gd name="T50" fmla="*/ 1 w 675"/>
                <a:gd name="T51" fmla="*/ 156 h 158"/>
                <a:gd name="T52" fmla="*/ 1 w 675"/>
                <a:gd name="T53" fmla="*/ 154 h 158"/>
                <a:gd name="T54" fmla="*/ 0 w 675"/>
                <a:gd name="T55" fmla="*/ 154 h 158"/>
                <a:gd name="T56" fmla="*/ 0 w 675"/>
                <a:gd name="T57" fmla="*/ 5 h 158"/>
                <a:gd name="T58" fmla="*/ 1 w 675"/>
                <a:gd name="T59" fmla="*/ 5 h 158"/>
                <a:gd name="T60" fmla="*/ 1 w 675"/>
                <a:gd name="T61" fmla="*/ 4 h 158"/>
                <a:gd name="T62" fmla="*/ 1 w 675"/>
                <a:gd name="T63" fmla="*/ 4 h 158"/>
                <a:gd name="T64" fmla="*/ 3 w 675"/>
                <a:gd name="T65" fmla="*/ 2 h 158"/>
                <a:gd name="T66" fmla="*/ 3 w 675"/>
                <a:gd name="T67" fmla="*/ 2 h 158"/>
                <a:gd name="T68" fmla="*/ 5 w 675"/>
                <a:gd name="T69" fmla="*/ 0 h 158"/>
                <a:gd name="T70" fmla="*/ 5 w 675"/>
                <a:gd name="T71" fmla="*/ 0 h 158"/>
                <a:gd name="T72" fmla="*/ 7 w 675"/>
                <a:gd name="T7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5" h="158">
                  <a:moveTo>
                    <a:pt x="7" y="0"/>
                  </a:moveTo>
                  <a:lnTo>
                    <a:pt x="668" y="0"/>
                  </a:lnTo>
                  <a:lnTo>
                    <a:pt x="670" y="0"/>
                  </a:lnTo>
                  <a:lnTo>
                    <a:pt x="670" y="0"/>
                  </a:lnTo>
                  <a:lnTo>
                    <a:pt x="672" y="2"/>
                  </a:lnTo>
                  <a:lnTo>
                    <a:pt x="674" y="2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5" y="5"/>
                  </a:lnTo>
                  <a:lnTo>
                    <a:pt x="675" y="5"/>
                  </a:lnTo>
                  <a:lnTo>
                    <a:pt x="675" y="154"/>
                  </a:lnTo>
                  <a:lnTo>
                    <a:pt x="675" y="154"/>
                  </a:lnTo>
                  <a:lnTo>
                    <a:pt x="674" y="156"/>
                  </a:lnTo>
                  <a:lnTo>
                    <a:pt x="674" y="156"/>
                  </a:lnTo>
                  <a:lnTo>
                    <a:pt x="674" y="156"/>
                  </a:lnTo>
                  <a:lnTo>
                    <a:pt x="672" y="158"/>
                  </a:lnTo>
                  <a:lnTo>
                    <a:pt x="670" y="158"/>
                  </a:lnTo>
                  <a:lnTo>
                    <a:pt x="670" y="158"/>
                  </a:lnTo>
                  <a:lnTo>
                    <a:pt x="668" y="158"/>
                  </a:lnTo>
                  <a:lnTo>
                    <a:pt x="7" y="158"/>
                  </a:lnTo>
                  <a:lnTo>
                    <a:pt x="5" y="158"/>
                  </a:lnTo>
                  <a:lnTo>
                    <a:pt x="5" y="158"/>
                  </a:lnTo>
                  <a:lnTo>
                    <a:pt x="3" y="158"/>
                  </a:lnTo>
                  <a:lnTo>
                    <a:pt x="3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4"/>
                  </a:lnTo>
                  <a:lnTo>
                    <a:pt x="0" y="154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5208" y="1696"/>
              <a:ext cx="162" cy="12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5208" y="1696"/>
              <a:ext cx="162" cy="1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Rectangle 222"/>
            <p:cNvSpPr>
              <a:spLocks noChangeArrowheads="1"/>
            </p:cNvSpPr>
            <p:nvPr/>
          </p:nvSpPr>
          <p:spPr bwMode="auto">
            <a:xfrm>
              <a:off x="5212" y="1700"/>
              <a:ext cx="154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5212" y="1700"/>
              <a:ext cx="154" cy="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6" name="Rectangle 224"/>
            <p:cNvSpPr>
              <a:spLocks noChangeArrowheads="1"/>
            </p:cNvSpPr>
            <p:nvPr/>
          </p:nvSpPr>
          <p:spPr bwMode="auto">
            <a:xfrm>
              <a:off x="5231" y="1707"/>
              <a:ext cx="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7" name="Rectangle 225"/>
            <p:cNvSpPr>
              <a:spLocks noChangeArrowheads="1"/>
            </p:cNvSpPr>
            <p:nvPr/>
          </p:nvSpPr>
          <p:spPr bwMode="auto">
            <a:xfrm>
              <a:off x="5231" y="1707"/>
              <a:ext cx="9" cy="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8" name="Freeform 226"/>
            <p:cNvSpPr>
              <a:spLocks/>
            </p:cNvSpPr>
            <p:nvPr/>
          </p:nvSpPr>
          <p:spPr bwMode="auto">
            <a:xfrm>
              <a:off x="5218" y="1709"/>
              <a:ext cx="140" cy="30"/>
            </a:xfrm>
            <a:custGeom>
              <a:avLst/>
              <a:gdLst>
                <a:gd name="T0" fmla="*/ 0 w 140"/>
                <a:gd name="T1" fmla="*/ 10 h 30"/>
                <a:gd name="T2" fmla="*/ 52 w 140"/>
                <a:gd name="T3" fmla="*/ 10 h 30"/>
                <a:gd name="T4" fmla="*/ 52 w 140"/>
                <a:gd name="T5" fmla="*/ 2 h 30"/>
                <a:gd name="T6" fmla="*/ 52 w 140"/>
                <a:gd name="T7" fmla="*/ 2 h 30"/>
                <a:gd name="T8" fmla="*/ 52 w 140"/>
                <a:gd name="T9" fmla="*/ 2 h 30"/>
                <a:gd name="T10" fmla="*/ 52 w 140"/>
                <a:gd name="T11" fmla="*/ 2 h 30"/>
                <a:gd name="T12" fmla="*/ 52 w 140"/>
                <a:gd name="T13" fmla="*/ 0 h 30"/>
                <a:gd name="T14" fmla="*/ 52 w 140"/>
                <a:gd name="T15" fmla="*/ 0 h 30"/>
                <a:gd name="T16" fmla="*/ 52 w 140"/>
                <a:gd name="T17" fmla="*/ 0 h 30"/>
                <a:gd name="T18" fmla="*/ 52 w 140"/>
                <a:gd name="T19" fmla="*/ 0 h 30"/>
                <a:gd name="T20" fmla="*/ 54 w 140"/>
                <a:gd name="T21" fmla="*/ 0 h 30"/>
                <a:gd name="T22" fmla="*/ 122 w 140"/>
                <a:gd name="T23" fmla="*/ 0 h 30"/>
                <a:gd name="T24" fmla="*/ 122 w 140"/>
                <a:gd name="T25" fmla="*/ 0 h 30"/>
                <a:gd name="T26" fmla="*/ 122 w 140"/>
                <a:gd name="T27" fmla="*/ 0 h 30"/>
                <a:gd name="T28" fmla="*/ 122 w 140"/>
                <a:gd name="T29" fmla="*/ 0 h 30"/>
                <a:gd name="T30" fmla="*/ 124 w 140"/>
                <a:gd name="T31" fmla="*/ 0 h 30"/>
                <a:gd name="T32" fmla="*/ 124 w 140"/>
                <a:gd name="T33" fmla="*/ 2 h 30"/>
                <a:gd name="T34" fmla="*/ 124 w 140"/>
                <a:gd name="T35" fmla="*/ 2 h 30"/>
                <a:gd name="T36" fmla="*/ 124 w 140"/>
                <a:gd name="T37" fmla="*/ 2 h 30"/>
                <a:gd name="T38" fmla="*/ 124 w 140"/>
                <a:gd name="T39" fmla="*/ 2 h 30"/>
                <a:gd name="T40" fmla="*/ 124 w 140"/>
                <a:gd name="T41" fmla="*/ 10 h 30"/>
                <a:gd name="T42" fmla="*/ 140 w 140"/>
                <a:gd name="T43" fmla="*/ 10 h 30"/>
                <a:gd name="T44" fmla="*/ 140 w 140"/>
                <a:gd name="T45" fmla="*/ 21 h 30"/>
                <a:gd name="T46" fmla="*/ 124 w 140"/>
                <a:gd name="T47" fmla="*/ 21 h 30"/>
                <a:gd name="T48" fmla="*/ 124 w 140"/>
                <a:gd name="T49" fmla="*/ 28 h 30"/>
                <a:gd name="T50" fmla="*/ 124 w 140"/>
                <a:gd name="T51" fmla="*/ 28 h 30"/>
                <a:gd name="T52" fmla="*/ 124 w 140"/>
                <a:gd name="T53" fmla="*/ 28 h 30"/>
                <a:gd name="T54" fmla="*/ 124 w 140"/>
                <a:gd name="T55" fmla="*/ 30 h 30"/>
                <a:gd name="T56" fmla="*/ 124 w 140"/>
                <a:gd name="T57" fmla="*/ 30 h 30"/>
                <a:gd name="T58" fmla="*/ 122 w 140"/>
                <a:gd name="T59" fmla="*/ 30 h 30"/>
                <a:gd name="T60" fmla="*/ 122 w 140"/>
                <a:gd name="T61" fmla="*/ 30 h 30"/>
                <a:gd name="T62" fmla="*/ 122 w 140"/>
                <a:gd name="T63" fmla="*/ 30 h 30"/>
                <a:gd name="T64" fmla="*/ 122 w 140"/>
                <a:gd name="T65" fmla="*/ 30 h 30"/>
                <a:gd name="T66" fmla="*/ 54 w 140"/>
                <a:gd name="T67" fmla="*/ 30 h 30"/>
                <a:gd name="T68" fmla="*/ 52 w 140"/>
                <a:gd name="T69" fmla="*/ 30 h 30"/>
                <a:gd name="T70" fmla="*/ 52 w 140"/>
                <a:gd name="T71" fmla="*/ 30 h 30"/>
                <a:gd name="T72" fmla="*/ 52 w 140"/>
                <a:gd name="T73" fmla="*/ 30 h 30"/>
                <a:gd name="T74" fmla="*/ 52 w 140"/>
                <a:gd name="T75" fmla="*/ 30 h 30"/>
                <a:gd name="T76" fmla="*/ 52 w 140"/>
                <a:gd name="T77" fmla="*/ 30 h 30"/>
                <a:gd name="T78" fmla="*/ 52 w 140"/>
                <a:gd name="T79" fmla="*/ 28 h 30"/>
                <a:gd name="T80" fmla="*/ 52 w 140"/>
                <a:gd name="T81" fmla="*/ 28 h 30"/>
                <a:gd name="T82" fmla="*/ 52 w 140"/>
                <a:gd name="T83" fmla="*/ 28 h 30"/>
                <a:gd name="T84" fmla="*/ 52 w 140"/>
                <a:gd name="T85" fmla="*/ 21 h 30"/>
                <a:gd name="T86" fmla="*/ 0 w 140"/>
                <a:gd name="T87" fmla="*/ 21 h 30"/>
                <a:gd name="T88" fmla="*/ 0 w 140"/>
                <a:gd name="T8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" h="30">
                  <a:moveTo>
                    <a:pt x="0" y="10"/>
                  </a:moveTo>
                  <a:lnTo>
                    <a:pt x="52" y="1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4" y="10"/>
                  </a:lnTo>
                  <a:lnTo>
                    <a:pt x="140" y="10"/>
                  </a:lnTo>
                  <a:lnTo>
                    <a:pt x="140" y="21"/>
                  </a:lnTo>
                  <a:lnTo>
                    <a:pt x="124" y="21"/>
                  </a:lnTo>
                  <a:lnTo>
                    <a:pt x="124" y="28"/>
                  </a:lnTo>
                  <a:lnTo>
                    <a:pt x="124" y="28"/>
                  </a:lnTo>
                  <a:lnTo>
                    <a:pt x="124" y="28"/>
                  </a:lnTo>
                  <a:lnTo>
                    <a:pt x="124" y="30"/>
                  </a:lnTo>
                  <a:lnTo>
                    <a:pt x="124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2" y="21"/>
                  </a:lnTo>
                  <a:lnTo>
                    <a:pt x="0" y="2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9" name="Freeform 227"/>
            <p:cNvSpPr>
              <a:spLocks/>
            </p:cNvSpPr>
            <p:nvPr/>
          </p:nvSpPr>
          <p:spPr bwMode="auto">
            <a:xfrm>
              <a:off x="5218" y="1709"/>
              <a:ext cx="140" cy="30"/>
            </a:xfrm>
            <a:custGeom>
              <a:avLst/>
              <a:gdLst>
                <a:gd name="T0" fmla="*/ 0 w 140"/>
                <a:gd name="T1" fmla="*/ 10 h 30"/>
                <a:gd name="T2" fmla="*/ 52 w 140"/>
                <a:gd name="T3" fmla="*/ 10 h 30"/>
                <a:gd name="T4" fmla="*/ 52 w 140"/>
                <a:gd name="T5" fmla="*/ 2 h 30"/>
                <a:gd name="T6" fmla="*/ 52 w 140"/>
                <a:gd name="T7" fmla="*/ 2 h 30"/>
                <a:gd name="T8" fmla="*/ 52 w 140"/>
                <a:gd name="T9" fmla="*/ 2 h 30"/>
                <a:gd name="T10" fmla="*/ 52 w 140"/>
                <a:gd name="T11" fmla="*/ 2 h 30"/>
                <a:gd name="T12" fmla="*/ 52 w 140"/>
                <a:gd name="T13" fmla="*/ 0 h 30"/>
                <a:gd name="T14" fmla="*/ 52 w 140"/>
                <a:gd name="T15" fmla="*/ 0 h 30"/>
                <a:gd name="T16" fmla="*/ 52 w 140"/>
                <a:gd name="T17" fmla="*/ 0 h 30"/>
                <a:gd name="T18" fmla="*/ 52 w 140"/>
                <a:gd name="T19" fmla="*/ 0 h 30"/>
                <a:gd name="T20" fmla="*/ 54 w 140"/>
                <a:gd name="T21" fmla="*/ 0 h 30"/>
                <a:gd name="T22" fmla="*/ 122 w 140"/>
                <a:gd name="T23" fmla="*/ 0 h 30"/>
                <a:gd name="T24" fmla="*/ 122 w 140"/>
                <a:gd name="T25" fmla="*/ 0 h 30"/>
                <a:gd name="T26" fmla="*/ 122 w 140"/>
                <a:gd name="T27" fmla="*/ 0 h 30"/>
                <a:gd name="T28" fmla="*/ 122 w 140"/>
                <a:gd name="T29" fmla="*/ 0 h 30"/>
                <a:gd name="T30" fmla="*/ 124 w 140"/>
                <a:gd name="T31" fmla="*/ 0 h 30"/>
                <a:gd name="T32" fmla="*/ 124 w 140"/>
                <a:gd name="T33" fmla="*/ 2 h 30"/>
                <a:gd name="T34" fmla="*/ 124 w 140"/>
                <a:gd name="T35" fmla="*/ 2 h 30"/>
                <a:gd name="T36" fmla="*/ 124 w 140"/>
                <a:gd name="T37" fmla="*/ 2 h 30"/>
                <a:gd name="T38" fmla="*/ 124 w 140"/>
                <a:gd name="T39" fmla="*/ 2 h 30"/>
                <a:gd name="T40" fmla="*/ 124 w 140"/>
                <a:gd name="T41" fmla="*/ 10 h 30"/>
                <a:gd name="T42" fmla="*/ 140 w 140"/>
                <a:gd name="T43" fmla="*/ 10 h 30"/>
                <a:gd name="T44" fmla="*/ 140 w 140"/>
                <a:gd name="T45" fmla="*/ 21 h 30"/>
                <a:gd name="T46" fmla="*/ 124 w 140"/>
                <a:gd name="T47" fmla="*/ 21 h 30"/>
                <a:gd name="T48" fmla="*/ 124 w 140"/>
                <a:gd name="T49" fmla="*/ 28 h 30"/>
                <a:gd name="T50" fmla="*/ 124 w 140"/>
                <a:gd name="T51" fmla="*/ 28 h 30"/>
                <a:gd name="T52" fmla="*/ 124 w 140"/>
                <a:gd name="T53" fmla="*/ 28 h 30"/>
                <a:gd name="T54" fmla="*/ 124 w 140"/>
                <a:gd name="T55" fmla="*/ 30 h 30"/>
                <a:gd name="T56" fmla="*/ 124 w 140"/>
                <a:gd name="T57" fmla="*/ 30 h 30"/>
                <a:gd name="T58" fmla="*/ 122 w 140"/>
                <a:gd name="T59" fmla="*/ 30 h 30"/>
                <a:gd name="T60" fmla="*/ 122 w 140"/>
                <a:gd name="T61" fmla="*/ 30 h 30"/>
                <a:gd name="T62" fmla="*/ 122 w 140"/>
                <a:gd name="T63" fmla="*/ 30 h 30"/>
                <a:gd name="T64" fmla="*/ 122 w 140"/>
                <a:gd name="T65" fmla="*/ 30 h 30"/>
                <a:gd name="T66" fmla="*/ 54 w 140"/>
                <a:gd name="T67" fmla="*/ 30 h 30"/>
                <a:gd name="T68" fmla="*/ 52 w 140"/>
                <a:gd name="T69" fmla="*/ 30 h 30"/>
                <a:gd name="T70" fmla="*/ 52 w 140"/>
                <a:gd name="T71" fmla="*/ 30 h 30"/>
                <a:gd name="T72" fmla="*/ 52 w 140"/>
                <a:gd name="T73" fmla="*/ 30 h 30"/>
                <a:gd name="T74" fmla="*/ 52 w 140"/>
                <a:gd name="T75" fmla="*/ 30 h 30"/>
                <a:gd name="T76" fmla="*/ 52 w 140"/>
                <a:gd name="T77" fmla="*/ 30 h 30"/>
                <a:gd name="T78" fmla="*/ 52 w 140"/>
                <a:gd name="T79" fmla="*/ 28 h 30"/>
                <a:gd name="T80" fmla="*/ 52 w 140"/>
                <a:gd name="T81" fmla="*/ 28 h 30"/>
                <a:gd name="T82" fmla="*/ 52 w 140"/>
                <a:gd name="T83" fmla="*/ 28 h 30"/>
                <a:gd name="T84" fmla="*/ 52 w 140"/>
                <a:gd name="T85" fmla="*/ 21 h 30"/>
                <a:gd name="T86" fmla="*/ 0 w 140"/>
                <a:gd name="T87" fmla="*/ 21 h 30"/>
                <a:gd name="T88" fmla="*/ 0 w 140"/>
                <a:gd name="T8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" h="30">
                  <a:moveTo>
                    <a:pt x="0" y="10"/>
                  </a:moveTo>
                  <a:lnTo>
                    <a:pt x="52" y="1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4" y="10"/>
                  </a:lnTo>
                  <a:lnTo>
                    <a:pt x="140" y="10"/>
                  </a:lnTo>
                  <a:lnTo>
                    <a:pt x="140" y="21"/>
                  </a:lnTo>
                  <a:lnTo>
                    <a:pt x="124" y="21"/>
                  </a:lnTo>
                  <a:lnTo>
                    <a:pt x="124" y="28"/>
                  </a:lnTo>
                  <a:lnTo>
                    <a:pt x="124" y="28"/>
                  </a:lnTo>
                  <a:lnTo>
                    <a:pt x="124" y="28"/>
                  </a:lnTo>
                  <a:lnTo>
                    <a:pt x="124" y="30"/>
                  </a:lnTo>
                  <a:lnTo>
                    <a:pt x="124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2" y="21"/>
                  </a:lnTo>
                  <a:lnTo>
                    <a:pt x="0" y="21"/>
                  </a:lnTo>
                  <a:lnTo>
                    <a:pt x="0" y="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0" name="Line 228"/>
            <p:cNvSpPr>
              <a:spLocks noChangeShapeType="1"/>
            </p:cNvSpPr>
            <p:nvPr/>
          </p:nvSpPr>
          <p:spPr bwMode="auto">
            <a:xfrm>
              <a:off x="5218" y="1719"/>
              <a:ext cx="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1" name="Line 229"/>
            <p:cNvSpPr>
              <a:spLocks noChangeShapeType="1"/>
            </p:cNvSpPr>
            <p:nvPr/>
          </p:nvSpPr>
          <p:spPr bwMode="auto">
            <a:xfrm flipV="1">
              <a:off x="5218" y="1728"/>
              <a:ext cx="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2" name="Line 230"/>
            <p:cNvSpPr>
              <a:spLocks noChangeShapeType="1"/>
            </p:cNvSpPr>
            <p:nvPr/>
          </p:nvSpPr>
          <p:spPr bwMode="auto">
            <a:xfrm flipV="1">
              <a:off x="5355" y="1719"/>
              <a:ext cx="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3" name="Line 231"/>
            <p:cNvSpPr>
              <a:spLocks noChangeShapeType="1"/>
            </p:cNvSpPr>
            <p:nvPr/>
          </p:nvSpPr>
          <p:spPr bwMode="auto">
            <a:xfrm>
              <a:off x="5355" y="1728"/>
              <a:ext cx="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219" y="1721"/>
              <a:ext cx="13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5" name="Rectangle 233"/>
            <p:cNvSpPr>
              <a:spLocks noChangeArrowheads="1"/>
            </p:cNvSpPr>
            <p:nvPr/>
          </p:nvSpPr>
          <p:spPr bwMode="auto">
            <a:xfrm>
              <a:off x="5219" y="1721"/>
              <a:ext cx="136" cy="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304" y="1707"/>
              <a:ext cx="32" cy="14"/>
            </a:xfrm>
            <a:custGeom>
              <a:avLst/>
              <a:gdLst>
                <a:gd name="T0" fmla="*/ 6 w 32"/>
                <a:gd name="T1" fmla="*/ 0 h 14"/>
                <a:gd name="T2" fmla="*/ 32 w 32"/>
                <a:gd name="T3" fmla="*/ 0 h 14"/>
                <a:gd name="T4" fmla="*/ 32 w 32"/>
                <a:gd name="T5" fmla="*/ 0 h 14"/>
                <a:gd name="T6" fmla="*/ 32 w 32"/>
                <a:gd name="T7" fmla="*/ 2 h 14"/>
                <a:gd name="T8" fmla="*/ 32 w 32"/>
                <a:gd name="T9" fmla="*/ 2 h 14"/>
                <a:gd name="T10" fmla="*/ 32 w 32"/>
                <a:gd name="T11" fmla="*/ 2 h 14"/>
                <a:gd name="T12" fmla="*/ 32 w 32"/>
                <a:gd name="T13" fmla="*/ 4 h 14"/>
                <a:gd name="T14" fmla="*/ 32 w 32"/>
                <a:gd name="T15" fmla="*/ 4 h 14"/>
                <a:gd name="T16" fmla="*/ 32 w 32"/>
                <a:gd name="T17" fmla="*/ 6 h 14"/>
                <a:gd name="T18" fmla="*/ 32 w 32"/>
                <a:gd name="T19" fmla="*/ 6 h 14"/>
                <a:gd name="T20" fmla="*/ 28 w 32"/>
                <a:gd name="T21" fmla="*/ 6 h 14"/>
                <a:gd name="T22" fmla="*/ 24 w 32"/>
                <a:gd name="T23" fmla="*/ 8 h 14"/>
                <a:gd name="T24" fmla="*/ 23 w 32"/>
                <a:gd name="T25" fmla="*/ 8 h 14"/>
                <a:gd name="T26" fmla="*/ 19 w 32"/>
                <a:gd name="T27" fmla="*/ 10 h 14"/>
                <a:gd name="T28" fmla="*/ 15 w 32"/>
                <a:gd name="T29" fmla="*/ 10 h 14"/>
                <a:gd name="T30" fmla="*/ 13 w 32"/>
                <a:gd name="T31" fmla="*/ 12 h 14"/>
                <a:gd name="T32" fmla="*/ 9 w 32"/>
                <a:gd name="T33" fmla="*/ 12 h 14"/>
                <a:gd name="T34" fmla="*/ 6 w 32"/>
                <a:gd name="T35" fmla="*/ 14 h 14"/>
                <a:gd name="T36" fmla="*/ 4 w 32"/>
                <a:gd name="T37" fmla="*/ 12 h 14"/>
                <a:gd name="T38" fmla="*/ 2 w 32"/>
                <a:gd name="T39" fmla="*/ 12 h 14"/>
                <a:gd name="T40" fmla="*/ 2 w 32"/>
                <a:gd name="T41" fmla="*/ 10 h 14"/>
                <a:gd name="T42" fmla="*/ 0 w 32"/>
                <a:gd name="T43" fmla="*/ 8 h 14"/>
                <a:gd name="T44" fmla="*/ 2 w 32"/>
                <a:gd name="T45" fmla="*/ 4 h 14"/>
                <a:gd name="T46" fmla="*/ 2 w 32"/>
                <a:gd name="T47" fmla="*/ 2 h 14"/>
                <a:gd name="T48" fmla="*/ 4 w 32"/>
                <a:gd name="T49" fmla="*/ 2 h 14"/>
                <a:gd name="T50" fmla="*/ 6 w 32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14">
                  <a:moveTo>
                    <a:pt x="6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3" y="8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7" name="Freeform 235"/>
            <p:cNvSpPr>
              <a:spLocks/>
            </p:cNvSpPr>
            <p:nvPr/>
          </p:nvSpPr>
          <p:spPr bwMode="auto">
            <a:xfrm>
              <a:off x="5304" y="1707"/>
              <a:ext cx="32" cy="14"/>
            </a:xfrm>
            <a:custGeom>
              <a:avLst/>
              <a:gdLst>
                <a:gd name="T0" fmla="*/ 6 w 32"/>
                <a:gd name="T1" fmla="*/ 0 h 14"/>
                <a:gd name="T2" fmla="*/ 32 w 32"/>
                <a:gd name="T3" fmla="*/ 0 h 14"/>
                <a:gd name="T4" fmla="*/ 32 w 32"/>
                <a:gd name="T5" fmla="*/ 0 h 14"/>
                <a:gd name="T6" fmla="*/ 32 w 32"/>
                <a:gd name="T7" fmla="*/ 2 h 14"/>
                <a:gd name="T8" fmla="*/ 32 w 32"/>
                <a:gd name="T9" fmla="*/ 2 h 14"/>
                <a:gd name="T10" fmla="*/ 32 w 32"/>
                <a:gd name="T11" fmla="*/ 2 h 14"/>
                <a:gd name="T12" fmla="*/ 32 w 32"/>
                <a:gd name="T13" fmla="*/ 4 h 14"/>
                <a:gd name="T14" fmla="*/ 32 w 32"/>
                <a:gd name="T15" fmla="*/ 4 h 14"/>
                <a:gd name="T16" fmla="*/ 32 w 32"/>
                <a:gd name="T17" fmla="*/ 6 h 14"/>
                <a:gd name="T18" fmla="*/ 32 w 32"/>
                <a:gd name="T19" fmla="*/ 6 h 14"/>
                <a:gd name="T20" fmla="*/ 28 w 32"/>
                <a:gd name="T21" fmla="*/ 6 h 14"/>
                <a:gd name="T22" fmla="*/ 24 w 32"/>
                <a:gd name="T23" fmla="*/ 8 h 14"/>
                <a:gd name="T24" fmla="*/ 23 w 32"/>
                <a:gd name="T25" fmla="*/ 8 h 14"/>
                <a:gd name="T26" fmla="*/ 19 w 32"/>
                <a:gd name="T27" fmla="*/ 10 h 14"/>
                <a:gd name="T28" fmla="*/ 15 w 32"/>
                <a:gd name="T29" fmla="*/ 10 h 14"/>
                <a:gd name="T30" fmla="*/ 13 w 32"/>
                <a:gd name="T31" fmla="*/ 12 h 14"/>
                <a:gd name="T32" fmla="*/ 9 w 32"/>
                <a:gd name="T33" fmla="*/ 12 h 14"/>
                <a:gd name="T34" fmla="*/ 6 w 32"/>
                <a:gd name="T35" fmla="*/ 14 h 14"/>
                <a:gd name="T36" fmla="*/ 4 w 32"/>
                <a:gd name="T37" fmla="*/ 12 h 14"/>
                <a:gd name="T38" fmla="*/ 2 w 32"/>
                <a:gd name="T39" fmla="*/ 12 h 14"/>
                <a:gd name="T40" fmla="*/ 2 w 32"/>
                <a:gd name="T41" fmla="*/ 10 h 14"/>
                <a:gd name="T42" fmla="*/ 0 w 32"/>
                <a:gd name="T43" fmla="*/ 8 h 14"/>
                <a:gd name="T44" fmla="*/ 2 w 32"/>
                <a:gd name="T45" fmla="*/ 4 h 14"/>
                <a:gd name="T46" fmla="*/ 2 w 32"/>
                <a:gd name="T47" fmla="*/ 2 h 14"/>
                <a:gd name="T48" fmla="*/ 4 w 32"/>
                <a:gd name="T49" fmla="*/ 2 h 14"/>
                <a:gd name="T50" fmla="*/ 6 w 32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14">
                  <a:moveTo>
                    <a:pt x="6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3" y="8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8" name="Rectangle 236"/>
            <p:cNvSpPr>
              <a:spLocks noChangeArrowheads="1"/>
            </p:cNvSpPr>
            <p:nvPr/>
          </p:nvSpPr>
          <p:spPr bwMode="auto">
            <a:xfrm>
              <a:off x="5212" y="1758"/>
              <a:ext cx="154" cy="5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39" name="Rectangle 237"/>
            <p:cNvSpPr>
              <a:spLocks noChangeArrowheads="1"/>
            </p:cNvSpPr>
            <p:nvPr/>
          </p:nvSpPr>
          <p:spPr bwMode="auto">
            <a:xfrm>
              <a:off x="5212" y="1758"/>
              <a:ext cx="154" cy="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0" name="Rectangle 238"/>
            <p:cNvSpPr>
              <a:spLocks noChangeArrowheads="1"/>
            </p:cNvSpPr>
            <p:nvPr/>
          </p:nvSpPr>
          <p:spPr bwMode="auto">
            <a:xfrm>
              <a:off x="5248" y="1788"/>
              <a:ext cx="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1" name="Rectangle 239"/>
            <p:cNvSpPr>
              <a:spLocks noChangeArrowheads="1"/>
            </p:cNvSpPr>
            <p:nvPr/>
          </p:nvSpPr>
          <p:spPr bwMode="auto">
            <a:xfrm>
              <a:off x="5248" y="1788"/>
              <a:ext cx="7" cy="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2" name="Freeform 240"/>
            <p:cNvSpPr>
              <a:spLocks/>
            </p:cNvSpPr>
            <p:nvPr/>
          </p:nvSpPr>
          <p:spPr bwMode="auto">
            <a:xfrm>
              <a:off x="5233" y="1769"/>
              <a:ext cx="114" cy="27"/>
            </a:xfrm>
            <a:custGeom>
              <a:avLst/>
              <a:gdLst>
                <a:gd name="T0" fmla="*/ 0 w 114"/>
                <a:gd name="T1" fmla="*/ 6 h 27"/>
                <a:gd name="T2" fmla="*/ 37 w 114"/>
                <a:gd name="T3" fmla="*/ 6 h 27"/>
                <a:gd name="T4" fmla="*/ 37 w 114"/>
                <a:gd name="T5" fmla="*/ 0 h 27"/>
                <a:gd name="T6" fmla="*/ 75 w 114"/>
                <a:gd name="T7" fmla="*/ 0 h 27"/>
                <a:gd name="T8" fmla="*/ 75 w 114"/>
                <a:gd name="T9" fmla="*/ 6 h 27"/>
                <a:gd name="T10" fmla="*/ 114 w 114"/>
                <a:gd name="T11" fmla="*/ 6 h 27"/>
                <a:gd name="T12" fmla="*/ 114 w 114"/>
                <a:gd name="T13" fmla="*/ 15 h 27"/>
                <a:gd name="T14" fmla="*/ 75 w 114"/>
                <a:gd name="T15" fmla="*/ 15 h 27"/>
                <a:gd name="T16" fmla="*/ 75 w 114"/>
                <a:gd name="T17" fmla="*/ 27 h 27"/>
                <a:gd name="T18" fmla="*/ 37 w 114"/>
                <a:gd name="T19" fmla="*/ 27 h 27"/>
                <a:gd name="T20" fmla="*/ 37 w 114"/>
                <a:gd name="T21" fmla="*/ 15 h 27"/>
                <a:gd name="T22" fmla="*/ 0 w 114"/>
                <a:gd name="T23" fmla="*/ 15 h 27"/>
                <a:gd name="T24" fmla="*/ 0 w 114"/>
                <a:gd name="T25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7">
                  <a:moveTo>
                    <a:pt x="0" y="6"/>
                  </a:moveTo>
                  <a:lnTo>
                    <a:pt x="37" y="6"/>
                  </a:lnTo>
                  <a:lnTo>
                    <a:pt x="37" y="0"/>
                  </a:lnTo>
                  <a:lnTo>
                    <a:pt x="75" y="0"/>
                  </a:lnTo>
                  <a:lnTo>
                    <a:pt x="75" y="6"/>
                  </a:lnTo>
                  <a:lnTo>
                    <a:pt x="114" y="6"/>
                  </a:lnTo>
                  <a:lnTo>
                    <a:pt x="114" y="15"/>
                  </a:lnTo>
                  <a:lnTo>
                    <a:pt x="75" y="15"/>
                  </a:lnTo>
                  <a:lnTo>
                    <a:pt x="75" y="27"/>
                  </a:lnTo>
                  <a:lnTo>
                    <a:pt x="37" y="27"/>
                  </a:lnTo>
                  <a:lnTo>
                    <a:pt x="37" y="15"/>
                  </a:lnTo>
                  <a:lnTo>
                    <a:pt x="0" y="1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3" name="Freeform 241"/>
            <p:cNvSpPr>
              <a:spLocks/>
            </p:cNvSpPr>
            <p:nvPr/>
          </p:nvSpPr>
          <p:spPr bwMode="auto">
            <a:xfrm>
              <a:off x="5233" y="1769"/>
              <a:ext cx="114" cy="27"/>
            </a:xfrm>
            <a:custGeom>
              <a:avLst/>
              <a:gdLst>
                <a:gd name="T0" fmla="*/ 0 w 114"/>
                <a:gd name="T1" fmla="*/ 6 h 27"/>
                <a:gd name="T2" fmla="*/ 37 w 114"/>
                <a:gd name="T3" fmla="*/ 6 h 27"/>
                <a:gd name="T4" fmla="*/ 37 w 114"/>
                <a:gd name="T5" fmla="*/ 0 h 27"/>
                <a:gd name="T6" fmla="*/ 75 w 114"/>
                <a:gd name="T7" fmla="*/ 0 h 27"/>
                <a:gd name="T8" fmla="*/ 75 w 114"/>
                <a:gd name="T9" fmla="*/ 6 h 27"/>
                <a:gd name="T10" fmla="*/ 114 w 114"/>
                <a:gd name="T11" fmla="*/ 6 h 27"/>
                <a:gd name="T12" fmla="*/ 114 w 114"/>
                <a:gd name="T13" fmla="*/ 15 h 27"/>
                <a:gd name="T14" fmla="*/ 75 w 114"/>
                <a:gd name="T15" fmla="*/ 15 h 27"/>
                <a:gd name="T16" fmla="*/ 75 w 114"/>
                <a:gd name="T17" fmla="*/ 27 h 27"/>
                <a:gd name="T18" fmla="*/ 37 w 114"/>
                <a:gd name="T19" fmla="*/ 27 h 27"/>
                <a:gd name="T20" fmla="*/ 37 w 114"/>
                <a:gd name="T21" fmla="*/ 15 h 27"/>
                <a:gd name="T22" fmla="*/ 0 w 114"/>
                <a:gd name="T23" fmla="*/ 15 h 27"/>
                <a:gd name="T24" fmla="*/ 0 w 114"/>
                <a:gd name="T25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7">
                  <a:moveTo>
                    <a:pt x="0" y="6"/>
                  </a:moveTo>
                  <a:lnTo>
                    <a:pt x="37" y="6"/>
                  </a:lnTo>
                  <a:lnTo>
                    <a:pt x="37" y="0"/>
                  </a:lnTo>
                  <a:lnTo>
                    <a:pt x="75" y="0"/>
                  </a:lnTo>
                  <a:lnTo>
                    <a:pt x="75" y="6"/>
                  </a:lnTo>
                  <a:lnTo>
                    <a:pt x="114" y="6"/>
                  </a:lnTo>
                  <a:lnTo>
                    <a:pt x="114" y="15"/>
                  </a:lnTo>
                  <a:lnTo>
                    <a:pt x="75" y="15"/>
                  </a:lnTo>
                  <a:lnTo>
                    <a:pt x="75" y="27"/>
                  </a:lnTo>
                  <a:lnTo>
                    <a:pt x="37" y="27"/>
                  </a:lnTo>
                  <a:lnTo>
                    <a:pt x="37" y="15"/>
                  </a:lnTo>
                  <a:lnTo>
                    <a:pt x="0" y="15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4" name="Freeform 242"/>
            <p:cNvSpPr>
              <a:spLocks/>
            </p:cNvSpPr>
            <p:nvPr/>
          </p:nvSpPr>
          <p:spPr bwMode="auto">
            <a:xfrm>
              <a:off x="5233" y="1769"/>
              <a:ext cx="112" cy="23"/>
            </a:xfrm>
            <a:custGeom>
              <a:avLst/>
              <a:gdLst>
                <a:gd name="T0" fmla="*/ 0 w 112"/>
                <a:gd name="T1" fmla="*/ 6 h 23"/>
                <a:gd name="T2" fmla="*/ 37 w 112"/>
                <a:gd name="T3" fmla="*/ 6 h 23"/>
                <a:gd name="T4" fmla="*/ 37 w 112"/>
                <a:gd name="T5" fmla="*/ 0 h 23"/>
                <a:gd name="T6" fmla="*/ 75 w 112"/>
                <a:gd name="T7" fmla="*/ 0 h 23"/>
                <a:gd name="T8" fmla="*/ 75 w 112"/>
                <a:gd name="T9" fmla="*/ 6 h 23"/>
                <a:gd name="T10" fmla="*/ 112 w 112"/>
                <a:gd name="T11" fmla="*/ 6 h 23"/>
                <a:gd name="T12" fmla="*/ 112 w 112"/>
                <a:gd name="T13" fmla="*/ 14 h 23"/>
                <a:gd name="T14" fmla="*/ 75 w 112"/>
                <a:gd name="T15" fmla="*/ 14 h 23"/>
                <a:gd name="T16" fmla="*/ 75 w 112"/>
                <a:gd name="T17" fmla="*/ 23 h 23"/>
                <a:gd name="T18" fmla="*/ 37 w 112"/>
                <a:gd name="T19" fmla="*/ 23 h 23"/>
                <a:gd name="T20" fmla="*/ 37 w 112"/>
                <a:gd name="T21" fmla="*/ 14 h 23"/>
                <a:gd name="T22" fmla="*/ 0 w 112"/>
                <a:gd name="T23" fmla="*/ 14 h 23"/>
                <a:gd name="T24" fmla="*/ 0 w 112"/>
                <a:gd name="T25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23">
                  <a:moveTo>
                    <a:pt x="0" y="6"/>
                  </a:moveTo>
                  <a:lnTo>
                    <a:pt x="37" y="6"/>
                  </a:lnTo>
                  <a:lnTo>
                    <a:pt x="37" y="0"/>
                  </a:lnTo>
                  <a:lnTo>
                    <a:pt x="75" y="0"/>
                  </a:lnTo>
                  <a:lnTo>
                    <a:pt x="75" y="6"/>
                  </a:lnTo>
                  <a:lnTo>
                    <a:pt x="112" y="6"/>
                  </a:lnTo>
                  <a:lnTo>
                    <a:pt x="112" y="14"/>
                  </a:lnTo>
                  <a:lnTo>
                    <a:pt x="75" y="14"/>
                  </a:lnTo>
                  <a:lnTo>
                    <a:pt x="75" y="23"/>
                  </a:lnTo>
                  <a:lnTo>
                    <a:pt x="37" y="23"/>
                  </a:lnTo>
                  <a:lnTo>
                    <a:pt x="37" y="14"/>
                  </a:lnTo>
                  <a:lnTo>
                    <a:pt x="0" y="1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5" name="Freeform 243"/>
            <p:cNvSpPr>
              <a:spLocks/>
            </p:cNvSpPr>
            <p:nvPr/>
          </p:nvSpPr>
          <p:spPr bwMode="auto">
            <a:xfrm>
              <a:off x="5233" y="1769"/>
              <a:ext cx="112" cy="23"/>
            </a:xfrm>
            <a:custGeom>
              <a:avLst/>
              <a:gdLst>
                <a:gd name="T0" fmla="*/ 0 w 112"/>
                <a:gd name="T1" fmla="*/ 6 h 23"/>
                <a:gd name="T2" fmla="*/ 37 w 112"/>
                <a:gd name="T3" fmla="*/ 6 h 23"/>
                <a:gd name="T4" fmla="*/ 37 w 112"/>
                <a:gd name="T5" fmla="*/ 0 h 23"/>
                <a:gd name="T6" fmla="*/ 75 w 112"/>
                <a:gd name="T7" fmla="*/ 0 h 23"/>
                <a:gd name="T8" fmla="*/ 75 w 112"/>
                <a:gd name="T9" fmla="*/ 6 h 23"/>
                <a:gd name="T10" fmla="*/ 112 w 112"/>
                <a:gd name="T11" fmla="*/ 6 h 23"/>
                <a:gd name="T12" fmla="*/ 112 w 112"/>
                <a:gd name="T13" fmla="*/ 14 h 23"/>
                <a:gd name="T14" fmla="*/ 75 w 112"/>
                <a:gd name="T15" fmla="*/ 14 h 23"/>
                <a:gd name="T16" fmla="*/ 75 w 112"/>
                <a:gd name="T17" fmla="*/ 23 h 23"/>
                <a:gd name="T18" fmla="*/ 37 w 112"/>
                <a:gd name="T19" fmla="*/ 23 h 23"/>
                <a:gd name="T20" fmla="*/ 37 w 112"/>
                <a:gd name="T21" fmla="*/ 14 h 23"/>
                <a:gd name="T22" fmla="*/ 0 w 112"/>
                <a:gd name="T23" fmla="*/ 14 h 23"/>
                <a:gd name="T24" fmla="*/ 0 w 112"/>
                <a:gd name="T25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23">
                  <a:moveTo>
                    <a:pt x="0" y="6"/>
                  </a:moveTo>
                  <a:lnTo>
                    <a:pt x="37" y="6"/>
                  </a:lnTo>
                  <a:lnTo>
                    <a:pt x="37" y="0"/>
                  </a:lnTo>
                  <a:lnTo>
                    <a:pt x="75" y="0"/>
                  </a:lnTo>
                  <a:lnTo>
                    <a:pt x="75" y="6"/>
                  </a:lnTo>
                  <a:lnTo>
                    <a:pt x="112" y="6"/>
                  </a:lnTo>
                  <a:lnTo>
                    <a:pt x="112" y="14"/>
                  </a:lnTo>
                  <a:lnTo>
                    <a:pt x="75" y="14"/>
                  </a:lnTo>
                  <a:lnTo>
                    <a:pt x="75" y="23"/>
                  </a:lnTo>
                  <a:lnTo>
                    <a:pt x="37" y="23"/>
                  </a:lnTo>
                  <a:lnTo>
                    <a:pt x="37" y="14"/>
                  </a:lnTo>
                  <a:lnTo>
                    <a:pt x="0" y="14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6" name="Line 244"/>
            <p:cNvSpPr>
              <a:spLocks noChangeShapeType="1"/>
            </p:cNvSpPr>
            <p:nvPr/>
          </p:nvSpPr>
          <p:spPr bwMode="auto">
            <a:xfrm>
              <a:off x="5270" y="1773"/>
              <a:ext cx="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7" name="Line 245"/>
            <p:cNvSpPr>
              <a:spLocks noChangeShapeType="1"/>
            </p:cNvSpPr>
            <p:nvPr/>
          </p:nvSpPr>
          <p:spPr bwMode="auto">
            <a:xfrm>
              <a:off x="5270" y="1786"/>
              <a:ext cx="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8" name="Freeform 246"/>
            <p:cNvSpPr>
              <a:spLocks noEditPoints="1"/>
            </p:cNvSpPr>
            <p:nvPr/>
          </p:nvSpPr>
          <p:spPr bwMode="auto">
            <a:xfrm>
              <a:off x="4729" y="1692"/>
              <a:ext cx="674" cy="143"/>
            </a:xfrm>
            <a:custGeom>
              <a:avLst/>
              <a:gdLst>
                <a:gd name="T0" fmla="*/ 293 w 674"/>
                <a:gd name="T1" fmla="*/ 4 h 143"/>
                <a:gd name="T2" fmla="*/ 455 w 674"/>
                <a:gd name="T3" fmla="*/ 4 h 143"/>
                <a:gd name="T4" fmla="*/ 455 w 674"/>
                <a:gd name="T5" fmla="*/ 126 h 143"/>
                <a:gd name="T6" fmla="*/ 293 w 674"/>
                <a:gd name="T7" fmla="*/ 126 h 143"/>
                <a:gd name="T8" fmla="*/ 293 w 674"/>
                <a:gd name="T9" fmla="*/ 4 h 143"/>
                <a:gd name="T10" fmla="*/ 0 w 674"/>
                <a:gd name="T11" fmla="*/ 4 h 143"/>
                <a:gd name="T12" fmla="*/ 674 w 674"/>
                <a:gd name="T13" fmla="*/ 4 h 143"/>
                <a:gd name="T14" fmla="*/ 674 w 674"/>
                <a:gd name="T15" fmla="*/ 0 h 143"/>
                <a:gd name="T16" fmla="*/ 0 w 674"/>
                <a:gd name="T17" fmla="*/ 0 h 143"/>
                <a:gd name="T18" fmla="*/ 0 w 674"/>
                <a:gd name="T19" fmla="*/ 4 h 143"/>
                <a:gd name="T20" fmla="*/ 0 w 674"/>
                <a:gd name="T21" fmla="*/ 132 h 143"/>
                <a:gd name="T22" fmla="*/ 674 w 674"/>
                <a:gd name="T23" fmla="*/ 132 h 143"/>
                <a:gd name="T24" fmla="*/ 674 w 674"/>
                <a:gd name="T25" fmla="*/ 126 h 143"/>
                <a:gd name="T26" fmla="*/ 0 w 674"/>
                <a:gd name="T27" fmla="*/ 126 h 143"/>
                <a:gd name="T28" fmla="*/ 0 w 674"/>
                <a:gd name="T29" fmla="*/ 132 h 143"/>
                <a:gd name="T30" fmla="*/ 0 w 674"/>
                <a:gd name="T31" fmla="*/ 143 h 143"/>
                <a:gd name="T32" fmla="*/ 674 w 674"/>
                <a:gd name="T33" fmla="*/ 143 h 143"/>
                <a:gd name="T34" fmla="*/ 674 w 674"/>
                <a:gd name="T35" fmla="*/ 136 h 143"/>
                <a:gd name="T36" fmla="*/ 0 w 674"/>
                <a:gd name="T37" fmla="*/ 136 h 143"/>
                <a:gd name="T38" fmla="*/ 0 w 674"/>
                <a:gd name="T3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4" h="143">
                  <a:moveTo>
                    <a:pt x="293" y="4"/>
                  </a:moveTo>
                  <a:lnTo>
                    <a:pt x="455" y="4"/>
                  </a:lnTo>
                  <a:lnTo>
                    <a:pt x="455" y="126"/>
                  </a:lnTo>
                  <a:lnTo>
                    <a:pt x="293" y="126"/>
                  </a:lnTo>
                  <a:lnTo>
                    <a:pt x="293" y="4"/>
                  </a:lnTo>
                  <a:close/>
                  <a:moveTo>
                    <a:pt x="0" y="4"/>
                  </a:moveTo>
                  <a:lnTo>
                    <a:pt x="674" y="4"/>
                  </a:lnTo>
                  <a:lnTo>
                    <a:pt x="674" y="0"/>
                  </a:lnTo>
                  <a:lnTo>
                    <a:pt x="0" y="0"/>
                  </a:lnTo>
                  <a:lnTo>
                    <a:pt x="0" y="4"/>
                  </a:lnTo>
                  <a:close/>
                  <a:moveTo>
                    <a:pt x="0" y="132"/>
                  </a:moveTo>
                  <a:lnTo>
                    <a:pt x="674" y="132"/>
                  </a:lnTo>
                  <a:lnTo>
                    <a:pt x="674" y="126"/>
                  </a:lnTo>
                  <a:lnTo>
                    <a:pt x="0" y="126"/>
                  </a:lnTo>
                  <a:lnTo>
                    <a:pt x="0" y="132"/>
                  </a:lnTo>
                  <a:close/>
                  <a:moveTo>
                    <a:pt x="0" y="143"/>
                  </a:moveTo>
                  <a:lnTo>
                    <a:pt x="674" y="143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49" name="Rectangle 247"/>
            <p:cNvSpPr>
              <a:spLocks noChangeArrowheads="1"/>
            </p:cNvSpPr>
            <p:nvPr/>
          </p:nvSpPr>
          <p:spPr bwMode="auto">
            <a:xfrm>
              <a:off x="5022" y="1696"/>
              <a:ext cx="162" cy="1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0" name="Rectangle 248"/>
            <p:cNvSpPr>
              <a:spLocks noChangeArrowheads="1"/>
            </p:cNvSpPr>
            <p:nvPr/>
          </p:nvSpPr>
          <p:spPr bwMode="auto">
            <a:xfrm>
              <a:off x="4729" y="1692"/>
              <a:ext cx="674" cy="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1" name="Rectangle 249"/>
            <p:cNvSpPr>
              <a:spLocks noChangeArrowheads="1"/>
            </p:cNvSpPr>
            <p:nvPr/>
          </p:nvSpPr>
          <p:spPr bwMode="auto">
            <a:xfrm>
              <a:off x="4729" y="1818"/>
              <a:ext cx="674" cy="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2" name="Rectangle 250"/>
            <p:cNvSpPr>
              <a:spLocks noChangeArrowheads="1"/>
            </p:cNvSpPr>
            <p:nvPr/>
          </p:nvSpPr>
          <p:spPr bwMode="auto">
            <a:xfrm>
              <a:off x="4729" y="1828"/>
              <a:ext cx="674" cy="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3" name="Rectangle 251"/>
            <p:cNvSpPr>
              <a:spLocks noChangeArrowheads="1"/>
            </p:cNvSpPr>
            <p:nvPr/>
          </p:nvSpPr>
          <p:spPr bwMode="auto">
            <a:xfrm>
              <a:off x="5026" y="1700"/>
              <a:ext cx="15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4" name="Rectangle 252"/>
            <p:cNvSpPr>
              <a:spLocks noChangeArrowheads="1"/>
            </p:cNvSpPr>
            <p:nvPr/>
          </p:nvSpPr>
          <p:spPr bwMode="auto">
            <a:xfrm>
              <a:off x="5026" y="1700"/>
              <a:ext cx="154" cy="1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5" name="Freeform 253"/>
            <p:cNvSpPr>
              <a:spLocks/>
            </p:cNvSpPr>
            <p:nvPr/>
          </p:nvSpPr>
          <p:spPr bwMode="auto">
            <a:xfrm>
              <a:off x="4750" y="1732"/>
              <a:ext cx="148" cy="49"/>
            </a:xfrm>
            <a:custGeom>
              <a:avLst/>
              <a:gdLst>
                <a:gd name="T0" fmla="*/ 4 w 148"/>
                <a:gd name="T1" fmla="*/ 0 h 49"/>
                <a:gd name="T2" fmla="*/ 145 w 148"/>
                <a:gd name="T3" fmla="*/ 0 h 49"/>
                <a:gd name="T4" fmla="*/ 145 w 148"/>
                <a:gd name="T5" fmla="*/ 2 h 49"/>
                <a:gd name="T6" fmla="*/ 147 w 148"/>
                <a:gd name="T7" fmla="*/ 2 h 49"/>
                <a:gd name="T8" fmla="*/ 147 w 148"/>
                <a:gd name="T9" fmla="*/ 2 h 49"/>
                <a:gd name="T10" fmla="*/ 147 w 148"/>
                <a:gd name="T11" fmla="*/ 2 h 49"/>
                <a:gd name="T12" fmla="*/ 148 w 148"/>
                <a:gd name="T13" fmla="*/ 2 h 49"/>
                <a:gd name="T14" fmla="*/ 148 w 148"/>
                <a:gd name="T15" fmla="*/ 4 h 49"/>
                <a:gd name="T16" fmla="*/ 148 w 148"/>
                <a:gd name="T17" fmla="*/ 4 h 49"/>
                <a:gd name="T18" fmla="*/ 148 w 148"/>
                <a:gd name="T19" fmla="*/ 4 h 49"/>
                <a:gd name="T20" fmla="*/ 148 w 148"/>
                <a:gd name="T21" fmla="*/ 45 h 49"/>
                <a:gd name="T22" fmla="*/ 148 w 148"/>
                <a:gd name="T23" fmla="*/ 45 h 49"/>
                <a:gd name="T24" fmla="*/ 148 w 148"/>
                <a:gd name="T25" fmla="*/ 47 h 49"/>
                <a:gd name="T26" fmla="*/ 148 w 148"/>
                <a:gd name="T27" fmla="*/ 47 h 49"/>
                <a:gd name="T28" fmla="*/ 147 w 148"/>
                <a:gd name="T29" fmla="*/ 47 h 49"/>
                <a:gd name="T30" fmla="*/ 147 w 148"/>
                <a:gd name="T31" fmla="*/ 47 h 49"/>
                <a:gd name="T32" fmla="*/ 147 w 148"/>
                <a:gd name="T33" fmla="*/ 49 h 49"/>
                <a:gd name="T34" fmla="*/ 145 w 148"/>
                <a:gd name="T35" fmla="*/ 49 h 49"/>
                <a:gd name="T36" fmla="*/ 145 w 148"/>
                <a:gd name="T37" fmla="*/ 49 h 49"/>
                <a:gd name="T38" fmla="*/ 4 w 148"/>
                <a:gd name="T39" fmla="*/ 49 h 49"/>
                <a:gd name="T40" fmla="*/ 4 w 148"/>
                <a:gd name="T41" fmla="*/ 49 h 49"/>
                <a:gd name="T42" fmla="*/ 2 w 148"/>
                <a:gd name="T43" fmla="*/ 49 h 49"/>
                <a:gd name="T44" fmla="*/ 2 w 148"/>
                <a:gd name="T45" fmla="*/ 47 h 49"/>
                <a:gd name="T46" fmla="*/ 2 w 148"/>
                <a:gd name="T47" fmla="*/ 47 h 49"/>
                <a:gd name="T48" fmla="*/ 0 w 148"/>
                <a:gd name="T49" fmla="*/ 47 h 49"/>
                <a:gd name="T50" fmla="*/ 0 w 148"/>
                <a:gd name="T51" fmla="*/ 47 h 49"/>
                <a:gd name="T52" fmla="*/ 0 w 148"/>
                <a:gd name="T53" fmla="*/ 45 h 49"/>
                <a:gd name="T54" fmla="*/ 0 w 148"/>
                <a:gd name="T55" fmla="*/ 45 h 49"/>
                <a:gd name="T56" fmla="*/ 0 w 148"/>
                <a:gd name="T57" fmla="*/ 4 h 49"/>
                <a:gd name="T58" fmla="*/ 0 w 148"/>
                <a:gd name="T59" fmla="*/ 4 h 49"/>
                <a:gd name="T60" fmla="*/ 0 w 148"/>
                <a:gd name="T61" fmla="*/ 4 h 49"/>
                <a:gd name="T62" fmla="*/ 0 w 148"/>
                <a:gd name="T63" fmla="*/ 2 h 49"/>
                <a:gd name="T64" fmla="*/ 2 w 148"/>
                <a:gd name="T65" fmla="*/ 2 h 49"/>
                <a:gd name="T66" fmla="*/ 2 w 148"/>
                <a:gd name="T67" fmla="*/ 2 h 49"/>
                <a:gd name="T68" fmla="*/ 2 w 148"/>
                <a:gd name="T69" fmla="*/ 2 h 49"/>
                <a:gd name="T70" fmla="*/ 4 w 148"/>
                <a:gd name="T71" fmla="*/ 2 h 49"/>
                <a:gd name="T72" fmla="*/ 4 w 148"/>
                <a:gd name="T7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49">
                  <a:moveTo>
                    <a:pt x="4" y="0"/>
                  </a:moveTo>
                  <a:lnTo>
                    <a:pt x="145" y="0"/>
                  </a:lnTo>
                  <a:lnTo>
                    <a:pt x="145" y="2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5"/>
                  </a:lnTo>
                  <a:lnTo>
                    <a:pt x="148" y="45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7"/>
                  </a:lnTo>
                  <a:lnTo>
                    <a:pt x="147" y="47"/>
                  </a:lnTo>
                  <a:lnTo>
                    <a:pt x="147" y="49"/>
                  </a:lnTo>
                  <a:lnTo>
                    <a:pt x="145" y="49"/>
                  </a:lnTo>
                  <a:lnTo>
                    <a:pt x="145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E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6" name="Freeform 254"/>
            <p:cNvSpPr>
              <a:spLocks/>
            </p:cNvSpPr>
            <p:nvPr/>
          </p:nvSpPr>
          <p:spPr bwMode="auto">
            <a:xfrm>
              <a:off x="4750" y="1732"/>
              <a:ext cx="148" cy="49"/>
            </a:xfrm>
            <a:custGeom>
              <a:avLst/>
              <a:gdLst>
                <a:gd name="T0" fmla="*/ 4 w 148"/>
                <a:gd name="T1" fmla="*/ 0 h 49"/>
                <a:gd name="T2" fmla="*/ 145 w 148"/>
                <a:gd name="T3" fmla="*/ 0 h 49"/>
                <a:gd name="T4" fmla="*/ 145 w 148"/>
                <a:gd name="T5" fmla="*/ 2 h 49"/>
                <a:gd name="T6" fmla="*/ 147 w 148"/>
                <a:gd name="T7" fmla="*/ 2 h 49"/>
                <a:gd name="T8" fmla="*/ 147 w 148"/>
                <a:gd name="T9" fmla="*/ 2 h 49"/>
                <a:gd name="T10" fmla="*/ 147 w 148"/>
                <a:gd name="T11" fmla="*/ 2 h 49"/>
                <a:gd name="T12" fmla="*/ 148 w 148"/>
                <a:gd name="T13" fmla="*/ 2 h 49"/>
                <a:gd name="T14" fmla="*/ 148 w 148"/>
                <a:gd name="T15" fmla="*/ 4 h 49"/>
                <a:gd name="T16" fmla="*/ 148 w 148"/>
                <a:gd name="T17" fmla="*/ 4 h 49"/>
                <a:gd name="T18" fmla="*/ 148 w 148"/>
                <a:gd name="T19" fmla="*/ 4 h 49"/>
                <a:gd name="T20" fmla="*/ 148 w 148"/>
                <a:gd name="T21" fmla="*/ 45 h 49"/>
                <a:gd name="T22" fmla="*/ 148 w 148"/>
                <a:gd name="T23" fmla="*/ 45 h 49"/>
                <a:gd name="T24" fmla="*/ 148 w 148"/>
                <a:gd name="T25" fmla="*/ 47 h 49"/>
                <a:gd name="T26" fmla="*/ 148 w 148"/>
                <a:gd name="T27" fmla="*/ 47 h 49"/>
                <a:gd name="T28" fmla="*/ 147 w 148"/>
                <a:gd name="T29" fmla="*/ 47 h 49"/>
                <a:gd name="T30" fmla="*/ 147 w 148"/>
                <a:gd name="T31" fmla="*/ 47 h 49"/>
                <a:gd name="T32" fmla="*/ 147 w 148"/>
                <a:gd name="T33" fmla="*/ 49 h 49"/>
                <a:gd name="T34" fmla="*/ 145 w 148"/>
                <a:gd name="T35" fmla="*/ 49 h 49"/>
                <a:gd name="T36" fmla="*/ 145 w 148"/>
                <a:gd name="T37" fmla="*/ 49 h 49"/>
                <a:gd name="T38" fmla="*/ 4 w 148"/>
                <a:gd name="T39" fmla="*/ 49 h 49"/>
                <a:gd name="T40" fmla="*/ 4 w 148"/>
                <a:gd name="T41" fmla="*/ 49 h 49"/>
                <a:gd name="T42" fmla="*/ 2 w 148"/>
                <a:gd name="T43" fmla="*/ 49 h 49"/>
                <a:gd name="T44" fmla="*/ 2 w 148"/>
                <a:gd name="T45" fmla="*/ 47 h 49"/>
                <a:gd name="T46" fmla="*/ 2 w 148"/>
                <a:gd name="T47" fmla="*/ 47 h 49"/>
                <a:gd name="T48" fmla="*/ 0 w 148"/>
                <a:gd name="T49" fmla="*/ 47 h 49"/>
                <a:gd name="T50" fmla="*/ 0 w 148"/>
                <a:gd name="T51" fmla="*/ 47 h 49"/>
                <a:gd name="T52" fmla="*/ 0 w 148"/>
                <a:gd name="T53" fmla="*/ 45 h 49"/>
                <a:gd name="T54" fmla="*/ 0 w 148"/>
                <a:gd name="T55" fmla="*/ 45 h 49"/>
                <a:gd name="T56" fmla="*/ 0 w 148"/>
                <a:gd name="T57" fmla="*/ 4 h 49"/>
                <a:gd name="T58" fmla="*/ 0 w 148"/>
                <a:gd name="T59" fmla="*/ 4 h 49"/>
                <a:gd name="T60" fmla="*/ 0 w 148"/>
                <a:gd name="T61" fmla="*/ 4 h 49"/>
                <a:gd name="T62" fmla="*/ 0 w 148"/>
                <a:gd name="T63" fmla="*/ 2 h 49"/>
                <a:gd name="T64" fmla="*/ 2 w 148"/>
                <a:gd name="T65" fmla="*/ 2 h 49"/>
                <a:gd name="T66" fmla="*/ 2 w 148"/>
                <a:gd name="T67" fmla="*/ 2 h 49"/>
                <a:gd name="T68" fmla="*/ 2 w 148"/>
                <a:gd name="T69" fmla="*/ 2 h 49"/>
                <a:gd name="T70" fmla="*/ 4 w 148"/>
                <a:gd name="T71" fmla="*/ 2 h 49"/>
                <a:gd name="T72" fmla="*/ 4 w 148"/>
                <a:gd name="T7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49">
                  <a:moveTo>
                    <a:pt x="4" y="0"/>
                  </a:moveTo>
                  <a:lnTo>
                    <a:pt x="145" y="0"/>
                  </a:lnTo>
                  <a:lnTo>
                    <a:pt x="145" y="2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5"/>
                  </a:lnTo>
                  <a:lnTo>
                    <a:pt x="148" y="45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47" y="47"/>
                  </a:lnTo>
                  <a:lnTo>
                    <a:pt x="147" y="47"/>
                  </a:lnTo>
                  <a:lnTo>
                    <a:pt x="147" y="49"/>
                  </a:lnTo>
                  <a:lnTo>
                    <a:pt x="145" y="49"/>
                  </a:lnTo>
                  <a:lnTo>
                    <a:pt x="145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7" name="Freeform 255"/>
            <p:cNvSpPr>
              <a:spLocks/>
            </p:cNvSpPr>
            <p:nvPr/>
          </p:nvSpPr>
          <p:spPr bwMode="auto">
            <a:xfrm>
              <a:off x="4754" y="1734"/>
              <a:ext cx="141" cy="45"/>
            </a:xfrm>
            <a:custGeom>
              <a:avLst/>
              <a:gdLst>
                <a:gd name="T0" fmla="*/ 2 w 141"/>
                <a:gd name="T1" fmla="*/ 0 h 45"/>
                <a:gd name="T2" fmla="*/ 137 w 141"/>
                <a:gd name="T3" fmla="*/ 0 h 45"/>
                <a:gd name="T4" fmla="*/ 139 w 141"/>
                <a:gd name="T5" fmla="*/ 0 h 45"/>
                <a:gd name="T6" fmla="*/ 139 w 141"/>
                <a:gd name="T7" fmla="*/ 0 h 45"/>
                <a:gd name="T8" fmla="*/ 139 w 141"/>
                <a:gd name="T9" fmla="*/ 0 h 45"/>
                <a:gd name="T10" fmla="*/ 141 w 141"/>
                <a:gd name="T11" fmla="*/ 2 h 45"/>
                <a:gd name="T12" fmla="*/ 141 w 141"/>
                <a:gd name="T13" fmla="*/ 2 h 45"/>
                <a:gd name="T14" fmla="*/ 141 w 141"/>
                <a:gd name="T15" fmla="*/ 2 h 45"/>
                <a:gd name="T16" fmla="*/ 141 w 141"/>
                <a:gd name="T17" fmla="*/ 2 h 45"/>
                <a:gd name="T18" fmla="*/ 141 w 141"/>
                <a:gd name="T19" fmla="*/ 3 h 45"/>
                <a:gd name="T20" fmla="*/ 141 w 141"/>
                <a:gd name="T21" fmla="*/ 41 h 45"/>
                <a:gd name="T22" fmla="*/ 141 w 141"/>
                <a:gd name="T23" fmla="*/ 43 h 45"/>
                <a:gd name="T24" fmla="*/ 141 w 141"/>
                <a:gd name="T25" fmla="*/ 43 h 45"/>
                <a:gd name="T26" fmla="*/ 141 w 141"/>
                <a:gd name="T27" fmla="*/ 43 h 45"/>
                <a:gd name="T28" fmla="*/ 141 w 141"/>
                <a:gd name="T29" fmla="*/ 45 h 45"/>
                <a:gd name="T30" fmla="*/ 139 w 141"/>
                <a:gd name="T31" fmla="*/ 45 h 45"/>
                <a:gd name="T32" fmla="*/ 139 w 141"/>
                <a:gd name="T33" fmla="*/ 45 h 45"/>
                <a:gd name="T34" fmla="*/ 139 w 141"/>
                <a:gd name="T35" fmla="*/ 45 h 45"/>
                <a:gd name="T36" fmla="*/ 137 w 141"/>
                <a:gd name="T37" fmla="*/ 45 h 45"/>
                <a:gd name="T38" fmla="*/ 2 w 141"/>
                <a:gd name="T39" fmla="*/ 45 h 45"/>
                <a:gd name="T40" fmla="*/ 2 w 141"/>
                <a:gd name="T41" fmla="*/ 45 h 45"/>
                <a:gd name="T42" fmla="*/ 2 w 141"/>
                <a:gd name="T43" fmla="*/ 45 h 45"/>
                <a:gd name="T44" fmla="*/ 0 w 141"/>
                <a:gd name="T45" fmla="*/ 45 h 45"/>
                <a:gd name="T46" fmla="*/ 0 w 141"/>
                <a:gd name="T47" fmla="*/ 45 h 45"/>
                <a:gd name="T48" fmla="*/ 0 w 141"/>
                <a:gd name="T49" fmla="*/ 43 h 45"/>
                <a:gd name="T50" fmla="*/ 0 w 141"/>
                <a:gd name="T51" fmla="*/ 43 h 45"/>
                <a:gd name="T52" fmla="*/ 0 w 141"/>
                <a:gd name="T53" fmla="*/ 43 h 45"/>
                <a:gd name="T54" fmla="*/ 0 w 141"/>
                <a:gd name="T55" fmla="*/ 41 h 45"/>
                <a:gd name="T56" fmla="*/ 0 w 141"/>
                <a:gd name="T57" fmla="*/ 3 h 45"/>
                <a:gd name="T58" fmla="*/ 0 w 141"/>
                <a:gd name="T59" fmla="*/ 2 h 45"/>
                <a:gd name="T60" fmla="*/ 0 w 141"/>
                <a:gd name="T61" fmla="*/ 2 h 45"/>
                <a:gd name="T62" fmla="*/ 0 w 141"/>
                <a:gd name="T63" fmla="*/ 2 h 45"/>
                <a:gd name="T64" fmla="*/ 0 w 141"/>
                <a:gd name="T65" fmla="*/ 2 h 45"/>
                <a:gd name="T66" fmla="*/ 0 w 141"/>
                <a:gd name="T67" fmla="*/ 0 h 45"/>
                <a:gd name="T68" fmla="*/ 2 w 141"/>
                <a:gd name="T69" fmla="*/ 0 h 45"/>
                <a:gd name="T70" fmla="*/ 2 w 141"/>
                <a:gd name="T71" fmla="*/ 0 h 45"/>
                <a:gd name="T72" fmla="*/ 2 w 141"/>
                <a:gd name="T7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45">
                  <a:moveTo>
                    <a:pt x="2" y="0"/>
                  </a:moveTo>
                  <a:lnTo>
                    <a:pt x="137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41" y="3"/>
                  </a:lnTo>
                  <a:lnTo>
                    <a:pt x="141" y="41"/>
                  </a:lnTo>
                  <a:lnTo>
                    <a:pt x="141" y="43"/>
                  </a:lnTo>
                  <a:lnTo>
                    <a:pt x="141" y="43"/>
                  </a:lnTo>
                  <a:lnTo>
                    <a:pt x="141" y="43"/>
                  </a:lnTo>
                  <a:lnTo>
                    <a:pt x="141" y="45"/>
                  </a:lnTo>
                  <a:lnTo>
                    <a:pt x="139" y="45"/>
                  </a:lnTo>
                  <a:lnTo>
                    <a:pt x="139" y="45"/>
                  </a:lnTo>
                  <a:lnTo>
                    <a:pt x="139" y="45"/>
                  </a:lnTo>
                  <a:lnTo>
                    <a:pt x="137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8" name="Freeform 256"/>
            <p:cNvSpPr>
              <a:spLocks/>
            </p:cNvSpPr>
            <p:nvPr/>
          </p:nvSpPr>
          <p:spPr bwMode="auto">
            <a:xfrm>
              <a:off x="4754" y="1734"/>
              <a:ext cx="141" cy="45"/>
            </a:xfrm>
            <a:custGeom>
              <a:avLst/>
              <a:gdLst>
                <a:gd name="T0" fmla="*/ 2 w 141"/>
                <a:gd name="T1" fmla="*/ 0 h 45"/>
                <a:gd name="T2" fmla="*/ 137 w 141"/>
                <a:gd name="T3" fmla="*/ 0 h 45"/>
                <a:gd name="T4" fmla="*/ 139 w 141"/>
                <a:gd name="T5" fmla="*/ 0 h 45"/>
                <a:gd name="T6" fmla="*/ 139 w 141"/>
                <a:gd name="T7" fmla="*/ 0 h 45"/>
                <a:gd name="T8" fmla="*/ 139 w 141"/>
                <a:gd name="T9" fmla="*/ 0 h 45"/>
                <a:gd name="T10" fmla="*/ 141 w 141"/>
                <a:gd name="T11" fmla="*/ 2 h 45"/>
                <a:gd name="T12" fmla="*/ 141 w 141"/>
                <a:gd name="T13" fmla="*/ 2 h 45"/>
                <a:gd name="T14" fmla="*/ 141 w 141"/>
                <a:gd name="T15" fmla="*/ 2 h 45"/>
                <a:gd name="T16" fmla="*/ 141 w 141"/>
                <a:gd name="T17" fmla="*/ 2 h 45"/>
                <a:gd name="T18" fmla="*/ 141 w 141"/>
                <a:gd name="T19" fmla="*/ 3 h 45"/>
                <a:gd name="T20" fmla="*/ 141 w 141"/>
                <a:gd name="T21" fmla="*/ 41 h 45"/>
                <a:gd name="T22" fmla="*/ 141 w 141"/>
                <a:gd name="T23" fmla="*/ 43 h 45"/>
                <a:gd name="T24" fmla="*/ 141 w 141"/>
                <a:gd name="T25" fmla="*/ 43 h 45"/>
                <a:gd name="T26" fmla="*/ 141 w 141"/>
                <a:gd name="T27" fmla="*/ 43 h 45"/>
                <a:gd name="T28" fmla="*/ 141 w 141"/>
                <a:gd name="T29" fmla="*/ 45 h 45"/>
                <a:gd name="T30" fmla="*/ 139 w 141"/>
                <a:gd name="T31" fmla="*/ 45 h 45"/>
                <a:gd name="T32" fmla="*/ 139 w 141"/>
                <a:gd name="T33" fmla="*/ 45 h 45"/>
                <a:gd name="T34" fmla="*/ 139 w 141"/>
                <a:gd name="T35" fmla="*/ 45 h 45"/>
                <a:gd name="T36" fmla="*/ 137 w 141"/>
                <a:gd name="T37" fmla="*/ 45 h 45"/>
                <a:gd name="T38" fmla="*/ 2 w 141"/>
                <a:gd name="T39" fmla="*/ 45 h 45"/>
                <a:gd name="T40" fmla="*/ 2 w 141"/>
                <a:gd name="T41" fmla="*/ 45 h 45"/>
                <a:gd name="T42" fmla="*/ 2 w 141"/>
                <a:gd name="T43" fmla="*/ 45 h 45"/>
                <a:gd name="T44" fmla="*/ 0 w 141"/>
                <a:gd name="T45" fmla="*/ 45 h 45"/>
                <a:gd name="T46" fmla="*/ 0 w 141"/>
                <a:gd name="T47" fmla="*/ 45 h 45"/>
                <a:gd name="T48" fmla="*/ 0 w 141"/>
                <a:gd name="T49" fmla="*/ 43 h 45"/>
                <a:gd name="T50" fmla="*/ 0 w 141"/>
                <a:gd name="T51" fmla="*/ 43 h 45"/>
                <a:gd name="T52" fmla="*/ 0 w 141"/>
                <a:gd name="T53" fmla="*/ 43 h 45"/>
                <a:gd name="T54" fmla="*/ 0 w 141"/>
                <a:gd name="T55" fmla="*/ 41 h 45"/>
                <a:gd name="T56" fmla="*/ 0 w 141"/>
                <a:gd name="T57" fmla="*/ 3 h 45"/>
                <a:gd name="T58" fmla="*/ 0 w 141"/>
                <a:gd name="T59" fmla="*/ 2 h 45"/>
                <a:gd name="T60" fmla="*/ 0 w 141"/>
                <a:gd name="T61" fmla="*/ 2 h 45"/>
                <a:gd name="T62" fmla="*/ 0 w 141"/>
                <a:gd name="T63" fmla="*/ 2 h 45"/>
                <a:gd name="T64" fmla="*/ 0 w 141"/>
                <a:gd name="T65" fmla="*/ 2 h 45"/>
                <a:gd name="T66" fmla="*/ 0 w 141"/>
                <a:gd name="T67" fmla="*/ 0 h 45"/>
                <a:gd name="T68" fmla="*/ 2 w 141"/>
                <a:gd name="T69" fmla="*/ 0 h 45"/>
                <a:gd name="T70" fmla="*/ 2 w 141"/>
                <a:gd name="T71" fmla="*/ 0 h 45"/>
                <a:gd name="T72" fmla="*/ 2 w 141"/>
                <a:gd name="T7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45">
                  <a:moveTo>
                    <a:pt x="2" y="0"/>
                  </a:moveTo>
                  <a:lnTo>
                    <a:pt x="137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41" y="3"/>
                  </a:lnTo>
                  <a:lnTo>
                    <a:pt x="141" y="41"/>
                  </a:lnTo>
                  <a:lnTo>
                    <a:pt x="141" y="43"/>
                  </a:lnTo>
                  <a:lnTo>
                    <a:pt x="141" y="43"/>
                  </a:lnTo>
                  <a:lnTo>
                    <a:pt x="141" y="43"/>
                  </a:lnTo>
                  <a:lnTo>
                    <a:pt x="141" y="45"/>
                  </a:lnTo>
                  <a:lnTo>
                    <a:pt x="139" y="45"/>
                  </a:lnTo>
                  <a:lnTo>
                    <a:pt x="139" y="45"/>
                  </a:lnTo>
                  <a:lnTo>
                    <a:pt x="139" y="45"/>
                  </a:lnTo>
                  <a:lnTo>
                    <a:pt x="137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59" name="Freeform 257"/>
            <p:cNvSpPr>
              <a:spLocks/>
            </p:cNvSpPr>
            <p:nvPr/>
          </p:nvSpPr>
          <p:spPr bwMode="auto">
            <a:xfrm>
              <a:off x="4765" y="1745"/>
              <a:ext cx="19" cy="21"/>
            </a:xfrm>
            <a:custGeom>
              <a:avLst/>
              <a:gdLst>
                <a:gd name="T0" fmla="*/ 9 w 19"/>
                <a:gd name="T1" fmla="*/ 0 h 21"/>
                <a:gd name="T2" fmla="*/ 11 w 19"/>
                <a:gd name="T3" fmla="*/ 0 h 21"/>
                <a:gd name="T4" fmla="*/ 13 w 19"/>
                <a:gd name="T5" fmla="*/ 2 h 21"/>
                <a:gd name="T6" fmla="*/ 15 w 19"/>
                <a:gd name="T7" fmla="*/ 2 h 21"/>
                <a:gd name="T8" fmla="*/ 17 w 19"/>
                <a:gd name="T9" fmla="*/ 4 h 21"/>
                <a:gd name="T10" fmla="*/ 19 w 19"/>
                <a:gd name="T11" fmla="*/ 6 h 21"/>
                <a:gd name="T12" fmla="*/ 19 w 19"/>
                <a:gd name="T13" fmla="*/ 7 h 21"/>
                <a:gd name="T14" fmla="*/ 19 w 19"/>
                <a:gd name="T15" fmla="*/ 9 h 21"/>
                <a:gd name="T16" fmla="*/ 19 w 19"/>
                <a:gd name="T17" fmla="*/ 11 h 21"/>
                <a:gd name="T18" fmla="*/ 19 w 19"/>
                <a:gd name="T19" fmla="*/ 13 h 21"/>
                <a:gd name="T20" fmla="*/ 19 w 19"/>
                <a:gd name="T21" fmla="*/ 13 h 21"/>
                <a:gd name="T22" fmla="*/ 19 w 19"/>
                <a:gd name="T23" fmla="*/ 15 h 21"/>
                <a:gd name="T24" fmla="*/ 17 w 19"/>
                <a:gd name="T25" fmla="*/ 17 h 21"/>
                <a:gd name="T26" fmla="*/ 15 w 19"/>
                <a:gd name="T27" fmla="*/ 19 h 21"/>
                <a:gd name="T28" fmla="*/ 13 w 19"/>
                <a:gd name="T29" fmla="*/ 19 h 21"/>
                <a:gd name="T30" fmla="*/ 11 w 19"/>
                <a:gd name="T31" fmla="*/ 19 h 21"/>
                <a:gd name="T32" fmla="*/ 9 w 19"/>
                <a:gd name="T33" fmla="*/ 21 h 21"/>
                <a:gd name="T34" fmla="*/ 8 w 19"/>
                <a:gd name="T35" fmla="*/ 19 h 21"/>
                <a:gd name="T36" fmla="*/ 6 w 19"/>
                <a:gd name="T37" fmla="*/ 19 h 21"/>
                <a:gd name="T38" fmla="*/ 4 w 19"/>
                <a:gd name="T39" fmla="*/ 19 h 21"/>
                <a:gd name="T40" fmla="*/ 2 w 19"/>
                <a:gd name="T41" fmla="*/ 17 h 21"/>
                <a:gd name="T42" fmla="*/ 2 w 19"/>
                <a:gd name="T43" fmla="*/ 15 h 21"/>
                <a:gd name="T44" fmla="*/ 0 w 19"/>
                <a:gd name="T45" fmla="*/ 13 h 21"/>
                <a:gd name="T46" fmla="*/ 0 w 19"/>
                <a:gd name="T47" fmla="*/ 13 h 21"/>
                <a:gd name="T48" fmla="*/ 0 w 19"/>
                <a:gd name="T49" fmla="*/ 11 h 21"/>
                <a:gd name="T50" fmla="*/ 0 w 19"/>
                <a:gd name="T51" fmla="*/ 9 h 21"/>
                <a:gd name="T52" fmla="*/ 0 w 19"/>
                <a:gd name="T53" fmla="*/ 7 h 21"/>
                <a:gd name="T54" fmla="*/ 2 w 19"/>
                <a:gd name="T55" fmla="*/ 6 h 21"/>
                <a:gd name="T56" fmla="*/ 2 w 19"/>
                <a:gd name="T57" fmla="*/ 4 h 21"/>
                <a:gd name="T58" fmla="*/ 4 w 19"/>
                <a:gd name="T59" fmla="*/ 2 h 21"/>
                <a:gd name="T60" fmla="*/ 6 w 19"/>
                <a:gd name="T61" fmla="*/ 2 h 21"/>
                <a:gd name="T62" fmla="*/ 8 w 19"/>
                <a:gd name="T63" fmla="*/ 0 h 21"/>
                <a:gd name="T64" fmla="*/ 9 w 19"/>
                <a:gd name="T6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21">
                  <a:moveTo>
                    <a:pt x="9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0" name="Freeform 258"/>
            <p:cNvSpPr>
              <a:spLocks/>
            </p:cNvSpPr>
            <p:nvPr/>
          </p:nvSpPr>
          <p:spPr bwMode="auto">
            <a:xfrm>
              <a:off x="4765" y="1745"/>
              <a:ext cx="19" cy="21"/>
            </a:xfrm>
            <a:custGeom>
              <a:avLst/>
              <a:gdLst>
                <a:gd name="T0" fmla="*/ 9 w 19"/>
                <a:gd name="T1" fmla="*/ 0 h 21"/>
                <a:gd name="T2" fmla="*/ 11 w 19"/>
                <a:gd name="T3" fmla="*/ 0 h 21"/>
                <a:gd name="T4" fmla="*/ 13 w 19"/>
                <a:gd name="T5" fmla="*/ 2 h 21"/>
                <a:gd name="T6" fmla="*/ 15 w 19"/>
                <a:gd name="T7" fmla="*/ 2 h 21"/>
                <a:gd name="T8" fmla="*/ 17 w 19"/>
                <a:gd name="T9" fmla="*/ 4 h 21"/>
                <a:gd name="T10" fmla="*/ 19 w 19"/>
                <a:gd name="T11" fmla="*/ 6 h 21"/>
                <a:gd name="T12" fmla="*/ 19 w 19"/>
                <a:gd name="T13" fmla="*/ 7 h 21"/>
                <a:gd name="T14" fmla="*/ 19 w 19"/>
                <a:gd name="T15" fmla="*/ 9 h 21"/>
                <a:gd name="T16" fmla="*/ 19 w 19"/>
                <a:gd name="T17" fmla="*/ 11 h 21"/>
                <a:gd name="T18" fmla="*/ 19 w 19"/>
                <a:gd name="T19" fmla="*/ 13 h 21"/>
                <a:gd name="T20" fmla="*/ 19 w 19"/>
                <a:gd name="T21" fmla="*/ 13 h 21"/>
                <a:gd name="T22" fmla="*/ 19 w 19"/>
                <a:gd name="T23" fmla="*/ 15 h 21"/>
                <a:gd name="T24" fmla="*/ 17 w 19"/>
                <a:gd name="T25" fmla="*/ 17 h 21"/>
                <a:gd name="T26" fmla="*/ 15 w 19"/>
                <a:gd name="T27" fmla="*/ 19 h 21"/>
                <a:gd name="T28" fmla="*/ 13 w 19"/>
                <a:gd name="T29" fmla="*/ 19 h 21"/>
                <a:gd name="T30" fmla="*/ 11 w 19"/>
                <a:gd name="T31" fmla="*/ 19 h 21"/>
                <a:gd name="T32" fmla="*/ 9 w 19"/>
                <a:gd name="T33" fmla="*/ 21 h 21"/>
                <a:gd name="T34" fmla="*/ 8 w 19"/>
                <a:gd name="T35" fmla="*/ 19 h 21"/>
                <a:gd name="T36" fmla="*/ 6 w 19"/>
                <a:gd name="T37" fmla="*/ 19 h 21"/>
                <a:gd name="T38" fmla="*/ 4 w 19"/>
                <a:gd name="T39" fmla="*/ 19 h 21"/>
                <a:gd name="T40" fmla="*/ 2 w 19"/>
                <a:gd name="T41" fmla="*/ 17 h 21"/>
                <a:gd name="T42" fmla="*/ 2 w 19"/>
                <a:gd name="T43" fmla="*/ 15 h 21"/>
                <a:gd name="T44" fmla="*/ 0 w 19"/>
                <a:gd name="T45" fmla="*/ 13 h 21"/>
                <a:gd name="T46" fmla="*/ 0 w 19"/>
                <a:gd name="T47" fmla="*/ 13 h 21"/>
                <a:gd name="T48" fmla="*/ 0 w 19"/>
                <a:gd name="T49" fmla="*/ 11 h 21"/>
                <a:gd name="T50" fmla="*/ 0 w 19"/>
                <a:gd name="T51" fmla="*/ 9 h 21"/>
                <a:gd name="T52" fmla="*/ 0 w 19"/>
                <a:gd name="T53" fmla="*/ 7 h 21"/>
                <a:gd name="T54" fmla="*/ 2 w 19"/>
                <a:gd name="T55" fmla="*/ 6 h 21"/>
                <a:gd name="T56" fmla="*/ 2 w 19"/>
                <a:gd name="T57" fmla="*/ 4 h 21"/>
                <a:gd name="T58" fmla="*/ 4 w 19"/>
                <a:gd name="T59" fmla="*/ 2 h 21"/>
                <a:gd name="T60" fmla="*/ 6 w 19"/>
                <a:gd name="T61" fmla="*/ 2 h 21"/>
                <a:gd name="T62" fmla="*/ 8 w 19"/>
                <a:gd name="T63" fmla="*/ 0 h 21"/>
                <a:gd name="T64" fmla="*/ 9 w 19"/>
                <a:gd name="T6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21">
                  <a:moveTo>
                    <a:pt x="9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1" name="Freeform 259"/>
            <p:cNvSpPr>
              <a:spLocks/>
            </p:cNvSpPr>
            <p:nvPr/>
          </p:nvSpPr>
          <p:spPr bwMode="auto">
            <a:xfrm>
              <a:off x="4767" y="1754"/>
              <a:ext cx="17" cy="2"/>
            </a:xfrm>
            <a:custGeom>
              <a:avLst/>
              <a:gdLst>
                <a:gd name="T0" fmla="*/ 17 w 17"/>
                <a:gd name="T1" fmla="*/ 0 h 2"/>
                <a:gd name="T2" fmla="*/ 9 w 17"/>
                <a:gd name="T3" fmla="*/ 0 h 2"/>
                <a:gd name="T4" fmla="*/ 7 w 17"/>
                <a:gd name="T5" fmla="*/ 0 h 2"/>
                <a:gd name="T6" fmla="*/ 7 w 17"/>
                <a:gd name="T7" fmla="*/ 2 h 2"/>
                <a:gd name="T8" fmla="*/ 6 w 17"/>
                <a:gd name="T9" fmla="*/ 0 h 2"/>
                <a:gd name="T10" fmla="*/ 4 w 17"/>
                <a:gd name="T11" fmla="*/ 0 h 2"/>
                <a:gd name="T12" fmla="*/ 0 w 17"/>
                <a:gd name="T13" fmla="*/ 0 h 2"/>
                <a:gd name="T14" fmla="*/ 0 w 17"/>
                <a:gd name="T15" fmla="*/ 2 h 2"/>
                <a:gd name="T16" fmla="*/ 4 w 17"/>
                <a:gd name="T17" fmla="*/ 2 h 2"/>
                <a:gd name="T18" fmla="*/ 6 w 17"/>
                <a:gd name="T19" fmla="*/ 2 h 2"/>
                <a:gd name="T20" fmla="*/ 7 w 17"/>
                <a:gd name="T21" fmla="*/ 2 h 2"/>
                <a:gd name="T22" fmla="*/ 7 w 17"/>
                <a:gd name="T23" fmla="*/ 2 h 2"/>
                <a:gd name="T24" fmla="*/ 9 w 17"/>
                <a:gd name="T25" fmla="*/ 2 h 2"/>
                <a:gd name="T26" fmla="*/ 11 w 17"/>
                <a:gd name="T27" fmla="*/ 2 h 2"/>
                <a:gd name="T28" fmla="*/ 17 w 17"/>
                <a:gd name="T29" fmla="*/ 2 h 2"/>
                <a:gd name="T30" fmla="*/ 17 w 17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">
                  <a:moveTo>
                    <a:pt x="17" y="0"/>
                  </a:move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7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2" name="Freeform 260"/>
            <p:cNvSpPr>
              <a:spLocks/>
            </p:cNvSpPr>
            <p:nvPr/>
          </p:nvSpPr>
          <p:spPr bwMode="auto">
            <a:xfrm>
              <a:off x="4767" y="1754"/>
              <a:ext cx="17" cy="2"/>
            </a:xfrm>
            <a:custGeom>
              <a:avLst/>
              <a:gdLst>
                <a:gd name="T0" fmla="*/ 17 w 17"/>
                <a:gd name="T1" fmla="*/ 0 h 2"/>
                <a:gd name="T2" fmla="*/ 9 w 17"/>
                <a:gd name="T3" fmla="*/ 0 h 2"/>
                <a:gd name="T4" fmla="*/ 7 w 17"/>
                <a:gd name="T5" fmla="*/ 0 h 2"/>
                <a:gd name="T6" fmla="*/ 7 w 17"/>
                <a:gd name="T7" fmla="*/ 2 h 2"/>
                <a:gd name="T8" fmla="*/ 6 w 17"/>
                <a:gd name="T9" fmla="*/ 0 h 2"/>
                <a:gd name="T10" fmla="*/ 4 w 17"/>
                <a:gd name="T11" fmla="*/ 0 h 2"/>
                <a:gd name="T12" fmla="*/ 0 w 17"/>
                <a:gd name="T13" fmla="*/ 0 h 2"/>
                <a:gd name="T14" fmla="*/ 0 w 17"/>
                <a:gd name="T15" fmla="*/ 2 h 2"/>
                <a:gd name="T16" fmla="*/ 4 w 17"/>
                <a:gd name="T17" fmla="*/ 2 h 2"/>
                <a:gd name="T18" fmla="*/ 6 w 17"/>
                <a:gd name="T19" fmla="*/ 2 h 2"/>
                <a:gd name="T20" fmla="*/ 7 w 17"/>
                <a:gd name="T21" fmla="*/ 2 h 2"/>
                <a:gd name="T22" fmla="*/ 7 w 17"/>
                <a:gd name="T23" fmla="*/ 2 h 2"/>
                <a:gd name="T24" fmla="*/ 9 w 17"/>
                <a:gd name="T25" fmla="*/ 2 h 2"/>
                <a:gd name="T26" fmla="*/ 11 w 17"/>
                <a:gd name="T27" fmla="*/ 2 h 2"/>
                <a:gd name="T28" fmla="*/ 17 w 17"/>
                <a:gd name="T29" fmla="*/ 2 h 2"/>
                <a:gd name="T30" fmla="*/ 17 w 17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">
                  <a:moveTo>
                    <a:pt x="17" y="0"/>
                  </a:moveTo>
                  <a:lnTo>
                    <a:pt x="9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7" y="2"/>
                  </a:lnTo>
                  <a:lnTo>
                    <a:pt x="1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3" name="Freeform 261"/>
            <p:cNvSpPr>
              <a:spLocks/>
            </p:cNvSpPr>
            <p:nvPr/>
          </p:nvSpPr>
          <p:spPr bwMode="auto">
            <a:xfrm>
              <a:off x="5321" y="1786"/>
              <a:ext cx="13" cy="8"/>
            </a:xfrm>
            <a:custGeom>
              <a:avLst/>
              <a:gdLst>
                <a:gd name="T0" fmla="*/ 0 w 13"/>
                <a:gd name="T1" fmla="*/ 0 h 8"/>
                <a:gd name="T2" fmla="*/ 13 w 13"/>
                <a:gd name="T3" fmla="*/ 0 h 8"/>
                <a:gd name="T4" fmla="*/ 13 w 13"/>
                <a:gd name="T5" fmla="*/ 0 h 8"/>
                <a:gd name="T6" fmla="*/ 13 w 13"/>
                <a:gd name="T7" fmla="*/ 0 h 8"/>
                <a:gd name="T8" fmla="*/ 13 w 13"/>
                <a:gd name="T9" fmla="*/ 0 h 8"/>
                <a:gd name="T10" fmla="*/ 13 w 13"/>
                <a:gd name="T11" fmla="*/ 0 h 8"/>
                <a:gd name="T12" fmla="*/ 13 w 13"/>
                <a:gd name="T13" fmla="*/ 0 h 8"/>
                <a:gd name="T14" fmla="*/ 13 w 13"/>
                <a:gd name="T15" fmla="*/ 0 h 8"/>
                <a:gd name="T16" fmla="*/ 13 w 13"/>
                <a:gd name="T17" fmla="*/ 0 h 8"/>
                <a:gd name="T18" fmla="*/ 13 w 13"/>
                <a:gd name="T19" fmla="*/ 0 h 8"/>
                <a:gd name="T20" fmla="*/ 13 w 13"/>
                <a:gd name="T21" fmla="*/ 6 h 8"/>
                <a:gd name="T22" fmla="*/ 13 w 13"/>
                <a:gd name="T23" fmla="*/ 8 h 8"/>
                <a:gd name="T24" fmla="*/ 13 w 13"/>
                <a:gd name="T25" fmla="*/ 8 h 8"/>
                <a:gd name="T26" fmla="*/ 13 w 13"/>
                <a:gd name="T27" fmla="*/ 8 h 8"/>
                <a:gd name="T28" fmla="*/ 13 w 13"/>
                <a:gd name="T29" fmla="*/ 8 h 8"/>
                <a:gd name="T30" fmla="*/ 13 w 13"/>
                <a:gd name="T31" fmla="*/ 8 h 8"/>
                <a:gd name="T32" fmla="*/ 13 w 13"/>
                <a:gd name="T33" fmla="*/ 8 h 8"/>
                <a:gd name="T34" fmla="*/ 13 w 13"/>
                <a:gd name="T35" fmla="*/ 8 h 8"/>
                <a:gd name="T36" fmla="*/ 13 w 13"/>
                <a:gd name="T37" fmla="*/ 8 h 8"/>
                <a:gd name="T38" fmla="*/ 0 w 13"/>
                <a:gd name="T39" fmla="*/ 8 h 8"/>
                <a:gd name="T40" fmla="*/ 0 w 13"/>
                <a:gd name="T41" fmla="*/ 8 h 8"/>
                <a:gd name="T42" fmla="*/ 0 w 13"/>
                <a:gd name="T43" fmla="*/ 8 h 8"/>
                <a:gd name="T44" fmla="*/ 0 w 13"/>
                <a:gd name="T45" fmla="*/ 8 h 8"/>
                <a:gd name="T46" fmla="*/ 0 w 13"/>
                <a:gd name="T47" fmla="*/ 8 h 8"/>
                <a:gd name="T48" fmla="*/ 0 w 13"/>
                <a:gd name="T49" fmla="*/ 8 h 8"/>
                <a:gd name="T50" fmla="*/ 0 w 13"/>
                <a:gd name="T51" fmla="*/ 8 h 8"/>
                <a:gd name="T52" fmla="*/ 0 w 13"/>
                <a:gd name="T53" fmla="*/ 8 h 8"/>
                <a:gd name="T54" fmla="*/ 0 w 13"/>
                <a:gd name="T55" fmla="*/ 6 h 8"/>
                <a:gd name="T56" fmla="*/ 0 w 13"/>
                <a:gd name="T57" fmla="*/ 0 h 8"/>
                <a:gd name="T58" fmla="*/ 0 w 13"/>
                <a:gd name="T59" fmla="*/ 0 h 8"/>
                <a:gd name="T60" fmla="*/ 0 w 13"/>
                <a:gd name="T61" fmla="*/ 0 h 8"/>
                <a:gd name="T62" fmla="*/ 0 w 13"/>
                <a:gd name="T63" fmla="*/ 0 h 8"/>
                <a:gd name="T64" fmla="*/ 0 w 13"/>
                <a:gd name="T65" fmla="*/ 0 h 8"/>
                <a:gd name="T66" fmla="*/ 0 w 13"/>
                <a:gd name="T67" fmla="*/ 0 h 8"/>
                <a:gd name="T68" fmla="*/ 0 w 13"/>
                <a:gd name="T69" fmla="*/ 0 h 8"/>
                <a:gd name="T70" fmla="*/ 0 w 13"/>
                <a:gd name="T71" fmla="*/ 0 h 8"/>
                <a:gd name="T72" fmla="*/ 0 w 13"/>
                <a:gd name="T7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4" name="Freeform 262"/>
            <p:cNvSpPr>
              <a:spLocks/>
            </p:cNvSpPr>
            <p:nvPr/>
          </p:nvSpPr>
          <p:spPr bwMode="auto">
            <a:xfrm>
              <a:off x="4756" y="1796"/>
              <a:ext cx="621" cy="165"/>
            </a:xfrm>
            <a:custGeom>
              <a:avLst/>
              <a:gdLst>
                <a:gd name="T0" fmla="*/ 7 w 621"/>
                <a:gd name="T1" fmla="*/ 0 h 165"/>
                <a:gd name="T2" fmla="*/ 612 w 621"/>
                <a:gd name="T3" fmla="*/ 0 h 165"/>
                <a:gd name="T4" fmla="*/ 614 w 621"/>
                <a:gd name="T5" fmla="*/ 0 h 165"/>
                <a:gd name="T6" fmla="*/ 616 w 621"/>
                <a:gd name="T7" fmla="*/ 0 h 165"/>
                <a:gd name="T8" fmla="*/ 617 w 621"/>
                <a:gd name="T9" fmla="*/ 2 h 165"/>
                <a:gd name="T10" fmla="*/ 619 w 621"/>
                <a:gd name="T11" fmla="*/ 3 h 165"/>
                <a:gd name="T12" fmla="*/ 619 w 621"/>
                <a:gd name="T13" fmla="*/ 3 h 165"/>
                <a:gd name="T14" fmla="*/ 619 w 621"/>
                <a:gd name="T15" fmla="*/ 5 h 165"/>
                <a:gd name="T16" fmla="*/ 621 w 621"/>
                <a:gd name="T17" fmla="*/ 7 h 165"/>
                <a:gd name="T18" fmla="*/ 621 w 621"/>
                <a:gd name="T19" fmla="*/ 9 h 165"/>
                <a:gd name="T20" fmla="*/ 621 w 621"/>
                <a:gd name="T21" fmla="*/ 156 h 165"/>
                <a:gd name="T22" fmla="*/ 621 w 621"/>
                <a:gd name="T23" fmla="*/ 158 h 165"/>
                <a:gd name="T24" fmla="*/ 619 w 621"/>
                <a:gd name="T25" fmla="*/ 159 h 165"/>
                <a:gd name="T26" fmla="*/ 619 w 621"/>
                <a:gd name="T27" fmla="*/ 161 h 165"/>
                <a:gd name="T28" fmla="*/ 619 w 621"/>
                <a:gd name="T29" fmla="*/ 163 h 165"/>
                <a:gd name="T30" fmla="*/ 617 w 621"/>
                <a:gd name="T31" fmla="*/ 163 h 165"/>
                <a:gd name="T32" fmla="*/ 616 w 621"/>
                <a:gd name="T33" fmla="*/ 165 h 165"/>
                <a:gd name="T34" fmla="*/ 614 w 621"/>
                <a:gd name="T35" fmla="*/ 165 h 165"/>
                <a:gd name="T36" fmla="*/ 612 w 621"/>
                <a:gd name="T37" fmla="*/ 165 h 165"/>
                <a:gd name="T38" fmla="*/ 7 w 621"/>
                <a:gd name="T39" fmla="*/ 165 h 165"/>
                <a:gd name="T40" fmla="*/ 5 w 621"/>
                <a:gd name="T41" fmla="*/ 165 h 165"/>
                <a:gd name="T42" fmla="*/ 3 w 621"/>
                <a:gd name="T43" fmla="*/ 165 h 165"/>
                <a:gd name="T44" fmla="*/ 3 w 621"/>
                <a:gd name="T45" fmla="*/ 163 h 165"/>
                <a:gd name="T46" fmla="*/ 2 w 621"/>
                <a:gd name="T47" fmla="*/ 163 h 165"/>
                <a:gd name="T48" fmla="*/ 2 w 621"/>
                <a:gd name="T49" fmla="*/ 161 h 165"/>
                <a:gd name="T50" fmla="*/ 0 w 621"/>
                <a:gd name="T51" fmla="*/ 159 h 165"/>
                <a:gd name="T52" fmla="*/ 0 w 621"/>
                <a:gd name="T53" fmla="*/ 158 h 165"/>
                <a:gd name="T54" fmla="*/ 0 w 621"/>
                <a:gd name="T55" fmla="*/ 156 h 165"/>
                <a:gd name="T56" fmla="*/ 0 w 621"/>
                <a:gd name="T57" fmla="*/ 9 h 165"/>
                <a:gd name="T58" fmla="*/ 0 w 621"/>
                <a:gd name="T59" fmla="*/ 7 h 165"/>
                <a:gd name="T60" fmla="*/ 0 w 621"/>
                <a:gd name="T61" fmla="*/ 5 h 165"/>
                <a:gd name="T62" fmla="*/ 2 w 621"/>
                <a:gd name="T63" fmla="*/ 3 h 165"/>
                <a:gd name="T64" fmla="*/ 2 w 621"/>
                <a:gd name="T65" fmla="*/ 3 h 165"/>
                <a:gd name="T66" fmla="*/ 3 w 621"/>
                <a:gd name="T67" fmla="*/ 2 h 165"/>
                <a:gd name="T68" fmla="*/ 3 w 621"/>
                <a:gd name="T69" fmla="*/ 0 h 165"/>
                <a:gd name="T70" fmla="*/ 5 w 621"/>
                <a:gd name="T71" fmla="*/ 0 h 165"/>
                <a:gd name="T72" fmla="*/ 7 w 621"/>
                <a:gd name="T7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1" h="165">
                  <a:moveTo>
                    <a:pt x="7" y="0"/>
                  </a:moveTo>
                  <a:lnTo>
                    <a:pt x="612" y="0"/>
                  </a:lnTo>
                  <a:lnTo>
                    <a:pt x="614" y="0"/>
                  </a:lnTo>
                  <a:lnTo>
                    <a:pt x="616" y="0"/>
                  </a:lnTo>
                  <a:lnTo>
                    <a:pt x="617" y="2"/>
                  </a:lnTo>
                  <a:lnTo>
                    <a:pt x="619" y="3"/>
                  </a:lnTo>
                  <a:lnTo>
                    <a:pt x="619" y="3"/>
                  </a:lnTo>
                  <a:lnTo>
                    <a:pt x="619" y="5"/>
                  </a:lnTo>
                  <a:lnTo>
                    <a:pt x="621" y="7"/>
                  </a:lnTo>
                  <a:lnTo>
                    <a:pt x="621" y="9"/>
                  </a:lnTo>
                  <a:lnTo>
                    <a:pt x="621" y="156"/>
                  </a:lnTo>
                  <a:lnTo>
                    <a:pt x="621" y="158"/>
                  </a:lnTo>
                  <a:lnTo>
                    <a:pt x="619" y="159"/>
                  </a:lnTo>
                  <a:lnTo>
                    <a:pt x="619" y="161"/>
                  </a:lnTo>
                  <a:lnTo>
                    <a:pt x="619" y="163"/>
                  </a:lnTo>
                  <a:lnTo>
                    <a:pt x="617" y="163"/>
                  </a:lnTo>
                  <a:lnTo>
                    <a:pt x="616" y="165"/>
                  </a:lnTo>
                  <a:lnTo>
                    <a:pt x="614" y="165"/>
                  </a:lnTo>
                  <a:lnTo>
                    <a:pt x="612" y="165"/>
                  </a:lnTo>
                  <a:lnTo>
                    <a:pt x="7" y="165"/>
                  </a:lnTo>
                  <a:lnTo>
                    <a:pt x="5" y="165"/>
                  </a:lnTo>
                  <a:lnTo>
                    <a:pt x="3" y="165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2" y="161"/>
                  </a:lnTo>
                  <a:lnTo>
                    <a:pt x="0" y="159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5" name="Freeform 263"/>
            <p:cNvSpPr>
              <a:spLocks/>
            </p:cNvSpPr>
            <p:nvPr/>
          </p:nvSpPr>
          <p:spPr bwMode="auto">
            <a:xfrm>
              <a:off x="4756" y="1796"/>
              <a:ext cx="621" cy="165"/>
            </a:xfrm>
            <a:custGeom>
              <a:avLst/>
              <a:gdLst>
                <a:gd name="T0" fmla="*/ 7 w 621"/>
                <a:gd name="T1" fmla="*/ 0 h 165"/>
                <a:gd name="T2" fmla="*/ 612 w 621"/>
                <a:gd name="T3" fmla="*/ 0 h 165"/>
                <a:gd name="T4" fmla="*/ 614 w 621"/>
                <a:gd name="T5" fmla="*/ 0 h 165"/>
                <a:gd name="T6" fmla="*/ 616 w 621"/>
                <a:gd name="T7" fmla="*/ 0 h 165"/>
                <a:gd name="T8" fmla="*/ 617 w 621"/>
                <a:gd name="T9" fmla="*/ 2 h 165"/>
                <a:gd name="T10" fmla="*/ 619 w 621"/>
                <a:gd name="T11" fmla="*/ 3 h 165"/>
                <a:gd name="T12" fmla="*/ 619 w 621"/>
                <a:gd name="T13" fmla="*/ 3 h 165"/>
                <a:gd name="T14" fmla="*/ 619 w 621"/>
                <a:gd name="T15" fmla="*/ 5 h 165"/>
                <a:gd name="T16" fmla="*/ 621 w 621"/>
                <a:gd name="T17" fmla="*/ 7 h 165"/>
                <a:gd name="T18" fmla="*/ 621 w 621"/>
                <a:gd name="T19" fmla="*/ 9 h 165"/>
                <a:gd name="T20" fmla="*/ 621 w 621"/>
                <a:gd name="T21" fmla="*/ 156 h 165"/>
                <a:gd name="T22" fmla="*/ 621 w 621"/>
                <a:gd name="T23" fmla="*/ 158 h 165"/>
                <a:gd name="T24" fmla="*/ 619 w 621"/>
                <a:gd name="T25" fmla="*/ 159 h 165"/>
                <a:gd name="T26" fmla="*/ 619 w 621"/>
                <a:gd name="T27" fmla="*/ 161 h 165"/>
                <a:gd name="T28" fmla="*/ 619 w 621"/>
                <a:gd name="T29" fmla="*/ 163 h 165"/>
                <a:gd name="T30" fmla="*/ 617 w 621"/>
                <a:gd name="T31" fmla="*/ 163 h 165"/>
                <a:gd name="T32" fmla="*/ 616 w 621"/>
                <a:gd name="T33" fmla="*/ 165 h 165"/>
                <a:gd name="T34" fmla="*/ 614 w 621"/>
                <a:gd name="T35" fmla="*/ 165 h 165"/>
                <a:gd name="T36" fmla="*/ 612 w 621"/>
                <a:gd name="T37" fmla="*/ 165 h 165"/>
                <a:gd name="T38" fmla="*/ 7 w 621"/>
                <a:gd name="T39" fmla="*/ 165 h 165"/>
                <a:gd name="T40" fmla="*/ 5 w 621"/>
                <a:gd name="T41" fmla="*/ 165 h 165"/>
                <a:gd name="T42" fmla="*/ 3 w 621"/>
                <a:gd name="T43" fmla="*/ 165 h 165"/>
                <a:gd name="T44" fmla="*/ 3 w 621"/>
                <a:gd name="T45" fmla="*/ 163 h 165"/>
                <a:gd name="T46" fmla="*/ 2 w 621"/>
                <a:gd name="T47" fmla="*/ 163 h 165"/>
                <a:gd name="T48" fmla="*/ 2 w 621"/>
                <a:gd name="T49" fmla="*/ 161 h 165"/>
                <a:gd name="T50" fmla="*/ 0 w 621"/>
                <a:gd name="T51" fmla="*/ 159 h 165"/>
                <a:gd name="T52" fmla="*/ 0 w 621"/>
                <a:gd name="T53" fmla="*/ 158 h 165"/>
                <a:gd name="T54" fmla="*/ 0 w 621"/>
                <a:gd name="T55" fmla="*/ 156 h 165"/>
                <a:gd name="T56" fmla="*/ 0 w 621"/>
                <a:gd name="T57" fmla="*/ 9 h 165"/>
                <a:gd name="T58" fmla="*/ 0 w 621"/>
                <a:gd name="T59" fmla="*/ 7 h 165"/>
                <a:gd name="T60" fmla="*/ 0 w 621"/>
                <a:gd name="T61" fmla="*/ 5 h 165"/>
                <a:gd name="T62" fmla="*/ 2 w 621"/>
                <a:gd name="T63" fmla="*/ 3 h 165"/>
                <a:gd name="T64" fmla="*/ 2 w 621"/>
                <a:gd name="T65" fmla="*/ 3 h 165"/>
                <a:gd name="T66" fmla="*/ 3 w 621"/>
                <a:gd name="T67" fmla="*/ 2 h 165"/>
                <a:gd name="T68" fmla="*/ 3 w 621"/>
                <a:gd name="T69" fmla="*/ 0 h 165"/>
                <a:gd name="T70" fmla="*/ 5 w 621"/>
                <a:gd name="T71" fmla="*/ 0 h 165"/>
                <a:gd name="T72" fmla="*/ 7 w 621"/>
                <a:gd name="T7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1" h="165">
                  <a:moveTo>
                    <a:pt x="7" y="0"/>
                  </a:moveTo>
                  <a:lnTo>
                    <a:pt x="612" y="0"/>
                  </a:lnTo>
                  <a:lnTo>
                    <a:pt x="614" y="0"/>
                  </a:lnTo>
                  <a:lnTo>
                    <a:pt x="616" y="0"/>
                  </a:lnTo>
                  <a:lnTo>
                    <a:pt x="617" y="2"/>
                  </a:lnTo>
                  <a:lnTo>
                    <a:pt x="619" y="3"/>
                  </a:lnTo>
                  <a:lnTo>
                    <a:pt x="619" y="3"/>
                  </a:lnTo>
                  <a:lnTo>
                    <a:pt x="619" y="5"/>
                  </a:lnTo>
                  <a:lnTo>
                    <a:pt x="621" y="7"/>
                  </a:lnTo>
                  <a:lnTo>
                    <a:pt x="621" y="9"/>
                  </a:lnTo>
                  <a:lnTo>
                    <a:pt x="621" y="156"/>
                  </a:lnTo>
                  <a:lnTo>
                    <a:pt x="621" y="158"/>
                  </a:lnTo>
                  <a:lnTo>
                    <a:pt x="619" y="159"/>
                  </a:lnTo>
                  <a:lnTo>
                    <a:pt x="619" y="161"/>
                  </a:lnTo>
                  <a:lnTo>
                    <a:pt x="619" y="163"/>
                  </a:lnTo>
                  <a:lnTo>
                    <a:pt x="617" y="163"/>
                  </a:lnTo>
                  <a:lnTo>
                    <a:pt x="616" y="165"/>
                  </a:lnTo>
                  <a:lnTo>
                    <a:pt x="614" y="165"/>
                  </a:lnTo>
                  <a:lnTo>
                    <a:pt x="612" y="165"/>
                  </a:lnTo>
                  <a:lnTo>
                    <a:pt x="7" y="165"/>
                  </a:lnTo>
                  <a:lnTo>
                    <a:pt x="5" y="165"/>
                  </a:lnTo>
                  <a:lnTo>
                    <a:pt x="3" y="165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2" y="161"/>
                  </a:lnTo>
                  <a:lnTo>
                    <a:pt x="0" y="159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6" name="Freeform 264"/>
            <p:cNvSpPr>
              <a:spLocks/>
            </p:cNvSpPr>
            <p:nvPr/>
          </p:nvSpPr>
          <p:spPr bwMode="auto">
            <a:xfrm>
              <a:off x="4788" y="1824"/>
              <a:ext cx="557" cy="98"/>
            </a:xfrm>
            <a:custGeom>
              <a:avLst/>
              <a:gdLst>
                <a:gd name="T0" fmla="*/ 0 w 557"/>
                <a:gd name="T1" fmla="*/ 0 h 98"/>
                <a:gd name="T2" fmla="*/ 0 w 557"/>
                <a:gd name="T3" fmla="*/ 98 h 98"/>
                <a:gd name="T4" fmla="*/ 557 w 557"/>
                <a:gd name="T5" fmla="*/ 98 h 98"/>
                <a:gd name="T6" fmla="*/ 557 w 557"/>
                <a:gd name="T7" fmla="*/ 0 h 98"/>
                <a:gd name="T8" fmla="*/ 555 w 557"/>
                <a:gd name="T9" fmla="*/ 11 h 98"/>
                <a:gd name="T10" fmla="*/ 555 w 557"/>
                <a:gd name="T11" fmla="*/ 22 h 98"/>
                <a:gd name="T12" fmla="*/ 555 w 557"/>
                <a:gd name="T13" fmla="*/ 36 h 98"/>
                <a:gd name="T14" fmla="*/ 555 w 557"/>
                <a:gd name="T15" fmla="*/ 47 h 98"/>
                <a:gd name="T16" fmla="*/ 555 w 557"/>
                <a:gd name="T17" fmla="*/ 60 h 98"/>
                <a:gd name="T18" fmla="*/ 555 w 557"/>
                <a:gd name="T19" fmla="*/ 73 h 98"/>
                <a:gd name="T20" fmla="*/ 555 w 557"/>
                <a:gd name="T21" fmla="*/ 86 h 98"/>
                <a:gd name="T22" fmla="*/ 557 w 557"/>
                <a:gd name="T23" fmla="*/ 98 h 98"/>
                <a:gd name="T24" fmla="*/ 0 w 557"/>
                <a:gd name="T25" fmla="*/ 98 h 98"/>
                <a:gd name="T26" fmla="*/ 0 w 557"/>
                <a:gd name="T27" fmla="*/ 86 h 98"/>
                <a:gd name="T28" fmla="*/ 1 w 557"/>
                <a:gd name="T29" fmla="*/ 73 h 98"/>
                <a:gd name="T30" fmla="*/ 1 w 557"/>
                <a:gd name="T31" fmla="*/ 62 h 98"/>
                <a:gd name="T32" fmla="*/ 1 w 557"/>
                <a:gd name="T33" fmla="*/ 49 h 98"/>
                <a:gd name="T34" fmla="*/ 1 w 557"/>
                <a:gd name="T35" fmla="*/ 37 h 98"/>
                <a:gd name="T36" fmla="*/ 1 w 557"/>
                <a:gd name="T37" fmla="*/ 24 h 98"/>
                <a:gd name="T38" fmla="*/ 1 w 557"/>
                <a:gd name="T39" fmla="*/ 11 h 98"/>
                <a:gd name="T40" fmla="*/ 0 w 557"/>
                <a:gd name="T4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7" h="98">
                  <a:moveTo>
                    <a:pt x="0" y="0"/>
                  </a:moveTo>
                  <a:lnTo>
                    <a:pt x="0" y="98"/>
                  </a:lnTo>
                  <a:lnTo>
                    <a:pt x="557" y="98"/>
                  </a:lnTo>
                  <a:lnTo>
                    <a:pt x="557" y="0"/>
                  </a:lnTo>
                  <a:lnTo>
                    <a:pt x="555" y="11"/>
                  </a:lnTo>
                  <a:lnTo>
                    <a:pt x="555" y="22"/>
                  </a:lnTo>
                  <a:lnTo>
                    <a:pt x="555" y="36"/>
                  </a:lnTo>
                  <a:lnTo>
                    <a:pt x="555" y="47"/>
                  </a:lnTo>
                  <a:lnTo>
                    <a:pt x="555" y="60"/>
                  </a:lnTo>
                  <a:lnTo>
                    <a:pt x="555" y="73"/>
                  </a:lnTo>
                  <a:lnTo>
                    <a:pt x="555" y="86"/>
                  </a:lnTo>
                  <a:lnTo>
                    <a:pt x="557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1" y="62"/>
                  </a:lnTo>
                  <a:lnTo>
                    <a:pt x="1" y="49"/>
                  </a:lnTo>
                  <a:lnTo>
                    <a:pt x="1" y="3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7" name="Freeform 265"/>
            <p:cNvSpPr>
              <a:spLocks/>
            </p:cNvSpPr>
            <p:nvPr/>
          </p:nvSpPr>
          <p:spPr bwMode="auto">
            <a:xfrm>
              <a:off x="4788" y="1824"/>
              <a:ext cx="557" cy="98"/>
            </a:xfrm>
            <a:custGeom>
              <a:avLst/>
              <a:gdLst>
                <a:gd name="T0" fmla="*/ 0 w 557"/>
                <a:gd name="T1" fmla="*/ 0 h 98"/>
                <a:gd name="T2" fmla="*/ 0 w 557"/>
                <a:gd name="T3" fmla="*/ 98 h 98"/>
                <a:gd name="T4" fmla="*/ 557 w 557"/>
                <a:gd name="T5" fmla="*/ 98 h 98"/>
                <a:gd name="T6" fmla="*/ 557 w 557"/>
                <a:gd name="T7" fmla="*/ 0 h 98"/>
                <a:gd name="T8" fmla="*/ 555 w 557"/>
                <a:gd name="T9" fmla="*/ 11 h 98"/>
                <a:gd name="T10" fmla="*/ 555 w 557"/>
                <a:gd name="T11" fmla="*/ 22 h 98"/>
                <a:gd name="T12" fmla="*/ 555 w 557"/>
                <a:gd name="T13" fmla="*/ 36 h 98"/>
                <a:gd name="T14" fmla="*/ 555 w 557"/>
                <a:gd name="T15" fmla="*/ 47 h 98"/>
                <a:gd name="T16" fmla="*/ 555 w 557"/>
                <a:gd name="T17" fmla="*/ 60 h 98"/>
                <a:gd name="T18" fmla="*/ 555 w 557"/>
                <a:gd name="T19" fmla="*/ 73 h 98"/>
                <a:gd name="T20" fmla="*/ 555 w 557"/>
                <a:gd name="T21" fmla="*/ 86 h 98"/>
                <a:gd name="T22" fmla="*/ 557 w 557"/>
                <a:gd name="T23" fmla="*/ 98 h 98"/>
                <a:gd name="T24" fmla="*/ 0 w 557"/>
                <a:gd name="T25" fmla="*/ 98 h 98"/>
                <a:gd name="T26" fmla="*/ 0 w 557"/>
                <a:gd name="T27" fmla="*/ 86 h 98"/>
                <a:gd name="T28" fmla="*/ 1 w 557"/>
                <a:gd name="T29" fmla="*/ 73 h 98"/>
                <a:gd name="T30" fmla="*/ 1 w 557"/>
                <a:gd name="T31" fmla="*/ 62 h 98"/>
                <a:gd name="T32" fmla="*/ 1 w 557"/>
                <a:gd name="T33" fmla="*/ 49 h 98"/>
                <a:gd name="T34" fmla="*/ 1 w 557"/>
                <a:gd name="T35" fmla="*/ 37 h 98"/>
                <a:gd name="T36" fmla="*/ 1 w 557"/>
                <a:gd name="T37" fmla="*/ 24 h 98"/>
                <a:gd name="T38" fmla="*/ 1 w 557"/>
                <a:gd name="T39" fmla="*/ 11 h 98"/>
                <a:gd name="T40" fmla="*/ 0 w 557"/>
                <a:gd name="T4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7" h="98">
                  <a:moveTo>
                    <a:pt x="0" y="0"/>
                  </a:moveTo>
                  <a:lnTo>
                    <a:pt x="0" y="98"/>
                  </a:lnTo>
                  <a:lnTo>
                    <a:pt x="557" y="98"/>
                  </a:lnTo>
                  <a:lnTo>
                    <a:pt x="557" y="0"/>
                  </a:lnTo>
                  <a:lnTo>
                    <a:pt x="555" y="11"/>
                  </a:lnTo>
                  <a:lnTo>
                    <a:pt x="555" y="22"/>
                  </a:lnTo>
                  <a:lnTo>
                    <a:pt x="555" y="36"/>
                  </a:lnTo>
                  <a:lnTo>
                    <a:pt x="555" y="47"/>
                  </a:lnTo>
                  <a:lnTo>
                    <a:pt x="555" y="60"/>
                  </a:lnTo>
                  <a:lnTo>
                    <a:pt x="555" y="73"/>
                  </a:lnTo>
                  <a:lnTo>
                    <a:pt x="555" y="86"/>
                  </a:lnTo>
                  <a:lnTo>
                    <a:pt x="557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1" y="73"/>
                  </a:lnTo>
                  <a:lnTo>
                    <a:pt x="1" y="62"/>
                  </a:lnTo>
                  <a:lnTo>
                    <a:pt x="1" y="49"/>
                  </a:lnTo>
                  <a:lnTo>
                    <a:pt x="1" y="37"/>
                  </a:lnTo>
                  <a:lnTo>
                    <a:pt x="1" y="24"/>
                  </a:lnTo>
                  <a:lnTo>
                    <a:pt x="1" y="1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8" name="Freeform 266"/>
            <p:cNvSpPr>
              <a:spLocks/>
            </p:cNvSpPr>
            <p:nvPr/>
          </p:nvSpPr>
          <p:spPr bwMode="auto">
            <a:xfrm>
              <a:off x="4756" y="1940"/>
              <a:ext cx="621" cy="21"/>
            </a:xfrm>
            <a:custGeom>
              <a:avLst/>
              <a:gdLst>
                <a:gd name="T0" fmla="*/ 0 w 621"/>
                <a:gd name="T1" fmla="*/ 8 h 21"/>
                <a:gd name="T2" fmla="*/ 0 w 621"/>
                <a:gd name="T3" fmla="*/ 6 h 21"/>
                <a:gd name="T4" fmla="*/ 0 w 621"/>
                <a:gd name="T5" fmla="*/ 4 h 21"/>
                <a:gd name="T6" fmla="*/ 0 w 621"/>
                <a:gd name="T7" fmla="*/ 2 h 21"/>
                <a:gd name="T8" fmla="*/ 2 w 621"/>
                <a:gd name="T9" fmla="*/ 2 h 21"/>
                <a:gd name="T10" fmla="*/ 3 w 621"/>
                <a:gd name="T11" fmla="*/ 0 h 21"/>
                <a:gd name="T12" fmla="*/ 3 w 621"/>
                <a:gd name="T13" fmla="*/ 0 h 21"/>
                <a:gd name="T14" fmla="*/ 5 w 621"/>
                <a:gd name="T15" fmla="*/ 0 h 21"/>
                <a:gd name="T16" fmla="*/ 7 w 621"/>
                <a:gd name="T17" fmla="*/ 0 h 21"/>
                <a:gd name="T18" fmla="*/ 612 w 621"/>
                <a:gd name="T19" fmla="*/ 0 h 21"/>
                <a:gd name="T20" fmla="*/ 614 w 621"/>
                <a:gd name="T21" fmla="*/ 0 h 21"/>
                <a:gd name="T22" fmla="*/ 616 w 621"/>
                <a:gd name="T23" fmla="*/ 0 h 21"/>
                <a:gd name="T24" fmla="*/ 617 w 621"/>
                <a:gd name="T25" fmla="*/ 0 h 21"/>
                <a:gd name="T26" fmla="*/ 619 w 621"/>
                <a:gd name="T27" fmla="*/ 2 h 21"/>
                <a:gd name="T28" fmla="*/ 619 w 621"/>
                <a:gd name="T29" fmla="*/ 2 h 21"/>
                <a:gd name="T30" fmla="*/ 621 w 621"/>
                <a:gd name="T31" fmla="*/ 4 h 21"/>
                <a:gd name="T32" fmla="*/ 621 w 621"/>
                <a:gd name="T33" fmla="*/ 4 h 21"/>
                <a:gd name="T34" fmla="*/ 621 w 621"/>
                <a:gd name="T35" fmla="*/ 6 h 21"/>
                <a:gd name="T36" fmla="*/ 621 w 621"/>
                <a:gd name="T37" fmla="*/ 14 h 21"/>
                <a:gd name="T38" fmla="*/ 621 w 621"/>
                <a:gd name="T39" fmla="*/ 15 h 21"/>
                <a:gd name="T40" fmla="*/ 619 w 621"/>
                <a:gd name="T41" fmla="*/ 17 h 21"/>
                <a:gd name="T42" fmla="*/ 619 w 621"/>
                <a:gd name="T43" fmla="*/ 19 h 21"/>
                <a:gd name="T44" fmla="*/ 617 w 621"/>
                <a:gd name="T45" fmla="*/ 19 h 21"/>
                <a:gd name="T46" fmla="*/ 616 w 621"/>
                <a:gd name="T47" fmla="*/ 21 h 21"/>
                <a:gd name="T48" fmla="*/ 616 w 621"/>
                <a:gd name="T49" fmla="*/ 21 h 21"/>
                <a:gd name="T50" fmla="*/ 614 w 621"/>
                <a:gd name="T51" fmla="*/ 21 h 21"/>
                <a:gd name="T52" fmla="*/ 614 w 621"/>
                <a:gd name="T53" fmla="*/ 21 h 21"/>
                <a:gd name="T54" fmla="*/ 7 w 621"/>
                <a:gd name="T55" fmla="*/ 21 h 21"/>
                <a:gd name="T56" fmla="*/ 5 w 621"/>
                <a:gd name="T57" fmla="*/ 21 h 21"/>
                <a:gd name="T58" fmla="*/ 3 w 621"/>
                <a:gd name="T59" fmla="*/ 21 h 21"/>
                <a:gd name="T60" fmla="*/ 3 w 621"/>
                <a:gd name="T61" fmla="*/ 19 h 21"/>
                <a:gd name="T62" fmla="*/ 2 w 621"/>
                <a:gd name="T63" fmla="*/ 19 h 21"/>
                <a:gd name="T64" fmla="*/ 2 w 621"/>
                <a:gd name="T65" fmla="*/ 17 h 21"/>
                <a:gd name="T66" fmla="*/ 0 w 621"/>
                <a:gd name="T67" fmla="*/ 17 h 21"/>
                <a:gd name="T68" fmla="*/ 0 w 621"/>
                <a:gd name="T69" fmla="*/ 15 h 21"/>
                <a:gd name="T70" fmla="*/ 0 w 621"/>
                <a:gd name="T71" fmla="*/ 14 h 21"/>
                <a:gd name="T72" fmla="*/ 0 w 621"/>
                <a:gd name="T7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1" h="21">
                  <a:moveTo>
                    <a:pt x="0" y="8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612" y="0"/>
                  </a:lnTo>
                  <a:lnTo>
                    <a:pt x="614" y="0"/>
                  </a:lnTo>
                  <a:lnTo>
                    <a:pt x="616" y="0"/>
                  </a:lnTo>
                  <a:lnTo>
                    <a:pt x="617" y="0"/>
                  </a:lnTo>
                  <a:lnTo>
                    <a:pt x="619" y="2"/>
                  </a:lnTo>
                  <a:lnTo>
                    <a:pt x="619" y="2"/>
                  </a:lnTo>
                  <a:lnTo>
                    <a:pt x="621" y="4"/>
                  </a:lnTo>
                  <a:lnTo>
                    <a:pt x="621" y="4"/>
                  </a:lnTo>
                  <a:lnTo>
                    <a:pt x="621" y="6"/>
                  </a:lnTo>
                  <a:lnTo>
                    <a:pt x="621" y="14"/>
                  </a:lnTo>
                  <a:lnTo>
                    <a:pt x="621" y="15"/>
                  </a:lnTo>
                  <a:lnTo>
                    <a:pt x="619" y="17"/>
                  </a:lnTo>
                  <a:lnTo>
                    <a:pt x="619" y="19"/>
                  </a:lnTo>
                  <a:lnTo>
                    <a:pt x="617" y="19"/>
                  </a:lnTo>
                  <a:lnTo>
                    <a:pt x="616" y="21"/>
                  </a:lnTo>
                  <a:lnTo>
                    <a:pt x="616" y="21"/>
                  </a:lnTo>
                  <a:lnTo>
                    <a:pt x="614" y="21"/>
                  </a:lnTo>
                  <a:lnTo>
                    <a:pt x="614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69" name="Freeform 267"/>
            <p:cNvSpPr>
              <a:spLocks/>
            </p:cNvSpPr>
            <p:nvPr/>
          </p:nvSpPr>
          <p:spPr bwMode="auto">
            <a:xfrm>
              <a:off x="4756" y="1940"/>
              <a:ext cx="621" cy="21"/>
            </a:xfrm>
            <a:custGeom>
              <a:avLst/>
              <a:gdLst>
                <a:gd name="T0" fmla="*/ 0 w 621"/>
                <a:gd name="T1" fmla="*/ 8 h 21"/>
                <a:gd name="T2" fmla="*/ 0 w 621"/>
                <a:gd name="T3" fmla="*/ 6 h 21"/>
                <a:gd name="T4" fmla="*/ 0 w 621"/>
                <a:gd name="T5" fmla="*/ 4 h 21"/>
                <a:gd name="T6" fmla="*/ 0 w 621"/>
                <a:gd name="T7" fmla="*/ 2 h 21"/>
                <a:gd name="T8" fmla="*/ 2 w 621"/>
                <a:gd name="T9" fmla="*/ 2 h 21"/>
                <a:gd name="T10" fmla="*/ 3 w 621"/>
                <a:gd name="T11" fmla="*/ 0 h 21"/>
                <a:gd name="T12" fmla="*/ 3 w 621"/>
                <a:gd name="T13" fmla="*/ 0 h 21"/>
                <a:gd name="T14" fmla="*/ 5 w 621"/>
                <a:gd name="T15" fmla="*/ 0 h 21"/>
                <a:gd name="T16" fmla="*/ 7 w 621"/>
                <a:gd name="T17" fmla="*/ 0 h 21"/>
                <a:gd name="T18" fmla="*/ 612 w 621"/>
                <a:gd name="T19" fmla="*/ 0 h 21"/>
                <a:gd name="T20" fmla="*/ 614 w 621"/>
                <a:gd name="T21" fmla="*/ 0 h 21"/>
                <a:gd name="T22" fmla="*/ 616 w 621"/>
                <a:gd name="T23" fmla="*/ 0 h 21"/>
                <a:gd name="T24" fmla="*/ 617 w 621"/>
                <a:gd name="T25" fmla="*/ 0 h 21"/>
                <a:gd name="T26" fmla="*/ 619 w 621"/>
                <a:gd name="T27" fmla="*/ 2 h 21"/>
                <a:gd name="T28" fmla="*/ 619 w 621"/>
                <a:gd name="T29" fmla="*/ 2 h 21"/>
                <a:gd name="T30" fmla="*/ 621 w 621"/>
                <a:gd name="T31" fmla="*/ 4 h 21"/>
                <a:gd name="T32" fmla="*/ 621 w 621"/>
                <a:gd name="T33" fmla="*/ 4 h 21"/>
                <a:gd name="T34" fmla="*/ 621 w 621"/>
                <a:gd name="T35" fmla="*/ 6 h 21"/>
                <a:gd name="T36" fmla="*/ 621 w 621"/>
                <a:gd name="T37" fmla="*/ 14 h 21"/>
                <a:gd name="T38" fmla="*/ 621 w 621"/>
                <a:gd name="T39" fmla="*/ 15 h 21"/>
                <a:gd name="T40" fmla="*/ 619 w 621"/>
                <a:gd name="T41" fmla="*/ 17 h 21"/>
                <a:gd name="T42" fmla="*/ 619 w 621"/>
                <a:gd name="T43" fmla="*/ 19 h 21"/>
                <a:gd name="T44" fmla="*/ 617 w 621"/>
                <a:gd name="T45" fmla="*/ 19 h 21"/>
                <a:gd name="T46" fmla="*/ 616 w 621"/>
                <a:gd name="T47" fmla="*/ 21 h 21"/>
                <a:gd name="T48" fmla="*/ 616 w 621"/>
                <a:gd name="T49" fmla="*/ 21 h 21"/>
                <a:gd name="T50" fmla="*/ 614 w 621"/>
                <a:gd name="T51" fmla="*/ 21 h 21"/>
                <a:gd name="T52" fmla="*/ 614 w 621"/>
                <a:gd name="T53" fmla="*/ 21 h 21"/>
                <a:gd name="T54" fmla="*/ 7 w 621"/>
                <a:gd name="T55" fmla="*/ 21 h 21"/>
                <a:gd name="T56" fmla="*/ 5 w 621"/>
                <a:gd name="T57" fmla="*/ 21 h 21"/>
                <a:gd name="T58" fmla="*/ 3 w 621"/>
                <a:gd name="T59" fmla="*/ 21 h 21"/>
                <a:gd name="T60" fmla="*/ 3 w 621"/>
                <a:gd name="T61" fmla="*/ 19 h 21"/>
                <a:gd name="T62" fmla="*/ 2 w 621"/>
                <a:gd name="T63" fmla="*/ 19 h 21"/>
                <a:gd name="T64" fmla="*/ 2 w 621"/>
                <a:gd name="T65" fmla="*/ 17 h 21"/>
                <a:gd name="T66" fmla="*/ 0 w 621"/>
                <a:gd name="T67" fmla="*/ 17 h 21"/>
                <a:gd name="T68" fmla="*/ 0 w 621"/>
                <a:gd name="T69" fmla="*/ 15 h 21"/>
                <a:gd name="T70" fmla="*/ 0 w 621"/>
                <a:gd name="T71" fmla="*/ 14 h 21"/>
                <a:gd name="T72" fmla="*/ 0 w 621"/>
                <a:gd name="T7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1" h="21">
                  <a:moveTo>
                    <a:pt x="0" y="8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612" y="0"/>
                  </a:lnTo>
                  <a:lnTo>
                    <a:pt x="614" y="0"/>
                  </a:lnTo>
                  <a:lnTo>
                    <a:pt x="616" y="0"/>
                  </a:lnTo>
                  <a:lnTo>
                    <a:pt x="617" y="0"/>
                  </a:lnTo>
                  <a:lnTo>
                    <a:pt x="619" y="2"/>
                  </a:lnTo>
                  <a:lnTo>
                    <a:pt x="619" y="2"/>
                  </a:lnTo>
                  <a:lnTo>
                    <a:pt x="621" y="4"/>
                  </a:lnTo>
                  <a:lnTo>
                    <a:pt x="621" y="4"/>
                  </a:lnTo>
                  <a:lnTo>
                    <a:pt x="621" y="6"/>
                  </a:lnTo>
                  <a:lnTo>
                    <a:pt x="621" y="14"/>
                  </a:lnTo>
                  <a:lnTo>
                    <a:pt x="621" y="15"/>
                  </a:lnTo>
                  <a:lnTo>
                    <a:pt x="619" y="17"/>
                  </a:lnTo>
                  <a:lnTo>
                    <a:pt x="619" y="19"/>
                  </a:lnTo>
                  <a:lnTo>
                    <a:pt x="617" y="19"/>
                  </a:lnTo>
                  <a:lnTo>
                    <a:pt x="616" y="21"/>
                  </a:lnTo>
                  <a:lnTo>
                    <a:pt x="616" y="21"/>
                  </a:lnTo>
                  <a:lnTo>
                    <a:pt x="614" y="21"/>
                  </a:lnTo>
                  <a:lnTo>
                    <a:pt x="614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0" name="Freeform 268"/>
            <p:cNvSpPr>
              <a:spLocks/>
            </p:cNvSpPr>
            <p:nvPr/>
          </p:nvSpPr>
          <p:spPr bwMode="auto">
            <a:xfrm>
              <a:off x="4758" y="1950"/>
              <a:ext cx="617" cy="7"/>
            </a:xfrm>
            <a:custGeom>
              <a:avLst/>
              <a:gdLst>
                <a:gd name="T0" fmla="*/ 0 w 617"/>
                <a:gd name="T1" fmla="*/ 7 h 7"/>
                <a:gd name="T2" fmla="*/ 5 w 617"/>
                <a:gd name="T3" fmla="*/ 0 h 7"/>
                <a:gd name="T4" fmla="*/ 610 w 617"/>
                <a:gd name="T5" fmla="*/ 0 h 7"/>
                <a:gd name="T6" fmla="*/ 617 w 61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7" h="7">
                  <a:moveTo>
                    <a:pt x="0" y="7"/>
                  </a:moveTo>
                  <a:lnTo>
                    <a:pt x="5" y="0"/>
                  </a:lnTo>
                  <a:lnTo>
                    <a:pt x="610" y="0"/>
                  </a:lnTo>
                  <a:lnTo>
                    <a:pt x="617" y="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1" name="Freeform 269"/>
            <p:cNvSpPr>
              <a:spLocks noEditPoints="1"/>
            </p:cNvSpPr>
            <p:nvPr/>
          </p:nvSpPr>
          <p:spPr bwMode="auto">
            <a:xfrm>
              <a:off x="4797" y="1814"/>
              <a:ext cx="537" cy="104"/>
            </a:xfrm>
            <a:custGeom>
              <a:avLst/>
              <a:gdLst>
                <a:gd name="T0" fmla="*/ 537 w 537"/>
                <a:gd name="T1" fmla="*/ 38 h 104"/>
                <a:gd name="T2" fmla="*/ 537 w 537"/>
                <a:gd name="T3" fmla="*/ 100 h 104"/>
                <a:gd name="T4" fmla="*/ 535 w 537"/>
                <a:gd name="T5" fmla="*/ 104 h 104"/>
                <a:gd name="T6" fmla="*/ 443 w 537"/>
                <a:gd name="T7" fmla="*/ 102 h 104"/>
                <a:gd name="T8" fmla="*/ 441 w 537"/>
                <a:gd name="T9" fmla="*/ 40 h 104"/>
                <a:gd name="T10" fmla="*/ 443 w 537"/>
                <a:gd name="T11" fmla="*/ 38 h 104"/>
                <a:gd name="T12" fmla="*/ 406 w 537"/>
                <a:gd name="T13" fmla="*/ 83 h 104"/>
                <a:gd name="T14" fmla="*/ 430 w 537"/>
                <a:gd name="T15" fmla="*/ 85 h 104"/>
                <a:gd name="T16" fmla="*/ 432 w 537"/>
                <a:gd name="T17" fmla="*/ 102 h 104"/>
                <a:gd name="T18" fmla="*/ 428 w 537"/>
                <a:gd name="T19" fmla="*/ 104 h 104"/>
                <a:gd name="T20" fmla="*/ 359 w 537"/>
                <a:gd name="T21" fmla="*/ 104 h 104"/>
                <a:gd name="T22" fmla="*/ 359 w 537"/>
                <a:gd name="T23" fmla="*/ 85 h 104"/>
                <a:gd name="T24" fmla="*/ 361 w 537"/>
                <a:gd name="T25" fmla="*/ 83 h 104"/>
                <a:gd name="T26" fmla="*/ 430 w 537"/>
                <a:gd name="T27" fmla="*/ 36 h 104"/>
                <a:gd name="T28" fmla="*/ 430 w 537"/>
                <a:gd name="T29" fmla="*/ 64 h 104"/>
                <a:gd name="T30" fmla="*/ 428 w 537"/>
                <a:gd name="T31" fmla="*/ 66 h 104"/>
                <a:gd name="T32" fmla="*/ 361 w 537"/>
                <a:gd name="T33" fmla="*/ 64 h 104"/>
                <a:gd name="T34" fmla="*/ 359 w 537"/>
                <a:gd name="T35" fmla="*/ 38 h 104"/>
                <a:gd name="T36" fmla="*/ 361 w 537"/>
                <a:gd name="T37" fmla="*/ 36 h 104"/>
                <a:gd name="T38" fmla="*/ 430 w 537"/>
                <a:gd name="T39" fmla="*/ 0 h 104"/>
                <a:gd name="T40" fmla="*/ 430 w 537"/>
                <a:gd name="T41" fmla="*/ 17 h 104"/>
                <a:gd name="T42" fmla="*/ 428 w 537"/>
                <a:gd name="T43" fmla="*/ 21 h 104"/>
                <a:gd name="T44" fmla="*/ 359 w 537"/>
                <a:gd name="T45" fmla="*/ 21 h 104"/>
                <a:gd name="T46" fmla="*/ 359 w 537"/>
                <a:gd name="T47" fmla="*/ 2 h 104"/>
                <a:gd name="T48" fmla="*/ 359 w 537"/>
                <a:gd name="T49" fmla="*/ 0 h 104"/>
                <a:gd name="T50" fmla="*/ 351 w 537"/>
                <a:gd name="T51" fmla="*/ 36 h 104"/>
                <a:gd name="T52" fmla="*/ 353 w 537"/>
                <a:gd name="T53" fmla="*/ 38 h 104"/>
                <a:gd name="T54" fmla="*/ 351 w 537"/>
                <a:gd name="T55" fmla="*/ 102 h 104"/>
                <a:gd name="T56" fmla="*/ 289 w 537"/>
                <a:gd name="T57" fmla="*/ 91 h 104"/>
                <a:gd name="T58" fmla="*/ 4 w 537"/>
                <a:gd name="T59" fmla="*/ 104 h 104"/>
                <a:gd name="T60" fmla="*/ 2 w 537"/>
                <a:gd name="T61" fmla="*/ 100 h 104"/>
                <a:gd name="T62" fmla="*/ 2 w 537"/>
                <a:gd name="T63" fmla="*/ 36 h 104"/>
                <a:gd name="T64" fmla="*/ 259 w 537"/>
                <a:gd name="T65" fmla="*/ 0 h 104"/>
                <a:gd name="T66" fmla="*/ 351 w 537"/>
                <a:gd name="T67" fmla="*/ 0 h 104"/>
                <a:gd name="T68" fmla="*/ 351 w 537"/>
                <a:gd name="T69" fmla="*/ 19 h 104"/>
                <a:gd name="T70" fmla="*/ 349 w 537"/>
                <a:gd name="T71" fmla="*/ 21 h 104"/>
                <a:gd name="T72" fmla="*/ 257 w 537"/>
                <a:gd name="T73" fmla="*/ 19 h 104"/>
                <a:gd name="T74" fmla="*/ 257 w 537"/>
                <a:gd name="T75" fmla="*/ 2 h 104"/>
                <a:gd name="T76" fmla="*/ 259 w 537"/>
                <a:gd name="T77" fmla="*/ 0 h 104"/>
                <a:gd name="T78" fmla="*/ 248 w 537"/>
                <a:gd name="T79" fmla="*/ 0 h 104"/>
                <a:gd name="T80" fmla="*/ 248 w 537"/>
                <a:gd name="T81" fmla="*/ 19 h 104"/>
                <a:gd name="T82" fmla="*/ 246 w 537"/>
                <a:gd name="T83" fmla="*/ 21 h 104"/>
                <a:gd name="T84" fmla="*/ 154 w 537"/>
                <a:gd name="T85" fmla="*/ 19 h 104"/>
                <a:gd name="T86" fmla="*/ 154 w 537"/>
                <a:gd name="T87" fmla="*/ 2 h 104"/>
                <a:gd name="T88" fmla="*/ 156 w 537"/>
                <a:gd name="T89" fmla="*/ 0 h 104"/>
                <a:gd name="T90" fmla="*/ 145 w 537"/>
                <a:gd name="T91" fmla="*/ 0 h 104"/>
                <a:gd name="T92" fmla="*/ 146 w 537"/>
                <a:gd name="T93" fmla="*/ 17 h 104"/>
                <a:gd name="T94" fmla="*/ 145 w 537"/>
                <a:gd name="T95" fmla="*/ 21 h 104"/>
                <a:gd name="T96" fmla="*/ 53 w 537"/>
                <a:gd name="T97" fmla="*/ 21 h 104"/>
                <a:gd name="T98" fmla="*/ 51 w 537"/>
                <a:gd name="T99" fmla="*/ 2 h 104"/>
                <a:gd name="T100" fmla="*/ 53 w 537"/>
                <a:gd name="T101" fmla="*/ 0 h 104"/>
                <a:gd name="T102" fmla="*/ 28 w 537"/>
                <a:gd name="T103" fmla="*/ 0 h 104"/>
                <a:gd name="T104" fmla="*/ 28 w 537"/>
                <a:gd name="T105" fmla="*/ 4 h 104"/>
                <a:gd name="T106" fmla="*/ 28 w 537"/>
                <a:gd name="T107" fmla="*/ 21 h 104"/>
                <a:gd name="T108" fmla="*/ 4 w 537"/>
                <a:gd name="T109" fmla="*/ 21 h 104"/>
                <a:gd name="T110" fmla="*/ 2 w 537"/>
                <a:gd name="T111" fmla="*/ 17 h 104"/>
                <a:gd name="T112" fmla="*/ 4 w 537"/>
                <a:gd name="T1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7" h="104">
                  <a:moveTo>
                    <a:pt x="445" y="38"/>
                  </a:moveTo>
                  <a:lnTo>
                    <a:pt x="533" y="38"/>
                  </a:lnTo>
                  <a:lnTo>
                    <a:pt x="535" y="38"/>
                  </a:lnTo>
                  <a:lnTo>
                    <a:pt x="535" y="38"/>
                  </a:lnTo>
                  <a:lnTo>
                    <a:pt x="535" y="38"/>
                  </a:lnTo>
                  <a:lnTo>
                    <a:pt x="537" y="38"/>
                  </a:lnTo>
                  <a:lnTo>
                    <a:pt x="537" y="40"/>
                  </a:lnTo>
                  <a:lnTo>
                    <a:pt x="537" y="40"/>
                  </a:lnTo>
                  <a:lnTo>
                    <a:pt x="537" y="40"/>
                  </a:lnTo>
                  <a:lnTo>
                    <a:pt x="537" y="40"/>
                  </a:lnTo>
                  <a:lnTo>
                    <a:pt x="537" y="100"/>
                  </a:lnTo>
                  <a:lnTo>
                    <a:pt x="537" y="100"/>
                  </a:lnTo>
                  <a:lnTo>
                    <a:pt x="537" y="102"/>
                  </a:lnTo>
                  <a:lnTo>
                    <a:pt x="537" y="102"/>
                  </a:lnTo>
                  <a:lnTo>
                    <a:pt x="537" y="102"/>
                  </a:lnTo>
                  <a:lnTo>
                    <a:pt x="535" y="104"/>
                  </a:lnTo>
                  <a:lnTo>
                    <a:pt x="535" y="104"/>
                  </a:lnTo>
                  <a:lnTo>
                    <a:pt x="535" y="104"/>
                  </a:lnTo>
                  <a:lnTo>
                    <a:pt x="533" y="104"/>
                  </a:lnTo>
                  <a:lnTo>
                    <a:pt x="445" y="104"/>
                  </a:lnTo>
                  <a:lnTo>
                    <a:pt x="443" y="104"/>
                  </a:lnTo>
                  <a:lnTo>
                    <a:pt x="443" y="104"/>
                  </a:lnTo>
                  <a:lnTo>
                    <a:pt x="443" y="104"/>
                  </a:lnTo>
                  <a:lnTo>
                    <a:pt x="443" y="102"/>
                  </a:lnTo>
                  <a:lnTo>
                    <a:pt x="441" y="102"/>
                  </a:lnTo>
                  <a:lnTo>
                    <a:pt x="441" y="102"/>
                  </a:lnTo>
                  <a:lnTo>
                    <a:pt x="441" y="100"/>
                  </a:lnTo>
                  <a:lnTo>
                    <a:pt x="441" y="100"/>
                  </a:lnTo>
                  <a:lnTo>
                    <a:pt x="441" y="40"/>
                  </a:lnTo>
                  <a:lnTo>
                    <a:pt x="441" y="40"/>
                  </a:lnTo>
                  <a:lnTo>
                    <a:pt x="441" y="40"/>
                  </a:lnTo>
                  <a:lnTo>
                    <a:pt x="441" y="40"/>
                  </a:lnTo>
                  <a:lnTo>
                    <a:pt x="443" y="38"/>
                  </a:lnTo>
                  <a:lnTo>
                    <a:pt x="443" y="38"/>
                  </a:lnTo>
                  <a:lnTo>
                    <a:pt x="443" y="38"/>
                  </a:lnTo>
                  <a:lnTo>
                    <a:pt x="443" y="38"/>
                  </a:lnTo>
                  <a:lnTo>
                    <a:pt x="445" y="38"/>
                  </a:lnTo>
                  <a:close/>
                  <a:moveTo>
                    <a:pt x="361" y="83"/>
                  </a:moveTo>
                  <a:lnTo>
                    <a:pt x="383" y="83"/>
                  </a:lnTo>
                  <a:lnTo>
                    <a:pt x="383" y="76"/>
                  </a:lnTo>
                  <a:lnTo>
                    <a:pt x="406" y="76"/>
                  </a:lnTo>
                  <a:lnTo>
                    <a:pt x="406" y="83"/>
                  </a:lnTo>
                  <a:lnTo>
                    <a:pt x="428" y="83"/>
                  </a:lnTo>
                  <a:lnTo>
                    <a:pt x="430" y="83"/>
                  </a:lnTo>
                  <a:lnTo>
                    <a:pt x="430" y="83"/>
                  </a:lnTo>
                  <a:lnTo>
                    <a:pt x="430" y="83"/>
                  </a:lnTo>
                  <a:lnTo>
                    <a:pt x="430" y="85"/>
                  </a:lnTo>
                  <a:lnTo>
                    <a:pt x="430" y="85"/>
                  </a:lnTo>
                  <a:lnTo>
                    <a:pt x="432" y="85"/>
                  </a:lnTo>
                  <a:lnTo>
                    <a:pt x="432" y="85"/>
                  </a:lnTo>
                  <a:lnTo>
                    <a:pt x="432" y="87"/>
                  </a:lnTo>
                  <a:lnTo>
                    <a:pt x="432" y="102"/>
                  </a:lnTo>
                  <a:lnTo>
                    <a:pt x="432" y="102"/>
                  </a:lnTo>
                  <a:lnTo>
                    <a:pt x="432" y="102"/>
                  </a:lnTo>
                  <a:lnTo>
                    <a:pt x="430" y="104"/>
                  </a:lnTo>
                  <a:lnTo>
                    <a:pt x="430" y="104"/>
                  </a:lnTo>
                  <a:lnTo>
                    <a:pt x="430" y="104"/>
                  </a:lnTo>
                  <a:lnTo>
                    <a:pt x="430" y="104"/>
                  </a:lnTo>
                  <a:lnTo>
                    <a:pt x="430" y="104"/>
                  </a:lnTo>
                  <a:lnTo>
                    <a:pt x="428" y="104"/>
                  </a:lnTo>
                  <a:lnTo>
                    <a:pt x="361" y="104"/>
                  </a:lnTo>
                  <a:lnTo>
                    <a:pt x="361" y="104"/>
                  </a:lnTo>
                  <a:lnTo>
                    <a:pt x="361" y="104"/>
                  </a:lnTo>
                  <a:lnTo>
                    <a:pt x="359" y="104"/>
                  </a:lnTo>
                  <a:lnTo>
                    <a:pt x="359" y="104"/>
                  </a:lnTo>
                  <a:lnTo>
                    <a:pt x="359" y="104"/>
                  </a:lnTo>
                  <a:lnTo>
                    <a:pt x="359" y="102"/>
                  </a:lnTo>
                  <a:lnTo>
                    <a:pt x="359" y="102"/>
                  </a:lnTo>
                  <a:lnTo>
                    <a:pt x="359" y="102"/>
                  </a:lnTo>
                  <a:lnTo>
                    <a:pt x="359" y="87"/>
                  </a:lnTo>
                  <a:lnTo>
                    <a:pt x="359" y="85"/>
                  </a:lnTo>
                  <a:lnTo>
                    <a:pt x="359" y="85"/>
                  </a:lnTo>
                  <a:lnTo>
                    <a:pt x="359" y="85"/>
                  </a:lnTo>
                  <a:lnTo>
                    <a:pt x="359" y="85"/>
                  </a:lnTo>
                  <a:lnTo>
                    <a:pt x="359" y="83"/>
                  </a:lnTo>
                  <a:lnTo>
                    <a:pt x="361" y="83"/>
                  </a:lnTo>
                  <a:lnTo>
                    <a:pt x="361" y="83"/>
                  </a:lnTo>
                  <a:lnTo>
                    <a:pt x="361" y="83"/>
                  </a:lnTo>
                  <a:close/>
                  <a:moveTo>
                    <a:pt x="362" y="36"/>
                  </a:moveTo>
                  <a:lnTo>
                    <a:pt x="428" y="36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30" y="36"/>
                  </a:lnTo>
                  <a:lnTo>
                    <a:pt x="430" y="36"/>
                  </a:lnTo>
                  <a:lnTo>
                    <a:pt x="430" y="36"/>
                  </a:lnTo>
                  <a:lnTo>
                    <a:pt x="430" y="38"/>
                  </a:lnTo>
                  <a:lnTo>
                    <a:pt x="430" y="38"/>
                  </a:lnTo>
                  <a:lnTo>
                    <a:pt x="430" y="38"/>
                  </a:lnTo>
                  <a:lnTo>
                    <a:pt x="430" y="63"/>
                  </a:lnTo>
                  <a:lnTo>
                    <a:pt x="430" y="64"/>
                  </a:lnTo>
                  <a:lnTo>
                    <a:pt x="430" y="64"/>
                  </a:lnTo>
                  <a:lnTo>
                    <a:pt x="430" y="64"/>
                  </a:lnTo>
                  <a:lnTo>
                    <a:pt x="430" y="64"/>
                  </a:lnTo>
                  <a:lnTo>
                    <a:pt x="430" y="66"/>
                  </a:lnTo>
                  <a:lnTo>
                    <a:pt x="428" y="66"/>
                  </a:lnTo>
                  <a:lnTo>
                    <a:pt x="428" y="66"/>
                  </a:lnTo>
                  <a:lnTo>
                    <a:pt x="428" y="66"/>
                  </a:lnTo>
                  <a:lnTo>
                    <a:pt x="362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6"/>
                  </a:lnTo>
                  <a:lnTo>
                    <a:pt x="361" y="64"/>
                  </a:lnTo>
                  <a:lnTo>
                    <a:pt x="361" y="64"/>
                  </a:lnTo>
                  <a:lnTo>
                    <a:pt x="359" y="64"/>
                  </a:lnTo>
                  <a:lnTo>
                    <a:pt x="359" y="64"/>
                  </a:lnTo>
                  <a:lnTo>
                    <a:pt x="359" y="63"/>
                  </a:lnTo>
                  <a:lnTo>
                    <a:pt x="359" y="38"/>
                  </a:lnTo>
                  <a:lnTo>
                    <a:pt x="359" y="38"/>
                  </a:lnTo>
                  <a:lnTo>
                    <a:pt x="359" y="38"/>
                  </a:lnTo>
                  <a:lnTo>
                    <a:pt x="361" y="36"/>
                  </a:lnTo>
                  <a:lnTo>
                    <a:pt x="361" y="36"/>
                  </a:lnTo>
                  <a:lnTo>
                    <a:pt x="361" y="36"/>
                  </a:lnTo>
                  <a:lnTo>
                    <a:pt x="361" y="36"/>
                  </a:lnTo>
                  <a:lnTo>
                    <a:pt x="361" y="36"/>
                  </a:lnTo>
                  <a:lnTo>
                    <a:pt x="362" y="36"/>
                  </a:lnTo>
                  <a:close/>
                  <a:moveTo>
                    <a:pt x="361" y="0"/>
                  </a:moveTo>
                  <a:lnTo>
                    <a:pt x="428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30" y="2"/>
                  </a:lnTo>
                  <a:lnTo>
                    <a:pt x="430" y="2"/>
                  </a:lnTo>
                  <a:lnTo>
                    <a:pt x="430" y="2"/>
                  </a:lnTo>
                  <a:lnTo>
                    <a:pt x="430" y="17"/>
                  </a:lnTo>
                  <a:lnTo>
                    <a:pt x="430" y="19"/>
                  </a:lnTo>
                  <a:lnTo>
                    <a:pt x="430" y="19"/>
                  </a:lnTo>
                  <a:lnTo>
                    <a:pt x="430" y="19"/>
                  </a:lnTo>
                  <a:lnTo>
                    <a:pt x="430" y="19"/>
                  </a:lnTo>
                  <a:lnTo>
                    <a:pt x="430" y="21"/>
                  </a:lnTo>
                  <a:lnTo>
                    <a:pt x="428" y="21"/>
                  </a:lnTo>
                  <a:lnTo>
                    <a:pt x="428" y="21"/>
                  </a:lnTo>
                  <a:lnTo>
                    <a:pt x="428" y="21"/>
                  </a:lnTo>
                  <a:lnTo>
                    <a:pt x="361" y="21"/>
                  </a:lnTo>
                  <a:lnTo>
                    <a:pt x="361" y="21"/>
                  </a:lnTo>
                  <a:lnTo>
                    <a:pt x="359" y="21"/>
                  </a:lnTo>
                  <a:lnTo>
                    <a:pt x="359" y="21"/>
                  </a:lnTo>
                  <a:lnTo>
                    <a:pt x="359" y="19"/>
                  </a:lnTo>
                  <a:lnTo>
                    <a:pt x="359" y="19"/>
                  </a:lnTo>
                  <a:lnTo>
                    <a:pt x="359" y="19"/>
                  </a:lnTo>
                  <a:lnTo>
                    <a:pt x="359" y="19"/>
                  </a:lnTo>
                  <a:lnTo>
                    <a:pt x="359" y="17"/>
                  </a:lnTo>
                  <a:lnTo>
                    <a:pt x="359" y="2"/>
                  </a:lnTo>
                  <a:lnTo>
                    <a:pt x="359" y="2"/>
                  </a:lnTo>
                  <a:lnTo>
                    <a:pt x="359" y="2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61" y="0"/>
                  </a:lnTo>
                  <a:lnTo>
                    <a:pt x="361" y="0"/>
                  </a:lnTo>
                  <a:close/>
                  <a:moveTo>
                    <a:pt x="4" y="34"/>
                  </a:moveTo>
                  <a:lnTo>
                    <a:pt x="349" y="34"/>
                  </a:lnTo>
                  <a:lnTo>
                    <a:pt x="351" y="34"/>
                  </a:lnTo>
                  <a:lnTo>
                    <a:pt x="351" y="36"/>
                  </a:lnTo>
                  <a:lnTo>
                    <a:pt x="351" y="36"/>
                  </a:lnTo>
                  <a:lnTo>
                    <a:pt x="353" y="36"/>
                  </a:lnTo>
                  <a:lnTo>
                    <a:pt x="353" y="36"/>
                  </a:lnTo>
                  <a:lnTo>
                    <a:pt x="353" y="38"/>
                  </a:lnTo>
                  <a:lnTo>
                    <a:pt x="353" y="38"/>
                  </a:lnTo>
                  <a:lnTo>
                    <a:pt x="353" y="38"/>
                  </a:lnTo>
                  <a:lnTo>
                    <a:pt x="353" y="100"/>
                  </a:lnTo>
                  <a:lnTo>
                    <a:pt x="353" y="100"/>
                  </a:lnTo>
                  <a:lnTo>
                    <a:pt x="353" y="100"/>
                  </a:lnTo>
                  <a:lnTo>
                    <a:pt x="353" y="102"/>
                  </a:lnTo>
                  <a:lnTo>
                    <a:pt x="353" y="102"/>
                  </a:lnTo>
                  <a:lnTo>
                    <a:pt x="351" y="102"/>
                  </a:lnTo>
                  <a:lnTo>
                    <a:pt x="351" y="102"/>
                  </a:lnTo>
                  <a:lnTo>
                    <a:pt x="351" y="104"/>
                  </a:lnTo>
                  <a:lnTo>
                    <a:pt x="349" y="104"/>
                  </a:lnTo>
                  <a:lnTo>
                    <a:pt x="315" y="104"/>
                  </a:lnTo>
                  <a:lnTo>
                    <a:pt x="315" y="91"/>
                  </a:lnTo>
                  <a:lnTo>
                    <a:pt x="289" y="91"/>
                  </a:lnTo>
                  <a:lnTo>
                    <a:pt x="289" y="102"/>
                  </a:lnTo>
                  <a:lnTo>
                    <a:pt x="66" y="102"/>
                  </a:lnTo>
                  <a:lnTo>
                    <a:pt x="66" y="91"/>
                  </a:lnTo>
                  <a:lnTo>
                    <a:pt x="41" y="91"/>
                  </a:lnTo>
                  <a:lnTo>
                    <a:pt x="41" y="104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4" y="34"/>
                  </a:lnTo>
                  <a:close/>
                  <a:moveTo>
                    <a:pt x="259" y="0"/>
                  </a:moveTo>
                  <a:lnTo>
                    <a:pt x="349" y="0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1" y="2"/>
                  </a:lnTo>
                  <a:lnTo>
                    <a:pt x="351" y="2"/>
                  </a:lnTo>
                  <a:lnTo>
                    <a:pt x="351" y="2"/>
                  </a:lnTo>
                  <a:lnTo>
                    <a:pt x="351" y="17"/>
                  </a:lnTo>
                  <a:lnTo>
                    <a:pt x="351" y="19"/>
                  </a:lnTo>
                  <a:lnTo>
                    <a:pt x="351" y="19"/>
                  </a:lnTo>
                  <a:lnTo>
                    <a:pt x="351" y="19"/>
                  </a:lnTo>
                  <a:lnTo>
                    <a:pt x="351" y="19"/>
                  </a:lnTo>
                  <a:lnTo>
                    <a:pt x="351" y="21"/>
                  </a:lnTo>
                  <a:lnTo>
                    <a:pt x="351" y="21"/>
                  </a:lnTo>
                  <a:lnTo>
                    <a:pt x="349" y="21"/>
                  </a:lnTo>
                  <a:lnTo>
                    <a:pt x="349" y="21"/>
                  </a:lnTo>
                  <a:lnTo>
                    <a:pt x="259" y="21"/>
                  </a:lnTo>
                  <a:lnTo>
                    <a:pt x="259" y="21"/>
                  </a:lnTo>
                  <a:lnTo>
                    <a:pt x="259" y="21"/>
                  </a:lnTo>
                  <a:lnTo>
                    <a:pt x="259" y="21"/>
                  </a:lnTo>
                  <a:lnTo>
                    <a:pt x="257" y="19"/>
                  </a:lnTo>
                  <a:lnTo>
                    <a:pt x="257" y="19"/>
                  </a:lnTo>
                  <a:lnTo>
                    <a:pt x="257" y="19"/>
                  </a:lnTo>
                  <a:lnTo>
                    <a:pt x="257" y="19"/>
                  </a:lnTo>
                  <a:lnTo>
                    <a:pt x="257" y="17"/>
                  </a:lnTo>
                  <a:lnTo>
                    <a:pt x="257" y="2"/>
                  </a:lnTo>
                  <a:lnTo>
                    <a:pt x="257" y="2"/>
                  </a:lnTo>
                  <a:lnTo>
                    <a:pt x="257" y="2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59" y="0"/>
                  </a:lnTo>
                  <a:close/>
                  <a:moveTo>
                    <a:pt x="156" y="0"/>
                  </a:move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48" y="17"/>
                  </a:lnTo>
                  <a:lnTo>
                    <a:pt x="248" y="19"/>
                  </a:lnTo>
                  <a:lnTo>
                    <a:pt x="248" y="19"/>
                  </a:lnTo>
                  <a:lnTo>
                    <a:pt x="248" y="19"/>
                  </a:lnTo>
                  <a:lnTo>
                    <a:pt x="248" y="19"/>
                  </a:lnTo>
                  <a:lnTo>
                    <a:pt x="246" y="21"/>
                  </a:lnTo>
                  <a:lnTo>
                    <a:pt x="246" y="21"/>
                  </a:lnTo>
                  <a:lnTo>
                    <a:pt x="246" y="21"/>
                  </a:lnTo>
                  <a:lnTo>
                    <a:pt x="246" y="21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4" y="21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54" y="17"/>
                  </a:lnTo>
                  <a:lnTo>
                    <a:pt x="154" y="2"/>
                  </a:lnTo>
                  <a:lnTo>
                    <a:pt x="154" y="2"/>
                  </a:lnTo>
                  <a:lnTo>
                    <a:pt x="154" y="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6" y="0"/>
                  </a:lnTo>
                  <a:lnTo>
                    <a:pt x="156" y="0"/>
                  </a:lnTo>
                  <a:close/>
                  <a:moveTo>
                    <a:pt x="54" y="0"/>
                  </a:moveTo>
                  <a:lnTo>
                    <a:pt x="143" y="0"/>
                  </a:lnTo>
                  <a:lnTo>
                    <a:pt x="143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6" y="17"/>
                  </a:lnTo>
                  <a:lnTo>
                    <a:pt x="146" y="17"/>
                  </a:lnTo>
                  <a:lnTo>
                    <a:pt x="145" y="19"/>
                  </a:lnTo>
                  <a:lnTo>
                    <a:pt x="145" y="19"/>
                  </a:lnTo>
                  <a:lnTo>
                    <a:pt x="145" y="19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143" y="21"/>
                  </a:lnTo>
                  <a:lnTo>
                    <a:pt x="143" y="21"/>
                  </a:lnTo>
                  <a:lnTo>
                    <a:pt x="54" y="21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7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4" y="0"/>
                  </a:lnTo>
                  <a:close/>
                  <a:moveTo>
                    <a:pt x="4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17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21"/>
                  </a:lnTo>
                  <a:lnTo>
                    <a:pt x="28" y="21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2" name="Freeform 270"/>
            <p:cNvSpPr>
              <a:spLocks/>
            </p:cNvSpPr>
            <p:nvPr/>
          </p:nvSpPr>
          <p:spPr bwMode="auto">
            <a:xfrm>
              <a:off x="5238" y="1852"/>
              <a:ext cx="96" cy="66"/>
            </a:xfrm>
            <a:custGeom>
              <a:avLst/>
              <a:gdLst>
                <a:gd name="T0" fmla="*/ 4 w 96"/>
                <a:gd name="T1" fmla="*/ 0 h 66"/>
                <a:gd name="T2" fmla="*/ 92 w 96"/>
                <a:gd name="T3" fmla="*/ 0 h 66"/>
                <a:gd name="T4" fmla="*/ 94 w 96"/>
                <a:gd name="T5" fmla="*/ 0 h 66"/>
                <a:gd name="T6" fmla="*/ 94 w 96"/>
                <a:gd name="T7" fmla="*/ 0 h 66"/>
                <a:gd name="T8" fmla="*/ 94 w 96"/>
                <a:gd name="T9" fmla="*/ 0 h 66"/>
                <a:gd name="T10" fmla="*/ 96 w 96"/>
                <a:gd name="T11" fmla="*/ 0 h 66"/>
                <a:gd name="T12" fmla="*/ 96 w 96"/>
                <a:gd name="T13" fmla="*/ 2 h 66"/>
                <a:gd name="T14" fmla="*/ 96 w 96"/>
                <a:gd name="T15" fmla="*/ 2 h 66"/>
                <a:gd name="T16" fmla="*/ 96 w 96"/>
                <a:gd name="T17" fmla="*/ 2 h 66"/>
                <a:gd name="T18" fmla="*/ 96 w 96"/>
                <a:gd name="T19" fmla="*/ 2 h 66"/>
                <a:gd name="T20" fmla="*/ 96 w 96"/>
                <a:gd name="T21" fmla="*/ 62 h 66"/>
                <a:gd name="T22" fmla="*/ 96 w 96"/>
                <a:gd name="T23" fmla="*/ 62 h 66"/>
                <a:gd name="T24" fmla="*/ 96 w 96"/>
                <a:gd name="T25" fmla="*/ 64 h 66"/>
                <a:gd name="T26" fmla="*/ 96 w 96"/>
                <a:gd name="T27" fmla="*/ 64 h 66"/>
                <a:gd name="T28" fmla="*/ 96 w 96"/>
                <a:gd name="T29" fmla="*/ 64 h 66"/>
                <a:gd name="T30" fmla="*/ 94 w 96"/>
                <a:gd name="T31" fmla="*/ 66 h 66"/>
                <a:gd name="T32" fmla="*/ 94 w 96"/>
                <a:gd name="T33" fmla="*/ 66 h 66"/>
                <a:gd name="T34" fmla="*/ 94 w 96"/>
                <a:gd name="T35" fmla="*/ 66 h 66"/>
                <a:gd name="T36" fmla="*/ 92 w 96"/>
                <a:gd name="T37" fmla="*/ 66 h 66"/>
                <a:gd name="T38" fmla="*/ 4 w 96"/>
                <a:gd name="T39" fmla="*/ 66 h 66"/>
                <a:gd name="T40" fmla="*/ 2 w 96"/>
                <a:gd name="T41" fmla="*/ 66 h 66"/>
                <a:gd name="T42" fmla="*/ 2 w 96"/>
                <a:gd name="T43" fmla="*/ 66 h 66"/>
                <a:gd name="T44" fmla="*/ 2 w 96"/>
                <a:gd name="T45" fmla="*/ 66 h 66"/>
                <a:gd name="T46" fmla="*/ 2 w 96"/>
                <a:gd name="T47" fmla="*/ 64 h 66"/>
                <a:gd name="T48" fmla="*/ 0 w 96"/>
                <a:gd name="T49" fmla="*/ 64 h 66"/>
                <a:gd name="T50" fmla="*/ 0 w 96"/>
                <a:gd name="T51" fmla="*/ 64 h 66"/>
                <a:gd name="T52" fmla="*/ 0 w 96"/>
                <a:gd name="T53" fmla="*/ 62 h 66"/>
                <a:gd name="T54" fmla="*/ 0 w 96"/>
                <a:gd name="T55" fmla="*/ 62 h 66"/>
                <a:gd name="T56" fmla="*/ 0 w 96"/>
                <a:gd name="T57" fmla="*/ 2 h 66"/>
                <a:gd name="T58" fmla="*/ 0 w 96"/>
                <a:gd name="T59" fmla="*/ 2 h 66"/>
                <a:gd name="T60" fmla="*/ 0 w 96"/>
                <a:gd name="T61" fmla="*/ 2 h 66"/>
                <a:gd name="T62" fmla="*/ 0 w 96"/>
                <a:gd name="T63" fmla="*/ 2 h 66"/>
                <a:gd name="T64" fmla="*/ 2 w 96"/>
                <a:gd name="T65" fmla="*/ 0 h 66"/>
                <a:gd name="T66" fmla="*/ 2 w 96"/>
                <a:gd name="T67" fmla="*/ 0 h 66"/>
                <a:gd name="T68" fmla="*/ 2 w 96"/>
                <a:gd name="T69" fmla="*/ 0 h 66"/>
                <a:gd name="T70" fmla="*/ 2 w 96"/>
                <a:gd name="T71" fmla="*/ 0 h 66"/>
                <a:gd name="T72" fmla="*/ 4 w 96"/>
                <a:gd name="T7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66">
                  <a:moveTo>
                    <a:pt x="4" y="0"/>
                  </a:move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2" y="66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3" name="Freeform 271"/>
            <p:cNvSpPr>
              <a:spLocks/>
            </p:cNvSpPr>
            <p:nvPr/>
          </p:nvSpPr>
          <p:spPr bwMode="auto">
            <a:xfrm>
              <a:off x="5156" y="1890"/>
              <a:ext cx="73" cy="28"/>
            </a:xfrm>
            <a:custGeom>
              <a:avLst/>
              <a:gdLst>
                <a:gd name="T0" fmla="*/ 2 w 73"/>
                <a:gd name="T1" fmla="*/ 7 h 28"/>
                <a:gd name="T2" fmla="*/ 24 w 73"/>
                <a:gd name="T3" fmla="*/ 7 h 28"/>
                <a:gd name="T4" fmla="*/ 24 w 73"/>
                <a:gd name="T5" fmla="*/ 0 h 28"/>
                <a:gd name="T6" fmla="*/ 47 w 73"/>
                <a:gd name="T7" fmla="*/ 0 h 28"/>
                <a:gd name="T8" fmla="*/ 47 w 73"/>
                <a:gd name="T9" fmla="*/ 7 h 28"/>
                <a:gd name="T10" fmla="*/ 69 w 73"/>
                <a:gd name="T11" fmla="*/ 7 h 28"/>
                <a:gd name="T12" fmla="*/ 71 w 73"/>
                <a:gd name="T13" fmla="*/ 7 h 28"/>
                <a:gd name="T14" fmla="*/ 71 w 73"/>
                <a:gd name="T15" fmla="*/ 7 h 28"/>
                <a:gd name="T16" fmla="*/ 71 w 73"/>
                <a:gd name="T17" fmla="*/ 7 h 28"/>
                <a:gd name="T18" fmla="*/ 71 w 73"/>
                <a:gd name="T19" fmla="*/ 9 h 28"/>
                <a:gd name="T20" fmla="*/ 71 w 73"/>
                <a:gd name="T21" fmla="*/ 9 h 28"/>
                <a:gd name="T22" fmla="*/ 73 w 73"/>
                <a:gd name="T23" fmla="*/ 9 h 28"/>
                <a:gd name="T24" fmla="*/ 73 w 73"/>
                <a:gd name="T25" fmla="*/ 9 h 28"/>
                <a:gd name="T26" fmla="*/ 73 w 73"/>
                <a:gd name="T27" fmla="*/ 11 h 28"/>
                <a:gd name="T28" fmla="*/ 73 w 73"/>
                <a:gd name="T29" fmla="*/ 26 h 28"/>
                <a:gd name="T30" fmla="*/ 73 w 73"/>
                <a:gd name="T31" fmla="*/ 26 h 28"/>
                <a:gd name="T32" fmla="*/ 73 w 73"/>
                <a:gd name="T33" fmla="*/ 26 h 28"/>
                <a:gd name="T34" fmla="*/ 71 w 73"/>
                <a:gd name="T35" fmla="*/ 28 h 28"/>
                <a:gd name="T36" fmla="*/ 71 w 73"/>
                <a:gd name="T37" fmla="*/ 28 h 28"/>
                <a:gd name="T38" fmla="*/ 71 w 73"/>
                <a:gd name="T39" fmla="*/ 28 h 28"/>
                <a:gd name="T40" fmla="*/ 71 w 73"/>
                <a:gd name="T41" fmla="*/ 28 h 28"/>
                <a:gd name="T42" fmla="*/ 71 w 73"/>
                <a:gd name="T43" fmla="*/ 28 h 28"/>
                <a:gd name="T44" fmla="*/ 69 w 73"/>
                <a:gd name="T45" fmla="*/ 28 h 28"/>
                <a:gd name="T46" fmla="*/ 2 w 73"/>
                <a:gd name="T47" fmla="*/ 28 h 28"/>
                <a:gd name="T48" fmla="*/ 2 w 73"/>
                <a:gd name="T49" fmla="*/ 28 h 28"/>
                <a:gd name="T50" fmla="*/ 2 w 73"/>
                <a:gd name="T51" fmla="*/ 28 h 28"/>
                <a:gd name="T52" fmla="*/ 0 w 73"/>
                <a:gd name="T53" fmla="*/ 28 h 28"/>
                <a:gd name="T54" fmla="*/ 0 w 73"/>
                <a:gd name="T55" fmla="*/ 28 h 28"/>
                <a:gd name="T56" fmla="*/ 0 w 73"/>
                <a:gd name="T57" fmla="*/ 28 h 28"/>
                <a:gd name="T58" fmla="*/ 0 w 73"/>
                <a:gd name="T59" fmla="*/ 26 h 28"/>
                <a:gd name="T60" fmla="*/ 0 w 73"/>
                <a:gd name="T61" fmla="*/ 26 h 28"/>
                <a:gd name="T62" fmla="*/ 0 w 73"/>
                <a:gd name="T63" fmla="*/ 26 h 28"/>
                <a:gd name="T64" fmla="*/ 0 w 73"/>
                <a:gd name="T65" fmla="*/ 11 h 28"/>
                <a:gd name="T66" fmla="*/ 0 w 73"/>
                <a:gd name="T67" fmla="*/ 9 h 28"/>
                <a:gd name="T68" fmla="*/ 0 w 73"/>
                <a:gd name="T69" fmla="*/ 9 h 28"/>
                <a:gd name="T70" fmla="*/ 0 w 73"/>
                <a:gd name="T71" fmla="*/ 9 h 28"/>
                <a:gd name="T72" fmla="*/ 0 w 73"/>
                <a:gd name="T73" fmla="*/ 9 h 28"/>
                <a:gd name="T74" fmla="*/ 0 w 73"/>
                <a:gd name="T75" fmla="*/ 7 h 28"/>
                <a:gd name="T76" fmla="*/ 2 w 73"/>
                <a:gd name="T77" fmla="*/ 7 h 28"/>
                <a:gd name="T78" fmla="*/ 2 w 73"/>
                <a:gd name="T79" fmla="*/ 7 h 28"/>
                <a:gd name="T80" fmla="*/ 2 w 73"/>
                <a:gd name="T81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28">
                  <a:moveTo>
                    <a:pt x="2" y="7"/>
                  </a:moveTo>
                  <a:lnTo>
                    <a:pt x="24" y="7"/>
                  </a:lnTo>
                  <a:lnTo>
                    <a:pt x="24" y="0"/>
                  </a:lnTo>
                  <a:lnTo>
                    <a:pt x="47" y="0"/>
                  </a:lnTo>
                  <a:lnTo>
                    <a:pt x="47" y="7"/>
                  </a:lnTo>
                  <a:lnTo>
                    <a:pt x="69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69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4" name="Freeform 272"/>
            <p:cNvSpPr>
              <a:spLocks/>
            </p:cNvSpPr>
            <p:nvPr/>
          </p:nvSpPr>
          <p:spPr bwMode="auto">
            <a:xfrm>
              <a:off x="5156" y="1850"/>
              <a:ext cx="71" cy="30"/>
            </a:xfrm>
            <a:custGeom>
              <a:avLst/>
              <a:gdLst>
                <a:gd name="T0" fmla="*/ 3 w 71"/>
                <a:gd name="T1" fmla="*/ 0 h 30"/>
                <a:gd name="T2" fmla="*/ 69 w 71"/>
                <a:gd name="T3" fmla="*/ 0 h 30"/>
                <a:gd name="T4" fmla="*/ 69 w 71"/>
                <a:gd name="T5" fmla="*/ 0 h 30"/>
                <a:gd name="T6" fmla="*/ 69 w 71"/>
                <a:gd name="T7" fmla="*/ 0 h 30"/>
                <a:gd name="T8" fmla="*/ 71 w 71"/>
                <a:gd name="T9" fmla="*/ 0 h 30"/>
                <a:gd name="T10" fmla="*/ 71 w 71"/>
                <a:gd name="T11" fmla="*/ 0 h 30"/>
                <a:gd name="T12" fmla="*/ 71 w 71"/>
                <a:gd name="T13" fmla="*/ 0 h 30"/>
                <a:gd name="T14" fmla="*/ 71 w 71"/>
                <a:gd name="T15" fmla="*/ 2 h 30"/>
                <a:gd name="T16" fmla="*/ 71 w 71"/>
                <a:gd name="T17" fmla="*/ 2 h 30"/>
                <a:gd name="T18" fmla="*/ 71 w 71"/>
                <a:gd name="T19" fmla="*/ 2 h 30"/>
                <a:gd name="T20" fmla="*/ 71 w 71"/>
                <a:gd name="T21" fmla="*/ 27 h 30"/>
                <a:gd name="T22" fmla="*/ 71 w 71"/>
                <a:gd name="T23" fmla="*/ 28 h 30"/>
                <a:gd name="T24" fmla="*/ 71 w 71"/>
                <a:gd name="T25" fmla="*/ 28 h 30"/>
                <a:gd name="T26" fmla="*/ 71 w 71"/>
                <a:gd name="T27" fmla="*/ 28 h 30"/>
                <a:gd name="T28" fmla="*/ 71 w 71"/>
                <a:gd name="T29" fmla="*/ 28 h 30"/>
                <a:gd name="T30" fmla="*/ 71 w 71"/>
                <a:gd name="T31" fmla="*/ 30 h 30"/>
                <a:gd name="T32" fmla="*/ 69 w 71"/>
                <a:gd name="T33" fmla="*/ 30 h 30"/>
                <a:gd name="T34" fmla="*/ 69 w 71"/>
                <a:gd name="T35" fmla="*/ 30 h 30"/>
                <a:gd name="T36" fmla="*/ 69 w 71"/>
                <a:gd name="T37" fmla="*/ 30 h 30"/>
                <a:gd name="T38" fmla="*/ 3 w 71"/>
                <a:gd name="T39" fmla="*/ 30 h 30"/>
                <a:gd name="T40" fmla="*/ 2 w 71"/>
                <a:gd name="T41" fmla="*/ 30 h 30"/>
                <a:gd name="T42" fmla="*/ 2 w 71"/>
                <a:gd name="T43" fmla="*/ 30 h 30"/>
                <a:gd name="T44" fmla="*/ 2 w 71"/>
                <a:gd name="T45" fmla="*/ 30 h 30"/>
                <a:gd name="T46" fmla="*/ 2 w 71"/>
                <a:gd name="T47" fmla="*/ 28 h 30"/>
                <a:gd name="T48" fmla="*/ 2 w 71"/>
                <a:gd name="T49" fmla="*/ 28 h 30"/>
                <a:gd name="T50" fmla="*/ 0 w 71"/>
                <a:gd name="T51" fmla="*/ 28 h 30"/>
                <a:gd name="T52" fmla="*/ 0 w 71"/>
                <a:gd name="T53" fmla="*/ 28 h 30"/>
                <a:gd name="T54" fmla="*/ 0 w 71"/>
                <a:gd name="T55" fmla="*/ 27 h 30"/>
                <a:gd name="T56" fmla="*/ 0 w 71"/>
                <a:gd name="T57" fmla="*/ 2 h 30"/>
                <a:gd name="T58" fmla="*/ 0 w 71"/>
                <a:gd name="T59" fmla="*/ 2 h 30"/>
                <a:gd name="T60" fmla="*/ 0 w 71"/>
                <a:gd name="T61" fmla="*/ 2 h 30"/>
                <a:gd name="T62" fmla="*/ 2 w 71"/>
                <a:gd name="T63" fmla="*/ 0 h 30"/>
                <a:gd name="T64" fmla="*/ 2 w 71"/>
                <a:gd name="T65" fmla="*/ 0 h 30"/>
                <a:gd name="T66" fmla="*/ 2 w 71"/>
                <a:gd name="T67" fmla="*/ 0 h 30"/>
                <a:gd name="T68" fmla="*/ 2 w 71"/>
                <a:gd name="T69" fmla="*/ 0 h 30"/>
                <a:gd name="T70" fmla="*/ 2 w 71"/>
                <a:gd name="T71" fmla="*/ 0 h 30"/>
                <a:gd name="T72" fmla="*/ 3 w 71"/>
                <a:gd name="T7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" h="30">
                  <a:moveTo>
                    <a:pt x="3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1" y="27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71" y="30"/>
                  </a:lnTo>
                  <a:lnTo>
                    <a:pt x="69" y="30"/>
                  </a:lnTo>
                  <a:lnTo>
                    <a:pt x="69" y="30"/>
                  </a:lnTo>
                  <a:lnTo>
                    <a:pt x="69" y="30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5" name="Freeform 273"/>
            <p:cNvSpPr>
              <a:spLocks/>
            </p:cNvSpPr>
            <p:nvPr/>
          </p:nvSpPr>
          <p:spPr bwMode="auto">
            <a:xfrm>
              <a:off x="5156" y="1814"/>
              <a:ext cx="71" cy="21"/>
            </a:xfrm>
            <a:custGeom>
              <a:avLst/>
              <a:gdLst>
                <a:gd name="T0" fmla="*/ 2 w 71"/>
                <a:gd name="T1" fmla="*/ 0 h 21"/>
                <a:gd name="T2" fmla="*/ 69 w 71"/>
                <a:gd name="T3" fmla="*/ 0 h 21"/>
                <a:gd name="T4" fmla="*/ 69 w 71"/>
                <a:gd name="T5" fmla="*/ 0 h 21"/>
                <a:gd name="T6" fmla="*/ 69 w 71"/>
                <a:gd name="T7" fmla="*/ 0 h 21"/>
                <a:gd name="T8" fmla="*/ 71 w 71"/>
                <a:gd name="T9" fmla="*/ 0 h 21"/>
                <a:gd name="T10" fmla="*/ 71 w 71"/>
                <a:gd name="T11" fmla="*/ 0 h 21"/>
                <a:gd name="T12" fmla="*/ 71 w 71"/>
                <a:gd name="T13" fmla="*/ 0 h 21"/>
                <a:gd name="T14" fmla="*/ 71 w 71"/>
                <a:gd name="T15" fmla="*/ 2 h 21"/>
                <a:gd name="T16" fmla="*/ 71 w 71"/>
                <a:gd name="T17" fmla="*/ 2 h 21"/>
                <a:gd name="T18" fmla="*/ 71 w 71"/>
                <a:gd name="T19" fmla="*/ 2 h 21"/>
                <a:gd name="T20" fmla="*/ 71 w 71"/>
                <a:gd name="T21" fmla="*/ 17 h 21"/>
                <a:gd name="T22" fmla="*/ 71 w 71"/>
                <a:gd name="T23" fmla="*/ 19 h 21"/>
                <a:gd name="T24" fmla="*/ 71 w 71"/>
                <a:gd name="T25" fmla="*/ 19 h 21"/>
                <a:gd name="T26" fmla="*/ 71 w 71"/>
                <a:gd name="T27" fmla="*/ 19 h 21"/>
                <a:gd name="T28" fmla="*/ 71 w 71"/>
                <a:gd name="T29" fmla="*/ 19 h 21"/>
                <a:gd name="T30" fmla="*/ 71 w 71"/>
                <a:gd name="T31" fmla="*/ 21 h 21"/>
                <a:gd name="T32" fmla="*/ 69 w 71"/>
                <a:gd name="T33" fmla="*/ 21 h 21"/>
                <a:gd name="T34" fmla="*/ 69 w 71"/>
                <a:gd name="T35" fmla="*/ 21 h 21"/>
                <a:gd name="T36" fmla="*/ 69 w 71"/>
                <a:gd name="T37" fmla="*/ 21 h 21"/>
                <a:gd name="T38" fmla="*/ 2 w 71"/>
                <a:gd name="T39" fmla="*/ 21 h 21"/>
                <a:gd name="T40" fmla="*/ 2 w 71"/>
                <a:gd name="T41" fmla="*/ 21 h 21"/>
                <a:gd name="T42" fmla="*/ 0 w 71"/>
                <a:gd name="T43" fmla="*/ 21 h 21"/>
                <a:gd name="T44" fmla="*/ 0 w 71"/>
                <a:gd name="T45" fmla="*/ 21 h 21"/>
                <a:gd name="T46" fmla="*/ 0 w 71"/>
                <a:gd name="T47" fmla="*/ 19 h 21"/>
                <a:gd name="T48" fmla="*/ 0 w 71"/>
                <a:gd name="T49" fmla="*/ 19 h 21"/>
                <a:gd name="T50" fmla="*/ 0 w 71"/>
                <a:gd name="T51" fmla="*/ 19 h 21"/>
                <a:gd name="T52" fmla="*/ 0 w 71"/>
                <a:gd name="T53" fmla="*/ 19 h 21"/>
                <a:gd name="T54" fmla="*/ 0 w 71"/>
                <a:gd name="T55" fmla="*/ 17 h 21"/>
                <a:gd name="T56" fmla="*/ 0 w 71"/>
                <a:gd name="T57" fmla="*/ 2 h 21"/>
                <a:gd name="T58" fmla="*/ 0 w 71"/>
                <a:gd name="T59" fmla="*/ 2 h 21"/>
                <a:gd name="T60" fmla="*/ 0 w 71"/>
                <a:gd name="T61" fmla="*/ 2 h 21"/>
                <a:gd name="T62" fmla="*/ 0 w 71"/>
                <a:gd name="T63" fmla="*/ 0 h 21"/>
                <a:gd name="T64" fmla="*/ 0 w 71"/>
                <a:gd name="T65" fmla="*/ 0 h 21"/>
                <a:gd name="T66" fmla="*/ 0 w 71"/>
                <a:gd name="T67" fmla="*/ 0 h 21"/>
                <a:gd name="T68" fmla="*/ 0 w 71"/>
                <a:gd name="T69" fmla="*/ 0 h 21"/>
                <a:gd name="T70" fmla="*/ 2 w 71"/>
                <a:gd name="T71" fmla="*/ 0 h 21"/>
                <a:gd name="T72" fmla="*/ 2 w 71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" h="21">
                  <a:moveTo>
                    <a:pt x="2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1" y="17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9" y="21"/>
                  </a:lnTo>
                  <a:lnTo>
                    <a:pt x="69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6" name="Freeform 274"/>
            <p:cNvSpPr>
              <a:spLocks/>
            </p:cNvSpPr>
            <p:nvPr/>
          </p:nvSpPr>
          <p:spPr bwMode="auto">
            <a:xfrm>
              <a:off x="4797" y="1848"/>
              <a:ext cx="353" cy="70"/>
            </a:xfrm>
            <a:custGeom>
              <a:avLst/>
              <a:gdLst>
                <a:gd name="T0" fmla="*/ 4 w 353"/>
                <a:gd name="T1" fmla="*/ 0 h 70"/>
                <a:gd name="T2" fmla="*/ 349 w 353"/>
                <a:gd name="T3" fmla="*/ 0 h 70"/>
                <a:gd name="T4" fmla="*/ 351 w 353"/>
                <a:gd name="T5" fmla="*/ 0 h 70"/>
                <a:gd name="T6" fmla="*/ 351 w 353"/>
                <a:gd name="T7" fmla="*/ 2 h 70"/>
                <a:gd name="T8" fmla="*/ 351 w 353"/>
                <a:gd name="T9" fmla="*/ 2 h 70"/>
                <a:gd name="T10" fmla="*/ 353 w 353"/>
                <a:gd name="T11" fmla="*/ 2 h 70"/>
                <a:gd name="T12" fmla="*/ 353 w 353"/>
                <a:gd name="T13" fmla="*/ 2 h 70"/>
                <a:gd name="T14" fmla="*/ 353 w 353"/>
                <a:gd name="T15" fmla="*/ 4 h 70"/>
                <a:gd name="T16" fmla="*/ 353 w 353"/>
                <a:gd name="T17" fmla="*/ 4 h 70"/>
                <a:gd name="T18" fmla="*/ 353 w 353"/>
                <a:gd name="T19" fmla="*/ 4 h 70"/>
                <a:gd name="T20" fmla="*/ 353 w 353"/>
                <a:gd name="T21" fmla="*/ 66 h 70"/>
                <a:gd name="T22" fmla="*/ 353 w 353"/>
                <a:gd name="T23" fmla="*/ 66 h 70"/>
                <a:gd name="T24" fmla="*/ 353 w 353"/>
                <a:gd name="T25" fmla="*/ 66 h 70"/>
                <a:gd name="T26" fmla="*/ 353 w 353"/>
                <a:gd name="T27" fmla="*/ 68 h 70"/>
                <a:gd name="T28" fmla="*/ 353 w 353"/>
                <a:gd name="T29" fmla="*/ 68 h 70"/>
                <a:gd name="T30" fmla="*/ 351 w 353"/>
                <a:gd name="T31" fmla="*/ 68 h 70"/>
                <a:gd name="T32" fmla="*/ 351 w 353"/>
                <a:gd name="T33" fmla="*/ 68 h 70"/>
                <a:gd name="T34" fmla="*/ 351 w 353"/>
                <a:gd name="T35" fmla="*/ 70 h 70"/>
                <a:gd name="T36" fmla="*/ 349 w 353"/>
                <a:gd name="T37" fmla="*/ 70 h 70"/>
                <a:gd name="T38" fmla="*/ 315 w 353"/>
                <a:gd name="T39" fmla="*/ 70 h 70"/>
                <a:gd name="T40" fmla="*/ 315 w 353"/>
                <a:gd name="T41" fmla="*/ 57 h 70"/>
                <a:gd name="T42" fmla="*/ 289 w 353"/>
                <a:gd name="T43" fmla="*/ 57 h 70"/>
                <a:gd name="T44" fmla="*/ 289 w 353"/>
                <a:gd name="T45" fmla="*/ 68 h 70"/>
                <a:gd name="T46" fmla="*/ 66 w 353"/>
                <a:gd name="T47" fmla="*/ 68 h 70"/>
                <a:gd name="T48" fmla="*/ 66 w 353"/>
                <a:gd name="T49" fmla="*/ 57 h 70"/>
                <a:gd name="T50" fmla="*/ 41 w 353"/>
                <a:gd name="T51" fmla="*/ 57 h 70"/>
                <a:gd name="T52" fmla="*/ 41 w 353"/>
                <a:gd name="T53" fmla="*/ 70 h 70"/>
                <a:gd name="T54" fmla="*/ 4 w 353"/>
                <a:gd name="T55" fmla="*/ 70 h 70"/>
                <a:gd name="T56" fmla="*/ 4 w 353"/>
                <a:gd name="T57" fmla="*/ 70 h 70"/>
                <a:gd name="T58" fmla="*/ 2 w 353"/>
                <a:gd name="T59" fmla="*/ 68 h 70"/>
                <a:gd name="T60" fmla="*/ 2 w 353"/>
                <a:gd name="T61" fmla="*/ 68 h 70"/>
                <a:gd name="T62" fmla="*/ 2 w 353"/>
                <a:gd name="T63" fmla="*/ 68 h 70"/>
                <a:gd name="T64" fmla="*/ 2 w 353"/>
                <a:gd name="T65" fmla="*/ 68 h 70"/>
                <a:gd name="T66" fmla="*/ 2 w 353"/>
                <a:gd name="T67" fmla="*/ 66 h 70"/>
                <a:gd name="T68" fmla="*/ 0 w 353"/>
                <a:gd name="T69" fmla="*/ 66 h 70"/>
                <a:gd name="T70" fmla="*/ 0 w 353"/>
                <a:gd name="T71" fmla="*/ 66 h 70"/>
                <a:gd name="T72" fmla="*/ 0 w 353"/>
                <a:gd name="T73" fmla="*/ 4 h 70"/>
                <a:gd name="T74" fmla="*/ 0 w 353"/>
                <a:gd name="T75" fmla="*/ 4 h 70"/>
                <a:gd name="T76" fmla="*/ 2 w 353"/>
                <a:gd name="T77" fmla="*/ 4 h 70"/>
                <a:gd name="T78" fmla="*/ 2 w 353"/>
                <a:gd name="T79" fmla="*/ 2 h 70"/>
                <a:gd name="T80" fmla="*/ 2 w 353"/>
                <a:gd name="T81" fmla="*/ 2 h 70"/>
                <a:gd name="T82" fmla="*/ 2 w 353"/>
                <a:gd name="T83" fmla="*/ 2 h 70"/>
                <a:gd name="T84" fmla="*/ 2 w 353"/>
                <a:gd name="T85" fmla="*/ 2 h 70"/>
                <a:gd name="T86" fmla="*/ 4 w 353"/>
                <a:gd name="T87" fmla="*/ 0 h 70"/>
                <a:gd name="T88" fmla="*/ 4 w 353"/>
                <a:gd name="T8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3" h="70">
                  <a:moveTo>
                    <a:pt x="4" y="0"/>
                  </a:moveTo>
                  <a:lnTo>
                    <a:pt x="349" y="0"/>
                  </a:lnTo>
                  <a:lnTo>
                    <a:pt x="351" y="0"/>
                  </a:lnTo>
                  <a:lnTo>
                    <a:pt x="351" y="2"/>
                  </a:lnTo>
                  <a:lnTo>
                    <a:pt x="351" y="2"/>
                  </a:lnTo>
                  <a:lnTo>
                    <a:pt x="353" y="2"/>
                  </a:lnTo>
                  <a:lnTo>
                    <a:pt x="353" y="2"/>
                  </a:lnTo>
                  <a:lnTo>
                    <a:pt x="353" y="4"/>
                  </a:lnTo>
                  <a:lnTo>
                    <a:pt x="353" y="4"/>
                  </a:lnTo>
                  <a:lnTo>
                    <a:pt x="353" y="4"/>
                  </a:lnTo>
                  <a:lnTo>
                    <a:pt x="353" y="66"/>
                  </a:lnTo>
                  <a:lnTo>
                    <a:pt x="353" y="66"/>
                  </a:lnTo>
                  <a:lnTo>
                    <a:pt x="353" y="66"/>
                  </a:lnTo>
                  <a:lnTo>
                    <a:pt x="353" y="68"/>
                  </a:lnTo>
                  <a:lnTo>
                    <a:pt x="353" y="68"/>
                  </a:lnTo>
                  <a:lnTo>
                    <a:pt x="351" y="68"/>
                  </a:lnTo>
                  <a:lnTo>
                    <a:pt x="351" y="68"/>
                  </a:lnTo>
                  <a:lnTo>
                    <a:pt x="351" y="70"/>
                  </a:lnTo>
                  <a:lnTo>
                    <a:pt x="349" y="70"/>
                  </a:lnTo>
                  <a:lnTo>
                    <a:pt x="315" y="70"/>
                  </a:lnTo>
                  <a:lnTo>
                    <a:pt x="315" y="57"/>
                  </a:lnTo>
                  <a:lnTo>
                    <a:pt x="289" y="57"/>
                  </a:lnTo>
                  <a:lnTo>
                    <a:pt x="289" y="68"/>
                  </a:lnTo>
                  <a:lnTo>
                    <a:pt x="66" y="68"/>
                  </a:lnTo>
                  <a:lnTo>
                    <a:pt x="66" y="57"/>
                  </a:lnTo>
                  <a:lnTo>
                    <a:pt x="41" y="57"/>
                  </a:lnTo>
                  <a:lnTo>
                    <a:pt x="41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7" name="Freeform 275"/>
            <p:cNvSpPr>
              <a:spLocks/>
            </p:cNvSpPr>
            <p:nvPr/>
          </p:nvSpPr>
          <p:spPr bwMode="auto">
            <a:xfrm>
              <a:off x="5054" y="1814"/>
              <a:ext cx="94" cy="21"/>
            </a:xfrm>
            <a:custGeom>
              <a:avLst/>
              <a:gdLst>
                <a:gd name="T0" fmla="*/ 2 w 94"/>
                <a:gd name="T1" fmla="*/ 0 h 21"/>
                <a:gd name="T2" fmla="*/ 92 w 94"/>
                <a:gd name="T3" fmla="*/ 0 h 21"/>
                <a:gd name="T4" fmla="*/ 92 w 94"/>
                <a:gd name="T5" fmla="*/ 0 h 21"/>
                <a:gd name="T6" fmla="*/ 94 w 94"/>
                <a:gd name="T7" fmla="*/ 0 h 21"/>
                <a:gd name="T8" fmla="*/ 94 w 94"/>
                <a:gd name="T9" fmla="*/ 0 h 21"/>
                <a:gd name="T10" fmla="*/ 94 w 94"/>
                <a:gd name="T11" fmla="*/ 0 h 21"/>
                <a:gd name="T12" fmla="*/ 94 w 94"/>
                <a:gd name="T13" fmla="*/ 0 h 21"/>
                <a:gd name="T14" fmla="*/ 94 w 94"/>
                <a:gd name="T15" fmla="*/ 2 h 21"/>
                <a:gd name="T16" fmla="*/ 94 w 94"/>
                <a:gd name="T17" fmla="*/ 2 h 21"/>
                <a:gd name="T18" fmla="*/ 94 w 94"/>
                <a:gd name="T19" fmla="*/ 2 h 21"/>
                <a:gd name="T20" fmla="*/ 94 w 94"/>
                <a:gd name="T21" fmla="*/ 17 h 21"/>
                <a:gd name="T22" fmla="*/ 94 w 94"/>
                <a:gd name="T23" fmla="*/ 19 h 21"/>
                <a:gd name="T24" fmla="*/ 94 w 94"/>
                <a:gd name="T25" fmla="*/ 19 h 21"/>
                <a:gd name="T26" fmla="*/ 94 w 94"/>
                <a:gd name="T27" fmla="*/ 19 h 21"/>
                <a:gd name="T28" fmla="*/ 94 w 94"/>
                <a:gd name="T29" fmla="*/ 19 h 21"/>
                <a:gd name="T30" fmla="*/ 94 w 94"/>
                <a:gd name="T31" fmla="*/ 21 h 21"/>
                <a:gd name="T32" fmla="*/ 94 w 94"/>
                <a:gd name="T33" fmla="*/ 21 h 21"/>
                <a:gd name="T34" fmla="*/ 92 w 94"/>
                <a:gd name="T35" fmla="*/ 21 h 21"/>
                <a:gd name="T36" fmla="*/ 92 w 94"/>
                <a:gd name="T37" fmla="*/ 21 h 21"/>
                <a:gd name="T38" fmla="*/ 2 w 94"/>
                <a:gd name="T39" fmla="*/ 21 h 21"/>
                <a:gd name="T40" fmla="*/ 2 w 94"/>
                <a:gd name="T41" fmla="*/ 21 h 21"/>
                <a:gd name="T42" fmla="*/ 2 w 94"/>
                <a:gd name="T43" fmla="*/ 21 h 21"/>
                <a:gd name="T44" fmla="*/ 2 w 94"/>
                <a:gd name="T45" fmla="*/ 21 h 21"/>
                <a:gd name="T46" fmla="*/ 0 w 94"/>
                <a:gd name="T47" fmla="*/ 19 h 21"/>
                <a:gd name="T48" fmla="*/ 0 w 94"/>
                <a:gd name="T49" fmla="*/ 19 h 21"/>
                <a:gd name="T50" fmla="*/ 0 w 94"/>
                <a:gd name="T51" fmla="*/ 19 h 21"/>
                <a:gd name="T52" fmla="*/ 0 w 94"/>
                <a:gd name="T53" fmla="*/ 19 h 21"/>
                <a:gd name="T54" fmla="*/ 0 w 94"/>
                <a:gd name="T55" fmla="*/ 17 h 21"/>
                <a:gd name="T56" fmla="*/ 0 w 94"/>
                <a:gd name="T57" fmla="*/ 2 h 21"/>
                <a:gd name="T58" fmla="*/ 0 w 94"/>
                <a:gd name="T59" fmla="*/ 2 h 21"/>
                <a:gd name="T60" fmla="*/ 0 w 94"/>
                <a:gd name="T61" fmla="*/ 2 h 21"/>
                <a:gd name="T62" fmla="*/ 0 w 94"/>
                <a:gd name="T63" fmla="*/ 0 h 21"/>
                <a:gd name="T64" fmla="*/ 0 w 94"/>
                <a:gd name="T65" fmla="*/ 0 h 21"/>
                <a:gd name="T66" fmla="*/ 2 w 94"/>
                <a:gd name="T67" fmla="*/ 0 h 21"/>
                <a:gd name="T68" fmla="*/ 2 w 94"/>
                <a:gd name="T69" fmla="*/ 0 h 21"/>
                <a:gd name="T70" fmla="*/ 2 w 94"/>
                <a:gd name="T71" fmla="*/ 0 h 21"/>
                <a:gd name="T72" fmla="*/ 2 w 94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21">
                  <a:moveTo>
                    <a:pt x="2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17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8" name="Freeform 276"/>
            <p:cNvSpPr>
              <a:spLocks/>
            </p:cNvSpPr>
            <p:nvPr/>
          </p:nvSpPr>
          <p:spPr bwMode="auto">
            <a:xfrm>
              <a:off x="4951" y="1814"/>
              <a:ext cx="94" cy="21"/>
            </a:xfrm>
            <a:custGeom>
              <a:avLst/>
              <a:gdLst>
                <a:gd name="T0" fmla="*/ 2 w 94"/>
                <a:gd name="T1" fmla="*/ 0 h 21"/>
                <a:gd name="T2" fmla="*/ 92 w 94"/>
                <a:gd name="T3" fmla="*/ 0 h 21"/>
                <a:gd name="T4" fmla="*/ 92 w 94"/>
                <a:gd name="T5" fmla="*/ 0 h 21"/>
                <a:gd name="T6" fmla="*/ 92 w 94"/>
                <a:gd name="T7" fmla="*/ 0 h 21"/>
                <a:gd name="T8" fmla="*/ 92 w 94"/>
                <a:gd name="T9" fmla="*/ 0 h 21"/>
                <a:gd name="T10" fmla="*/ 94 w 94"/>
                <a:gd name="T11" fmla="*/ 0 h 21"/>
                <a:gd name="T12" fmla="*/ 94 w 94"/>
                <a:gd name="T13" fmla="*/ 0 h 21"/>
                <a:gd name="T14" fmla="*/ 94 w 94"/>
                <a:gd name="T15" fmla="*/ 2 h 21"/>
                <a:gd name="T16" fmla="*/ 94 w 94"/>
                <a:gd name="T17" fmla="*/ 2 h 21"/>
                <a:gd name="T18" fmla="*/ 94 w 94"/>
                <a:gd name="T19" fmla="*/ 2 h 21"/>
                <a:gd name="T20" fmla="*/ 94 w 94"/>
                <a:gd name="T21" fmla="*/ 17 h 21"/>
                <a:gd name="T22" fmla="*/ 94 w 94"/>
                <a:gd name="T23" fmla="*/ 19 h 21"/>
                <a:gd name="T24" fmla="*/ 94 w 94"/>
                <a:gd name="T25" fmla="*/ 19 h 21"/>
                <a:gd name="T26" fmla="*/ 94 w 94"/>
                <a:gd name="T27" fmla="*/ 19 h 21"/>
                <a:gd name="T28" fmla="*/ 94 w 94"/>
                <a:gd name="T29" fmla="*/ 19 h 21"/>
                <a:gd name="T30" fmla="*/ 92 w 94"/>
                <a:gd name="T31" fmla="*/ 21 h 21"/>
                <a:gd name="T32" fmla="*/ 92 w 94"/>
                <a:gd name="T33" fmla="*/ 21 h 21"/>
                <a:gd name="T34" fmla="*/ 92 w 94"/>
                <a:gd name="T35" fmla="*/ 21 h 21"/>
                <a:gd name="T36" fmla="*/ 92 w 94"/>
                <a:gd name="T37" fmla="*/ 21 h 21"/>
                <a:gd name="T38" fmla="*/ 2 w 94"/>
                <a:gd name="T39" fmla="*/ 21 h 21"/>
                <a:gd name="T40" fmla="*/ 2 w 94"/>
                <a:gd name="T41" fmla="*/ 21 h 21"/>
                <a:gd name="T42" fmla="*/ 0 w 94"/>
                <a:gd name="T43" fmla="*/ 21 h 21"/>
                <a:gd name="T44" fmla="*/ 0 w 94"/>
                <a:gd name="T45" fmla="*/ 21 h 21"/>
                <a:gd name="T46" fmla="*/ 0 w 94"/>
                <a:gd name="T47" fmla="*/ 19 h 21"/>
                <a:gd name="T48" fmla="*/ 0 w 94"/>
                <a:gd name="T49" fmla="*/ 19 h 21"/>
                <a:gd name="T50" fmla="*/ 0 w 94"/>
                <a:gd name="T51" fmla="*/ 19 h 21"/>
                <a:gd name="T52" fmla="*/ 0 w 94"/>
                <a:gd name="T53" fmla="*/ 19 h 21"/>
                <a:gd name="T54" fmla="*/ 0 w 94"/>
                <a:gd name="T55" fmla="*/ 17 h 21"/>
                <a:gd name="T56" fmla="*/ 0 w 94"/>
                <a:gd name="T57" fmla="*/ 2 h 21"/>
                <a:gd name="T58" fmla="*/ 0 w 94"/>
                <a:gd name="T59" fmla="*/ 2 h 21"/>
                <a:gd name="T60" fmla="*/ 0 w 94"/>
                <a:gd name="T61" fmla="*/ 2 h 21"/>
                <a:gd name="T62" fmla="*/ 0 w 94"/>
                <a:gd name="T63" fmla="*/ 0 h 21"/>
                <a:gd name="T64" fmla="*/ 0 w 94"/>
                <a:gd name="T65" fmla="*/ 0 h 21"/>
                <a:gd name="T66" fmla="*/ 0 w 94"/>
                <a:gd name="T67" fmla="*/ 0 h 21"/>
                <a:gd name="T68" fmla="*/ 0 w 94"/>
                <a:gd name="T69" fmla="*/ 0 h 21"/>
                <a:gd name="T70" fmla="*/ 2 w 94"/>
                <a:gd name="T71" fmla="*/ 0 h 21"/>
                <a:gd name="T72" fmla="*/ 2 w 94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21">
                  <a:moveTo>
                    <a:pt x="2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17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79" name="Freeform 277"/>
            <p:cNvSpPr>
              <a:spLocks/>
            </p:cNvSpPr>
            <p:nvPr/>
          </p:nvSpPr>
          <p:spPr bwMode="auto">
            <a:xfrm>
              <a:off x="4848" y="1814"/>
              <a:ext cx="95" cy="21"/>
            </a:xfrm>
            <a:custGeom>
              <a:avLst/>
              <a:gdLst>
                <a:gd name="T0" fmla="*/ 3 w 95"/>
                <a:gd name="T1" fmla="*/ 0 h 21"/>
                <a:gd name="T2" fmla="*/ 92 w 95"/>
                <a:gd name="T3" fmla="*/ 0 h 21"/>
                <a:gd name="T4" fmla="*/ 92 w 95"/>
                <a:gd name="T5" fmla="*/ 0 h 21"/>
                <a:gd name="T6" fmla="*/ 94 w 95"/>
                <a:gd name="T7" fmla="*/ 0 h 21"/>
                <a:gd name="T8" fmla="*/ 94 w 95"/>
                <a:gd name="T9" fmla="*/ 0 h 21"/>
                <a:gd name="T10" fmla="*/ 94 w 95"/>
                <a:gd name="T11" fmla="*/ 0 h 21"/>
                <a:gd name="T12" fmla="*/ 94 w 95"/>
                <a:gd name="T13" fmla="*/ 0 h 21"/>
                <a:gd name="T14" fmla="*/ 94 w 95"/>
                <a:gd name="T15" fmla="*/ 2 h 21"/>
                <a:gd name="T16" fmla="*/ 95 w 95"/>
                <a:gd name="T17" fmla="*/ 2 h 21"/>
                <a:gd name="T18" fmla="*/ 95 w 95"/>
                <a:gd name="T19" fmla="*/ 2 h 21"/>
                <a:gd name="T20" fmla="*/ 95 w 95"/>
                <a:gd name="T21" fmla="*/ 17 h 21"/>
                <a:gd name="T22" fmla="*/ 95 w 95"/>
                <a:gd name="T23" fmla="*/ 17 h 21"/>
                <a:gd name="T24" fmla="*/ 94 w 95"/>
                <a:gd name="T25" fmla="*/ 19 h 21"/>
                <a:gd name="T26" fmla="*/ 94 w 95"/>
                <a:gd name="T27" fmla="*/ 19 h 21"/>
                <a:gd name="T28" fmla="*/ 94 w 95"/>
                <a:gd name="T29" fmla="*/ 19 h 21"/>
                <a:gd name="T30" fmla="*/ 94 w 95"/>
                <a:gd name="T31" fmla="*/ 21 h 21"/>
                <a:gd name="T32" fmla="*/ 94 w 95"/>
                <a:gd name="T33" fmla="*/ 21 h 21"/>
                <a:gd name="T34" fmla="*/ 92 w 95"/>
                <a:gd name="T35" fmla="*/ 21 h 21"/>
                <a:gd name="T36" fmla="*/ 92 w 95"/>
                <a:gd name="T37" fmla="*/ 21 h 21"/>
                <a:gd name="T38" fmla="*/ 3 w 95"/>
                <a:gd name="T39" fmla="*/ 21 h 21"/>
                <a:gd name="T40" fmla="*/ 2 w 95"/>
                <a:gd name="T41" fmla="*/ 21 h 21"/>
                <a:gd name="T42" fmla="*/ 2 w 95"/>
                <a:gd name="T43" fmla="*/ 21 h 21"/>
                <a:gd name="T44" fmla="*/ 2 w 95"/>
                <a:gd name="T45" fmla="*/ 21 h 21"/>
                <a:gd name="T46" fmla="*/ 2 w 95"/>
                <a:gd name="T47" fmla="*/ 19 h 21"/>
                <a:gd name="T48" fmla="*/ 2 w 95"/>
                <a:gd name="T49" fmla="*/ 19 h 21"/>
                <a:gd name="T50" fmla="*/ 0 w 95"/>
                <a:gd name="T51" fmla="*/ 19 h 21"/>
                <a:gd name="T52" fmla="*/ 0 w 95"/>
                <a:gd name="T53" fmla="*/ 17 h 21"/>
                <a:gd name="T54" fmla="*/ 0 w 95"/>
                <a:gd name="T55" fmla="*/ 17 h 21"/>
                <a:gd name="T56" fmla="*/ 0 w 95"/>
                <a:gd name="T57" fmla="*/ 2 h 21"/>
                <a:gd name="T58" fmla="*/ 0 w 95"/>
                <a:gd name="T59" fmla="*/ 2 h 21"/>
                <a:gd name="T60" fmla="*/ 0 w 95"/>
                <a:gd name="T61" fmla="*/ 2 h 21"/>
                <a:gd name="T62" fmla="*/ 2 w 95"/>
                <a:gd name="T63" fmla="*/ 0 h 21"/>
                <a:gd name="T64" fmla="*/ 2 w 95"/>
                <a:gd name="T65" fmla="*/ 0 h 21"/>
                <a:gd name="T66" fmla="*/ 2 w 95"/>
                <a:gd name="T67" fmla="*/ 0 h 21"/>
                <a:gd name="T68" fmla="*/ 2 w 95"/>
                <a:gd name="T69" fmla="*/ 0 h 21"/>
                <a:gd name="T70" fmla="*/ 2 w 95"/>
                <a:gd name="T71" fmla="*/ 0 h 21"/>
                <a:gd name="T72" fmla="*/ 3 w 95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21">
                  <a:moveTo>
                    <a:pt x="3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5" y="2"/>
                  </a:lnTo>
                  <a:lnTo>
                    <a:pt x="95" y="2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0" name="Freeform 278"/>
            <p:cNvSpPr>
              <a:spLocks/>
            </p:cNvSpPr>
            <p:nvPr/>
          </p:nvSpPr>
          <p:spPr bwMode="auto">
            <a:xfrm>
              <a:off x="4799" y="1814"/>
              <a:ext cx="26" cy="21"/>
            </a:xfrm>
            <a:custGeom>
              <a:avLst/>
              <a:gdLst>
                <a:gd name="T0" fmla="*/ 2 w 26"/>
                <a:gd name="T1" fmla="*/ 0 h 21"/>
                <a:gd name="T2" fmla="*/ 24 w 26"/>
                <a:gd name="T3" fmla="*/ 0 h 21"/>
                <a:gd name="T4" fmla="*/ 24 w 26"/>
                <a:gd name="T5" fmla="*/ 0 h 21"/>
                <a:gd name="T6" fmla="*/ 26 w 26"/>
                <a:gd name="T7" fmla="*/ 0 h 21"/>
                <a:gd name="T8" fmla="*/ 26 w 26"/>
                <a:gd name="T9" fmla="*/ 0 h 21"/>
                <a:gd name="T10" fmla="*/ 26 w 26"/>
                <a:gd name="T11" fmla="*/ 0 h 21"/>
                <a:gd name="T12" fmla="*/ 26 w 26"/>
                <a:gd name="T13" fmla="*/ 2 h 21"/>
                <a:gd name="T14" fmla="*/ 26 w 26"/>
                <a:gd name="T15" fmla="*/ 2 h 21"/>
                <a:gd name="T16" fmla="*/ 26 w 26"/>
                <a:gd name="T17" fmla="*/ 2 h 21"/>
                <a:gd name="T18" fmla="*/ 26 w 26"/>
                <a:gd name="T19" fmla="*/ 4 h 21"/>
                <a:gd name="T20" fmla="*/ 26 w 26"/>
                <a:gd name="T21" fmla="*/ 17 h 21"/>
                <a:gd name="T22" fmla="*/ 26 w 26"/>
                <a:gd name="T23" fmla="*/ 19 h 21"/>
                <a:gd name="T24" fmla="*/ 26 w 26"/>
                <a:gd name="T25" fmla="*/ 19 h 21"/>
                <a:gd name="T26" fmla="*/ 26 w 26"/>
                <a:gd name="T27" fmla="*/ 19 h 21"/>
                <a:gd name="T28" fmla="*/ 26 w 26"/>
                <a:gd name="T29" fmla="*/ 19 h 21"/>
                <a:gd name="T30" fmla="*/ 26 w 26"/>
                <a:gd name="T31" fmla="*/ 21 h 21"/>
                <a:gd name="T32" fmla="*/ 26 w 26"/>
                <a:gd name="T33" fmla="*/ 21 h 21"/>
                <a:gd name="T34" fmla="*/ 24 w 26"/>
                <a:gd name="T35" fmla="*/ 21 h 21"/>
                <a:gd name="T36" fmla="*/ 24 w 26"/>
                <a:gd name="T37" fmla="*/ 21 h 21"/>
                <a:gd name="T38" fmla="*/ 2 w 26"/>
                <a:gd name="T39" fmla="*/ 21 h 21"/>
                <a:gd name="T40" fmla="*/ 2 w 26"/>
                <a:gd name="T41" fmla="*/ 21 h 21"/>
                <a:gd name="T42" fmla="*/ 2 w 26"/>
                <a:gd name="T43" fmla="*/ 21 h 21"/>
                <a:gd name="T44" fmla="*/ 2 w 26"/>
                <a:gd name="T45" fmla="*/ 21 h 21"/>
                <a:gd name="T46" fmla="*/ 2 w 26"/>
                <a:gd name="T47" fmla="*/ 19 h 21"/>
                <a:gd name="T48" fmla="*/ 0 w 26"/>
                <a:gd name="T49" fmla="*/ 19 h 21"/>
                <a:gd name="T50" fmla="*/ 0 w 26"/>
                <a:gd name="T51" fmla="*/ 19 h 21"/>
                <a:gd name="T52" fmla="*/ 0 w 26"/>
                <a:gd name="T53" fmla="*/ 19 h 21"/>
                <a:gd name="T54" fmla="*/ 0 w 26"/>
                <a:gd name="T55" fmla="*/ 17 h 21"/>
                <a:gd name="T56" fmla="*/ 0 w 26"/>
                <a:gd name="T57" fmla="*/ 4 h 21"/>
                <a:gd name="T58" fmla="*/ 0 w 26"/>
                <a:gd name="T59" fmla="*/ 2 h 21"/>
                <a:gd name="T60" fmla="*/ 0 w 26"/>
                <a:gd name="T61" fmla="*/ 2 h 21"/>
                <a:gd name="T62" fmla="*/ 0 w 26"/>
                <a:gd name="T63" fmla="*/ 2 h 21"/>
                <a:gd name="T64" fmla="*/ 2 w 26"/>
                <a:gd name="T65" fmla="*/ 0 h 21"/>
                <a:gd name="T66" fmla="*/ 2 w 26"/>
                <a:gd name="T67" fmla="*/ 0 h 21"/>
                <a:gd name="T68" fmla="*/ 2 w 26"/>
                <a:gd name="T69" fmla="*/ 0 h 21"/>
                <a:gd name="T70" fmla="*/ 2 w 26"/>
                <a:gd name="T71" fmla="*/ 0 h 21"/>
                <a:gd name="T72" fmla="*/ 2 w 26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21">
                  <a:moveTo>
                    <a:pt x="2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1" name="Freeform 279"/>
            <p:cNvSpPr>
              <a:spLocks/>
            </p:cNvSpPr>
            <p:nvPr/>
          </p:nvSpPr>
          <p:spPr bwMode="auto">
            <a:xfrm>
              <a:off x="5238" y="1811"/>
              <a:ext cx="94" cy="28"/>
            </a:xfrm>
            <a:custGeom>
              <a:avLst/>
              <a:gdLst>
                <a:gd name="T0" fmla="*/ 2 w 94"/>
                <a:gd name="T1" fmla="*/ 0 h 28"/>
                <a:gd name="T2" fmla="*/ 90 w 94"/>
                <a:gd name="T3" fmla="*/ 0 h 28"/>
                <a:gd name="T4" fmla="*/ 90 w 94"/>
                <a:gd name="T5" fmla="*/ 0 h 28"/>
                <a:gd name="T6" fmla="*/ 92 w 94"/>
                <a:gd name="T7" fmla="*/ 0 h 28"/>
                <a:gd name="T8" fmla="*/ 92 w 94"/>
                <a:gd name="T9" fmla="*/ 2 h 28"/>
                <a:gd name="T10" fmla="*/ 92 w 94"/>
                <a:gd name="T11" fmla="*/ 2 h 28"/>
                <a:gd name="T12" fmla="*/ 92 w 94"/>
                <a:gd name="T13" fmla="*/ 2 h 28"/>
                <a:gd name="T14" fmla="*/ 92 w 94"/>
                <a:gd name="T15" fmla="*/ 2 h 28"/>
                <a:gd name="T16" fmla="*/ 92 w 94"/>
                <a:gd name="T17" fmla="*/ 3 h 28"/>
                <a:gd name="T18" fmla="*/ 94 w 94"/>
                <a:gd name="T19" fmla="*/ 3 h 28"/>
                <a:gd name="T20" fmla="*/ 94 w 94"/>
                <a:gd name="T21" fmla="*/ 24 h 28"/>
                <a:gd name="T22" fmla="*/ 92 w 94"/>
                <a:gd name="T23" fmla="*/ 26 h 28"/>
                <a:gd name="T24" fmla="*/ 92 w 94"/>
                <a:gd name="T25" fmla="*/ 26 h 28"/>
                <a:gd name="T26" fmla="*/ 92 w 94"/>
                <a:gd name="T27" fmla="*/ 26 h 28"/>
                <a:gd name="T28" fmla="*/ 92 w 94"/>
                <a:gd name="T29" fmla="*/ 28 h 28"/>
                <a:gd name="T30" fmla="*/ 92 w 94"/>
                <a:gd name="T31" fmla="*/ 28 h 28"/>
                <a:gd name="T32" fmla="*/ 92 w 94"/>
                <a:gd name="T33" fmla="*/ 28 h 28"/>
                <a:gd name="T34" fmla="*/ 90 w 94"/>
                <a:gd name="T35" fmla="*/ 28 h 28"/>
                <a:gd name="T36" fmla="*/ 90 w 94"/>
                <a:gd name="T37" fmla="*/ 28 h 28"/>
                <a:gd name="T38" fmla="*/ 2 w 94"/>
                <a:gd name="T39" fmla="*/ 28 h 28"/>
                <a:gd name="T40" fmla="*/ 2 w 94"/>
                <a:gd name="T41" fmla="*/ 28 h 28"/>
                <a:gd name="T42" fmla="*/ 0 w 94"/>
                <a:gd name="T43" fmla="*/ 28 h 28"/>
                <a:gd name="T44" fmla="*/ 0 w 94"/>
                <a:gd name="T45" fmla="*/ 28 h 28"/>
                <a:gd name="T46" fmla="*/ 0 w 94"/>
                <a:gd name="T47" fmla="*/ 28 h 28"/>
                <a:gd name="T48" fmla="*/ 0 w 94"/>
                <a:gd name="T49" fmla="*/ 26 h 28"/>
                <a:gd name="T50" fmla="*/ 0 w 94"/>
                <a:gd name="T51" fmla="*/ 26 h 28"/>
                <a:gd name="T52" fmla="*/ 0 w 94"/>
                <a:gd name="T53" fmla="*/ 26 h 28"/>
                <a:gd name="T54" fmla="*/ 0 w 94"/>
                <a:gd name="T55" fmla="*/ 24 h 28"/>
                <a:gd name="T56" fmla="*/ 0 w 94"/>
                <a:gd name="T57" fmla="*/ 3 h 28"/>
                <a:gd name="T58" fmla="*/ 0 w 94"/>
                <a:gd name="T59" fmla="*/ 3 h 28"/>
                <a:gd name="T60" fmla="*/ 0 w 94"/>
                <a:gd name="T61" fmla="*/ 2 h 28"/>
                <a:gd name="T62" fmla="*/ 0 w 94"/>
                <a:gd name="T63" fmla="*/ 2 h 28"/>
                <a:gd name="T64" fmla="*/ 0 w 94"/>
                <a:gd name="T65" fmla="*/ 2 h 28"/>
                <a:gd name="T66" fmla="*/ 0 w 94"/>
                <a:gd name="T67" fmla="*/ 2 h 28"/>
                <a:gd name="T68" fmla="*/ 0 w 94"/>
                <a:gd name="T69" fmla="*/ 0 h 28"/>
                <a:gd name="T70" fmla="*/ 2 w 94"/>
                <a:gd name="T71" fmla="*/ 0 h 28"/>
                <a:gd name="T72" fmla="*/ 2 w 94"/>
                <a:gd name="T7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28">
                  <a:moveTo>
                    <a:pt x="2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2" y="3"/>
                  </a:lnTo>
                  <a:lnTo>
                    <a:pt x="94" y="3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0" y="28"/>
                  </a:lnTo>
                  <a:lnTo>
                    <a:pt x="90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2" name="Freeform 280"/>
            <p:cNvSpPr>
              <a:spLocks/>
            </p:cNvSpPr>
            <p:nvPr/>
          </p:nvSpPr>
          <p:spPr bwMode="auto">
            <a:xfrm>
              <a:off x="5238" y="1811"/>
              <a:ext cx="94" cy="28"/>
            </a:xfrm>
            <a:custGeom>
              <a:avLst/>
              <a:gdLst>
                <a:gd name="T0" fmla="*/ 2 w 94"/>
                <a:gd name="T1" fmla="*/ 0 h 28"/>
                <a:gd name="T2" fmla="*/ 90 w 94"/>
                <a:gd name="T3" fmla="*/ 0 h 28"/>
                <a:gd name="T4" fmla="*/ 90 w 94"/>
                <a:gd name="T5" fmla="*/ 0 h 28"/>
                <a:gd name="T6" fmla="*/ 92 w 94"/>
                <a:gd name="T7" fmla="*/ 0 h 28"/>
                <a:gd name="T8" fmla="*/ 92 w 94"/>
                <a:gd name="T9" fmla="*/ 2 h 28"/>
                <a:gd name="T10" fmla="*/ 92 w 94"/>
                <a:gd name="T11" fmla="*/ 2 h 28"/>
                <a:gd name="T12" fmla="*/ 92 w 94"/>
                <a:gd name="T13" fmla="*/ 2 h 28"/>
                <a:gd name="T14" fmla="*/ 92 w 94"/>
                <a:gd name="T15" fmla="*/ 2 h 28"/>
                <a:gd name="T16" fmla="*/ 92 w 94"/>
                <a:gd name="T17" fmla="*/ 3 h 28"/>
                <a:gd name="T18" fmla="*/ 94 w 94"/>
                <a:gd name="T19" fmla="*/ 3 h 28"/>
                <a:gd name="T20" fmla="*/ 94 w 94"/>
                <a:gd name="T21" fmla="*/ 24 h 28"/>
                <a:gd name="T22" fmla="*/ 92 w 94"/>
                <a:gd name="T23" fmla="*/ 26 h 28"/>
                <a:gd name="T24" fmla="*/ 92 w 94"/>
                <a:gd name="T25" fmla="*/ 26 h 28"/>
                <a:gd name="T26" fmla="*/ 92 w 94"/>
                <a:gd name="T27" fmla="*/ 26 h 28"/>
                <a:gd name="T28" fmla="*/ 92 w 94"/>
                <a:gd name="T29" fmla="*/ 28 h 28"/>
                <a:gd name="T30" fmla="*/ 92 w 94"/>
                <a:gd name="T31" fmla="*/ 28 h 28"/>
                <a:gd name="T32" fmla="*/ 92 w 94"/>
                <a:gd name="T33" fmla="*/ 28 h 28"/>
                <a:gd name="T34" fmla="*/ 90 w 94"/>
                <a:gd name="T35" fmla="*/ 28 h 28"/>
                <a:gd name="T36" fmla="*/ 90 w 94"/>
                <a:gd name="T37" fmla="*/ 28 h 28"/>
                <a:gd name="T38" fmla="*/ 2 w 94"/>
                <a:gd name="T39" fmla="*/ 28 h 28"/>
                <a:gd name="T40" fmla="*/ 2 w 94"/>
                <a:gd name="T41" fmla="*/ 28 h 28"/>
                <a:gd name="T42" fmla="*/ 0 w 94"/>
                <a:gd name="T43" fmla="*/ 28 h 28"/>
                <a:gd name="T44" fmla="*/ 0 w 94"/>
                <a:gd name="T45" fmla="*/ 28 h 28"/>
                <a:gd name="T46" fmla="*/ 0 w 94"/>
                <a:gd name="T47" fmla="*/ 28 h 28"/>
                <a:gd name="T48" fmla="*/ 0 w 94"/>
                <a:gd name="T49" fmla="*/ 26 h 28"/>
                <a:gd name="T50" fmla="*/ 0 w 94"/>
                <a:gd name="T51" fmla="*/ 26 h 28"/>
                <a:gd name="T52" fmla="*/ 0 w 94"/>
                <a:gd name="T53" fmla="*/ 26 h 28"/>
                <a:gd name="T54" fmla="*/ 0 w 94"/>
                <a:gd name="T55" fmla="*/ 24 h 28"/>
                <a:gd name="T56" fmla="*/ 0 w 94"/>
                <a:gd name="T57" fmla="*/ 3 h 28"/>
                <a:gd name="T58" fmla="*/ 0 w 94"/>
                <a:gd name="T59" fmla="*/ 3 h 28"/>
                <a:gd name="T60" fmla="*/ 0 w 94"/>
                <a:gd name="T61" fmla="*/ 2 h 28"/>
                <a:gd name="T62" fmla="*/ 0 w 94"/>
                <a:gd name="T63" fmla="*/ 2 h 28"/>
                <a:gd name="T64" fmla="*/ 0 w 94"/>
                <a:gd name="T65" fmla="*/ 2 h 28"/>
                <a:gd name="T66" fmla="*/ 0 w 94"/>
                <a:gd name="T67" fmla="*/ 2 h 28"/>
                <a:gd name="T68" fmla="*/ 0 w 94"/>
                <a:gd name="T69" fmla="*/ 0 h 28"/>
                <a:gd name="T70" fmla="*/ 2 w 94"/>
                <a:gd name="T71" fmla="*/ 0 h 28"/>
                <a:gd name="T72" fmla="*/ 2 w 94"/>
                <a:gd name="T7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28">
                  <a:moveTo>
                    <a:pt x="2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2" y="3"/>
                  </a:lnTo>
                  <a:lnTo>
                    <a:pt x="94" y="3"/>
                  </a:lnTo>
                  <a:lnTo>
                    <a:pt x="94" y="2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0" y="28"/>
                  </a:lnTo>
                  <a:lnTo>
                    <a:pt x="90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3" name="Freeform 281"/>
            <p:cNvSpPr>
              <a:spLocks noEditPoints="1"/>
            </p:cNvSpPr>
            <p:nvPr/>
          </p:nvSpPr>
          <p:spPr bwMode="auto">
            <a:xfrm>
              <a:off x="5238" y="1813"/>
              <a:ext cx="90" cy="26"/>
            </a:xfrm>
            <a:custGeom>
              <a:avLst/>
              <a:gdLst>
                <a:gd name="T0" fmla="*/ 89 w 90"/>
                <a:gd name="T1" fmla="*/ 0 h 26"/>
                <a:gd name="T2" fmla="*/ 90 w 90"/>
                <a:gd name="T3" fmla="*/ 0 h 26"/>
                <a:gd name="T4" fmla="*/ 90 w 90"/>
                <a:gd name="T5" fmla="*/ 1 h 26"/>
                <a:gd name="T6" fmla="*/ 90 w 90"/>
                <a:gd name="T7" fmla="*/ 1 h 26"/>
                <a:gd name="T8" fmla="*/ 90 w 90"/>
                <a:gd name="T9" fmla="*/ 1 h 26"/>
                <a:gd name="T10" fmla="*/ 90 w 90"/>
                <a:gd name="T11" fmla="*/ 24 h 26"/>
                <a:gd name="T12" fmla="*/ 90 w 90"/>
                <a:gd name="T13" fmla="*/ 26 h 26"/>
                <a:gd name="T14" fmla="*/ 90 w 90"/>
                <a:gd name="T15" fmla="*/ 26 h 26"/>
                <a:gd name="T16" fmla="*/ 89 w 90"/>
                <a:gd name="T17" fmla="*/ 26 h 26"/>
                <a:gd name="T18" fmla="*/ 64 w 90"/>
                <a:gd name="T19" fmla="*/ 26 h 26"/>
                <a:gd name="T20" fmla="*/ 62 w 90"/>
                <a:gd name="T21" fmla="*/ 26 h 26"/>
                <a:gd name="T22" fmla="*/ 62 w 90"/>
                <a:gd name="T23" fmla="*/ 26 h 26"/>
                <a:gd name="T24" fmla="*/ 62 w 90"/>
                <a:gd name="T25" fmla="*/ 24 h 26"/>
                <a:gd name="T26" fmla="*/ 62 w 90"/>
                <a:gd name="T27" fmla="*/ 24 h 26"/>
                <a:gd name="T28" fmla="*/ 62 w 90"/>
                <a:gd name="T29" fmla="*/ 1 h 26"/>
                <a:gd name="T30" fmla="*/ 62 w 90"/>
                <a:gd name="T31" fmla="*/ 1 h 26"/>
                <a:gd name="T32" fmla="*/ 62 w 90"/>
                <a:gd name="T33" fmla="*/ 0 h 26"/>
                <a:gd name="T34" fmla="*/ 62 w 90"/>
                <a:gd name="T35" fmla="*/ 0 h 26"/>
                <a:gd name="T36" fmla="*/ 34 w 90"/>
                <a:gd name="T37" fmla="*/ 0 h 26"/>
                <a:gd name="T38" fmla="*/ 58 w 90"/>
                <a:gd name="T39" fmla="*/ 0 h 26"/>
                <a:gd name="T40" fmla="*/ 60 w 90"/>
                <a:gd name="T41" fmla="*/ 0 h 26"/>
                <a:gd name="T42" fmla="*/ 60 w 90"/>
                <a:gd name="T43" fmla="*/ 1 h 26"/>
                <a:gd name="T44" fmla="*/ 60 w 90"/>
                <a:gd name="T45" fmla="*/ 1 h 26"/>
                <a:gd name="T46" fmla="*/ 60 w 90"/>
                <a:gd name="T47" fmla="*/ 24 h 26"/>
                <a:gd name="T48" fmla="*/ 60 w 90"/>
                <a:gd name="T49" fmla="*/ 24 h 26"/>
                <a:gd name="T50" fmla="*/ 60 w 90"/>
                <a:gd name="T51" fmla="*/ 26 h 26"/>
                <a:gd name="T52" fmla="*/ 58 w 90"/>
                <a:gd name="T53" fmla="*/ 26 h 26"/>
                <a:gd name="T54" fmla="*/ 58 w 90"/>
                <a:gd name="T55" fmla="*/ 26 h 26"/>
                <a:gd name="T56" fmla="*/ 32 w 90"/>
                <a:gd name="T57" fmla="*/ 26 h 26"/>
                <a:gd name="T58" fmla="*/ 32 w 90"/>
                <a:gd name="T59" fmla="*/ 26 h 26"/>
                <a:gd name="T60" fmla="*/ 32 w 90"/>
                <a:gd name="T61" fmla="*/ 26 h 26"/>
                <a:gd name="T62" fmla="*/ 32 w 90"/>
                <a:gd name="T63" fmla="*/ 24 h 26"/>
                <a:gd name="T64" fmla="*/ 32 w 90"/>
                <a:gd name="T65" fmla="*/ 1 h 26"/>
                <a:gd name="T66" fmla="*/ 32 w 90"/>
                <a:gd name="T67" fmla="*/ 1 h 26"/>
                <a:gd name="T68" fmla="*/ 32 w 90"/>
                <a:gd name="T69" fmla="*/ 1 h 26"/>
                <a:gd name="T70" fmla="*/ 32 w 90"/>
                <a:gd name="T71" fmla="*/ 0 h 26"/>
                <a:gd name="T72" fmla="*/ 34 w 90"/>
                <a:gd name="T73" fmla="*/ 0 h 26"/>
                <a:gd name="T74" fmla="*/ 28 w 90"/>
                <a:gd name="T75" fmla="*/ 0 h 26"/>
                <a:gd name="T76" fmla="*/ 28 w 90"/>
                <a:gd name="T77" fmla="*/ 0 h 26"/>
                <a:gd name="T78" fmla="*/ 28 w 90"/>
                <a:gd name="T79" fmla="*/ 1 h 26"/>
                <a:gd name="T80" fmla="*/ 30 w 90"/>
                <a:gd name="T81" fmla="*/ 1 h 26"/>
                <a:gd name="T82" fmla="*/ 30 w 90"/>
                <a:gd name="T83" fmla="*/ 1 h 26"/>
                <a:gd name="T84" fmla="*/ 30 w 90"/>
                <a:gd name="T85" fmla="*/ 24 h 26"/>
                <a:gd name="T86" fmla="*/ 28 w 90"/>
                <a:gd name="T87" fmla="*/ 26 h 26"/>
                <a:gd name="T88" fmla="*/ 28 w 90"/>
                <a:gd name="T89" fmla="*/ 26 h 26"/>
                <a:gd name="T90" fmla="*/ 28 w 90"/>
                <a:gd name="T91" fmla="*/ 26 h 26"/>
                <a:gd name="T92" fmla="*/ 2 w 90"/>
                <a:gd name="T93" fmla="*/ 26 h 26"/>
                <a:gd name="T94" fmla="*/ 2 w 90"/>
                <a:gd name="T95" fmla="*/ 26 h 26"/>
                <a:gd name="T96" fmla="*/ 2 w 90"/>
                <a:gd name="T97" fmla="*/ 26 h 26"/>
                <a:gd name="T98" fmla="*/ 0 w 90"/>
                <a:gd name="T99" fmla="*/ 24 h 26"/>
                <a:gd name="T100" fmla="*/ 0 w 90"/>
                <a:gd name="T101" fmla="*/ 24 h 26"/>
                <a:gd name="T102" fmla="*/ 0 w 90"/>
                <a:gd name="T103" fmla="*/ 1 h 26"/>
                <a:gd name="T104" fmla="*/ 2 w 90"/>
                <a:gd name="T105" fmla="*/ 1 h 26"/>
                <a:gd name="T106" fmla="*/ 2 w 90"/>
                <a:gd name="T107" fmla="*/ 0 h 26"/>
                <a:gd name="T108" fmla="*/ 2 w 90"/>
                <a:gd name="T10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" h="26">
                  <a:moveTo>
                    <a:pt x="64" y="0"/>
                  </a:moveTo>
                  <a:lnTo>
                    <a:pt x="89" y="0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close/>
                  <a:moveTo>
                    <a:pt x="3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34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4" y="0"/>
                  </a:lnTo>
                  <a:close/>
                  <a:moveTo>
                    <a:pt x="2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4" name="Freeform 282"/>
            <p:cNvSpPr>
              <a:spLocks/>
            </p:cNvSpPr>
            <p:nvPr/>
          </p:nvSpPr>
          <p:spPr bwMode="auto">
            <a:xfrm>
              <a:off x="5300" y="1813"/>
              <a:ext cx="28" cy="26"/>
            </a:xfrm>
            <a:custGeom>
              <a:avLst/>
              <a:gdLst>
                <a:gd name="T0" fmla="*/ 2 w 28"/>
                <a:gd name="T1" fmla="*/ 0 h 26"/>
                <a:gd name="T2" fmla="*/ 27 w 28"/>
                <a:gd name="T3" fmla="*/ 0 h 26"/>
                <a:gd name="T4" fmla="*/ 27 w 28"/>
                <a:gd name="T5" fmla="*/ 0 h 26"/>
                <a:gd name="T6" fmla="*/ 28 w 28"/>
                <a:gd name="T7" fmla="*/ 0 h 26"/>
                <a:gd name="T8" fmla="*/ 28 w 28"/>
                <a:gd name="T9" fmla="*/ 0 h 26"/>
                <a:gd name="T10" fmla="*/ 28 w 28"/>
                <a:gd name="T11" fmla="*/ 1 h 26"/>
                <a:gd name="T12" fmla="*/ 28 w 28"/>
                <a:gd name="T13" fmla="*/ 1 h 26"/>
                <a:gd name="T14" fmla="*/ 28 w 28"/>
                <a:gd name="T15" fmla="*/ 1 h 26"/>
                <a:gd name="T16" fmla="*/ 28 w 28"/>
                <a:gd name="T17" fmla="*/ 1 h 26"/>
                <a:gd name="T18" fmla="*/ 28 w 28"/>
                <a:gd name="T19" fmla="*/ 1 h 26"/>
                <a:gd name="T20" fmla="*/ 28 w 28"/>
                <a:gd name="T21" fmla="*/ 24 h 26"/>
                <a:gd name="T22" fmla="*/ 28 w 28"/>
                <a:gd name="T23" fmla="*/ 24 h 26"/>
                <a:gd name="T24" fmla="*/ 28 w 28"/>
                <a:gd name="T25" fmla="*/ 24 h 26"/>
                <a:gd name="T26" fmla="*/ 28 w 28"/>
                <a:gd name="T27" fmla="*/ 26 h 26"/>
                <a:gd name="T28" fmla="*/ 28 w 28"/>
                <a:gd name="T29" fmla="*/ 26 h 26"/>
                <a:gd name="T30" fmla="*/ 28 w 28"/>
                <a:gd name="T31" fmla="*/ 26 h 26"/>
                <a:gd name="T32" fmla="*/ 28 w 28"/>
                <a:gd name="T33" fmla="*/ 26 h 26"/>
                <a:gd name="T34" fmla="*/ 27 w 28"/>
                <a:gd name="T35" fmla="*/ 26 h 26"/>
                <a:gd name="T36" fmla="*/ 27 w 28"/>
                <a:gd name="T37" fmla="*/ 26 h 26"/>
                <a:gd name="T38" fmla="*/ 2 w 28"/>
                <a:gd name="T39" fmla="*/ 26 h 26"/>
                <a:gd name="T40" fmla="*/ 0 w 28"/>
                <a:gd name="T41" fmla="*/ 26 h 26"/>
                <a:gd name="T42" fmla="*/ 0 w 28"/>
                <a:gd name="T43" fmla="*/ 26 h 26"/>
                <a:gd name="T44" fmla="*/ 0 w 28"/>
                <a:gd name="T45" fmla="*/ 26 h 26"/>
                <a:gd name="T46" fmla="*/ 0 w 28"/>
                <a:gd name="T47" fmla="*/ 26 h 26"/>
                <a:gd name="T48" fmla="*/ 0 w 28"/>
                <a:gd name="T49" fmla="*/ 26 h 26"/>
                <a:gd name="T50" fmla="*/ 0 w 28"/>
                <a:gd name="T51" fmla="*/ 24 h 26"/>
                <a:gd name="T52" fmla="*/ 0 w 28"/>
                <a:gd name="T53" fmla="*/ 24 h 26"/>
                <a:gd name="T54" fmla="*/ 0 w 28"/>
                <a:gd name="T55" fmla="*/ 24 h 26"/>
                <a:gd name="T56" fmla="*/ 0 w 28"/>
                <a:gd name="T57" fmla="*/ 1 h 26"/>
                <a:gd name="T58" fmla="*/ 0 w 28"/>
                <a:gd name="T59" fmla="*/ 1 h 26"/>
                <a:gd name="T60" fmla="*/ 0 w 28"/>
                <a:gd name="T61" fmla="*/ 1 h 26"/>
                <a:gd name="T62" fmla="*/ 0 w 28"/>
                <a:gd name="T63" fmla="*/ 1 h 26"/>
                <a:gd name="T64" fmla="*/ 0 w 28"/>
                <a:gd name="T65" fmla="*/ 1 h 26"/>
                <a:gd name="T66" fmla="*/ 0 w 28"/>
                <a:gd name="T67" fmla="*/ 0 h 26"/>
                <a:gd name="T68" fmla="*/ 0 w 28"/>
                <a:gd name="T69" fmla="*/ 0 h 26"/>
                <a:gd name="T70" fmla="*/ 0 w 28"/>
                <a:gd name="T71" fmla="*/ 0 h 26"/>
                <a:gd name="T72" fmla="*/ 2 w 28"/>
                <a:gd name="T7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6">
                  <a:moveTo>
                    <a:pt x="2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5" name="Freeform 283"/>
            <p:cNvSpPr>
              <a:spLocks/>
            </p:cNvSpPr>
            <p:nvPr/>
          </p:nvSpPr>
          <p:spPr bwMode="auto">
            <a:xfrm>
              <a:off x="5270" y="1813"/>
              <a:ext cx="28" cy="26"/>
            </a:xfrm>
            <a:custGeom>
              <a:avLst/>
              <a:gdLst>
                <a:gd name="T0" fmla="*/ 2 w 28"/>
                <a:gd name="T1" fmla="*/ 0 h 26"/>
                <a:gd name="T2" fmla="*/ 26 w 28"/>
                <a:gd name="T3" fmla="*/ 0 h 26"/>
                <a:gd name="T4" fmla="*/ 26 w 28"/>
                <a:gd name="T5" fmla="*/ 0 h 26"/>
                <a:gd name="T6" fmla="*/ 26 w 28"/>
                <a:gd name="T7" fmla="*/ 0 h 26"/>
                <a:gd name="T8" fmla="*/ 28 w 28"/>
                <a:gd name="T9" fmla="*/ 0 h 26"/>
                <a:gd name="T10" fmla="*/ 28 w 28"/>
                <a:gd name="T11" fmla="*/ 1 h 26"/>
                <a:gd name="T12" fmla="*/ 28 w 28"/>
                <a:gd name="T13" fmla="*/ 1 h 26"/>
                <a:gd name="T14" fmla="*/ 28 w 28"/>
                <a:gd name="T15" fmla="*/ 1 h 26"/>
                <a:gd name="T16" fmla="*/ 28 w 28"/>
                <a:gd name="T17" fmla="*/ 1 h 26"/>
                <a:gd name="T18" fmla="*/ 28 w 28"/>
                <a:gd name="T19" fmla="*/ 1 h 26"/>
                <a:gd name="T20" fmla="*/ 28 w 28"/>
                <a:gd name="T21" fmla="*/ 24 h 26"/>
                <a:gd name="T22" fmla="*/ 28 w 28"/>
                <a:gd name="T23" fmla="*/ 24 h 26"/>
                <a:gd name="T24" fmla="*/ 28 w 28"/>
                <a:gd name="T25" fmla="*/ 24 h 26"/>
                <a:gd name="T26" fmla="*/ 28 w 28"/>
                <a:gd name="T27" fmla="*/ 26 h 26"/>
                <a:gd name="T28" fmla="*/ 28 w 28"/>
                <a:gd name="T29" fmla="*/ 26 h 26"/>
                <a:gd name="T30" fmla="*/ 28 w 28"/>
                <a:gd name="T31" fmla="*/ 26 h 26"/>
                <a:gd name="T32" fmla="*/ 26 w 28"/>
                <a:gd name="T33" fmla="*/ 26 h 26"/>
                <a:gd name="T34" fmla="*/ 26 w 28"/>
                <a:gd name="T35" fmla="*/ 26 h 26"/>
                <a:gd name="T36" fmla="*/ 26 w 28"/>
                <a:gd name="T37" fmla="*/ 26 h 26"/>
                <a:gd name="T38" fmla="*/ 2 w 28"/>
                <a:gd name="T39" fmla="*/ 26 h 26"/>
                <a:gd name="T40" fmla="*/ 0 w 28"/>
                <a:gd name="T41" fmla="*/ 26 h 26"/>
                <a:gd name="T42" fmla="*/ 0 w 28"/>
                <a:gd name="T43" fmla="*/ 26 h 26"/>
                <a:gd name="T44" fmla="*/ 0 w 28"/>
                <a:gd name="T45" fmla="*/ 26 h 26"/>
                <a:gd name="T46" fmla="*/ 0 w 28"/>
                <a:gd name="T47" fmla="*/ 26 h 26"/>
                <a:gd name="T48" fmla="*/ 0 w 28"/>
                <a:gd name="T49" fmla="*/ 26 h 26"/>
                <a:gd name="T50" fmla="*/ 0 w 28"/>
                <a:gd name="T51" fmla="*/ 24 h 26"/>
                <a:gd name="T52" fmla="*/ 0 w 28"/>
                <a:gd name="T53" fmla="*/ 24 h 26"/>
                <a:gd name="T54" fmla="*/ 0 w 28"/>
                <a:gd name="T55" fmla="*/ 24 h 26"/>
                <a:gd name="T56" fmla="*/ 0 w 28"/>
                <a:gd name="T57" fmla="*/ 1 h 26"/>
                <a:gd name="T58" fmla="*/ 0 w 28"/>
                <a:gd name="T59" fmla="*/ 1 h 26"/>
                <a:gd name="T60" fmla="*/ 0 w 28"/>
                <a:gd name="T61" fmla="*/ 1 h 26"/>
                <a:gd name="T62" fmla="*/ 0 w 28"/>
                <a:gd name="T63" fmla="*/ 1 h 26"/>
                <a:gd name="T64" fmla="*/ 0 w 28"/>
                <a:gd name="T65" fmla="*/ 1 h 26"/>
                <a:gd name="T66" fmla="*/ 0 w 28"/>
                <a:gd name="T67" fmla="*/ 0 h 26"/>
                <a:gd name="T68" fmla="*/ 0 w 28"/>
                <a:gd name="T69" fmla="*/ 0 h 26"/>
                <a:gd name="T70" fmla="*/ 0 w 28"/>
                <a:gd name="T71" fmla="*/ 0 h 26"/>
                <a:gd name="T72" fmla="*/ 2 w 28"/>
                <a:gd name="T7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6">
                  <a:moveTo>
                    <a:pt x="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6" name="Freeform 284"/>
            <p:cNvSpPr>
              <a:spLocks/>
            </p:cNvSpPr>
            <p:nvPr/>
          </p:nvSpPr>
          <p:spPr bwMode="auto">
            <a:xfrm>
              <a:off x="5238" y="1813"/>
              <a:ext cx="30" cy="26"/>
            </a:xfrm>
            <a:custGeom>
              <a:avLst/>
              <a:gdLst>
                <a:gd name="T0" fmla="*/ 2 w 30"/>
                <a:gd name="T1" fmla="*/ 0 h 26"/>
                <a:gd name="T2" fmla="*/ 28 w 30"/>
                <a:gd name="T3" fmla="*/ 0 h 26"/>
                <a:gd name="T4" fmla="*/ 28 w 30"/>
                <a:gd name="T5" fmla="*/ 0 h 26"/>
                <a:gd name="T6" fmla="*/ 28 w 30"/>
                <a:gd name="T7" fmla="*/ 0 h 26"/>
                <a:gd name="T8" fmla="*/ 28 w 30"/>
                <a:gd name="T9" fmla="*/ 0 h 26"/>
                <a:gd name="T10" fmla="*/ 28 w 30"/>
                <a:gd name="T11" fmla="*/ 1 h 26"/>
                <a:gd name="T12" fmla="*/ 28 w 30"/>
                <a:gd name="T13" fmla="*/ 1 h 26"/>
                <a:gd name="T14" fmla="*/ 30 w 30"/>
                <a:gd name="T15" fmla="*/ 1 h 26"/>
                <a:gd name="T16" fmla="*/ 30 w 30"/>
                <a:gd name="T17" fmla="*/ 1 h 26"/>
                <a:gd name="T18" fmla="*/ 30 w 30"/>
                <a:gd name="T19" fmla="*/ 1 h 26"/>
                <a:gd name="T20" fmla="*/ 30 w 30"/>
                <a:gd name="T21" fmla="*/ 24 h 26"/>
                <a:gd name="T22" fmla="*/ 30 w 30"/>
                <a:gd name="T23" fmla="*/ 24 h 26"/>
                <a:gd name="T24" fmla="*/ 30 w 30"/>
                <a:gd name="T25" fmla="*/ 24 h 26"/>
                <a:gd name="T26" fmla="*/ 28 w 30"/>
                <a:gd name="T27" fmla="*/ 26 h 26"/>
                <a:gd name="T28" fmla="*/ 28 w 30"/>
                <a:gd name="T29" fmla="*/ 26 h 26"/>
                <a:gd name="T30" fmla="*/ 28 w 30"/>
                <a:gd name="T31" fmla="*/ 26 h 26"/>
                <a:gd name="T32" fmla="*/ 28 w 30"/>
                <a:gd name="T33" fmla="*/ 26 h 26"/>
                <a:gd name="T34" fmla="*/ 28 w 30"/>
                <a:gd name="T35" fmla="*/ 26 h 26"/>
                <a:gd name="T36" fmla="*/ 28 w 30"/>
                <a:gd name="T37" fmla="*/ 26 h 26"/>
                <a:gd name="T38" fmla="*/ 2 w 30"/>
                <a:gd name="T39" fmla="*/ 26 h 26"/>
                <a:gd name="T40" fmla="*/ 2 w 30"/>
                <a:gd name="T41" fmla="*/ 26 h 26"/>
                <a:gd name="T42" fmla="*/ 2 w 30"/>
                <a:gd name="T43" fmla="*/ 26 h 26"/>
                <a:gd name="T44" fmla="*/ 2 w 30"/>
                <a:gd name="T45" fmla="*/ 26 h 26"/>
                <a:gd name="T46" fmla="*/ 2 w 30"/>
                <a:gd name="T47" fmla="*/ 26 h 26"/>
                <a:gd name="T48" fmla="*/ 2 w 30"/>
                <a:gd name="T49" fmla="*/ 26 h 26"/>
                <a:gd name="T50" fmla="*/ 0 w 30"/>
                <a:gd name="T51" fmla="*/ 24 h 26"/>
                <a:gd name="T52" fmla="*/ 0 w 30"/>
                <a:gd name="T53" fmla="*/ 24 h 26"/>
                <a:gd name="T54" fmla="*/ 0 w 30"/>
                <a:gd name="T55" fmla="*/ 24 h 26"/>
                <a:gd name="T56" fmla="*/ 0 w 30"/>
                <a:gd name="T57" fmla="*/ 1 h 26"/>
                <a:gd name="T58" fmla="*/ 0 w 30"/>
                <a:gd name="T59" fmla="*/ 1 h 26"/>
                <a:gd name="T60" fmla="*/ 0 w 30"/>
                <a:gd name="T61" fmla="*/ 1 h 26"/>
                <a:gd name="T62" fmla="*/ 2 w 30"/>
                <a:gd name="T63" fmla="*/ 1 h 26"/>
                <a:gd name="T64" fmla="*/ 2 w 30"/>
                <a:gd name="T65" fmla="*/ 1 h 26"/>
                <a:gd name="T66" fmla="*/ 2 w 30"/>
                <a:gd name="T67" fmla="*/ 0 h 26"/>
                <a:gd name="T68" fmla="*/ 2 w 30"/>
                <a:gd name="T69" fmla="*/ 0 h 26"/>
                <a:gd name="T70" fmla="*/ 2 w 30"/>
                <a:gd name="T71" fmla="*/ 0 h 26"/>
                <a:gd name="T72" fmla="*/ 2 w 30"/>
                <a:gd name="T7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" h="26">
                  <a:moveTo>
                    <a:pt x="2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7" name="Freeform 285"/>
            <p:cNvSpPr>
              <a:spLocks noEditPoints="1"/>
            </p:cNvSpPr>
            <p:nvPr/>
          </p:nvSpPr>
          <p:spPr bwMode="auto">
            <a:xfrm>
              <a:off x="5242" y="1818"/>
              <a:ext cx="69" cy="2"/>
            </a:xfrm>
            <a:custGeom>
              <a:avLst/>
              <a:gdLst>
                <a:gd name="T0" fmla="*/ 60 w 69"/>
                <a:gd name="T1" fmla="*/ 0 h 2"/>
                <a:gd name="T2" fmla="*/ 69 w 69"/>
                <a:gd name="T3" fmla="*/ 0 h 2"/>
                <a:gd name="T4" fmla="*/ 69 w 69"/>
                <a:gd name="T5" fmla="*/ 2 h 2"/>
                <a:gd name="T6" fmla="*/ 60 w 69"/>
                <a:gd name="T7" fmla="*/ 2 h 2"/>
                <a:gd name="T8" fmla="*/ 60 w 69"/>
                <a:gd name="T9" fmla="*/ 0 h 2"/>
                <a:gd name="T10" fmla="*/ 0 w 69"/>
                <a:gd name="T11" fmla="*/ 0 h 2"/>
                <a:gd name="T12" fmla="*/ 8 w 69"/>
                <a:gd name="T13" fmla="*/ 0 h 2"/>
                <a:gd name="T14" fmla="*/ 8 w 69"/>
                <a:gd name="T15" fmla="*/ 0 h 2"/>
                <a:gd name="T16" fmla="*/ 0 w 69"/>
                <a:gd name="T17" fmla="*/ 0 h 2"/>
                <a:gd name="T18" fmla="*/ 0 w 69"/>
                <a:gd name="T19" fmla="*/ 0 h 2"/>
                <a:gd name="T20" fmla="*/ 30 w 69"/>
                <a:gd name="T21" fmla="*/ 0 h 2"/>
                <a:gd name="T22" fmla="*/ 38 w 69"/>
                <a:gd name="T23" fmla="*/ 0 h 2"/>
                <a:gd name="T24" fmla="*/ 38 w 69"/>
                <a:gd name="T25" fmla="*/ 2 h 2"/>
                <a:gd name="T26" fmla="*/ 30 w 69"/>
                <a:gd name="T27" fmla="*/ 2 h 2"/>
                <a:gd name="T28" fmla="*/ 30 w 69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2">
                  <a:moveTo>
                    <a:pt x="60" y="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3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3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8" name="Rectangle 286"/>
            <p:cNvSpPr>
              <a:spLocks noChangeArrowheads="1"/>
            </p:cNvSpPr>
            <p:nvPr/>
          </p:nvSpPr>
          <p:spPr bwMode="auto">
            <a:xfrm>
              <a:off x="5302" y="1818"/>
              <a:ext cx="9" cy="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89" name="Rectangle 287"/>
            <p:cNvSpPr>
              <a:spLocks noChangeArrowheads="1"/>
            </p:cNvSpPr>
            <p:nvPr/>
          </p:nvSpPr>
          <p:spPr bwMode="auto">
            <a:xfrm>
              <a:off x="5242" y="1818"/>
              <a:ext cx="8" cy="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0" name="Rectangle 288"/>
            <p:cNvSpPr>
              <a:spLocks noChangeArrowheads="1"/>
            </p:cNvSpPr>
            <p:nvPr/>
          </p:nvSpPr>
          <p:spPr bwMode="auto">
            <a:xfrm>
              <a:off x="5272" y="1818"/>
              <a:ext cx="8" cy="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1" name="Freeform 289"/>
            <p:cNvSpPr>
              <a:spLocks noEditPoints="1"/>
            </p:cNvSpPr>
            <p:nvPr/>
          </p:nvSpPr>
          <p:spPr bwMode="auto">
            <a:xfrm>
              <a:off x="3336" y="1234"/>
              <a:ext cx="451" cy="449"/>
            </a:xfrm>
            <a:custGeom>
              <a:avLst/>
              <a:gdLst>
                <a:gd name="T0" fmla="*/ 413 w 451"/>
                <a:gd name="T1" fmla="*/ 440 h 449"/>
                <a:gd name="T2" fmla="*/ 38 w 451"/>
                <a:gd name="T3" fmla="*/ 449 h 449"/>
                <a:gd name="T4" fmla="*/ 13 w 451"/>
                <a:gd name="T5" fmla="*/ 0 h 449"/>
                <a:gd name="T6" fmla="*/ 441 w 451"/>
                <a:gd name="T7" fmla="*/ 0 h 449"/>
                <a:gd name="T8" fmla="*/ 445 w 451"/>
                <a:gd name="T9" fmla="*/ 2 h 449"/>
                <a:gd name="T10" fmla="*/ 449 w 451"/>
                <a:gd name="T11" fmla="*/ 5 h 449"/>
                <a:gd name="T12" fmla="*/ 451 w 451"/>
                <a:gd name="T13" fmla="*/ 9 h 449"/>
                <a:gd name="T14" fmla="*/ 451 w 451"/>
                <a:gd name="T15" fmla="*/ 353 h 449"/>
                <a:gd name="T16" fmla="*/ 449 w 451"/>
                <a:gd name="T17" fmla="*/ 357 h 449"/>
                <a:gd name="T18" fmla="*/ 447 w 451"/>
                <a:gd name="T19" fmla="*/ 361 h 449"/>
                <a:gd name="T20" fmla="*/ 443 w 451"/>
                <a:gd name="T21" fmla="*/ 364 h 449"/>
                <a:gd name="T22" fmla="*/ 440 w 451"/>
                <a:gd name="T23" fmla="*/ 364 h 449"/>
                <a:gd name="T24" fmla="*/ 10 w 451"/>
                <a:gd name="T25" fmla="*/ 364 h 449"/>
                <a:gd name="T26" fmla="*/ 6 w 451"/>
                <a:gd name="T27" fmla="*/ 362 h 449"/>
                <a:gd name="T28" fmla="*/ 2 w 451"/>
                <a:gd name="T29" fmla="*/ 359 h 449"/>
                <a:gd name="T30" fmla="*/ 0 w 451"/>
                <a:gd name="T31" fmla="*/ 355 h 449"/>
                <a:gd name="T32" fmla="*/ 0 w 451"/>
                <a:gd name="T33" fmla="*/ 13 h 449"/>
                <a:gd name="T34" fmla="*/ 0 w 451"/>
                <a:gd name="T35" fmla="*/ 7 h 449"/>
                <a:gd name="T36" fmla="*/ 4 w 451"/>
                <a:gd name="T37" fmla="*/ 3 h 449"/>
                <a:gd name="T38" fmla="*/ 8 w 451"/>
                <a:gd name="T39" fmla="*/ 0 h 449"/>
                <a:gd name="T40" fmla="*/ 13 w 451"/>
                <a:gd name="T41" fmla="*/ 0 h 449"/>
                <a:gd name="T42" fmla="*/ 432 w 451"/>
                <a:gd name="T43" fmla="*/ 364 h 449"/>
                <a:gd name="T44" fmla="*/ 434 w 451"/>
                <a:gd name="T45" fmla="*/ 364 h 449"/>
                <a:gd name="T46" fmla="*/ 436 w 451"/>
                <a:gd name="T47" fmla="*/ 366 h 449"/>
                <a:gd name="T48" fmla="*/ 436 w 451"/>
                <a:gd name="T49" fmla="*/ 366 h 449"/>
                <a:gd name="T50" fmla="*/ 438 w 451"/>
                <a:gd name="T51" fmla="*/ 370 h 449"/>
                <a:gd name="T52" fmla="*/ 436 w 451"/>
                <a:gd name="T53" fmla="*/ 411 h 449"/>
                <a:gd name="T54" fmla="*/ 436 w 451"/>
                <a:gd name="T55" fmla="*/ 413 h 449"/>
                <a:gd name="T56" fmla="*/ 434 w 451"/>
                <a:gd name="T57" fmla="*/ 413 h 449"/>
                <a:gd name="T58" fmla="*/ 434 w 451"/>
                <a:gd name="T59" fmla="*/ 415 h 449"/>
                <a:gd name="T60" fmla="*/ 21 w 451"/>
                <a:gd name="T61" fmla="*/ 415 h 449"/>
                <a:gd name="T62" fmla="*/ 19 w 451"/>
                <a:gd name="T63" fmla="*/ 413 h 449"/>
                <a:gd name="T64" fmla="*/ 17 w 451"/>
                <a:gd name="T65" fmla="*/ 413 h 449"/>
                <a:gd name="T66" fmla="*/ 17 w 451"/>
                <a:gd name="T67" fmla="*/ 411 h 449"/>
                <a:gd name="T68" fmla="*/ 15 w 451"/>
                <a:gd name="T69" fmla="*/ 409 h 449"/>
                <a:gd name="T70" fmla="*/ 17 w 451"/>
                <a:gd name="T71" fmla="*/ 368 h 449"/>
                <a:gd name="T72" fmla="*/ 17 w 451"/>
                <a:gd name="T73" fmla="*/ 366 h 449"/>
                <a:gd name="T74" fmla="*/ 19 w 451"/>
                <a:gd name="T75" fmla="*/ 364 h 449"/>
                <a:gd name="T76" fmla="*/ 19 w 451"/>
                <a:gd name="T77" fmla="*/ 36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1" h="449">
                  <a:moveTo>
                    <a:pt x="38" y="440"/>
                  </a:moveTo>
                  <a:lnTo>
                    <a:pt x="413" y="440"/>
                  </a:lnTo>
                  <a:lnTo>
                    <a:pt x="413" y="449"/>
                  </a:lnTo>
                  <a:lnTo>
                    <a:pt x="38" y="449"/>
                  </a:lnTo>
                  <a:lnTo>
                    <a:pt x="38" y="440"/>
                  </a:lnTo>
                  <a:close/>
                  <a:moveTo>
                    <a:pt x="13" y="0"/>
                  </a:moveTo>
                  <a:lnTo>
                    <a:pt x="440" y="0"/>
                  </a:lnTo>
                  <a:lnTo>
                    <a:pt x="441" y="0"/>
                  </a:lnTo>
                  <a:lnTo>
                    <a:pt x="443" y="0"/>
                  </a:lnTo>
                  <a:lnTo>
                    <a:pt x="445" y="2"/>
                  </a:lnTo>
                  <a:lnTo>
                    <a:pt x="447" y="3"/>
                  </a:lnTo>
                  <a:lnTo>
                    <a:pt x="449" y="5"/>
                  </a:lnTo>
                  <a:lnTo>
                    <a:pt x="449" y="7"/>
                  </a:lnTo>
                  <a:lnTo>
                    <a:pt x="451" y="9"/>
                  </a:lnTo>
                  <a:lnTo>
                    <a:pt x="451" y="13"/>
                  </a:lnTo>
                  <a:lnTo>
                    <a:pt x="451" y="353"/>
                  </a:lnTo>
                  <a:lnTo>
                    <a:pt x="451" y="355"/>
                  </a:lnTo>
                  <a:lnTo>
                    <a:pt x="449" y="357"/>
                  </a:lnTo>
                  <a:lnTo>
                    <a:pt x="449" y="359"/>
                  </a:lnTo>
                  <a:lnTo>
                    <a:pt x="447" y="361"/>
                  </a:lnTo>
                  <a:lnTo>
                    <a:pt x="445" y="362"/>
                  </a:lnTo>
                  <a:lnTo>
                    <a:pt x="443" y="364"/>
                  </a:lnTo>
                  <a:lnTo>
                    <a:pt x="441" y="364"/>
                  </a:lnTo>
                  <a:lnTo>
                    <a:pt x="440" y="364"/>
                  </a:lnTo>
                  <a:lnTo>
                    <a:pt x="13" y="364"/>
                  </a:lnTo>
                  <a:lnTo>
                    <a:pt x="10" y="364"/>
                  </a:lnTo>
                  <a:lnTo>
                    <a:pt x="8" y="364"/>
                  </a:lnTo>
                  <a:lnTo>
                    <a:pt x="6" y="362"/>
                  </a:lnTo>
                  <a:lnTo>
                    <a:pt x="4" y="361"/>
                  </a:lnTo>
                  <a:lnTo>
                    <a:pt x="2" y="359"/>
                  </a:lnTo>
                  <a:lnTo>
                    <a:pt x="0" y="357"/>
                  </a:lnTo>
                  <a:lnTo>
                    <a:pt x="0" y="355"/>
                  </a:lnTo>
                  <a:lnTo>
                    <a:pt x="0" y="35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0"/>
                  </a:lnTo>
                  <a:close/>
                  <a:moveTo>
                    <a:pt x="21" y="364"/>
                  </a:moveTo>
                  <a:lnTo>
                    <a:pt x="432" y="364"/>
                  </a:lnTo>
                  <a:lnTo>
                    <a:pt x="434" y="364"/>
                  </a:lnTo>
                  <a:lnTo>
                    <a:pt x="434" y="364"/>
                  </a:lnTo>
                  <a:lnTo>
                    <a:pt x="434" y="364"/>
                  </a:lnTo>
                  <a:lnTo>
                    <a:pt x="436" y="366"/>
                  </a:lnTo>
                  <a:lnTo>
                    <a:pt x="436" y="366"/>
                  </a:lnTo>
                  <a:lnTo>
                    <a:pt x="436" y="366"/>
                  </a:lnTo>
                  <a:lnTo>
                    <a:pt x="436" y="368"/>
                  </a:lnTo>
                  <a:lnTo>
                    <a:pt x="438" y="370"/>
                  </a:lnTo>
                  <a:lnTo>
                    <a:pt x="438" y="409"/>
                  </a:lnTo>
                  <a:lnTo>
                    <a:pt x="436" y="411"/>
                  </a:lnTo>
                  <a:lnTo>
                    <a:pt x="436" y="411"/>
                  </a:lnTo>
                  <a:lnTo>
                    <a:pt x="436" y="413"/>
                  </a:lnTo>
                  <a:lnTo>
                    <a:pt x="436" y="413"/>
                  </a:lnTo>
                  <a:lnTo>
                    <a:pt x="434" y="413"/>
                  </a:lnTo>
                  <a:lnTo>
                    <a:pt x="434" y="413"/>
                  </a:lnTo>
                  <a:lnTo>
                    <a:pt x="434" y="415"/>
                  </a:lnTo>
                  <a:lnTo>
                    <a:pt x="432" y="415"/>
                  </a:lnTo>
                  <a:lnTo>
                    <a:pt x="21" y="415"/>
                  </a:lnTo>
                  <a:lnTo>
                    <a:pt x="19" y="415"/>
                  </a:lnTo>
                  <a:lnTo>
                    <a:pt x="19" y="413"/>
                  </a:lnTo>
                  <a:lnTo>
                    <a:pt x="19" y="413"/>
                  </a:lnTo>
                  <a:lnTo>
                    <a:pt x="17" y="413"/>
                  </a:lnTo>
                  <a:lnTo>
                    <a:pt x="17" y="413"/>
                  </a:lnTo>
                  <a:lnTo>
                    <a:pt x="17" y="411"/>
                  </a:lnTo>
                  <a:lnTo>
                    <a:pt x="17" y="411"/>
                  </a:lnTo>
                  <a:lnTo>
                    <a:pt x="15" y="409"/>
                  </a:lnTo>
                  <a:lnTo>
                    <a:pt x="15" y="370"/>
                  </a:lnTo>
                  <a:lnTo>
                    <a:pt x="17" y="368"/>
                  </a:lnTo>
                  <a:lnTo>
                    <a:pt x="17" y="366"/>
                  </a:lnTo>
                  <a:lnTo>
                    <a:pt x="17" y="366"/>
                  </a:lnTo>
                  <a:lnTo>
                    <a:pt x="17" y="366"/>
                  </a:lnTo>
                  <a:lnTo>
                    <a:pt x="19" y="364"/>
                  </a:lnTo>
                  <a:lnTo>
                    <a:pt x="19" y="364"/>
                  </a:lnTo>
                  <a:lnTo>
                    <a:pt x="19" y="364"/>
                  </a:lnTo>
                  <a:lnTo>
                    <a:pt x="21" y="36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2" name="Rectangle 290"/>
            <p:cNvSpPr>
              <a:spLocks noChangeArrowheads="1"/>
            </p:cNvSpPr>
            <p:nvPr/>
          </p:nvSpPr>
          <p:spPr bwMode="auto">
            <a:xfrm>
              <a:off x="3374" y="1674"/>
              <a:ext cx="375" cy="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3" name="Freeform 291"/>
            <p:cNvSpPr>
              <a:spLocks/>
            </p:cNvSpPr>
            <p:nvPr/>
          </p:nvSpPr>
          <p:spPr bwMode="auto">
            <a:xfrm>
              <a:off x="3336" y="1234"/>
              <a:ext cx="451" cy="364"/>
            </a:xfrm>
            <a:custGeom>
              <a:avLst/>
              <a:gdLst>
                <a:gd name="T0" fmla="*/ 13 w 451"/>
                <a:gd name="T1" fmla="*/ 0 h 364"/>
                <a:gd name="T2" fmla="*/ 440 w 451"/>
                <a:gd name="T3" fmla="*/ 0 h 364"/>
                <a:gd name="T4" fmla="*/ 441 w 451"/>
                <a:gd name="T5" fmla="*/ 0 h 364"/>
                <a:gd name="T6" fmla="*/ 443 w 451"/>
                <a:gd name="T7" fmla="*/ 0 h 364"/>
                <a:gd name="T8" fmla="*/ 445 w 451"/>
                <a:gd name="T9" fmla="*/ 2 h 364"/>
                <a:gd name="T10" fmla="*/ 447 w 451"/>
                <a:gd name="T11" fmla="*/ 3 h 364"/>
                <a:gd name="T12" fmla="*/ 449 w 451"/>
                <a:gd name="T13" fmla="*/ 5 h 364"/>
                <a:gd name="T14" fmla="*/ 449 w 451"/>
                <a:gd name="T15" fmla="*/ 7 h 364"/>
                <a:gd name="T16" fmla="*/ 451 w 451"/>
                <a:gd name="T17" fmla="*/ 9 h 364"/>
                <a:gd name="T18" fmla="*/ 451 w 451"/>
                <a:gd name="T19" fmla="*/ 13 h 364"/>
                <a:gd name="T20" fmla="*/ 451 w 451"/>
                <a:gd name="T21" fmla="*/ 353 h 364"/>
                <a:gd name="T22" fmla="*/ 451 w 451"/>
                <a:gd name="T23" fmla="*/ 355 h 364"/>
                <a:gd name="T24" fmla="*/ 449 w 451"/>
                <a:gd name="T25" fmla="*/ 357 h 364"/>
                <a:gd name="T26" fmla="*/ 449 w 451"/>
                <a:gd name="T27" fmla="*/ 359 h 364"/>
                <a:gd name="T28" fmla="*/ 447 w 451"/>
                <a:gd name="T29" fmla="*/ 361 h 364"/>
                <a:gd name="T30" fmla="*/ 445 w 451"/>
                <a:gd name="T31" fmla="*/ 362 h 364"/>
                <a:gd name="T32" fmla="*/ 443 w 451"/>
                <a:gd name="T33" fmla="*/ 364 h 364"/>
                <a:gd name="T34" fmla="*/ 441 w 451"/>
                <a:gd name="T35" fmla="*/ 364 h 364"/>
                <a:gd name="T36" fmla="*/ 440 w 451"/>
                <a:gd name="T37" fmla="*/ 364 h 364"/>
                <a:gd name="T38" fmla="*/ 13 w 451"/>
                <a:gd name="T39" fmla="*/ 364 h 364"/>
                <a:gd name="T40" fmla="*/ 10 w 451"/>
                <a:gd name="T41" fmla="*/ 364 h 364"/>
                <a:gd name="T42" fmla="*/ 8 w 451"/>
                <a:gd name="T43" fmla="*/ 364 h 364"/>
                <a:gd name="T44" fmla="*/ 6 w 451"/>
                <a:gd name="T45" fmla="*/ 362 h 364"/>
                <a:gd name="T46" fmla="*/ 4 w 451"/>
                <a:gd name="T47" fmla="*/ 361 h 364"/>
                <a:gd name="T48" fmla="*/ 2 w 451"/>
                <a:gd name="T49" fmla="*/ 359 h 364"/>
                <a:gd name="T50" fmla="*/ 0 w 451"/>
                <a:gd name="T51" fmla="*/ 357 h 364"/>
                <a:gd name="T52" fmla="*/ 0 w 451"/>
                <a:gd name="T53" fmla="*/ 355 h 364"/>
                <a:gd name="T54" fmla="*/ 0 w 451"/>
                <a:gd name="T55" fmla="*/ 353 h 364"/>
                <a:gd name="T56" fmla="*/ 0 w 451"/>
                <a:gd name="T57" fmla="*/ 13 h 364"/>
                <a:gd name="T58" fmla="*/ 0 w 451"/>
                <a:gd name="T59" fmla="*/ 9 h 364"/>
                <a:gd name="T60" fmla="*/ 0 w 451"/>
                <a:gd name="T61" fmla="*/ 7 h 364"/>
                <a:gd name="T62" fmla="*/ 2 w 451"/>
                <a:gd name="T63" fmla="*/ 5 h 364"/>
                <a:gd name="T64" fmla="*/ 4 w 451"/>
                <a:gd name="T65" fmla="*/ 3 h 364"/>
                <a:gd name="T66" fmla="*/ 6 w 451"/>
                <a:gd name="T67" fmla="*/ 2 h 364"/>
                <a:gd name="T68" fmla="*/ 8 w 451"/>
                <a:gd name="T69" fmla="*/ 0 h 364"/>
                <a:gd name="T70" fmla="*/ 10 w 451"/>
                <a:gd name="T71" fmla="*/ 0 h 364"/>
                <a:gd name="T72" fmla="*/ 13 w 451"/>
                <a:gd name="T7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1" h="364">
                  <a:moveTo>
                    <a:pt x="13" y="0"/>
                  </a:moveTo>
                  <a:lnTo>
                    <a:pt x="440" y="0"/>
                  </a:lnTo>
                  <a:lnTo>
                    <a:pt x="441" y="0"/>
                  </a:lnTo>
                  <a:lnTo>
                    <a:pt x="443" y="0"/>
                  </a:lnTo>
                  <a:lnTo>
                    <a:pt x="445" y="2"/>
                  </a:lnTo>
                  <a:lnTo>
                    <a:pt x="447" y="3"/>
                  </a:lnTo>
                  <a:lnTo>
                    <a:pt x="449" y="5"/>
                  </a:lnTo>
                  <a:lnTo>
                    <a:pt x="449" y="7"/>
                  </a:lnTo>
                  <a:lnTo>
                    <a:pt x="451" y="9"/>
                  </a:lnTo>
                  <a:lnTo>
                    <a:pt x="451" y="13"/>
                  </a:lnTo>
                  <a:lnTo>
                    <a:pt x="451" y="353"/>
                  </a:lnTo>
                  <a:lnTo>
                    <a:pt x="451" y="355"/>
                  </a:lnTo>
                  <a:lnTo>
                    <a:pt x="449" y="357"/>
                  </a:lnTo>
                  <a:lnTo>
                    <a:pt x="449" y="359"/>
                  </a:lnTo>
                  <a:lnTo>
                    <a:pt x="447" y="361"/>
                  </a:lnTo>
                  <a:lnTo>
                    <a:pt x="445" y="362"/>
                  </a:lnTo>
                  <a:lnTo>
                    <a:pt x="443" y="364"/>
                  </a:lnTo>
                  <a:lnTo>
                    <a:pt x="441" y="364"/>
                  </a:lnTo>
                  <a:lnTo>
                    <a:pt x="440" y="364"/>
                  </a:lnTo>
                  <a:lnTo>
                    <a:pt x="13" y="364"/>
                  </a:lnTo>
                  <a:lnTo>
                    <a:pt x="10" y="364"/>
                  </a:lnTo>
                  <a:lnTo>
                    <a:pt x="8" y="364"/>
                  </a:lnTo>
                  <a:lnTo>
                    <a:pt x="6" y="362"/>
                  </a:lnTo>
                  <a:lnTo>
                    <a:pt x="4" y="361"/>
                  </a:lnTo>
                  <a:lnTo>
                    <a:pt x="2" y="359"/>
                  </a:lnTo>
                  <a:lnTo>
                    <a:pt x="0" y="357"/>
                  </a:lnTo>
                  <a:lnTo>
                    <a:pt x="0" y="355"/>
                  </a:lnTo>
                  <a:lnTo>
                    <a:pt x="0" y="35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4" name="Freeform 292"/>
            <p:cNvSpPr>
              <a:spLocks/>
            </p:cNvSpPr>
            <p:nvPr/>
          </p:nvSpPr>
          <p:spPr bwMode="auto">
            <a:xfrm>
              <a:off x="3351" y="1598"/>
              <a:ext cx="423" cy="51"/>
            </a:xfrm>
            <a:custGeom>
              <a:avLst/>
              <a:gdLst>
                <a:gd name="T0" fmla="*/ 6 w 423"/>
                <a:gd name="T1" fmla="*/ 0 h 51"/>
                <a:gd name="T2" fmla="*/ 417 w 423"/>
                <a:gd name="T3" fmla="*/ 0 h 51"/>
                <a:gd name="T4" fmla="*/ 419 w 423"/>
                <a:gd name="T5" fmla="*/ 0 h 51"/>
                <a:gd name="T6" fmla="*/ 419 w 423"/>
                <a:gd name="T7" fmla="*/ 0 h 51"/>
                <a:gd name="T8" fmla="*/ 419 w 423"/>
                <a:gd name="T9" fmla="*/ 0 h 51"/>
                <a:gd name="T10" fmla="*/ 421 w 423"/>
                <a:gd name="T11" fmla="*/ 2 h 51"/>
                <a:gd name="T12" fmla="*/ 421 w 423"/>
                <a:gd name="T13" fmla="*/ 2 h 51"/>
                <a:gd name="T14" fmla="*/ 421 w 423"/>
                <a:gd name="T15" fmla="*/ 2 h 51"/>
                <a:gd name="T16" fmla="*/ 421 w 423"/>
                <a:gd name="T17" fmla="*/ 4 h 51"/>
                <a:gd name="T18" fmla="*/ 423 w 423"/>
                <a:gd name="T19" fmla="*/ 6 h 51"/>
                <a:gd name="T20" fmla="*/ 423 w 423"/>
                <a:gd name="T21" fmla="*/ 45 h 51"/>
                <a:gd name="T22" fmla="*/ 421 w 423"/>
                <a:gd name="T23" fmla="*/ 47 h 51"/>
                <a:gd name="T24" fmla="*/ 421 w 423"/>
                <a:gd name="T25" fmla="*/ 47 h 51"/>
                <a:gd name="T26" fmla="*/ 421 w 423"/>
                <a:gd name="T27" fmla="*/ 49 h 51"/>
                <a:gd name="T28" fmla="*/ 421 w 423"/>
                <a:gd name="T29" fmla="*/ 49 h 51"/>
                <a:gd name="T30" fmla="*/ 419 w 423"/>
                <a:gd name="T31" fmla="*/ 49 h 51"/>
                <a:gd name="T32" fmla="*/ 419 w 423"/>
                <a:gd name="T33" fmla="*/ 49 h 51"/>
                <a:gd name="T34" fmla="*/ 419 w 423"/>
                <a:gd name="T35" fmla="*/ 51 h 51"/>
                <a:gd name="T36" fmla="*/ 417 w 423"/>
                <a:gd name="T37" fmla="*/ 51 h 51"/>
                <a:gd name="T38" fmla="*/ 6 w 423"/>
                <a:gd name="T39" fmla="*/ 51 h 51"/>
                <a:gd name="T40" fmla="*/ 4 w 423"/>
                <a:gd name="T41" fmla="*/ 51 h 51"/>
                <a:gd name="T42" fmla="*/ 4 w 423"/>
                <a:gd name="T43" fmla="*/ 49 h 51"/>
                <a:gd name="T44" fmla="*/ 4 w 423"/>
                <a:gd name="T45" fmla="*/ 49 h 51"/>
                <a:gd name="T46" fmla="*/ 2 w 423"/>
                <a:gd name="T47" fmla="*/ 49 h 51"/>
                <a:gd name="T48" fmla="*/ 2 w 423"/>
                <a:gd name="T49" fmla="*/ 49 h 51"/>
                <a:gd name="T50" fmla="*/ 2 w 423"/>
                <a:gd name="T51" fmla="*/ 47 h 51"/>
                <a:gd name="T52" fmla="*/ 2 w 423"/>
                <a:gd name="T53" fmla="*/ 47 h 51"/>
                <a:gd name="T54" fmla="*/ 0 w 423"/>
                <a:gd name="T55" fmla="*/ 45 h 51"/>
                <a:gd name="T56" fmla="*/ 0 w 423"/>
                <a:gd name="T57" fmla="*/ 6 h 51"/>
                <a:gd name="T58" fmla="*/ 2 w 423"/>
                <a:gd name="T59" fmla="*/ 4 h 51"/>
                <a:gd name="T60" fmla="*/ 2 w 423"/>
                <a:gd name="T61" fmla="*/ 2 h 51"/>
                <a:gd name="T62" fmla="*/ 2 w 423"/>
                <a:gd name="T63" fmla="*/ 2 h 51"/>
                <a:gd name="T64" fmla="*/ 2 w 423"/>
                <a:gd name="T65" fmla="*/ 2 h 51"/>
                <a:gd name="T66" fmla="*/ 4 w 423"/>
                <a:gd name="T67" fmla="*/ 0 h 51"/>
                <a:gd name="T68" fmla="*/ 4 w 423"/>
                <a:gd name="T69" fmla="*/ 0 h 51"/>
                <a:gd name="T70" fmla="*/ 4 w 423"/>
                <a:gd name="T71" fmla="*/ 0 h 51"/>
                <a:gd name="T72" fmla="*/ 6 w 423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51">
                  <a:moveTo>
                    <a:pt x="6" y="0"/>
                  </a:moveTo>
                  <a:lnTo>
                    <a:pt x="417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21" y="2"/>
                  </a:lnTo>
                  <a:lnTo>
                    <a:pt x="421" y="2"/>
                  </a:lnTo>
                  <a:lnTo>
                    <a:pt x="421" y="2"/>
                  </a:lnTo>
                  <a:lnTo>
                    <a:pt x="421" y="4"/>
                  </a:lnTo>
                  <a:lnTo>
                    <a:pt x="423" y="6"/>
                  </a:lnTo>
                  <a:lnTo>
                    <a:pt x="423" y="45"/>
                  </a:lnTo>
                  <a:lnTo>
                    <a:pt x="421" y="47"/>
                  </a:lnTo>
                  <a:lnTo>
                    <a:pt x="421" y="47"/>
                  </a:lnTo>
                  <a:lnTo>
                    <a:pt x="421" y="49"/>
                  </a:lnTo>
                  <a:lnTo>
                    <a:pt x="421" y="49"/>
                  </a:lnTo>
                  <a:lnTo>
                    <a:pt x="419" y="49"/>
                  </a:lnTo>
                  <a:lnTo>
                    <a:pt x="419" y="49"/>
                  </a:lnTo>
                  <a:lnTo>
                    <a:pt x="419" y="51"/>
                  </a:lnTo>
                  <a:lnTo>
                    <a:pt x="417" y="51"/>
                  </a:lnTo>
                  <a:lnTo>
                    <a:pt x="6" y="51"/>
                  </a:lnTo>
                  <a:lnTo>
                    <a:pt x="4" y="51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0" y="45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5" name="Freeform 293"/>
            <p:cNvSpPr>
              <a:spLocks noEditPoints="1"/>
            </p:cNvSpPr>
            <p:nvPr/>
          </p:nvSpPr>
          <p:spPr bwMode="auto">
            <a:xfrm>
              <a:off x="3342" y="1239"/>
              <a:ext cx="439" cy="354"/>
            </a:xfrm>
            <a:custGeom>
              <a:avLst/>
              <a:gdLst>
                <a:gd name="T0" fmla="*/ 398 w 439"/>
                <a:gd name="T1" fmla="*/ 36 h 354"/>
                <a:gd name="T2" fmla="*/ 402 w 439"/>
                <a:gd name="T3" fmla="*/ 38 h 354"/>
                <a:gd name="T4" fmla="*/ 405 w 439"/>
                <a:gd name="T5" fmla="*/ 40 h 354"/>
                <a:gd name="T6" fmla="*/ 407 w 439"/>
                <a:gd name="T7" fmla="*/ 42 h 354"/>
                <a:gd name="T8" fmla="*/ 407 w 439"/>
                <a:gd name="T9" fmla="*/ 45 h 354"/>
                <a:gd name="T10" fmla="*/ 407 w 439"/>
                <a:gd name="T11" fmla="*/ 310 h 354"/>
                <a:gd name="T12" fmla="*/ 407 w 439"/>
                <a:gd name="T13" fmla="*/ 314 h 354"/>
                <a:gd name="T14" fmla="*/ 404 w 439"/>
                <a:gd name="T15" fmla="*/ 316 h 354"/>
                <a:gd name="T16" fmla="*/ 400 w 439"/>
                <a:gd name="T17" fmla="*/ 318 h 354"/>
                <a:gd name="T18" fmla="*/ 39 w 439"/>
                <a:gd name="T19" fmla="*/ 318 h 354"/>
                <a:gd name="T20" fmla="*/ 37 w 439"/>
                <a:gd name="T21" fmla="*/ 318 h 354"/>
                <a:gd name="T22" fmla="*/ 34 w 439"/>
                <a:gd name="T23" fmla="*/ 316 h 354"/>
                <a:gd name="T24" fmla="*/ 32 w 439"/>
                <a:gd name="T25" fmla="*/ 312 h 354"/>
                <a:gd name="T26" fmla="*/ 32 w 439"/>
                <a:gd name="T27" fmla="*/ 309 h 354"/>
                <a:gd name="T28" fmla="*/ 32 w 439"/>
                <a:gd name="T29" fmla="*/ 44 h 354"/>
                <a:gd name="T30" fmla="*/ 34 w 439"/>
                <a:gd name="T31" fmla="*/ 40 h 354"/>
                <a:gd name="T32" fmla="*/ 35 w 439"/>
                <a:gd name="T33" fmla="*/ 38 h 354"/>
                <a:gd name="T34" fmla="*/ 37 w 439"/>
                <a:gd name="T35" fmla="*/ 36 h 354"/>
                <a:gd name="T36" fmla="*/ 7 w 439"/>
                <a:gd name="T37" fmla="*/ 0 h 354"/>
                <a:gd name="T38" fmla="*/ 434 w 439"/>
                <a:gd name="T39" fmla="*/ 0 h 354"/>
                <a:gd name="T40" fmla="*/ 435 w 439"/>
                <a:gd name="T41" fmla="*/ 0 h 354"/>
                <a:gd name="T42" fmla="*/ 437 w 439"/>
                <a:gd name="T43" fmla="*/ 2 h 354"/>
                <a:gd name="T44" fmla="*/ 439 w 439"/>
                <a:gd name="T45" fmla="*/ 6 h 354"/>
                <a:gd name="T46" fmla="*/ 439 w 439"/>
                <a:gd name="T47" fmla="*/ 348 h 354"/>
                <a:gd name="T48" fmla="*/ 439 w 439"/>
                <a:gd name="T49" fmla="*/ 350 h 354"/>
                <a:gd name="T50" fmla="*/ 437 w 439"/>
                <a:gd name="T51" fmla="*/ 352 h 354"/>
                <a:gd name="T52" fmla="*/ 435 w 439"/>
                <a:gd name="T53" fmla="*/ 354 h 354"/>
                <a:gd name="T54" fmla="*/ 432 w 439"/>
                <a:gd name="T55" fmla="*/ 354 h 354"/>
                <a:gd name="T56" fmla="*/ 5 w 439"/>
                <a:gd name="T57" fmla="*/ 354 h 354"/>
                <a:gd name="T58" fmla="*/ 4 w 439"/>
                <a:gd name="T59" fmla="*/ 352 h 354"/>
                <a:gd name="T60" fmla="*/ 2 w 439"/>
                <a:gd name="T61" fmla="*/ 352 h 354"/>
                <a:gd name="T62" fmla="*/ 0 w 439"/>
                <a:gd name="T63" fmla="*/ 348 h 354"/>
                <a:gd name="T64" fmla="*/ 0 w 439"/>
                <a:gd name="T65" fmla="*/ 8 h 354"/>
                <a:gd name="T66" fmla="*/ 0 w 439"/>
                <a:gd name="T67" fmla="*/ 4 h 354"/>
                <a:gd name="T68" fmla="*/ 2 w 439"/>
                <a:gd name="T69" fmla="*/ 2 h 354"/>
                <a:gd name="T70" fmla="*/ 4 w 439"/>
                <a:gd name="T71" fmla="*/ 0 h 354"/>
                <a:gd name="T72" fmla="*/ 7 w 439"/>
                <a:gd name="T7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54">
                  <a:moveTo>
                    <a:pt x="39" y="36"/>
                  </a:moveTo>
                  <a:lnTo>
                    <a:pt x="398" y="36"/>
                  </a:lnTo>
                  <a:lnTo>
                    <a:pt x="400" y="36"/>
                  </a:lnTo>
                  <a:lnTo>
                    <a:pt x="402" y="38"/>
                  </a:lnTo>
                  <a:lnTo>
                    <a:pt x="404" y="38"/>
                  </a:lnTo>
                  <a:lnTo>
                    <a:pt x="405" y="40"/>
                  </a:lnTo>
                  <a:lnTo>
                    <a:pt x="407" y="40"/>
                  </a:lnTo>
                  <a:lnTo>
                    <a:pt x="407" y="42"/>
                  </a:lnTo>
                  <a:lnTo>
                    <a:pt x="407" y="44"/>
                  </a:lnTo>
                  <a:lnTo>
                    <a:pt x="407" y="45"/>
                  </a:lnTo>
                  <a:lnTo>
                    <a:pt x="407" y="309"/>
                  </a:lnTo>
                  <a:lnTo>
                    <a:pt x="407" y="310"/>
                  </a:lnTo>
                  <a:lnTo>
                    <a:pt x="407" y="312"/>
                  </a:lnTo>
                  <a:lnTo>
                    <a:pt x="407" y="314"/>
                  </a:lnTo>
                  <a:lnTo>
                    <a:pt x="405" y="316"/>
                  </a:lnTo>
                  <a:lnTo>
                    <a:pt x="404" y="316"/>
                  </a:lnTo>
                  <a:lnTo>
                    <a:pt x="402" y="318"/>
                  </a:lnTo>
                  <a:lnTo>
                    <a:pt x="400" y="318"/>
                  </a:lnTo>
                  <a:lnTo>
                    <a:pt x="398" y="318"/>
                  </a:lnTo>
                  <a:lnTo>
                    <a:pt x="39" y="318"/>
                  </a:lnTo>
                  <a:lnTo>
                    <a:pt x="37" y="318"/>
                  </a:lnTo>
                  <a:lnTo>
                    <a:pt x="37" y="318"/>
                  </a:lnTo>
                  <a:lnTo>
                    <a:pt x="35" y="316"/>
                  </a:lnTo>
                  <a:lnTo>
                    <a:pt x="34" y="316"/>
                  </a:lnTo>
                  <a:lnTo>
                    <a:pt x="34" y="314"/>
                  </a:lnTo>
                  <a:lnTo>
                    <a:pt x="32" y="312"/>
                  </a:lnTo>
                  <a:lnTo>
                    <a:pt x="32" y="310"/>
                  </a:lnTo>
                  <a:lnTo>
                    <a:pt x="32" y="309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2" y="42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5" y="38"/>
                  </a:lnTo>
                  <a:lnTo>
                    <a:pt x="37" y="38"/>
                  </a:lnTo>
                  <a:lnTo>
                    <a:pt x="37" y="36"/>
                  </a:lnTo>
                  <a:lnTo>
                    <a:pt x="39" y="36"/>
                  </a:lnTo>
                  <a:close/>
                  <a:moveTo>
                    <a:pt x="7" y="0"/>
                  </a:moveTo>
                  <a:lnTo>
                    <a:pt x="432" y="0"/>
                  </a:lnTo>
                  <a:lnTo>
                    <a:pt x="434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437" y="2"/>
                  </a:lnTo>
                  <a:lnTo>
                    <a:pt x="437" y="2"/>
                  </a:lnTo>
                  <a:lnTo>
                    <a:pt x="439" y="4"/>
                  </a:lnTo>
                  <a:lnTo>
                    <a:pt x="439" y="6"/>
                  </a:lnTo>
                  <a:lnTo>
                    <a:pt x="439" y="8"/>
                  </a:lnTo>
                  <a:lnTo>
                    <a:pt x="439" y="348"/>
                  </a:lnTo>
                  <a:lnTo>
                    <a:pt x="439" y="348"/>
                  </a:lnTo>
                  <a:lnTo>
                    <a:pt x="439" y="350"/>
                  </a:lnTo>
                  <a:lnTo>
                    <a:pt x="437" y="352"/>
                  </a:lnTo>
                  <a:lnTo>
                    <a:pt x="437" y="352"/>
                  </a:lnTo>
                  <a:lnTo>
                    <a:pt x="435" y="352"/>
                  </a:lnTo>
                  <a:lnTo>
                    <a:pt x="435" y="354"/>
                  </a:lnTo>
                  <a:lnTo>
                    <a:pt x="434" y="354"/>
                  </a:lnTo>
                  <a:lnTo>
                    <a:pt x="432" y="354"/>
                  </a:lnTo>
                  <a:lnTo>
                    <a:pt x="7" y="354"/>
                  </a:lnTo>
                  <a:lnTo>
                    <a:pt x="5" y="354"/>
                  </a:lnTo>
                  <a:lnTo>
                    <a:pt x="4" y="354"/>
                  </a:lnTo>
                  <a:lnTo>
                    <a:pt x="4" y="352"/>
                  </a:lnTo>
                  <a:lnTo>
                    <a:pt x="2" y="352"/>
                  </a:lnTo>
                  <a:lnTo>
                    <a:pt x="2" y="352"/>
                  </a:lnTo>
                  <a:lnTo>
                    <a:pt x="0" y="35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6" name="Freeform 294"/>
            <p:cNvSpPr>
              <a:spLocks/>
            </p:cNvSpPr>
            <p:nvPr/>
          </p:nvSpPr>
          <p:spPr bwMode="auto">
            <a:xfrm>
              <a:off x="3374" y="1275"/>
              <a:ext cx="375" cy="282"/>
            </a:xfrm>
            <a:custGeom>
              <a:avLst/>
              <a:gdLst>
                <a:gd name="T0" fmla="*/ 7 w 375"/>
                <a:gd name="T1" fmla="*/ 0 h 282"/>
                <a:gd name="T2" fmla="*/ 366 w 375"/>
                <a:gd name="T3" fmla="*/ 0 h 282"/>
                <a:gd name="T4" fmla="*/ 368 w 375"/>
                <a:gd name="T5" fmla="*/ 0 h 282"/>
                <a:gd name="T6" fmla="*/ 370 w 375"/>
                <a:gd name="T7" fmla="*/ 2 h 282"/>
                <a:gd name="T8" fmla="*/ 372 w 375"/>
                <a:gd name="T9" fmla="*/ 2 h 282"/>
                <a:gd name="T10" fmla="*/ 373 w 375"/>
                <a:gd name="T11" fmla="*/ 4 h 282"/>
                <a:gd name="T12" fmla="*/ 375 w 375"/>
                <a:gd name="T13" fmla="*/ 4 h 282"/>
                <a:gd name="T14" fmla="*/ 375 w 375"/>
                <a:gd name="T15" fmla="*/ 6 h 282"/>
                <a:gd name="T16" fmla="*/ 375 w 375"/>
                <a:gd name="T17" fmla="*/ 8 h 282"/>
                <a:gd name="T18" fmla="*/ 375 w 375"/>
                <a:gd name="T19" fmla="*/ 9 h 282"/>
                <a:gd name="T20" fmla="*/ 375 w 375"/>
                <a:gd name="T21" fmla="*/ 273 h 282"/>
                <a:gd name="T22" fmla="*/ 375 w 375"/>
                <a:gd name="T23" fmla="*/ 274 h 282"/>
                <a:gd name="T24" fmla="*/ 375 w 375"/>
                <a:gd name="T25" fmla="*/ 276 h 282"/>
                <a:gd name="T26" fmla="*/ 375 w 375"/>
                <a:gd name="T27" fmla="*/ 278 h 282"/>
                <a:gd name="T28" fmla="*/ 373 w 375"/>
                <a:gd name="T29" fmla="*/ 280 h 282"/>
                <a:gd name="T30" fmla="*/ 372 w 375"/>
                <a:gd name="T31" fmla="*/ 280 h 282"/>
                <a:gd name="T32" fmla="*/ 370 w 375"/>
                <a:gd name="T33" fmla="*/ 282 h 282"/>
                <a:gd name="T34" fmla="*/ 368 w 375"/>
                <a:gd name="T35" fmla="*/ 282 h 282"/>
                <a:gd name="T36" fmla="*/ 366 w 375"/>
                <a:gd name="T37" fmla="*/ 282 h 282"/>
                <a:gd name="T38" fmla="*/ 7 w 375"/>
                <a:gd name="T39" fmla="*/ 282 h 282"/>
                <a:gd name="T40" fmla="*/ 5 w 375"/>
                <a:gd name="T41" fmla="*/ 282 h 282"/>
                <a:gd name="T42" fmla="*/ 5 w 375"/>
                <a:gd name="T43" fmla="*/ 282 h 282"/>
                <a:gd name="T44" fmla="*/ 3 w 375"/>
                <a:gd name="T45" fmla="*/ 280 h 282"/>
                <a:gd name="T46" fmla="*/ 2 w 375"/>
                <a:gd name="T47" fmla="*/ 280 h 282"/>
                <a:gd name="T48" fmla="*/ 2 w 375"/>
                <a:gd name="T49" fmla="*/ 278 h 282"/>
                <a:gd name="T50" fmla="*/ 0 w 375"/>
                <a:gd name="T51" fmla="*/ 276 h 282"/>
                <a:gd name="T52" fmla="*/ 0 w 375"/>
                <a:gd name="T53" fmla="*/ 274 h 282"/>
                <a:gd name="T54" fmla="*/ 0 w 375"/>
                <a:gd name="T55" fmla="*/ 273 h 282"/>
                <a:gd name="T56" fmla="*/ 0 w 375"/>
                <a:gd name="T57" fmla="*/ 9 h 282"/>
                <a:gd name="T58" fmla="*/ 0 w 375"/>
                <a:gd name="T59" fmla="*/ 8 h 282"/>
                <a:gd name="T60" fmla="*/ 0 w 375"/>
                <a:gd name="T61" fmla="*/ 6 h 282"/>
                <a:gd name="T62" fmla="*/ 2 w 375"/>
                <a:gd name="T63" fmla="*/ 4 h 282"/>
                <a:gd name="T64" fmla="*/ 2 w 375"/>
                <a:gd name="T65" fmla="*/ 4 h 282"/>
                <a:gd name="T66" fmla="*/ 3 w 375"/>
                <a:gd name="T67" fmla="*/ 2 h 282"/>
                <a:gd name="T68" fmla="*/ 5 w 375"/>
                <a:gd name="T69" fmla="*/ 2 h 282"/>
                <a:gd name="T70" fmla="*/ 5 w 375"/>
                <a:gd name="T71" fmla="*/ 0 h 282"/>
                <a:gd name="T72" fmla="*/ 7 w 375"/>
                <a:gd name="T7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5" h="282">
                  <a:moveTo>
                    <a:pt x="7" y="0"/>
                  </a:moveTo>
                  <a:lnTo>
                    <a:pt x="366" y="0"/>
                  </a:lnTo>
                  <a:lnTo>
                    <a:pt x="368" y="0"/>
                  </a:lnTo>
                  <a:lnTo>
                    <a:pt x="370" y="2"/>
                  </a:lnTo>
                  <a:lnTo>
                    <a:pt x="372" y="2"/>
                  </a:lnTo>
                  <a:lnTo>
                    <a:pt x="373" y="4"/>
                  </a:lnTo>
                  <a:lnTo>
                    <a:pt x="375" y="4"/>
                  </a:lnTo>
                  <a:lnTo>
                    <a:pt x="375" y="6"/>
                  </a:lnTo>
                  <a:lnTo>
                    <a:pt x="375" y="8"/>
                  </a:lnTo>
                  <a:lnTo>
                    <a:pt x="375" y="9"/>
                  </a:lnTo>
                  <a:lnTo>
                    <a:pt x="375" y="273"/>
                  </a:lnTo>
                  <a:lnTo>
                    <a:pt x="375" y="274"/>
                  </a:lnTo>
                  <a:lnTo>
                    <a:pt x="375" y="276"/>
                  </a:lnTo>
                  <a:lnTo>
                    <a:pt x="375" y="278"/>
                  </a:lnTo>
                  <a:lnTo>
                    <a:pt x="373" y="280"/>
                  </a:lnTo>
                  <a:lnTo>
                    <a:pt x="372" y="280"/>
                  </a:lnTo>
                  <a:lnTo>
                    <a:pt x="370" y="282"/>
                  </a:lnTo>
                  <a:lnTo>
                    <a:pt x="368" y="282"/>
                  </a:lnTo>
                  <a:lnTo>
                    <a:pt x="366" y="282"/>
                  </a:lnTo>
                  <a:lnTo>
                    <a:pt x="7" y="282"/>
                  </a:lnTo>
                  <a:lnTo>
                    <a:pt x="5" y="282"/>
                  </a:lnTo>
                  <a:lnTo>
                    <a:pt x="5" y="282"/>
                  </a:lnTo>
                  <a:lnTo>
                    <a:pt x="3" y="280"/>
                  </a:lnTo>
                  <a:lnTo>
                    <a:pt x="2" y="280"/>
                  </a:lnTo>
                  <a:lnTo>
                    <a:pt x="2" y="278"/>
                  </a:lnTo>
                  <a:lnTo>
                    <a:pt x="0" y="276"/>
                  </a:lnTo>
                  <a:lnTo>
                    <a:pt x="0" y="274"/>
                  </a:lnTo>
                  <a:lnTo>
                    <a:pt x="0" y="273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7" name="Freeform 295"/>
            <p:cNvSpPr>
              <a:spLocks/>
            </p:cNvSpPr>
            <p:nvPr/>
          </p:nvSpPr>
          <p:spPr bwMode="auto">
            <a:xfrm>
              <a:off x="3342" y="1239"/>
              <a:ext cx="439" cy="354"/>
            </a:xfrm>
            <a:custGeom>
              <a:avLst/>
              <a:gdLst>
                <a:gd name="T0" fmla="*/ 7 w 439"/>
                <a:gd name="T1" fmla="*/ 0 h 354"/>
                <a:gd name="T2" fmla="*/ 432 w 439"/>
                <a:gd name="T3" fmla="*/ 0 h 354"/>
                <a:gd name="T4" fmla="*/ 434 w 439"/>
                <a:gd name="T5" fmla="*/ 0 h 354"/>
                <a:gd name="T6" fmla="*/ 435 w 439"/>
                <a:gd name="T7" fmla="*/ 0 h 354"/>
                <a:gd name="T8" fmla="*/ 435 w 439"/>
                <a:gd name="T9" fmla="*/ 0 h 354"/>
                <a:gd name="T10" fmla="*/ 437 w 439"/>
                <a:gd name="T11" fmla="*/ 2 h 354"/>
                <a:gd name="T12" fmla="*/ 437 w 439"/>
                <a:gd name="T13" fmla="*/ 2 h 354"/>
                <a:gd name="T14" fmla="*/ 439 w 439"/>
                <a:gd name="T15" fmla="*/ 4 h 354"/>
                <a:gd name="T16" fmla="*/ 439 w 439"/>
                <a:gd name="T17" fmla="*/ 6 h 354"/>
                <a:gd name="T18" fmla="*/ 439 w 439"/>
                <a:gd name="T19" fmla="*/ 8 h 354"/>
                <a:gd name="T20" fmla="*/ 439 w 439"/>
                <a:gd name="T21" fmla="*/ 348 h 354"/>
                <a:gd name="T22" fmla="*/ 439 w 439"/>
                <a:gd name="T23" fmla="*/ 348 h 354"/>
                <a:gd name="T24" fmla="*/ 439 w 439"/>
                <a:gd name="T25" fmla="*/ 350 h 354"/>
                <a:gd name="T26" fmla="*/ 437 w 439"/>
                <a:gd name="T27" fmla="*/ 352 h 354"/>
                <a:gd name="T28" fmla="*/ 437 w 439"/>
                <a:gd name="T29" fmla="*/ 352 h 354"/>
                <a:gd name="T30" fmla="*/ 435 w 439"/>
                <a:gd name="T31" fmla="*/ 352 h 354"/>
                <a:gd name="T32" fmla="*/ 435 w 439"/>
                <a:gd name="T33" fmla="*/ 354 h 354"/>
                <a:gd name="T34" fmla="*/ 434 w 439"/>
                <a:gd name="T35" fmla="*/ 354 h 354"/>
                <a:gd name="T36" fmla="*/ 432 w 439"/>
                <a:gd name="T37" fmla="*/ 354 h 354"/>
                <a:gd name="T38" fmla="*/ 7 w 439"/>
                <a:gd name="T39" fmla="*/ 354 h 354"/>
                <a:gd name="T40" fmla="*/ 5 w 439"/>
                <a:gd name="T41" fmla="*/ 354 h 354"/>
                <a:gd name="T42" fmla="*/ 4 w 439"/>
                <a:gd name="T43" fmla="*/ 354 h 354"/>
                <a:gd name="T44" fmla="*/ 4 w 439"/>
                <a:gd name="T45" fmla="*/ 352 h 354"/>
                <a:gd name="T46" fmla="*/ 2 w 439"/>
                <a:gd name="T47" fmla="*/ 352 h 354"/>
                <a:gd name="T48" fmla="*/ 2 w 439"/>
                <a:gd name="T49" fmla="*/ 352 h 354"/>
                <a:gd name="T50" fmla="*/ 0 w 439"/>
                <a:gd name="T51" fmla="*/ 350 h 354"/>
                <a:gd name="T52" fmla="*/ 0 w 439"/>
                <a:gd name="T53" fmla="*/ 348 h 354"/>
                <a:gd name="T54" fmla="*/ 0 w 439"/>
                <a:gd name="T55" fmla="*/ 348 h 354"/>
                <a:gd name="T56" fmla="*/ 0 w 439"/>
                <a:gd name="T57" fmla="*/ 8 h 354"/>
                <a:gd name="T58" fmla="*/ 0 w 439"/>
                <a:gd name="T59" fmla="*/ 6 h 354"/>
                <a:gd name="T60" fmla="*/ 0 w 439"/>
                <a:gd name="T61" fmla="*/ 4 h 354"/>
                <a:gd name="T62" fmla="*/ 2 w 439"/>
                <a:gd name="T63" fmla="*/ 2 h 354"/>
                <a:gd name="T64" fmla="*/ 2 w 439"/>
                <a:gd name="T65" fmla="*/ 2 h 354"/>
                <a:gd name="T66" fmla="*/ 4 w 439"/>
                <a:gd name="T67" fmla="*/ 0 h 354"/>
                <a:gd name="T68" fmla="*/ 4 w 439"/>
                <a:gd name="T69" fmla="*/ 0 h 354"/>
                <a:gd name="T70" fmla="*/ 5 w 439"/>
                <a:gd name="T71" fmla="*/ 0 h 354"/>
                <a:gd name="T72" fmla="*/ 7 w 439"/>
                <a:gd name="T7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54">
                  <a:moveTo>
                    <a:pt x="7" y="0"/>
                  </a:moveTo>
                  <a:lnTo>
                    <a:pt x="432" y="0"/>
                  </a:lnTo>
                  <a:lnTo>
                    <a:pt x="434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437" y="2"/>
                  </a:lnTo>
                  <a:lnTo>
                    <a:pt x="437" y="2"/>
                  </a:lnTo>
                  <a:lnTo>
                    <a:pt x="439" y="4"/>
                  </a:lnTo>
                  <a:lnTo>
                    <a:pt x="439" y="6"/>
                  </a:lnTo>
                  <a:lnTo>
                    <a:pt x="439" y="8"/>
                  </a:lnTo>
                  <a:lnTo>
                    <a:pt x="439" y="348"/>
                  </a:lnTo>
                  <a:lnTo>
                    <a:pt x="439" y="348"/>
                  </a:lnTo>
                  <a:lnTo>
                    <a:pt x="439" y="350"/>
                  </a:lnTo>
                  <a:lnTo>
                    <a:pt x="437" y="352"/>
                  </a:lnTo>
                  <a:lnTo>
                    <a:pt x="437" y="352"/>
                  </a:lnTo>
                  <a:lnTo>
                    <a:pt x="435" y="352"/>
                  </a:lnTo>
                  <a:lnTo>
                    <a:pt x="435" y="354"/>
                  </a:lnTo>
                  <a:lnTo>
                    <a:pt x="434" y="354"/>
                  </a:lnTo>
                  <a:lnTo>
                    <a:pt x="432" y="354"/>
                  </a:lnTo>
                  <a:lnTo>
                    <a:pt x="7" y="354"/>
                  </a:lnTo>
                  <a:lnTo>
                    <a:pt x="5" y="354"/>
                  </a:lnTo>
                  <a:lnTo>
                    <a:pt x="4" y="354"/>
                  </a:lnTo>
                  <a:lnTo>
                    <a:pt x="4" y="352"/>
                  </a:lnTo>
                  <a:lnTo>
                    <a:pt x="2" y="352"/>
                  </a:lnTo>
                  <a:lnTo>
                    <a:pt x="2" y="352"/>
                  </a:lnTo>
                  <a:lnTo>
                    <a:pt x="0" y="35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8" name="Freeform 296"/>
            <p:cNvSpPr>
              <a:spLocks noEditPoints="1"/>
            </p:cNvSpPr>
            <p:nvPr/>
          </p:nvSpPr>
          <p:spPr bwMode="auto">
            <a:xfrm>
              <a:off x="3389" y="1290"/>
              <a:ext cx="353" cy="384"/>
            </a:xfrm>
            <a:custGeom>
              <a:avLst/>
              <a:gdLst>
                <a:gd name="T0" fmla="*/ 49 w 353"/>
                <a:gd name="T1" fmla="*/ 0 h 384"/>
                <a:gd name="T2" fmla="*/ 131 w 353"/>
                <a:gd name="T3" fmla="*/ 0 h 384"/>
                <a:gd name="T4" fmla="*/ 214 w 353"/>
                <a:gd name="T5" fmla="*/ 0 h 384"/>
                <a:gd name="T6" fmla="*/ 296 w 353"/>
                <a:gd name="T7" fmla="*/ 0 h 384"/>
                <a:gd name="T8" fmla="*/ 340 w 353"/>
                <a:gd name="T9" fmla="*/ 2 h 384"/>
                <a:gd name="T10" fmla="*/ 340 w 353"/>
                <a:gd name="T11" fmla="*/ 2 h 384"/>
                <a:gd name="T12" fmla="*/ 341 w 353"/>
                <a:gd name="T13" fmla="*/ 4 h 384"/>
                <a:gd name="T14" fmla="*/ 341 w 353"/>
                <a:gd name="T15" fmla="*/ 6 h 384"/>
                <a:gd name="T16" fmla="*/ 343 w 353"/>
                <a:gd name="T17" fmla="*/ 36 h 384"/>
                <a:gd name="T18" fmla="*/ 345 w 353"/>
                <a:gd name="T19" fmla="*/ 96 h 384"/>
                <a:gd name="T20" fmla="*/ 345 w 353"/>
                <a:gd name="T21" fmla="*/ 156 h 384"/>
                <a:gd name="T22" fmla="*/ 343 w 353"/>
                <a:gd name="T23" fmla="*/ 216 h 384"/>
                <a:gd name="T24" fmla="*/ 341 w 353"/>
                <a:gd name="T25" fmla="*/ 246 h 384"/>
                <a:gd name="T26" fmla="*/ 341 w 353"/>
                <a:gd name="T27" fmla="*/ 248 h 384"/>
                <a:gd name="T28" fmla="*/ 340 w 353"/>
                <a:gd name="T29" fmla="*/ 250 h 384"/>
                <a:gd name="T30" fmla="*/ 340 w 353"/>
                <a:gd name="T31" fmla="*/ 250 h 384"/>
                <a:gd name="T32" fmla="*/ 296 w 353"/>
                <a:gd name="T33" fmla="*/ 252 h 384"/>
                <a:gd name="T34" fmla="*/ 214 w 353"/>
                <a:gd name="T35" fmla="*/ 254 h 384"/>
                <a:gd name="T36" fmla="*/ 131 w 353"/>
                <a:gd name="T37" fmla="*/ 252 h 384"/>
                <a:gd name="T38" fmla="*/ 49 w 353"/>
                <a:gd name="T39" fmla="*/ 252 h 384"/>
                <a:gd name="T40" fmla="*/ 7 w 353"/>
                <a:gd name="T41" fmla="*/ 250 h 384"/>
                <a:gd name="T42" fmla="*/ 5 w 353"/>
                <a:gd name="T43" fmla="*/ 250 h 384"/>
                <a:gd name="T44" fmla="*/ 4 w 353"/>
                <a:gd name="T45" fmla="*/ 250 h 384"/>
                <a:gd name="T46" fmla="*/ 4 w 353"/>
                <a:gd name="T47" fmla="*/ 248 h 384"/>
                <a:gd name="T48" fmla="*/ 2 w 353"/>
                <a:gd name="T49" fmla="*/ 216 h 384"/>
                <a:gd name="T50" fmla="*/ 0 w 353"/>
                <a:gd name="T51" fmla="*/ 156 h 384"/>
                <a:gd name="T52" fmla="*/ 0 w 353"/>
                <a:gd name="T53" fmla="*/ 96 h 384"/>
                <a:gd name="T54" fmla="*/ 2 w 353"/>
                <a:gd name="T55" fmla="*/ 36 h 384"/>
                <a:gd name="T56" fmla="*/ 4 w 353"/>
                <a:gd name="T57" fmla="*/ 6 h 384"/>
                <a:gd name="T58" fmla="*/ 4 w 353"/>
                <a:gd name="T59" fmla="*/ 4 h 384"/>
                <a:gd name="T60" fmla="*/ 4 w 353"/>
                <a:gd name="T61" fmla="*/ 2 h 384"/>
                <a:gd name="T62" fmla="*/ 5 w 353"/>
                <a:gd name="T63" fmla="*/ 2 h 384"/>
                <a:gd name="T64" fmla="*/ 67 w 353"/>
                <a:gd name="T65" fmla="*/ 359 h 384"/>
                <a:gd name="T66" fmla="*/ 272 w 353"/>
                <a:gd name="T67" fmla="*/ 384 h 384"/>
                <a:gd name="T68" fmla="*/ 67 w 353"/>
                <a:gd name="T69" fmla="*/ 359 h 384"/>
                <a:gd name="T70" fmla="*/ 349 w 353"/>
                <a:gd name="T71" fmla="*/ 314 h 384"/>
                <a:gd name="T72" fmla="*/ 351 w 353"/>
                <a:gd name="T73" fmla="*/ 314 h 384"/>
                <a:gd name="T74" fmla="*/ 351 w 353"/>
                <a:gd name="T75" fmla="*/ 316 h 384"/>
                <a:gd name="T76" fmla="*/ 353 w 353"/>
                <a:gd name="T77" fmla="*/ 316 h 384"/>
                <a:gd name="T78" fmla="*/ 353 w 353"/>
                <a:gd name="T79" fmla="*/ 318 h 384"/>
                <a:gd name="T80" fmla="*/ 353 w 353"/>
                <a:gd name="T81" fmla="*/ 350 h 384"/>
                <a:gd name="T82" fmla="*/ 353 w 353"/>
                <a:gd name="T83" fmla="*/ 350 h 384"/>
                <a:gd name="T84" fmla="*/ 351 w 353"/>
                <a:gd name="T85" fmla="*/ 352 h 384"/>
                <a:gd name="T86" fmla="*/ 351 w 353"/>
                <a:gd name="T87" fmla="*/ 352 h 384"/>
                <a:gd name="T88" fmla="*/ 302 w 353"/>
                <a:gd name="T89" fmla="*/ 352 h 384"/>
                <a:gd name="T90" fmla="*/ 300 w 353"/>
                <a:gd name="T91" fmla="*/ 352 h 384"/>
                <a:gd name="T92" fmla="*/ 300 w 353"/>
                <a:gd name="T93" fmla="*/ 352 h 384"/>
                <a:gd name="T94" fmla="*/ 298 w 353"/>
                <a:gd name="T95" fmla="*/ 350 h 384"/>
                <a:gd name="T96" fmla="*/ 298 w 353"/>
                <a:gd name="T97" fmla="*/ 350 h 384"/>
                <a:gd name="T98" fmla="*/ 298 w 353"/>
                <a:gd name="T99" fmla="*/ 318 h 384"/>
                <a:gd name="T100" fmla="*/ 300 w 353"/>
                <a:gd name="T101" fmla="*/ 316 h 384"/>
                <a:gd name="T102" fmla="*/ 300 w 353"/>
                <a:gd name="T103" fmla="*/ 316 h 384"/>
                <a:gd name="T104" fmla="*/ 302 w 353"/>
                <a:gd name="T105" fmla="*/ 31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384">
                  <a:moveTo>
                    <a:pt x="7" y="2"/>
                  </a:moveTo>
                  <a:lnTo>
                    <a:pt x="49" y="0"/>
                  </a:lnTo>
                  <a:lnTo>
                    <a:pt x="90" y="0"/>
                  </a:lnTo>
                  <a:lnTo>
                    <a:pt x="131" y="0"/>
                  </a:lnTo>
                  <a:lnTo>
                    <a:pt x="172" y="0"/>
                  </a:lnTo>
                  <a:lnTo>
                    <a:pt x="214" y="0"/>
                  </a:lnTo>
                  <a:lnTo>
                    <a:pt x="255" y="0"/>
                  </a:lnTo>
                  <a:lnTo>
                    <a:pt x="296" y="0"/>
                  </a:lnTo>
                  <a:lnTo>
                    <a:pt x="338" y="2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41" y="4"/>
                  </a:lnTo>
                  <a:lnTo>
                    <a:pt x="341" y="4"/>
                  </a:lnTo>
                  <a:lnTo>
                    <a:pt x="341" y="4"/>
                  </a:lnTo>
                  <a:lnTo>
                    <a:pt x="341" y="6"/>
                  </a:lnTo>
                  <a:lnTo>
                    <a:pt x="341" y="6"/>
                  </a:lnTo>
                  <a:lnTo>
                    <a:pt x="343" y="36"/>
                  </a:lnTo>
                  <a:lnTo>
                    <a:pt x="345" y="66"/>
                  </a:lnTo>
                  <a:lnTo>
                    <a:pt x="345" y="96"/>
                  </a:lnTo>
                  <a:lnTo>
                    <a:pt x="347" y="126"/>
                  </a:lnTo>
                  <a:lnTo>
                    <a:pt x="345" y="156"/>
                  </a:lnTo>
                  <a:lnTo>
                    <a:pt x="345" y="186"/>
                  </a:lnTo>
                  <a:lnTo>
                    <a:pt x="343" y="216"/>
                  </a:lnTo>
                  <a:lnTo>
                    <a:pt x="341" y="244"/>
                  </a:lnTo>
                  <a:lnTo>
                    <a:pt x="341" y="246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0" y="250"/>
                  </a:lnTo>
                  <a:lnTo>
                    <a:pt x="340" y="250"/>
                  </a:lnTo>
                  <a:lnTo>
                    <a:pt x="340" y="250"/>
                  </a:lnTo>
                  <a:lnTo>
                    <a:pt x="338" y="250"/>
                  </a:lnTo>
                  <a:lnTo>
                    <a:pt x="296" y="252"/>
                  </a:lnTo>
                  <a:lnTo>
                    <a:pt x="255" y="252"/>
                  </a:lnTo>
                  <a:lnTo>
                    <a:pt x="214" y="254"/>
                  </a:lnTo>
                  <a:lnTo>
                    <a:pt x="172" y="254"/>
                  </a:lnTo>
                  <a:lnTo>
                    <a:pt x="131" y="252"/>
                  </a:lnTo>
                  <a:lnTo>
                    <a:pt x="90" y="252"/>
                  </a:lnTo>
                  <a:lnTo>
                    <a:pt x="49" y="252"/>
                  </a:lnTo>
                  <a:lnTo>
                    <a:pt x="7" y="250"/>
                  </a:lnTo>
                  <a:lnTo>
                    <a:pt x="7" y="250"/>
                  </a:lnTo>
                  <a:lnTo>
                    <a:pt x="5" y="250"/>
                  </a:lnTo>
                  <a:lnTo>
                    <a:pt x="5" y="250"/>
                  </a:lnTo>
                  <a:lnTo>
                    <a:pt x="5" y="250"/>
                  </a:lnTo>
                  <a:lnTo>
                    <a:pt x="4" y="250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6"/>
                  </a:lnTo>
                  <a:lnTo>
                    <a:pt x="2" y="216"/>
                  </a:lnTo>
                  <a:lnTo>
                    <a:pt x="0" y="186"/>
                  </a:lnTo>
                  <a:lnTo>
                    <a:pt x="0" y="156"/>
                  </a:lnTo>
                  <a:lnTo>
                    <a:pt x="0" y="126"/>
                  </a:lnTo>
                  <a:lnTo>
                    <a:pt x="0" y="96"/>
                  </a:lnTo>
                  <a:lnTo>
                    <a:pt x="0" y="66"/>
                  </a:lnTo>
                  <a:lnTo>
                    <a:pt x="2" y="3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2"/>
                  </a:lnTo>
                  <a:close/>
                  <a:moveTo>
                    <a:pt x="67" y="359"/>
                  </a:moveTo>
                  <a:lnTo>
                    <a:pt x="272" y="359"/>
                  </a:lnTo>
                  <a:lnTo>
                    <a:pt x="272" y="384"/>
                  </a:lnTo>
                  <a:lnTo>
                    <a:pt x="67" y="384"/>
                  </a:lnTo>
                  <a:lnTo>
                    <a:pt x="67" y="359"/>
                  </a:lnTo>
                  <a:close/>
                  <a:moveTo>
                    <a:pt x="302" y="314"/>
                  </a:moveTo>
                  <a:lnTo>
                    <a:pt x="349" y="314"/>
                  </a:lnTo>
                  <a:lnTo>
                    <a:pt x="351" y="314"/>
                  </a:lnTo>
                  <a:lnTo>
                    <a:pt x="351" y="314"/>
                  </a:lnTo>
                  <a:lnTo>
                    <a:pt x="351" y="316"/>
                  </a:lnTo>
                  <a:lnTo>
                    <a:pt x="351" y="316"/>
                  </a:lnTo>
                  <a:lnTo>
                    <a:pt x="353" y="316"/>
                  </a:lnTo>
                  <a:lnTo>
                    <a:pt x="353" y="316"/>
                  </a:lnTo>
                  <a:lnTo>
                    <a:pt x="353" y="318"/>
                  </a:lnTo>
                  <a:lnTo>
                    <a:pt x="353" y="318"/>
                  </a:lnTo>
                  <a:lnTo>
                    <a:pt x="353" y="350"/>
                  </a:lnTo>
                  <a:lnTo>
                    <a:pt x="353" y="350"/>
                  </a:lnTo>
                  <a:lnTo>
                    <a:pt x="353" y="350"/>
                  </a:lnTo>
                  <a:lnTo>
                    <a:pt x="353" y="350"/>
                  </a:lnTo>
                  <a:lnTo>
                    <a:pt x="351" y="352"/>
                  </a:lnTo>
                  <a:lnTo>
                    <a:pt x="351" y="352"/>
                  </a:lnTo>
                  <a:lnTo>
                    <a:pt x="351" y="352"/>
                  </a:lnTo>
                  <a:lnTo>
                    <a:pt x="351" y="352"/>
                  </a:lnTo>
                  <a:lnTo>
                    <a:pt x="349" y="352"/>
                  </a:lnTo>
                  <a:lnTo>
                    <a:pt x="302" y="352"/>
                  </a:lnTo>
                  <a:lnTo>
                    <a:pt x="302" y="352"/>
                  </a:lnTo>
                  <a:lnTo>
                    <a:pt x="300" y="352"/>
                  </a:lnTo>
                  <a:lnTo>
                    <a:pt x="300" y="352"/>
                  </a:lnTo>
                  <a:lnTo>
                    <a:pt x="300" y="352"/>
                  </a:lnTo>
                  <a:lnTo>
                    <a:pt x="300" y="350"/>
                  </a:lnTo>
                  <a:lnTo>
                    <a:pt x="298" y="350"/>
                  </a:lnTo>
                  <a:lnTo>
                    <a:pt x="298" y="350"/>
                  </a:lnTo>
                  <a:lnTo>
                    <a:pt x="298" y="350"/>
                  </a:lnTo>
                  <a:lnTo>
                    <a:pt x="298" y="318"/>
                  </a:lnTo>
                  <a:lnTo>
                    <a:pt x="298" y="318"/>
                  </a:lnTo>
                  <a:lnTo>
                    <a:pt x="298" y="316"/>
                  </a:lnTo>
                  <a:lnTo>
                    <a:pt x="300" y="316"/>
                  </a:lnTo>
                  <a:lnTo>
                    <a:pt x="300" y="316"/>
                  </a:lnTo>
                  <a:lnTo>
                    <a:pt x="300" y="316"/>
                  </a:lnTo>
                  <a:lnTo>
                    <a:pt x="300" y="314"/>
                  </a:lnTo>
                  <a:lnTo>
                    <a:pt x="302" y="314"/>
                  </a:lnTo>
                  <a:lnTo>
                    <a:pt x="302" y="3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99" name="Freeform 297"/>
            <p:cNvSpPr>
              <a:spLocks/>
            </p:cNvSpPr>
            <p:nvPr/>
          </p:nvSpPr>
          <p:spPr bwMode="auto">
            <a:xfrm>
              <a:off x="3389" y="1290"/>
              <a:ext cx="347" cy="254"/>
            </a:xfrm>
            <a:custGeom>
              <a:avLst/>
              <a:gdLst>
                <a:gd name="T0" fmla="*/ 49 w 347"/>
                <a:gd name="T1" fmla="*/ 0 h 254"/>
                <a:gd name="T2" fmla="*/ 131 w 347"/>
                <a:gd name="T3" fmla="*/ 0 h 254"/>
                <a:gd name="T4" fmla="*/ 214 w 347"/>
                <a:gd name="T5" fmla="*/ 0 h 254"/>
                <a:gd name="T6" fmla="*/ 296 w 347"/>
                <a:gd name="T7" fmla="*/ 0 h 254"/>
                <a:gd name="T8" fmla="*/ 340 w 347"/>
                <a:gd name="T9" fmla="*/ 2 h 254"/>
                <a:gd name="T10" fmla="*/ 340 w 347"/>
                <a:gd name="T11" fmla="*/ 2 h 254"/>
                <a:gd name="T12" fmla="*/ 341 w 347"/>
                <a:gd name="T13" fmla="*/ 4 h 254"/>
                <a:gd name="T14" fmla="*/ 341 w 347"/>
                <a:gd name="T15" fmla="*/ 6 h 254"/>
                <a:gd name="T16" fmla="*/ 343 w 347"/>
                <a:gd name="T17" fmla="*/ 36 h 254"/>
                <a:gd name="T18" fmla="*/ 345 w 347"/>
                <a:gd name="T19" fmla="*/ 96 h 254"/>
                <a:gd name="T20" fmla="*/ 345 w 347"/>
                <a:gd name="T21" fmla="*/ 156 h 254"/>
                <a:gd name="T22" fmla="*/ 343 w 347"/>
                <a:gd name="T23" fmla="*/ 216 h 254"/>
                <a:gd name="T24" fmla="*/ 341 w 347"/>
                <a:gd name="T25" fmla="*/ 246 h 254"/>
                <a:gd name="T26" fmla="*/ 341 w 347"/>
                <a:gd name="T27" fmla="*/ 248 h 254"/>
                <a:gd name="T28" fmla="*/ 340 w 347"/>
                <a:gd name="T29" fmla="*/ 250 h 254"/>
                <a:gd name="T30" fmla="*/ 340 w 347"/>
                <a:gd name="T31" fmla="*/ 250 h 254"/>
                <a:gd name="T32" fmla="*/ 296 w 347"/>
                <a:gd name="T33" fmla="*/ 252 h 254"/>
                <a:gd name="T34" fmla="*/ 214 w 347"/>
                <a:gd name="T35" fmla="*/ 254 h 254"/>
                <a:gd name="T36" fmla="*/ 131 w 347"/>
                <a:gd name="T37" fmla="*/ 252 h 254"/>
                <a:gd name="T38" fmla="*/ 49 w 347"/>
                <a:gd name="T39" fmla="*/ 252 h 254"/>
                <a:gd name="T40" fmla="*/ 7 w 347"/>
                <a:gd name="T41" fmla="*/ 250 h 254"/>
                <a:gd name="T42" fmla="*/ 5 w 347"/>
                <a:gd name="T43" fmla="*/ 250 h 254"/>
                <a:gd name="T44" fmla="*/ 4 w 347"/>
                <a:gd name="T45" fmla="*/ 250 h 254"/>
                <a:gd name="T46" fmla="*/ 4 w 347"/>
                <a:gd name="T47" fmla="*/ 248 h 254"/>
                <a:gd name="T48" fmla="*/ 2 w 347"/>
                <a:gd name="T49" fmla="*/ 216 h 254"/>
                <a:gd name="T50" fmla="*/ 0 w 347"/>
                <a:gd name="T51" fmla="*/ 156 h 254"/>
                <a:gd name="T52" fmla="*/ 0 w 347"/>
                <a:gd name="T53" fmla="*/ 96 h 254"/>
                <a:gd name="T54" fmla="*/ 2 w 347"/>
                <a:gd name="T55" fmla="*/ 36 h 254"/>
                <a:gd name="T56" fmla="*/ 4 w 347"/>
                <a:gd name="T57" fmla="*/ 6 h 254"/>
                <a:gd name="T58" fmla="*/ 4 w 347"/>
                <a:gd name="T59" fmla="*/ 4 h 254"/>
                <a:gd name="T60" fmla="*/ 4 w 347"/>
                <a:gd name="T61" fmla="*/ 2 h 254"/>
                <a:gd name="T62" fmla="*/ 5 w 347"/>
                <a:gd name="T63" fmla="*/ 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254">
                  <a:moveTo>
                    <a:pt x="7" y="2"/>
                  </a:moveTo>
                  <a:lnTo>
                    <a:pt x="49" y="0"/>
                  </a:lnTo>
                  <a:lnTo>
                    <a:pt x="90" y="0"/>
                  </a:lnTo>
                  <a:lnTo>
                    <a:pt x="131" y="0"/>
                  </a:lnTo>
                  <a:lnTo>
                    <a:pt x="172" y="0"/>
                  </a:lnTo>
                  <a:lnTo>
                    <a:pt x="214" y="0"/>
                  </a:lnTo>
                  <a:lnTo>
                    <a:pt x="255" y="0"/>
                  </a:lnTo>
                  <a:lnTo>
                    <a:pt x="296" y="0"/>
                  </a:lnTo>
                  <a:lnTo>
                    <a:pt x="338" y="2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41" y="4"/>
                  </a:lnTo>
                  <a:lnTo>
                    <a:pt x="341" y="4"/>
                  </a:lnTo>
                  <a:lnTo>
                    <a:pt x="341" y="4"/>
                  </a:lnTo>
                  <a:lnTo>
                    <a:pt x="341" y="6"/>
                  </a:lnTo>
                  <a:lnTo>
                    <a:pt x="341" y="6"/>
                  </a:lnTo>
                  <a:lnTo>
                    <a:pt x="343" y="36"/>
                  </a:lnTo>
                  <a:lnTo>
                    <a:pt x="345" y="66"/>
                  </a:lnTo>
                  <a:lnTo>
                    <a:pt x="345" y="96"/>
                  </a:lnTo>
                  <a:lnTo>
                    <a:pt x="347" y="126"/>
                  </a:lnTo>
                  <a:lnTo>
                    <a:pt x="345" y="156"/>
                  </a:lnTo>
                  <a:lnTo>
                    <a:pt x="345" y="186"/>
                  </a:lnTo>
                  <a:lnTo>
                    <a:pt x="343" y="216"/>
                  </a:lnTo>
                  <a:lnTo>
                    <a:pt x="341" y="244"/>
                  </a:lnTo>
                  <a:lnTo>
                    <a:pt x="341" y="246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0" y="250"/>
                  </a:lnTo>
                  <a:lnTo>
                    <a:pt x="340" y="250"/>
                  </a:lnTo>
                  <a:lnTo>
                    <a:pt x="340" y="250"/>
                  </a:lnTo>
                  <a:lnTo>
                    <a:pt x="338" y="250"/>
                  </a:lnTo>
                  <a:lnTo>
                    <a:pt x="296" y="252"/>
                  </a:lnTo>
                  <a:lnTo>
                    <a:pt x="255" y="252"/>
                  </a:lnTo>
                  <a:lnTo>
                    <a:pt x="214" y="254"/>
                  </a:lnTo>
                  <a:lnTo>
                    <a:pt x="172" y="254"/>
                  </a:lnTo>
                  <a:lnTo>
                    <a:pt x="131" y="252"/>
                  </a:lnTo>
                  <a:lnTo>
                    <a:pt x="90" y="252"/>
                  </a:lnTo>
                  <a:lnTo>
                    <a:pt x="49" y="252"/>
                  </a:lnTo>
                  <a:lnTo>
                    <a:pt x="7" y="250"/>
                  </a:lnTo>
                  <a:lnTo>
                    <a:pt x="7" y="250"/>
                  </a:lnTo>
                  <a:lnTo>
                    <a:pt x="5" y="250"/>
                  </a:lnTo>
                  <a:lnTo>
                    <a:pt x="5" y="250"/>
                  </a:lnTo>
                  <a:lnTo>
                    <a:pt x="5" y="250"/>
                  </a:lnTo>
                  <a:lnTo>
                    <a:pt x="4" y="250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6"/>
                  </a:lnTo>
                  <a:lnTo>
                    <a:pt x="2" y="216"/>
                  </a:lnTo>
                  <a:lnTo>
                    <a:pt x="0" y="186"/>
                  </a:lnTo>
                  <a:lnTo>
                    <a:pt x="0" y="156"/>
                  </a:lnTo>
                  <a:lnTo>
                    <a:pt x="0" y="126"/>
                  </a:lnTo>
                  <a:lnTo>
                    <a:pt x="0" y="96"/>
                  </a:lnTo>
                  <a:lnTo>
                    <a:pt x="0" y="66"/>
                  </a:lnTo>
                  <a:lnTo>
                    <a:pt x="2" y="3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0" name="Rectangle 298"/>
            <p:cNvSpPr>
              <a:spLocks noChangeArrowheads="1"/>
            </p:cNvSpPr>
            <p:nvPr/>
          </p:nvSpPr>
          <p:spPr bwMode="auto">
            <a:xfrm>
              <a:off x="3456" y="1649"/>
              <a:ext cx="205" cy="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1" name="Freeform 299"/>
            <p:cNvSpPr>
              <a:spLocks/>
            </p:cNvSpPr>
            <p:nvPr/>
          </p:nvSpPr>
          <p:spPr bwMode="auto">
            <a:xfrm>
              <a:off x="3687" y="1604"/>
              <a:ext cx="55" cy="38"/>
            </a:xfrm>
            <a:custGeom>
              <a:avLst/>
              <a:gdLst>
                <a:gd name="T0" fmla="*/ 4 w 55"/>
                <a:gd name="T1" fmla="*/ 0 h 38"/>
                <a:gd name="T2" fmla="*/ 51 w 55"/>
                <a:gd name="T3" fmla="*/ 0 h 38"/>
                <a:gd name="T4" fmla="*/ 53 w 55"/>
                <a:gd name="T5" fmla="*/ 0 h 38"/>
                <a:gd name="T6" fmla="*/ 53 w 55"/>
                <a:gd name="T7" fmla="*/ 0 h 38"/>
                <a:gd name="T8" fmla="*/ 53 w 55"/>
                <a:gd name="T9" fmla="*/ 2 h 38"/>
                <a:gd name="T10" fmla="*/ 53 w 55"/>
                <a:gd name="T11" fmla="*/ 2 h 38"/>
                <a:gd name="T12" fmla="*/ 55 w 55"/>
                <a:gd name="T13" fmla="*/ 2 h 38"/>
                <a:gd name="T14" fmla="*/ 55 w 55"/>
                <a:gd name="T15" fmla="*/ 2 h 38"/>
                <a:gd name="T16" fmla="*/ 55 w 55"/>
                <a:gd name="T17" fmla="*/ 4 h 38"/>
                <a:gd name="T18" fmla="*/ 55 w 55"/>
                <a:gd name="T19" fmla="*/ 4 h 38"/>
                <a:gd name="T20" fmla="*/ 55 w 55"/>
                <a:gd name="T21" fmla="*/ 36 h 38"/>
                <a:gd name="T22" fmla="*/ 55 w 55"/>
                <a:gd name="T23" fmla="*/ 36 h 38"/>
                <a:gd name="T24" fmla="*/ 55 w 55"/>
                <a:gd name="T25" fmla="*/ 36 h 38"/>
                <a:gd name="T26" fmla="*/ 55 w 55"/>
                <a:gd name="T27" fmla="*/ 36 h 38"/>
                <a:gd name="T28" fmla="*/ 53 w 55"/>
                <a:gd name="T29" fmla="*/ 38 h 38"/>
                <a:gd name="T30" fmla="*/ 53 w 55"/>
                <a:gd name="T31" fmla="*/ 38 h 38"/>
                <a:gd name="T32" fmla="*/ 53 w 55"/>
                <a:gd name="T33" fmla="*/ 38 h 38"/>
                <a:gd name="T34" fmla="*/ 53 w 55"/>
                <a:gd name="T35" fmla="*/ 38 h 38"/>
                <a:gd name="T36" fmla="*/ 51 w 55"/>
                <a:gd name="T37" fmla="*/ 38 h 38"/>
                <a:gd name="T38" fmla="*/ 4 w 55"/>
                <a:gd name="T39" fmla="*/ 38 h 38"/>
                <a:gd name="T40" fmla="*/ 4 w 55"/>
                <a:gd name="T41" fmla="*/ 38 h 38"/>
                <a:gd name="T42" fmla="*/ 2 w 55"/>
                <a:gd name="T43" fmla="*/ 38 h 38"/>
                <a:gd name="T44" fmla="*/ 2 w 55"/>
                <a:gd name="T45" fmla="*/ 38 h 38"/>
                <a:gd name="T46" fmla="*/ 2 w 55"/>
                <a:gd name="T47" fmla="*/ 38 h 38"/>
                <a:gd name="T48" fmla="*/ 2 w 55"/>
                <a:gd name="T49" fmla="*/ 36 h 38"/>
                <a:gd name="T50" fmla="*/ 0 w 55"/>
                <a:gd name="T51" fmla="*/ 36 h 38"/>
                <a:gd name="T52" fmla="*/ 0 w 55"/>
                <a:gd name="T53" fmla="*/ 36 h 38"/>
                <a:gd name="T54" fmla="*/ 0 w 55"/>
                <a:gd name="T55" fmla="*/ 36 h 38"/>
                <a:gd name="T56" fmla="*/ 0 w 55"/>
                <a:gd name="T57" fmla="*/ 4 h 38"/>
                <a:gd name="T58" fmla="*/ 0 w 55"/>
                <a:gd name="T59" fmla="*/ 4 h 38"/>
                <a:gd name="T60" fmla="*/ 0 w 55"/>
                <a:gd name="T61" fmla="*/ 2 h 38"/>
                <a:gd name="T62" fmla="*/ 2 w 55"/>
                <a:gd name="T63" fmla="*/ 2 h 38"/>
                <a:gd name="T64" fmla="*/ 2 w 55"/>
                <a:gd name="T65" fmla="*/ 2 h 38"/>
                <a:gd name="T66" fmla="*/ 2 w 55"/>
                <a:gd name="T67" fmla="*/ 2 h 38"/>
                <a:gd name="T68" fmla="*/ 2 w 55"/>
                <a:gd name="T69" fmla="*/ 0 h 38"/>
                <a:gd name="T70" fmla="*/ 4 w 55"/>
                <a:gd name="T71" fmla="*/ 0 h 38"/>
                <a:gd name="T72" fmla="*/ 4 w 55"/>
                <a:gd name="T7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38">
                  <a:moveTo>
                    <a:pt x="4" y="0"/>
                  </a:moveTo>
                  <a:lnTo>
                    <a:pt x="5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5" y="36"/>
                  </a:lnTo>
                  <a:lnTo>
                    <a:pt x="55" y="36"/>
                  </a:lnTo>
                  <a:lnTo>
                    <a:pt x="55" y="36"/>
                  </a:lnTo>
                  <a:lnTo>
                    <a:pt x="55" y="36"/>
                  </a:lnTo>
                  <a:lnTo>
                    <a:pt x="53" y="38"/>
                  </a:lnTo>
                  <a:lnTo>
                    <a:pt x="53" y="38"/>
                  </a:lnTo>
                  <a:lnTo>
                    <a:pt x="53" y="38"/>
                  </a:lnTo>
                  <a:lnTo>
                    <a:pt x="53" y="38"/>
                  </a:lnTo>
                  <a:lnTo>
                    <a:pt x="51" y="38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2" name="Rectangle 300"/>
            <p:cNvSpPr>
              <a:spLocks noChangeArrowheads="1"/>
            </p:cNvSpPr>
            <p:nvPr/>
          </p:nvSpPr>
          <p:spPr bwMode="auto">
            <a:xfrm>
              <a:off x="3379" y="1600"/>
              <a:ext cx="186" cy="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3" name="Freeform 301"/>
            <p:cNvSpPr>
              <a:spLocks/>
            </p:cNvSpPr>
            <p:nvPr/>
          </p:nvSpPr>
          <p:spPr bwMode="auto">
            <a:xfrm>
              <a:off x="3689" y="1619"/>
              <a:ext cx="51" cy="21"/>
            </a:xfrm>
            <a:custGeom>
              <a:avLst/>
              <a:gdLst>
                <a:gd name="T0" fmla="*/ 2 w 51"/>
                <a:gd name="T1" fmla="*/ 0 h 21"/>
                <a:gd name="T2" fmla="*/ 49 w 51"/>
                <a:gd name="T3" fmla="*/ 0 h 21"/>
                <a:gd name="T4" fmla="*/ 49 w 51"/>
                <a:gd name="T5" fmla="*/ 2 h 21"/>
                <a:gd name="T6" fmla="*/ 51 w 51"/>
                <a:gd name="T7" fmla="*/ 2 h 21"/>
                <a:gd name="T8" fmla="*/ 51 w 51"/>
                <a:gd name="T9" fmla="*/ 2 h 21"/>
                <a:gd name="T10" fmla="*/ 51 w 51"/>
                <a:gd name="T11" fmla="*/ 2 h 21"/>
                <a:gd name="T12" fmla="*/ 51 w 51"/>
                <a:gd name="T13" fmla="*/ 2 h 21"/>
                <a:gd name="T14" fmla="*/ 51 w 51"/>
                <a:gd name="T15" fmla="*/ 2 h 21"/>
                <a:gd name="T16" fmla="*/ 51 w 51"/>
                <a:gd name="T17" fmla="*/ 4 h 21"/>
                <a:gd name="T18" fmla="*/ 51 w 51"/>
                <a:gd name="T19" fmla="*/ 4 h 21"/>
                <a:gd name="T20" fmla="*/ 51 w 51"/>
                <a:gd name="T21" fmla="*/ 19 h 21"/>
                <a:gd name="T22" fmla="*/ 51 w 51"/>
                <a:gd name="T23" fmla="*/ 21 h 21"/>
                <a:gd name="T24" fmla="*/ 51 w 51"/>
                <a:gd name="T25" fmla="*/ 21 h 21"/>
                <a:gd name="T26" fmla="*/ 51 w 51"/>
                <a:gd name="T27" fmla="*/ 21 h 21"/>
                <a:gd name="T28" fmla="*/ 51 w 51"/>
                <a:gd name="T29" fmla="*/ 21 h 21"/>
                <a:gd name="T30" fmla="*/ 51 w 51"/>
                <a:gd name="T31" fmla="*/ 21 h 21"/>
                <a:gd name="T32" fmla="*/ 51 w 51"/>
                <a:gd name="T33" fmla="*/ 21 h 21"/>
                <a:gd name="T34" fmla="*/ 49 w 51"/>
                <a:gd name="T35" fmla="*/ 21 h 21"/>
                <a:gd name="T36" fmla="*/ 49 w 51"/>
                <a:gd name="T37" fmla="*/ 21 h 21"/>
                <a:gd name="T38" fmla="*/ 2 w 51"/>
                <a:gd name="T39" fmla="*/ 21 h 21"/>
                <a:gd name="T40" fmla="*/ 2 w 51"/>
                <a:gd name="T41" fmla="*/ 21 h 21"/>
                <a:gd name="T42" fmla="*/ 2 w 51"/>
                <a:gd name="T43" fmla="*/ 21 h 21"/>
                <a:gd name="T44" fmla="*/ 2 w 51"/>
                <a:gd name="T45" fmla="*/ 21 h 21"/>
                <a:gd name="T46" fmla="*/ 0 w 51"/>
                <a:gd name="T47" fmla="*/ 21 h 21"/>
                <a:gd name="T48" fmla="*/ 0 w 51"/>
                <a:gd name="T49" fmla="*/ 21 h 21"/>
                <a:gd name="T50" fmla="*/ 0 w 51"/>
                <a:gd name="T51" fmla="*/ 21 h 21"/>
                <a:gd name="T52" fmla="*/ 0 w 51"/>
                <a:gd name="T53" fmla="*/ 21 h 21"/>
                <a:gd name="T54" fmla="*/ 0 w 51"/>
                <a:gd name="T55" fmla="*/ 19 h 21"/>
                <a:gd name="T56" fmla="*/ 0 w 51"/>
                <a:gd name="T57" fmla="*/ 4 h 21"/>
                <a:gd name="T58" fmla="*/ 0 w 51"/>
                <a:gd name="T59" fmla="*/ 4 h 21"/>
                <a:gd name="T60" fmla="*/ 0 w 51"/>
                <a:gd name="T61" fmla="*/ 2 h 21"/>
                <a:gd name="T62" fmla="*/ 0 w 51"/>
                <a:gd name="T63" fmla="*/ 2 h 21"/>
                <a:gd name="T64" fmla="*/ 0 w 51"/>
                <a:gd name="T65" fmla="*/ 2 h 21"/>
                <a:gd name="T66" fmla="*/ 2 w 51"/>
                <a:gd name="T67" fmla="*/ 2 h 21"/>
                <a:gd name="T68" fmla="*/ 2 w 51"/>
                <a:gd name="T69" fmla="*/ 2 h 21"/>
                <a:gd name="T70" fmla="*/ 2 w 51"/>
                <a:gd name="T71" fmla="*/ 2 h 21"/>
                <a:gd name="T72" fmla="*/ 2 w 51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21">
                  <a:moveTo>
                    <a:pt x="2" y="0"/>
                  </a:moveTo>
                  <a:lnTo>
                    <a:pt x="49" y="0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51" y="4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4" name="Freeform 302"/>
            <p:cNvSpPr>
              <a:spLocks/>
            </p:cNvSpPr>
            <p:nvPr/>
          </p:nvSpPr>
          <p:spPr bwMode="auto">
            <a:xfrm>
              <a:off x="3689" y="1619"/>
              <a:ext cx="51" cy="21"/>
            </a:xfrm>
            <a:custGeom>
              <a:avLst/>
              <a:gdLst>
                <a:gd name="T0" fmla="*/ 2 w 51"/>
                <a:gd name="T1" fmla="*/ 0 h 21"/>
                <a:gd name="T2" fmla="*/ 49 w 51"/>
                <a:gd name="T3" fmla="*/ 0 h 21"/>
                <a:gd name="T4" fmla="*/ 49 w 51"/>
                <a:gd name="T5" fmla="*/ 2 h 21"/>
                <a:gd name="T6" fmla="*/ 51 w 51"/>
                <a:gd name="T7" fmla="*/ 2 h 21"/>
                <a:gd name="T8" fmla="*/ 51 w 51"/>
                <a:gd name="T9" fmla="*/ 2 h 21"/>
                <a:gd name="T10" fmla="*/ 51 w 51"/>
                <a:gd name="T11" fmla="*/ 2 h 21"/>
                <a:gd name="T12" fmla="*/ 51 w 51"/>
                <a:gd name="T13" fmla="*/ 2 h 21"/>
                <a:gd name="T14" fmla="*/ 51 w 51"/>
                <a:gd name="T15" fmla="*/ 2 h 21"/>
                <a:gd name="T16" fmla="*/ 51 w 51"/>
                <a:gd name="T17" fmla="*/ 4 h 21"/>
                <a:gd name="T18" fmla="*/ 51 w 51"/>
                <a:gd name="T19" fmla="*/ 4 h 21"/>
                <a:gd name="T20" fmla="*/ 51 w 51"/>
                <a:gd name="T21" fmla="*/ 19 h 21"/>
                <a:gd name="T22" fmla="*/ 51 w 51"/>
                <a:gd name="T23" fmla="*/ 21 h 21"/>
                <a:gd name="T24" fmla="*/ 51 w 51"/>
                <a:gd name="T25" fmla="*/ 21 h 21"/>
                <a:gd name="T26" fmla="*/ 51 w 51"/>
                <a:gd name="T27" fmla="*/ 21 h 21"/>
                <a:gd name="T28" fmla="*/ 51 w 51"/>
                <a:gd name="T29" fmla="*/ 21 h 21"/>
                <a:gd name="T30" fmla="*/ 51 w 51"/>
                <a:gd name="T31" fmla="*/ 21 h 21"/>
                <a:gd name="T32" fmla="*/ 51 w 51"/>
                <a:gd name="T33" fmla="*/ 21 h 21"/>
                <a:gd name="T34" fmla="*/ 49 w 51"/>
                <a:gd name="T35" fmla="*/ 21 h 21"/>
                <a:gd name="T36" fmla="*/ 49 w 51"/>
                <a:gd name="T37" fmla="*/ 21 h 21"/>
                <a:gd name="T38" fmla="*/ 2 w 51"/>
                <a:gd name="T39" fmla="*/ 21 h 21"/>
                <a:gd name="T40" fmla="*/ 2 w 51"/>
                <a:gd name="T41" fmla="*/ 21 h 21"/>
                <a:gd name="T42" fmla="*/ 2 w 51"/>
                <a:gd name="T43" fmla="*/ 21 h 21"/>
                <a:gd name="T44" fmla="*/ 2 w 51"/>
                <a:gd name="T45" fmla="*/ 21 h 21"/>
                <a:gd name="T46" fmla="*/ 0 w 51"/>
                <a:gd name="T47" fmla="*/ 21 h 21"/>
                <a:gd name="T48" fmla="*/ 0 w 51"/>
                <a:gd name="T49" fmla="*/ 21 h 21"/>
                <a:gd name="T50" fmla="*/ 0 w 51"/>
                <a:gd name="T51" fmla="*/ 21 h 21"/>
                <a:gd name="T52" fmla="*/ 0 w 51"/>
                <a:gd name="T53" fmla="*/ 21 h 21"/>
                <a:gd name="T54" fmla="*/ 0 w 51"/>
                <a:gd name="T55" fmla="*/ 19 h 21"/>
                <a:gd name="T56" fmla="*/ 0 w 51"/>
                <a:gd name="T57" fmla="*/ 4 h 21"/>
                <a:gd name="T58" fmla="*/ 0 w 51"/>
                <a:gd name="T59" fmla="*/ 4 h 21"/>
                <a:gd name="T60" fmla="*/ 0 w 51"/>
                <a:gd name="T61" fmla="*/ 2 h 21"/>
                <a:gd name="T62" fmla="*/ 0 w 51"/>
                <a:gd name="T63" fmla="*/ 2 h 21"/>
                <a:gd name="T64" fmla="*/ 0 w 51"/>
                <a:gd name="T65" fmla="*/ 2 h 21"/>
                <a:gd name="T66" fmla="*/ 2 w 51"/>
                <a:gd name="T67" fmla="*/ 2 h 21"/>
                <a:gd name="T68" fmla="*/ 2 w 51"/>
                <a:gd name="T69" fmla="*/ 2 h 21"/>
                <a:gd name="T70" fmla="*/ 2 w 51"/>
                <a:gd name="T71" fmla="*/ 2 h 21"/>
                <a:gd name="T72" fmla="*/ 2 w 51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21">
                  <a:moveTo>
                    <a:pt x="2" y="0"/>
                  </a:moveTo>
                  <a:lnTo>
                    <a:pt x="49" y="0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51" y="4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5" name="Freeform 303"/>
            <p:cNvSpPr>
              <a:spLocks/>
            </p:cNvSpPr>
            <p:nvPr/>
          </p:nvSpPr>
          <p:spPr bwMode="auto">
            <a:xfrm>
              <a:off x="3689" y="1606"/>
              <a:ext cx="51" cy="13"/>
            </a:xfrm>
            <a:custGeom>
              <a:avLst/>
              <a:gdLst>
                <a:gd name="T0" fmla="*/ 4 w 51"/>
                <a:gd name="T1" fmla="*/ 0 h 13"/>
                <a:gd name="T2" fmla="*/ 49 w 51"/>
                <a:gd name="T3" fmla="*/ 0 h 13"/>
                <a:gd name="T4" fmla="*/ 49 w 51"/>
                <a:gd name="T5" fmla="*/ 0 h 13"/>
                <a:gd name="T6" fmla="*/ 51 w 51"/>
                <a:gd name="T7" fmla="*/ 0 h 13"/>
                <a:gd name="T8" fmla="*/ 51 w 51"/>
                <a:gd name="T9" fmla="*/ 0 h 13"/>
                <a:gd name="T10" fmla="*/ 51 w 51"/>
                <a:gd name="T11" fmla="*/ 0 h 13"/>
                <a:gd name="T12" fmla="*/ 51 w 51"/>
                <a:gd name="T13" fmla="*/ 2 h 13"/>
                <a:gd name="T14" fmla="*/ 51 w 51"/>
                <a:gd name="T15" fmla="*/ 2 h 13"/>
                <a:gd name="T16" fmla="*/ 51 w 51"/>
                <a:gd name="T17" fmla="*/ 2 h 13"/>
                <a:gd name="T18" fmla="*/ 51 w 51"/>
                <a:gd name="T19" fmla="*/ 2 h 13"/>
                <a:gd name="T20" fmla="*/ 51 w 51"/>
                <a:gd name="T21" fmla="*/ 11 h 13"/>
                <a:gd name="T22" fmla="*/ 51 w 51"/>
                <a:gd name="T23" fmla="*/ 11 h 13"/>
                <a:gd name="T24" fmla="*/ 51 w 51"/>
                <a:gd name="T25" fmla="*/ 13 h 13"/>
                <a:gd name="T26" fmla="*/ 51 w 51"/>
                <a:gd name="T27" fmla="*/ 13 h 13"/>
                <a:gd name="T28" fmla="*/ 51 w 51"/>
                <a:gd name="T29" fmla="*/ 13 h 13"/>
                <a:gd name="T30" fmla="*/ 51 w 51"/>
                <a:gd name="T31" fmla="*/ 13 h 13"/>
                <a:gd name="T32" fmla="*/ 51 w 51"/>
                <a:gd name="T33" fmla="*/ 13 h 13"/>
                <a:gd name="T34" fmla="*/ 49 w 51"/>
                <a:gd name="T35" fmla="*/ 13 h 13"/>
                <a:gd name="T36" fmla="*/ 49 w 51"/>
                <a:gd name="T37" fmla="*/ 13 h 13"/>
                <a:gd name="T38" fmla="*/ 4 w 51"/>
                <a:gd name="T39" fmla="*/ 13 h 13"/>
                <a:gd name="T40" fmla="*/ 2 w 51"/>
                <a:gd name="T41" fmla="*/ 13 h 13"/>
                <a:gd name="T42" fmla="*/ 2 w 51"/>
                <a:gd name="T43" fmla="*/ 13 h 13"/>
                <a:gd name="T44" fmla="*/ 2 w 51"/>
                <a:gd name="T45" fmla="*/ 13 h 13"/>
                <a:gd name="T46" fmla="*/ 2 w 51"/>
                <a:gd name="T47" fmla="*/ 13 h 13"/>
                <a:gd name="T48" fmla="*/ 0 w 51"/>
                <a:gd name="T49" fmla="*/ 13 h 13"/>
                <a:gd name="T50" fmla="*/ 0 w 51"/>
                <a:gd name="T51" fmla="*/ 13 h 13"/>
                <a:gd name="T52" fmla="*/ 0 w 51"/>
                <a:gd name="T53" fmla="*/ 11 h 13"/>
                <a:gd name="T54" fmla="*/ 0 w 51"/>
                <a:gd name="T55" fmla="*/ 11 h 13"/>
                <a:gd name="T56" fmla="*/ 0 w 51"/>
                <a:gd name="T57" fmla="*/ 2 h 13"/>
                <a:gd name="T58" fmla="*/ 0 w 51"/>
                <a:gd name="T59" fmla="*/ 2 h 13"/>
                <a:gd name="T60" fmla="*/ 0 w 51"/>
                <a:gd name="T61" fmla="*/ 2 h 13"/>
                <a:gd name="T62" fmla="*/ 0 w 51"/>
                <a:gd name="T63" fmla="*/ 2 h 13"/>
                <a:gd name="T64" fmla="*/ 2 w 51"/>
                <a:gd name="T65" fmla="*/ 0 h 13"/>
                <a:gd name="T66" fmla="*/ 2 w 51"/>
                <a:gd name="T67" fmla="*/ 0 h 13"/>
                <a:gd name="T68" fmla="*/ 2 w 51"/>
                <a:gd name="T69" fmla="*/ 0 h 13"/>
                <a:gd name="T70" fmla="*/ 2 w 51"/>
                <a:gd name="T71" fmla="*/ 0 h 13"/>
                <a:gd name="T72" fmla="*/ 4 w 51"/>
                <a:gd name="T7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13">
                  <a:moveTo>
                    <a:pt x="4" y="0"/>
                  </a:moveTo>
                  <a:lnTo>
                    <a:pt x="49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11"/>
                  </a:lnTo>
                  <a:lnTo>
                    <a:pt x="51" y="11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6" name="Freeform 304"/>
            <p:cNvSpPr>
              <a:spLocks/>
            </p:cNvSpPr>
            <p:nvPr/>
          </p:nvSpPr>
          <p:spPr bwMode="auto">
            <a:xfrm>
              <a:off x="3689" y="1606"/>
              <a:ext cx="51" cy="13"/>
            </a:xfrm>
            <a:custGeom>
              <a:avLst/>
              <a:gdLst>
                <a:gd name="T0" fmla="*/ 4 w 51"/>
                <a:gd name="T1" fmla="*/ 0 h 13"/>
                <a:gd name="T2" fmla="*/ 49 w 51"/>
                <a:gd name="T3" fmla="*/ 0 h 13"/>
                <a:gd name="T4" fmla="*/ 49 w 51"/>
                <a:gd name="T5" fmla="*/ 0 h 13"/>
                <a:gd name="T6" fmla="*/ 51 w 51"/>
                <a:gd name="T7" fmla="*/ 0 h 13"/>
                <a:gd name="T8" fmla="*/ 51 w 51"/>
                <a:gd name="T9" fmla="*/ 0 h 13"/>
                <a:gd name="T10" fmla="*/ 51 w 51"/>
                <a:gd name="T11" fmla="*/ 0 h 13"/>
                <a:gd name="T12" fmla="*/ 51 w 51"/>
                <a:gd name="T13" fmla="*/ 2 h 13"/>
                <a:gd name="T14" fmla="*/ 51 w 51"/>
                <a:gd name="T15" fmla="*/ 2 h 13"/>
                <a:gd name="T16" fmla="*/ 51 w 51"/>
                <a:gd name="T17" fmla="*/ 2 h 13"/>
                <a:gd name="T18" fmla="*/ 51 w 51"/>
                <a:gd name="T19" fmla="*/ 2 h 13"/>
                <a:gd name="T20" fmla="*/ 51 w 51"/>
                <a:gd name="T21" fmla="*/ 11 h 13"/>
                <a:gd name="T22" fmla="*/ 51 w 51"/>
                <a:gd name="T23" fmla="*/ 11 h 13"/>
                <a:gd name="T24" fmla="*/ 51 w 51"/>
                <a:gd name="T25" fmla="*/ 13 h 13"/>
                <a:gd name="T26" fmla="*/ 51 w 51"/>
                <a:gd name="T27" fmla="*/ 13 h 13"/>
                <a:gd name="T28" fmla="*/ 51 w 51"/>
                <a:gd name="T29" fmla="*/ 13 h 13"/>
                <a:gd name="T30" fmla="*/ 51 w 51"/>
                <a:gd name="T31" fmla="*/ 13 h 13"/>
                <a:gd name="T32" fmla="*/ 51 w 51"/>
                <a:gd name="T33" fmla="*/ 13 h 13"/>
                <a:gd name="T34" fmla="*/ 49 w 51"/>
                <a:gd name="T35" fmla="*/ 13 h 13"/>
                <a:gd name="T36" fmla="*/ 49 w 51"/>
                <a:gd name="T37" fmla="*/ 13 h 13"/>
                <a:gd name="T38" fmla="*/ 4 w 51"/>
                <a:gd name="T39" fmla="*/ 13 h 13"/>
                <a:gd name="T40" fmla="*/ 2 w 51"/>
                <a:gd name="T41" fmla="*/ 13 h 13"/>
                <a:gd name="T42" fmla="*/ 2 w 51"/>
                <a:gd name="T43" fmla="*/ 13 h 13"/>
                <a:gd name="T44" fmla="*/ 2 w 51"/>
                <a:gd name="T45" fmla="*/ 13 h 13"/>
                <a:gd name="T46" fmla="*/ 2 w 51"/>
                <a:gd name="T47" fmla="*/ 13 h 13"/>
                <a:gd name="T48" fmla="*/ 0 w 51"/>
                <a:gd name="T49" fmla="*/ 13 h 13"/>
                <a:gd name="T50" fmla="*/ 0 w 51"/>
                <a:gd name="T51" fmla="*/ 13 h 13"/>
                <a:gd name="T52" fmla="*/ 0 w 51"/>
                <a:gd name="T53" fmla="*/ 11 h 13"/>
                <a:gd name="T54" fmla="*/ 0 w 51"/>
                <a:gd name="T55" fmla="*/ 11 h 13"/>
                <a:gd name="T56" fmla="*/ 0 w 51"/>
                <a:gd name="T57" fmla="*/ 2 h 13"/>
                <a:gd name="T58" fmla="*/ 0 w 51"/>
                <a:gd name="T59" fmla="*/ 2 h 13"/>
                <a:gd name="T60" fmla="*/ 0 w 51"/>
                <a:gd name="T61" fmla="*/ 2 h 13"/>
                <a:gd name="T62" fmla="*/ 0 w 51"/>
                <a:gd name="T63" fmla="*/ 2 h 13"/>
                <a:gd name="T64" fmla="*/ 2 w 51"/>
                <a:gd name="T65" fmla="*/ 0 h 13"/>
                <a:gd name="T66" fmla="*/ 2 w 51"/>
                <a:gd name="T67" fmla="*/ 0 h 13"/>
                <a:gd name="T68" fmla="*/ 2 w 51"/>
                <a:gd name="T69" fmla="*/ 0 h 13"/>
                <a:gd name="T70" fmla="*/ 2 w 51"/>
                <a:gd name="T71" fmla="*/ 0 h 13"/>
                <a:gd name="T72" fmla="*/ 4 w 51"/>
                <a:gd name="T7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13">
                  <a:moveTo>
                    <a:pt x="4" y="0"/>
                  </a:moveTo>
                  <a:lnTo>
                    <a:pt x="49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11"/>
                  </a:lnTo>
                  <a:lnTo>
                    <a:pt x="51" y="11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49" y="13"/>
                  </a:lnTo>
                  <a:lnTo>
                    <a:pt x="49" y="13"/>
                  </a:lnTo>
                  <a:lnTo>
                    <a:pt x="4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7" name="Freeform 305"/>
            <p:cNvSpPr>
              <a:spLocks/>
            </p:cNvSpPr>
            <p:nvPr/>
          </p:nvSpPr>
          <p:spPr bwMode="auto">
            <a:xfrm>
              <a:off x="3393" y="1292"/>
              <a:ext cx="140" cy="126"/>
            </a:xfrm>
            <a:custGeom>
              <a:avLst/>
              <a:gdLst>
                <a:gd name="T0" fmla="*/ 13 w 140"/>
                <a:gd name="T1" fmla="*/ 2 h 126"/>
                <a:gd name="T2" fmla="*/ 9 w 140"/>
                <a:gd name="T3" fmla="*/ 4 h 126"/>
                <a:gd name="T4" fmla="*/ 7 w 140"/>
                <a:gd name="T5" fmla="*/ 4 h 126"/>
                <a:gd name="T6" fmla="*/ 5 w 140"/>
                <a:gd name="T7" fmla="*/ 4 h 126"/>
                <a:gd name="T8" fmla="*/ 3 w 140"/>
                <a:gd name="T9" fmla="*/ 6 h 126"/>
                <a:gd name="T10" fmla="*/ 3 w 140"/>
                <a:gd name="T11" fmla="*/ 7 h 126"/>
                <a:gd name="T12" fmla="*/ 1 w 140"/>
                <a:gd name="T13" fmla="*/ 7 h 126"/>
                <a:gd name="T14" fmla="*/ 1 w 140"/>
                <a:gd name="T15" fmla="*/ 9 h 126"/>
                <a:gd name="T16" fmla="*/ 1 w 140"/>
                <a:gd name="T17" fmla="*/ 11 h 126"/>
                <a:gd name="T18" fmla="*/ 0 w 140"/>
                <a:gd name="T19" fmla="*/ 126 h 126"/>
                <a:gd name="T20" fmla="*/ 5 w 140"/>
                <a:gd name="T21" fmla="*/ 100 h 126"/>
                <a:gd name="T22" fmla="*/ 16 w 140"/>
                <a:gd name="T23" fmla="*/ 75 h 126"/>
                <a:gd name="T24" fmla="*/ 22 w 140"/>
                <a:gd name="T25" fmla="*/ 66 h 126"/>
                <a:gd name="T26" fmla="*/ 28 w 140"/>
                <a:gd name="T27" fmla="*/ 56 h 126"/>
                <a:gd name="T28" fmla="*/ 35 w 140"/>
                <a:gd name="T29" fmla="*/ 47 h 126"/>
                <a:gd name="T30" fmla="*/ 43 w 140"/>
                <a:gd name="T31" fmla="*/ 39 h 126"/>
                <a:gd name="T32" fmla="*/ 61 w 140"/>
                <a:gd name="T33" fmla="*/ 28 h 126"/>
                <a:gd name="T34" fmla="*/ 84 w 140"/>
                <a:gd name="T35" fmla="*/ 17 h 126"/>
                <a:gd name="T36" fmla="*/ 110 w 140"/>
                <a:gd name="T37" fmla="*/ 7 h 126"/>
                <a:gd name="T38" fmla="*/ 140 w 140"/>
                <a:gd name="T39" fmla="*/ 0 h 126"/>
                <a:gd name="T40" fmla="*/ 13 w 14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126">
                  <a:moveTo>
                    <a:pt x="13" y="2"/>
                  </a:moveTo>
                  <a:lnTo>
                    <a:pt x="9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0" y="126"/>
                  </a:lnTo>
                  <a:lnTo>
                    <a:pt x="5" y="100"/>
                  </a:lnTo>
                  <a:lnTo>
                    <a:pt x="16" y="75"/>
                  </a:lnTo>
                  <a:lnTo>
                    <a:pt x="22" y="66"/>
                  </a:lnTo>
                  <a:lnTo>
                    <a:pt x="28" y="56"/>
                  </a:lnTo>
                  <a:lnTo>
                    <a:pt x="35" y="47"/>
                  </a:lnTo>
                  <a:lnTo>
                    <a:pt x="43" y="39"/>
                  </a:lnTo>
                  <a:lnTo>
                    <a:pt x="61" y="28"/>
                  </a:lnTo>
                  <a:lnTo>
                    <a:pt x="84" y="17"/>
                  </a:lnTo>
                  <a:lnTo>
                    <a:pt x="110" y="7"/>
                  </a:lnTo>
                  <a:lnTo>
                    <a:pt x="140" y="0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8" name="Freeform 306"/>
            <p:cNvSpPr>
              <a:spLocks/>
            </p:cNvSpPr>
            <p:nvPr/>
          </p:nvSpPr>
          <p:spPr bwMode="auto">
            <a:xfrm>
              <a:off x="3393" y="1292"/>
              <a:ext cx="140" cy="126"/>
            </a:xfrm>
            <a:custGeom>
              <a:avLst/>
              <a:gdLst>
                <a:gd name="T0" fmla="*/ 13 w 140"/>
                <a:gd name="T1" fmla="*/ 2 h 126"/>
                <a:gd name="T2" fmla="*/ 9 w 140"/>
                <a:gd name="T3" fmla="*/ 4 h 126"/>
                <a:gd name="T4" fmla="*/ 7 w 140"/>
                <a:gd name="T5" fmla="*/ 4 h 126"/>
                <a:gd name="T6" fmla="*/ 5 w 140"/>
                <a:gd name="T7" fmla="*/ 4 h 126"/>
                <a:gd name="T8" fmla="*/ 3 w 140"/>
                <a:gd name="T9" fmla="*/ 6 h 126"/>
                <a:gd name="T10" fmla="*/ 3 w 140"/>
                <a:gd name="T11" fmla="*/ 7 h 126"/>
                <a:gd name="T12" fmla="*/ 1 w 140"/>
                <a:gd name="T13" fmla="*/ 7 h 126"/>
                <a:gd name="T14" fmla="*/ 1 w 140"/>
                <a:gd name="T15" fmla="*/ 9 h 126"/>
                <a:gd name="T16" fmla="*/ 1 w 140"/>
                <a:gd name="T17" fmla="*/ 11 h 126"/>
                <a:gd name="T18" fmla="*/ 0 w 140"/>
                <a:gd name="T19" fmla="*/ 126 h 126"/>
                <a:gd name="T20" fmla="*/ 5 w 140"/>
                <a:gd name="T21" fmla="*/ 100 h 126"/>
                <a:gd name="T22" fmla="*/ 16 w 140"/>
                <a:gd name="T23" fmla="*/ 75 h 126"/>
                <a:gd name="T24" fmla="*/ 22 w 140"/>
                <a:gd name="T25" fmla="*/ 66 h 126"/>
                <a:gd name="T26" fmla="*/ 28 w 140"/>
                <a:gd name="T27" fmla="*/ 56 h 126"/>
                <a:gd name="T28" fmla="*/ 35 w 140"/>
                <a:gd name="T29" fmla="*/ 47 h 126"/>
                <a:gd name="T30" fmla="*/ 43 w 140"/>
                <a:gd name="T31" fmla="*/ 39 h 126"/>
                <a:gd name="T32" fmla="*/ 61 w 140"/>
                <a:gd name="T33" fmla="*/ 28 h 126"/>
                <a:gd name="T34" fmla="*/ 84 w 140"/>
                <a:gd name="T35" fmla="*/ 17 h 126"/>
                <a:gd name="T36" fmla="*/ 110 w 140"/>
                <a:gd name="T37" fmla="*/ 7 h 126"/>
                <a:gd name="T38" fmla="*/ 140 w 140"/>
                <a:gd name="T39" fmla="*/ 0 h 126"/>
                <a:gd name="T40" fmla="*/ 13 w 140"/>
                <a:gd name="T41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126">
                  <a:moveTo>
                    <a:pt x="13" y="2"/>
                  </a:moveTo>
                  <a:lnTo>
                    <a:pt x="9" y="4"/>
                  </a:lnTo>
                  <a:lnTo>
                    <a:pt x="7" y="4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0" y="126"/>
                  </a:lnTo>
                  <a:lnTo>
                    <a:pt x="5" y="100"/>
                  </a:lnTo>
                  <a:lnTo>
                    <a:pt x="16" y="75"/>
                  </a:lnTo>
                  <a:lnTo>
                    <a:pt x="22" y="66"/>
                  </a:lnTo>
                  <a:lnTo>
                    <a:pt x="28" y="56"/>
                  </a:lnTo>
                  <a:lnTo>
                    <a:pt x="35" y="47"/>
                  </a:lnTo>
                  <a:lnTo>
                    <a:pt x="43" y="39"/>
                  </a:lnTo>
                  <a:lnTo>
                    <a:pt x="61" y="28"/>
                  </a:lnTo>
                  <a:lnTo>
                    <a:pt x="84" y="17"/>
                  </a:lnTo>
                  <a:lnTo>
                    <a:pt x="110" y="7"/>
                  </a:lnTo>
                  <a:lnTo>
                    <a:pt x="140" y="0"/>
                  </a:lnTo>
                  <a:lnTo>
                    <a:pt x="13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9" name="Rectangle 307"/>
            <p:cNvSpPr>
              <a:spLocks noChangeArrowheads="1"/>
            </p:cNvSpPr>
            <p:nvPr/>
          </p:nvSpPr>
          <p:spPr bwMode="auto">
            <a:xfrm>
              <a:off x="3225" y="1845"/>
              <a:ext cx="674" cy="1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0" name="Rectangle 308"/>
            <p:cNvSpPr>
              <a:spLocks noChangeArrowheads="1"/>
            </p:cNvSpPr>
            <p:nvPr/>
          </p:nvSpPr>
          <p:spPr bwMode="auto">
            <a:xfrm>
              <a:off x="3225" y="1845"/>
              <a:ext cx="674" cy="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1" name="Freeform 309"/>
            <p:cNvSpPr>
              <a:spLocks/>
            </p:cNvSpPr>
            <p:nvPr/>
          </p:nvSpPr>
          <p:spPr bwMode="auto">
            <a:xfrm>
              <a:off x="3216" y="1683"/>
              <a:ext cx="689" cy="162"/>
            </a:xfrm>
            <a:custGeom>
              <a:avLst/>
              <a:gdLst>
                <a:gd name="T0" fmla="*/ 8 w 689"/>
                <a:gd name="T1" fmla="*/ 0 h 162"/>
                <a:gd name="T2" fmla="*/ 683 w 689"/>
                <a:gd name="T3" fmla="*/ 0 h 162"/>
                <a:gd name="T4" fmla="*/ 683 w 689"/>
                <a:gd name="T5" fmla="*/ 0 h 162"/>
                <a:gd name="T6" fmla="*/ 685 w 689"/>
                <a:gd name="T7" fmla="*/ 2 h 162"/>
                <a:gd name="T8" fmla="*/ 687 w 689"/>
                <a:gd name="T9" fmla="*/ 2 h 162"/>
                <a:gd name="T10" fmla="*/ 687 w 689"/>
                <a:gd name="T11" fmla="*/ 2 h 162"/>
                <a:gd name="T12" fmla="*/ 689 w 689"/>
                <a:gd name="T13" fmla="*/ 4 h 162"/>
                <a:gd name="T14" fmla="*/ 689 w 689"/>
                <a:gd name="T15" fmla="*/ 4 h 162"/>
                <a:gd name="T16" fmla="*/ 689 w 689"/>
                <a:gd name="T17" fmla="*/ 6 h 162"/>
                <a:gd name="T18" fmla="*/ 689 w 689"/>
                <a:gd name="T19" fmla="*/ 6 h 162"/>
                <a:gd name="T20" fmla="*/ 689 w 689"/>
                <a:gd name="T21" fmla="*/ 156 h 162"/>
                <a:gd name="T22" fmla="*/ 689 w 689"/>
                <a:gd name="T23" fmla="*/ 158 h 162"/>
                <a:gd name="T24" fmla="*/ 689 w 689"/>
                <a:gd name="T25" fmla="*/ 158 h 162"/>
                <a:gd name="T26" fmla="*/ 689 w 689"/>
                <a:gd name="T27" fmla="*/ 160 h 162"/>
                <a:gd name="T28" fmla="*/ 687 w 689"/>
                <a:gd name="T29" fmla="*/ 160 h 162"/>
                <a:gd name="T30" fmla="*/ 687 w 689"/>
                <a:gd name="T31" fmla="*/ 162 h 162"/>
                <a:gd name="T32" fmla="*/ 685 w 689"/>
                <a:gd name="T33" fmla="*/ 162 h 162"/>
                <a:gd name="T34" fmla="*/ 683 w 689"/>
                <a:gd name="T35" fmla="*/ 162 h 162"/>
                <a:gd name="T36" fmla="*/ 683 w 689"/>
                <a:gd name="T37" fmla="*/ 162 h 162"/>
                <a:gd name="T38" fmla="*/ 8 w 689"/>
                <a:gd name="T39" fmla="*/ 162 h 162"/>
                <a:gd name="T40" fmla="*/ 6 w 689"/>
                <a:gd name="T41" fmla="*/ 162 h 162"/>
                <a:gd name="T42" fmla="*/ 6 w 689"/>
                <a:gd name="T43" fmla="*/ 162 h 162"/>
                <a:gd name="T44" fmla="*/ 4 w 689"/>
                <a:gd name="T45" fmla="*/ 162 h 162"/>
                <a:gd name="T46" fmla="*/ 2 w 689"/>
                <a:gd name="T47" fmla="*/ 160 h 162"/>
                <a:gd name="T48" fmla="*/ 2 w 689"/>
                <a:gd name="T49" fmla="*/ 160 h 162"/>
                <a:gd name="T50" fmla="*/ 0 w 689"/>
                <a:gd name="T51" fmla="*/ 158 h 162"/>
                <a:gd name="T52" fmla="*/ 0 w 689"/>
                <a:gd name="T53" fmla="*/ 158 h 162"/>
                <a:gd name="T54" fmla="*/ 0 w 689"/>
                <a:gd name="T55" fmla="*/ 156 h 162"/>
                <a:gd name="T56" fmla="*/ 0 w 689"/>
                <a:gd name="T57" fmla="*/ 6 h 162"/>
                <a:gd name="T58" fmla="*/ 0 w 689"/>
                <a:gd name="T59" fmla="*/ 6 h 162"/>
                <a:gd name="T60" fmla="*/ 0 w 689"/>
                <a:gd name="T61" fmla="*/ 4 h 162"/>
                <a:gd name="T62" fmla="*/ 2 w 689"/>
                <a:gd name="T63" fmla="*/ 4 h 162"/>
                <a:gd name="T64" fmla="*/ 2 w 689"/>
                <a:gd name="T65" fmla="*/ 2 h 162"/>
                <a:gd name="T66" fmla="*/ 4 w 689"/>
                <a:gd name="T67" fmla="*/ 2 h 162"/>
                <a:gd name="T68" fmla="*/ 6 w 689"/>
                <a:gd name="T69" fmla="*/ 2 h 162"/>
                <a:gd name="T70" fmla="*/ 6 w 689"/>
                <a:gd name="T71" fmla="*/ 0 h 162"/>
                <a:gd name="T72" fmla="*/ 8 w 689"/>
                <a:gd name="T7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162">
                  <a:moveTo>
                    <a:pt x="8" y="0"/>
                  </a:moveTo>
                  <a:lnTo>
                    <a:pt x="683" y="0"/>
                  </a:lnTo>
                  <a:lnTo>
                    <a:pt x="683" y="0"/>
                  </a:lnTo>
                  <a:lnTo>
                    <a:pt x="685" y="2"/>
                  </a:lnTo>
                  <a:lnTo>
                    <a:pt x="687" y="2"/>
                  </a:lnTo>
                  <a:lnTo>
                    <a:pt x="687" y="2"/>
                  </a:lnTo>
                  <a:lnTo>
                    <a:pt x="689" y="4"/>
                  </a:lnTo>
                  <a:lnTo>
                    <a:pt x="689" y="4"/>
                  </a:lnTo>
                  <a:lnTo>
                    <a:pt x="689" y="6"/>
                  </a:lnTo>
                  <a:lnTo>
                    <a:pt x="689" y="6"/>
                  </a:lnTo>
                  <a:lnTo>
                    <a:pt x="689" y="156"/>
                  </a:lnTo>
                  <a:lnTo>
                    <a:pt x="689" y="158"/>
                  </a:lnTo>
                  <a:lnTo>
                    <a:pt x="689" y="158"/>
                  </a:lnTo>
                  <a:lnTo>
                    <a:pt x="689" y="160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5" y="162"/>
                  </a:lnTo>
                  <a:lnTo>
                    <a:pt x="683" y="162"/>
                  </a:lnTo>
                  <a:lnTo>
                    <a:pt x="683" y="162"/>
                  </a:lnTo>
                  <a:lnTo>
                    <a:pt x="8" y="162"/>
                  </a:lnTo>
                  <a:lnTo>
                    <a:pt x="6" y="162"/>
                  </a:lnTo>
                  <a:lnTo>
                    <a:pt x="6" y="162"/>
                  </a:lnTo>
                  <a:lnTo>
                    <a:pt x="4" y="162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2" name="Freeform 310"/>
            <p:cNvSpPr>
              <a:spLocks/>
            </p:cNvSpPr>
            <p:nvPr/>
          </p:nvSpPr>
          <p:spPr bwMode="auto">
            <a:xfrm>
              <a:off x="3216" y="1683"/>
              <a:ext cx="689" cy="162"/>
            </a:xfrm>
            <a:custGeom>
              <a:avLst/>
              <a:gdLst>
                <a:gd name="T0" fmla="*/ 8 w 689"/>
                <a:gd name="T1" fmla="*/ 0 h 162"/>
                <a:gd name="T2" fmla="*/ 683 w 689"/>
                <a:gd name="T3" fmla="*/ 0 h 162"/>
                <a:gd name="T4" fmla="*/ 683 w 689"/>
                <a:gd name="T5" fmla="*/ 0 h 162"/>
                <a:gd name="T6" fmla="*/ 685 w 689"/>
                <a:gd name="T7" fmla="*/ 2 h 162"/>
                <a:gd name="T8" fmla="*/ 687 w 689"/>
                <a:gd name="T9" fmla="*/ 2 h 162"/>
                <a:gd name="T10" fmla="*/ 687 w 689"/>
                <a:gd name="T11" fmla="*/ 2 h 162"/>
                <a:gd name="T12" fmla="*/ 689 w 689"/>
                <a:gd name="T13" fmla="*/ 4 h 162"/>
                <a:gd name="T14" fmla="*/ 689 w 689"/>
                <a:gd name="T15" fmla="*/ 4 h 162"/>
                <a:gd name="T16" fmla="*/ 689 w 689"/>
                <a:gd name="T17" fmla="*/ 6 h 162"/>
                <a:gd name="T18" fmla="*/ 689 w 689"/>
                <a:gd name="T19" fmla="*/ 6 h 162"/>
                <a:gd name="T20" fmla="*/ 689 w 689"/>
                <a:gd name="T21" fmla="*/ 156 h 162"/>
                <a:gd name="T22" fmla="*/ 689 w 689"/>
                <a:gd name="T23" fmla="*/ 158 h 162"/>
                <a:gd name="T24" fmla="*/ 689 w 689"/>
                <a:gd name="T25" fmla="*/ 158 h 162"/>
                <a:gd name="T26" fmla="*/ 689 w 689"/>
                <a:gd name="T27" fmla="*/ 160 h 162"/>
                <a:gd name="T28" fmla="*/ 687 w 689"/>
                <a:gd name="T29" fmla="*/ 160 h 162"/>
                <a:gd name="T30" fmla="*/ 687 w 689"/>
                <a:gd name="T31" fmla="*/ 162 h 162"/>
                <a:gd name="T32" fmla="*/ 685 w 689"/>
                <a:gd name="T33" fmla="*/ 162 h 162"/>
                <a:gd name="T34" fmla="*/ 683 w 689"/>
                <a:gd name="T35" fmla="*/ 162 h 162"/>
                <a:gd name="T36" fmla="*/ 683 w 689"/>
                <a:gd name="T37" fmla="*/ 162 h 162"/>
                <a:gd name="T38" fmla="*/ 8 w 689"/>
                <a:gd name="T39" fmla="*/ 162 h 162"/>
                <a:gd name="T40" fmla="*/ 6 w 689"/>
                <a:gd name="T41" fmla="*/ 162 h 162"/>
                <a:gd name="T42" fmla="*/ 6 w 689"/>
                <a:gd name="T43" fmla="*/ 162 h 162"/>
                <a:gd name="T44" fmla="*/ 4 w 689"/>
                <a:gd name="T45" fmla="*/ 162 h 162"/>
                <a:gd name="T46" fmla="*/ 2 w 689"/>
                <a:gd name="T47" fmla="*/ 160 h 162"/>
                <a:gd name="T48" fmla="*/ 2 w 689"/>
                <a:gd name="T49" fmla="*/ 160 h 162"/>
                <a:gd name="T50" fmla="*/ 0 w 689"/>
                <a:gd name="T51" fmla="*/ 158 h 162"/>
                <a:gd name="T52" fmla="*/ 0 w 689"/>
                <a:gd name="T53" fmla="*/ 158 h 162"/>
                <a:gd name="T54" fmla="*/ 0 w 689"/>
                <a:gd name="T55" fmla="*/ 156 h 162"/>
                <a:gd name="T56" fmla="*/ 0 w 689"/>
                <a:gd name="T57" fmla="*/ 6 h 162"/>
                <a:gd name="T58" fmla="*/ 0 w 689"/>
                <a:gd name="T59" fmla="*/ 6 h 162"/>
                <a:gd name="T60" fmla="*/ 0 w 689"/>
                <a:gd name="T61" fmla="*/ 4 h 162"/>
                <a:gd name="T62" fmla="*/ 2 w 689"/>
                <a:gd name="T63" fmla="*/ 4 h 162"/>
                <a:gd name="T64" fmla="*/ 2 w 689"/>
                <a:gd name="T65" fmla="*/ 2 h 162"/>
                <a:gd name="T66" fmla="*/ 4 w 689"/>
                <a:gd name="T67" fmla="*/ 2 h 162"/>
                <a:gd name="T68" fmla="*/ 6 w 689"/>
                <a:gd name="T69" fmla="*/ 2 h 162"/>
                <a:gd name="T70" fmla="*/ 6 w 689"/>
                <a:gd name="T71" fmla="*/ 0 h 162"/>
                <a:gd name="T72" fmla="*/ 8 w 689"/>
                <a:gd name="T7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162">
                  <a:moveTo>
                    <a:pt x="8" y="0"/>
                  </a:moveTo>
                  <a:lnTo>
                    <a:pt x="683" y="0"/>
                  </a:lnTo>
                  <a:lnTo>
                    <a:pt x="683" y="0"/>
                  </a:lnTo>
                  <a:lnTo>
                    <a:pt x="685" y="2"/>
                  </a:lnTo>
                  <a:lnTo>
                    <a:pt x="687" y="2"/>
                  </a:lnTo>
                  <a:lnTo>
                    <a:pt x="687" y="2"/>
                  </a:lnTo>
                  <a:lnTo>
                    <a:pt x="689" y="4"/>
                  </a:lnTo>
                  <a:lnTo>
                    <a:pt x="689" y="4"/>
                  </a:lnTo>
                  <a:lnTo>
                    <a:pt x="689" y="6"/>
                  </a:lnTo>
                  <a:lnTo>
                    <a:pt x="689" y="6"/>
                  </a:lnTo>
                  <a:lnTo>
                    <a:pt x="689" y="156"/>
                  </a:lnTo>
                  <a:lnTo>
                    <a:pt x="689" y="158"/>
                  </a:lnTo>
                  <a:lnTo>
                    <a:pt x="689" y="158"/>
                  </a:lnTo>
                  <a:lnTo>
                    <a:pt x="689" y="160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5" y="162"/>
                  </a:lnTo>
                  <a:lnTo>
                    <a:pt x="683" y="162"/>
                  </a:lnTo>
                  <a:lnTo>
                    <a:pt x="683" y="162"/>
                  </a:lnTo>
                  <a:lnTo>
                    <a:pt x="8" y="162"/>
                  </a:lnTo>
                  <a:lnTo>
                    <a:pt x="6" y="162"/>
                  </a:lnTo>
                  <a:lnTo>
                    <a:pt x="6" y="162"/>
                  </a:lnTo>
                  <a:lnTo>
                    <a:pt x="4" y="162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3" name="Freeform 311"/>
            <p:cNvSpPr>
              <a:spLocks/>
            </p:cNvSpPr>
            <p:nvPr/>
          </p:nvSpPr>
          <p:spPr bwMode="auto">
            <a:xfrm>
              <a:off x="3224" y="1685"/>
              <a:ext cx="675" cy="158"/>
            </a:xfrm>
            <a:custGeom>
              <a:avLst/>
              <a:gdLst>
                <a:gd name="T0" fmla="*/ 7 w 675"/>
                <a:gd name="T1" fmla="*/ 0 h 158"/>
                <a:gd name="T2" fmla="*/ 668 w 675"/>
                <a:gd name="T3" fmla="*/ 0 h 158"/>
                <a:gd name="T4" fmla="*/ 668 w 675"/>
                <a:gd name="T5" fmla="*/ 0 h 158"/>
                <a:gd name="T6" fmla="*/ 670 w 675"/>
                <a:gd name="T7" fmla="*/ 0 h 158"/>
                <a:gd name="T8" fmla="*/ 672 w 675"/>
                <a:gd name="T9" fmla="*/ 2 h 158"/>
                <a:gd name="T10" fmla="*/ 672 w 675"/>
                <a:gd name="T11" fmla="*/ 2 h 158"/>
                <a:gd name="T12" fmla="*/ 674 w 675"/>
                <a:gd name="T13" fmla="*/ 4 h 158"/>
                <a:gd name="T14" fmla="*/ 674 w 675"/>
                <a:gd name="T15" fmla="*/ 4 h 158"/>
                <a:gd name="T16" fmla="*/ 674 w 675"/>
                <a:gd name="T17" fmla="*/ 5 h 158"/>
                <a:gd name="T18" fmla="*/ 675 w 675"/>
                <a:gd name="T19" fmla="*/ 5 h 158"/>
                <a:gd name="T20" fmla="*/ 675 w 675"/>
                <a:gd name="T21" fmla="*/ 154 h 158"/>
                <a:gd name="T22" fmla="*/ 674 w 675"/>
                <a:gd name="T23" fmla="*/ 154 h 158"/>
                <a:gd name="T24" fmla="*/ 674 w 675"/>
                <a:gd name="T25" fmla="*/ 156 h 158"/>
                <a:gd name="T26" fmla="*/ 674 w 675"/>
                <a:gd name="T27" fmla="*/ 156 h 158"/>
                <a:gd name="T28" fmla="*/ 672 w 675"/>
                <a:gd name="T29" fmla="*/ 156 h 158"/>
                <a:gd name="T30" fmla="*/ 672 w 675"/>
                <a:gd name="T31" fmla="*/ 158 h 158"/>
                <a:gd name="T32" fmla="*/ 670 w 675"/>
                <a:gd name="T33" fmla="*/ 158 h 158"/>
                <a:gd name="T34" fmla="*/ 668 w 675"/>
                <a:gd name="T35" fmla="*/ 158 h 158"/>
                <a:gd name="T36" fmla="*/ 668 w 675"/>
                <a:gd name="T37" fmla="*/ 158 h 158"/>
                <a:gd name="T38" fmla="*/ 7 w 675"/>
                <a:gd name="T39" fmla="*/ 158 h 158"/>
                <a:gd name="T40" fmla="*/ 5 w 675"/>
                <a:gd name="T41" fmla="*/ 158 h 158"/>
                <a:gd name="T42" fmla="*/ 5 w 675"/>
                <a:gd name="T43" fmla="*/ 158 h 158"/>
                <a:gd name="T44" fmla="*/ 3 w 675"/>
                <a:gd name="T45" fmla="*/ 158 h 158"/>
                <a:gd name="T46" fmla="*/ 1 w 675"/>
                <a:gd name="T47" fmla="*/ 156 h 158"/>
                <a:gd name="T48" fmla="*/ 1 w 675"/>
                <a:gd name="T49" fmla="*/ 156 h 158"/>
                <a:gd name="T50" fmla="*/ 0 w 675"/>
                <a:gd name="T51" fmla="*/ 156 h 158"/>
                <a:gd name="T52" fmla="*/ 0 w 675"/>
                <a:gd name="T53" fmla="*/ 154 h 158"/>
                <a:gd name="T54" fmla="*/ 0 w 675"/>
                <a:gd name="T55" fmla="*/ 154 h 158"/>
                <a:gd name="T56" fmla="*/ 0 w 675"/>
                <a:gd name="T57" fmla="*/ 5 h 158"/>
                <a:gd name="T58" fmla="*/ 0 w 675"/>
                <a:gd name="T59" fmla="*/ 5 h 158"/>
                <a:gd name="T60" fmla="*/ 0 w 675"/>
                <a:gd name="T61" fmla="*/ 4 h 158"/>
                <a:gd name="T62" fmla="*/ 1 w 675"/>
                <a:gd name="T63" fmla="*/ 4 h 158"/>
                <a:gd name="T64" fmla="*/ 1 w 675"/>
                <a:gd name="T65" fmla="*/ 2 h 158"/>
                <a:gd name="T66" fmla="*/ 3 w 675"/>
                <a:gd name="T67" fmla="*/ 2 h 158"/>
                <a:gd name="T68" fmla="*/ 5 w 675"/>
                <a:gd name="T69" fmla="*/ 0 h 158"/>
                <a:gd name="T70" fmla="*/ 5 w 675"/>
                <a:gd name="T71" fmla="*/ 0 h 158"/>
                <a:gd name="T72" fmla="*/ 7 w 675"/>
                <a:gd name="T7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5" h="158">
                  <a:moveTo>
                    <a:pt x="7" y="0"/>
                  </a:moveTo>
                  <a:lnTo>
                    <a:pt x="668" y="0"/>
                  </a:lnTo>
                  <a:lnTo>
                    <a:pt x="668" y="0"/>
                  </a:lnTo>
                  <a:lnTo>
                    <a:pt x="670" y="0"/>
                  </a:lnTo>
                  <a:lnTo>
                    <a:pt x="672" y="2"/>
                  </a:lnTo>
                  <a:lnTo>
                    <a:pt x="672" y="2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5"/>
                  </a:lnTo>
                  <a:lnTo>
                    <a:pt x="675" y="5"/>
                  </a:lnTo>
                  <a:lnTo>
                    <a:pt x="675" y="154"/>
                  </a:lnTo>
                  <a:lnTo>
                    <a:pt x="674" y="154"/>
                  </a:lnTo>
                  <a:lnTo>
                    <a:pt x="674" y="156"/>
                  </a:lnTo>
                  <a:lnTo>
                    <a:pt x="674" y="156"/>
                  </a:lnTo>
                  <a:lnTo>
                    <a:pt x="672" y="156"/>
                  </a:lnTo>
                  <a:lnTo>
                    <a:pt x="672" y="158"/>
                  </a:lnTo>
                  <a:lnTo>
                    <a:pt x="670" y="158"/>
                  </a:lnTo>
                  <a:lnTo>
                    <a:pt x="668" y="158"/>
                  </a:lnTo>
                  <a:lnTo>
                    <a:pt x="668" y="158"/>
                  </a:lnTo>
                  <a:lnTo>
                    <a:pt x="7" y="158"/>
                  </a:lnTo>
                  <a:lnTo>
                    <a:pt x="5" y="158"/>
                  </a:lnTo>
                  <a:lnTo>
                    <a:pt x="5" y="158"/>
                  </a:lnTo>
                  <a:lnTo>
                    <a:pt x="3" y="158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0" y="156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4" name="Freeform 312"/>
            <p:cNvSpPr>
              <a:spLocks/>
            </p:cNvSpPr>
            <p:nvPr/>
          </p:nvSpPr>
          <p:spPr bwMode="auto">
            <a:xfrm>
              <a:off x="3224" y="1685"/>
              <a:ext cx="675" cy="158"/>
            </a:xfrm>
            <a:custGeom>
              <a:avLst/>
              <a:gdLst>
                <a:gd name="T0" fmla="*/ 7 w 675"/>
                <a:gd name="T1" fmla="*/ 0 h 158"/>
                <a:gd name="T2" fmla="*/ 668 w 675"/>
                <a:gd name="T3" fmla="*/ 0 h 158"/>
                <a:gd name="T4" fmla="*/ 668 w 675"/>
                <a:gd name="T5" fmla="*/ 0 h 158"/>
                <a:gd name="T6" fmla="*/ 670 w 675"/>
                <a:gd name="T7" fmla="*/ 0 h 158"/>
                <a:gd name="T8" fmla="*/ 672 w 675"/>
                <a:gd name="T9" fmla="*/ 2 h 158"/>
                <a:gd name="T10" fmla="*/ 672 w 675"/>
                <a:gd name="T11" fmla="*/ 2 h 158"/>
                <a:gd name="T12" fmla="*/ 674 w 675"/>
                <a:gd name="T13" fmla="*/ 4 h 158"/>
                <a:gd name="T14" fmla="*/ 674 w 675"/>
                <a:gd name="T15" fmla="*/ 4 h 158"/>
                <a:gd name="T16" fmla="*/ 674 w 675"/>
                <a:gd name="T17" fmla="*/ 5 h 158"/>
                <a:gd name="T18" fmla="*/ 675 w 675"/>
                <a:gd name="T19" fmla="*/ 5 h 158"/>
                <a:gd name="T20" fmla="*/ 675 w 675"/>
                <a:gd name="T21" fmla="*/ 154 h 158"/>
                <a:gd name="T22" fmla="*/ 674 w 675"/>
                <a:gd name="T23" fmla="*/ 154 h 158"/>
                <a:gd name="T24" fmla="*/ 674 w 675"/>
                <a:gd name="T25" fmla="*/ 156 h 158"/>
                <a:gd name="T26" fmla="*/ 674 w 675"/>
                <a:gd name="T27" fmla="*/ 156 h 158"/>
                <a:gd name="T28" fmla="*/ 672 w 675"/>
                <a:gd name="T29" fmla="*/ 156 h 158"/>
                <a:gd name="T30" fmla="*/ 672 w 675"/>
                <a:gd name="T31" fmla="*/ 158 h 158"/>
                <a:gd name="T32" fmla="*/ 670 w 675"/>
                <a:gd name="T33" fmla="*/ 158 h 158"/>
                <a:gd name="T34" fmla="*/ 668 w 675"/>
                <a:gd name="T35" fmla="*/ 158 h 158"/>
                <a:gd name="T36" fmla="*/ 668 w 675"/>
                <a:gd name="T37" fmla="*/ 158 h 158"/>
                <a:gd name="T38" fmla="*/ 7 w 675"/>
                <a:gd name="T39" fmla="*/ 158 h 158"/>
                <a:gd name="T40" fmla="*/ 5 w 675"/>
                <a:gd name="T41" fmla="*/ 158 h 158"/>
                <a:gd name="T42" fmla="*/ 5 w 675"/>
                <a:gd name="T43" fmla="*/ 158 h 158"/>
                <a:gd name="T44" fmla="*/ 3 w 675"/>
                <a:gd name="T45" fmla="*/ 158 h 158"/>
                <a:gd name="T46" fmla="*/ 1 w 675"/>
                <a:gd name="T47" fmla="*/ 156 h 158"/>
                <a:gd name="T48" fmla="*/ 1 w 675"/>
                <a:gd name="T49" fmla="*/ 156 h 158"/>
                <a:gd name="T50" fmla="*/ 0 w 675"/>
                <a:gd name="T51" fmla="*/ 156 h 158"/>
                <a:gd name="T52" fmla="*/ 0 w 675"/>
                <a:gd name="T53" fmla="*/ 154 h 158"/>
                <a:gd name="T54" fmla="*/ 0 w 675"/>
                <a:gd name="T55" fmla="*/ 154 h 158"/>
                <a:gd name="T56" fmla="*/ 0 w 675"/>
                <a:gd name="T57" fmla="*/ 5 h 158"/>
                <a:gd name="T58" fmla="*/ 0 w 675"/>
                <a:gd name="T59" fmla="*/ 5 h 158"/>
                <a:gd name="T60" fmla="*/ 0 w 675"/>
                <a:gd name="T61" fmla="*/ 4 h 158"/>
                <a:gd name="T62" fmla="*/ 1 w 675"/>
                <a:gd name="T63" fmla="*/ 4 h 158"/>
                <a:gd name="T64" fmla="*/ 1 w 675"/>
                <a:gd name="T65" fmla="*/ 2 h 158"/>
                <a:gd name="T66" fmla="*/ 3 w 675"/>
                <a:gd name="T67" fmla="*/ 2 h 158"/>
                <a:gd name="T68" fmla="*/ 5 w 675"/>
                <a:gd name="T69" fmla="*/ 0 h 158"/>
                <a:gd name="T70" fmla="*/ 5 w 675"/>
                <a:gd name="T71" fmla="*/ 0 h 158"/>
                <a:gd name="T72" fmla="*/ 7 w 675"/>
                <a:gd name="T7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5" h="158">
                  <a:moveTo>
                    <a:pt x="7" y="0"/>
                  </a:moveTo>
                  <a:lnTo>
                    <a:pt x="668" y="0"/>
                  </a:lnTo>
                  <a:lnTo>
                    <a:pt x="668" y="0"/>
                  </a:lnTo>
                  <a:lnTo>
                    <a:pt x="670" y="0"/>
                  </a:lnTo>
                  <a:lnTo>
                    <a:pt x="672" y="2"/>
                  </a:lnTo>
                  <a:lnTo>
                    <a:pt x="672" y="2"/>
                  </a:lnTo>
                  <a:lnTo>
                    <a:pt x="674" y="4"/>
                  </a:lnTo>
                  <a:lnTo>
                    <a:pt x="674" y="4"/>
                  </a:lnTo>
                  <a:lnTo>
                    <a:pt x="674" y="5"/>
                  </a:lnTo>
                  <a:lnTo>
                    <a:pt x="675" y="5"/>
                  </a:lnTo>
                  <a:lnTo>
                    <a:pt x="675" y="154"/>
                  </a:lnTo>
                  <a:lnTo>
                    <a:pt x="674" y="154"/>
                  </a:lnTo>
                  <a:lnTo>
                    <a:pt x="674" y="156"/>
                  </a:lnTo>
                  <a:lnTo>
                    <a:pt x="674" y="156"/>
                  </a:lnTo>
                  <a:lnTo>
                    <a:pt x="672" y="156"/>
                  </a:lnTo>
                  <a:lnTo>
                    <a:pt x="672" y="158"/>
                  </a:lnTo>
                  <a:lnTo>
                    <a:pt x="670" y="158"/>
                  </a:lnTo>
                  <a:lnTo>
                    <a:pt x="668" y="158"/>
                  </a:lnTo>
                  <a:lnTo>
                    <a:pt x="668" y="158"/>
                  </a:lnTo>
                  <a:lnTo>
                    <a:pt x="7" y="158"/>
                  </a:lnTo>
                  <a:lnTo>
                    <a:pt x="5" y="158"/>
                  </a:lnTo>
                  <a:lnTo>
                    <a:pt x="5" y="158"/>
                  </a:lnTo>
                  <a:lnTo>
                    <a:pt x="3" y="158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0" y="156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5" name="Rectangle 313"/>
            <p:cNvSpPr>
              <a:spLocks noChangeArrowheads="1"/>
            </p:cNvSpPr>
            <p:nvPr/>
          </p:nvSpPr>
          <p:spPr bwMode="auto">
            <a:xfrm>
              <a:off x="3704" y="1696"/>
              <a:ext cx="162" cy="12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6" name="Rectangle 314"/>
            <p:cNvSpPr>
              <a:spLocks noChangeArrowheads="1"/>
            </p:cNvSpPr>
            <p:nvPr/>
          </p:nvSpPr>
          <p:spPr bwMode="auto">
            <a:xfrm>
              <a:off x="3704" y="1696"/>
              <a:ext cx="162" cy="1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7" name="Rectangle 315"/>
            <p:cNvSpPr>
              <a:spLocks noChangeArrowheads="1"/>
            </p:cNvSpPr>
            <p:nvPr/>
          </p:nvSpPr>
          <p:spPr bwMode="auto">
            <a:xfrm>
              <a:off x="3706" y="1700"/>
              <a:ext cx="156" cy="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8" name="Rectangle 316"/>
            <p:cNvSpPr>
              <a:spLocks noChangeArrowheads="1"/>
            </p:cNvSpPr>
            <p:nvPr/>
          </p:nvSpPr>
          <p:spPr bwMode="auto">
            <a:xfrm>
              <a:off x="3706" y="1700"/>
              <a:ext cx="156" cy="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9" name="Rectangle 317"/>
            <p:cNvSpPr>
              <a:spLocks noChangeArrowheads="1"/>
            </p:cNvSpPr>
            <p:nvPr/>
          </p:nvSpPr>
          <p:spPr bwMode="auto">
            <a:xfrm>
              <a:off x="3727" y="1707"/>
              <a:ext cx="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0" name="Rectangle 318"/>
            <p:cNvSpPr>
              <a:spLocks noChangeArrowheads="1"/>
            </p:cNvSpPr>
            <p:nvPr/>
          </p:nvSpPr>
          <p:spPr bwMode="auto">
            <a:xfrm>
              <a:off x="3727" y="1707"/>
              <a:ext cx="9" cy="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1" name="Freeform 319"/>
            <p:cNvSpPr>
              <a:spLocks/>
            </p:cNvSpPr>
            <p:nvPr/>
          </p:nvSpPr>
          <p:spPr bwMode="auto">
            <a:xfrm>
              <a:off x="3714" y="1709"/>
              <a:ext cx="140" cy="30"/>
            </a:xfrm>
            <a:custGeom>
              <a:avLst/>
              <a:gdLst>
                <a:gd name="T0" fmla="*/ 0 w 140"/>
                <a:gd name="T1" fmla="*/ 10 h 30"/>
                <a:gd name="T2" fmla="*/ 52 w 140"/>
                <a:gd name="T3" fmla="*/ 10 h 30"/>
                <a:gd name="T4" fmla="*/ 52 w 140"/>
                <a:gd name="T5" fmla="*/ 2 h 30"/>
                <a:gd name="T6" fmla="*/ 52 w 140"/>
                <a:gd name="T7" fmla="*/ 2 h 30"/>
                <a:gd name="T8" fmla="*/ 52 w 140"/>
                <a:gd name="T9" fmla="*/ 2 h 30"/>
                <a:gd name="T10" fmla="*/ 52 w 140"/>
                <a:gd name="T11" fmla="*/ 2 h 30"/>
                <a:gd name="T12" fmla="*/ 52 w 140"/>
                <a:gd name="T13" fmla="*/ 0 h 30"/>
                <a:gd name="T14" fmla="*/ 52 w 140"/>
                <a:gd name="T15" fmla="*/ 0 h 30"/>
                <a:gd name="T16" fmla="*/ 52 w 140"/>
                <a:gd name="T17" fmla="*/ 0 h 30"/>
                <a:gd name="T18" fmla="*/ 52 w 140"/>
                <a:gd name="T19" fmla="*/ 0 h 30"/>
                <a:gd name="T20" fmla="*/ 52 w 140"/>
                <a:gd name="T21" fmla="*/ 0 h 30"/>
                <a:gd name="T22" fmla="*/ 122 w 140"/>
                <a:gd name="T23" fmla="*/ 0 h 30"/>
                <a:gd name="T24" fmla="*/ 122 w 140"/>
                <a:gd name="T25" fmla="*/ 0 h 30"/>
                <a:gd name="T26" fmla="*/ 122 w 140"/>
                <a:gd name="T27" fmla="*/ 0 h 30"/>
                <a:gd name="T28" fmla="*/ 122 w 140"/>
                <a:gd name="T29" fmla="*/ 0 h 30"/>
                <a:gd name="T30" fmla="*/ 122 w 140"/>
                <a:gd name="T31" fmla="*/ 0 h 30"/>
                <a:gd name="T32" fmla="*/ 122 w 140"/>
                <a:gd name="T33" fmla="*/ 2 h 30"/>
                <a:gd name="T34" fmla="*/ 122 w 140"/>
                <a:gd name="T35" fmla="*/ 2 h 30"/>
                <a:gd name="T36" fmla="*/ 122 w 140"/>
                <a:gd name="T37" fmla="*/ 2 h 30"/>
                <a:gd name="T38" fmla="*/ 122 w 140"/>
                <a:gd name="T39" fmla="*/ 2 h 30"/>
                <a:gd name="T40" fmla="*/ 122 w 140"/>
                <a:gd name="T41" fmla="*/ 10 h 30"/>
                <a:gd name="T42" fmla="*/ 140 w 140"/>
                <a:gd name="T43" fmla="*/ 10 h 30"/>
                <a:gd name="T44" fmla="*/ 140 w 140"/>
                <a:gd name="T45" fmla="*/ 21 h 30"/>
                <a:gd name="T46" fmla="*/ 122 w 140"/>
                <a:gd name="T47" fmla="*/ 21 h 30"/>
                <a:gd name="T48" fmla="*/ 122 w 140"/>
                <a:gd name="T49" fmla="*/ 28 h 30"/>
                <a:gd name="T50" fmla="*/ 122 w 140"/>
                <a:gd name="T51" fmla="*/ 28 h 30"/>
                <a:gd name="T52" fmla="*/ 122 w 140"/>
                <a:gd name="T53" fmla="*/ 28 h 30"/>
                <a:gd name="T54" fmla="*/ 122 w 140"/>
                <a:gd name="T55" fmla="*/ 30 h 30"/>
                <a:gd name="T56" fmla="*/ 122 w 140"/>
                <a:gd name="T57" fmla="*/ 30 h 30"/>
                <a:gd name="T58" fmla="*/ 122 w 140"/>
                <a:gd name="T59" fmla="*/ 30 h 30"/>
                <a:gd name="T60" fmla="*/ 122 w 140"/>
                <a:gd name="T61" fmla="*/ 30 h 30"/>
                <a:gd name="T62" fmla="*/ 122 w 140"/>
                <a:gd name="T63" fmla="*/ 30 h 30"/>
                <a:gd name="T64" fmla="*/ 122 w 140"/>
                <a:gd name="T65" fmla="*/ 30 h 30"/>
                <a:gd name="T66" fmla="*/ 52 w 140"/>
                <a:gd name="T67" fmla="*/ 30 h 30"/>
                <a:gd name="T68" fmla="*/ 52 w 140"/>
                <a:gd name="T69" fmla="*/ 30 h 30"/>
                <a:gd name="T70" fmla="*/ 52 w 140"/>
                <a:gd name="T71" fmla="*/ 30 h 30"/>
                <a:gd name="T72" fmla="*/ 52 w 140"/>
                <a:gd name="T73" fmla="*/ 30 h 30"/>
                <a:gd name="T74" fmla="*/ 52 w 140"/>
                <a:gd name="T75" fmla="*/ 30 h 30"/>
                <a:gd name="T76" fmla="*/ 52 w 140"/>
                <a:gd name="T77" fmla="*/ 30 h 30"/>
                <a:gd name="T78" fmla="*/ 52 w 140"/>
                <a:gd name="T79" fmla="*/ 28 h 30"/>
                <a:gd name="T80" fmla="*/ 52 w 140"/>
                <a:gd name="T81" fmla="*/ 28 h 30"/>
                <a:gd name="T82" fmla="*/ 52 w 140"/>
                <a:gd name="T83" fmla="*/ 28 h 30"/>
                <a:gd name="T84" fmla="*/ 52 w 140"/>
                <a:gd name="T85" fmla="*/ 21 h 30"/>
                <a:gd name="T86" fmla="*/ 0 w 140"/>
                <a:gd name="T87" fmla="*/ 21 h 30"/>
                <a:gd name="T88" fmla="*/ 0 w 140"/>
                <a:gd name="T8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" h="30">
                  <a:moveTo>
                    <a:pt x="0" y="10"/>
                  </a:moveTo>
                  <a:lnTo>
                    <a:pt x="52" y="1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2" y="10"/>
                  </a:lnTo>
                  <a:lnTo>
                    <a:pt x="140" y="10"/>
                  </a:lnTo>
                  <a:lnTo>
                    <a:pt x="140" y="21"/>
                  </a:lnTo>
                  <a:lnTo>
                    <a:pt x="122" y="21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2" y="21"/>
                  </a:lnTo>
                  <a:lnTo>
                    <a:pt x="0" y="2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2" name="Freeform 320"/>
            <p:cNvSpPr>
              <a:spLocks/>
            </p:cNvSpPr>
            <p:nvPr/>
          </p:nvSpPr>
          <p:spPr bwMode="auto">
            <a:xfrm>
              <a:off x="3714" y="1709"/>
              <a:ext cx="140" cy="30"/>
            </a:xfrm>
            <a:custGeom>
              <a:avLst/>
              <a:gdLst>
                <a:gd name="T0" fmla="*/ 0 w 140"/>
                <a:gd name="T1" fmla="*/ 10 h 30"/>
                <a:gd name="T2" fmla="*/ 52 w 140"/>
                <a:gd name="T3" fmla="*/ 10 h 30"/>
                <a:gd name="T4" fmla="*/ 52 w 140"/>
                <a:gd name="T5" fmla="*/ 2 h 30"/>
                <a:gd name="T6" fmla="*/ 52 w 140"/>
                <a:gd name="T7" fmla="*/ 2 h 30"/>
                <a:gd name="T8" fmla="*/ 52 w 140"/>
                <a:gd name="T9" fmla="*/ 2 h 30"/>
                <a:gd name="T10" fmla="*/ 52 w 140"/>
                <a:gd name="T11" fmla="*/ 2 h 30"/>
                <a:gd name="T12" fmla="*/ 52 w 140"/>
                <a:gd name="T13" fmla="*/ 0 h 30"/>
                <a:gd name="T14" fmla="*/ 52 w 140"/>
                <a:gd name="T15" fmla="*/ 0 h 30"/>
                <a:gd name="T16" fmla="*/ 52 w 140"/>
                <a:gd name="T17" fmla="*/ 0 h 30"/>
                <a:gd name="T18" fmla="*/ 52 w 140"/>
                <a:gd name="T19" fmla="*/ 0 h 30"/>
                <a:gd name="T20" fmla="*/ 52 w 140"/>
                <a:gd name="T21" fmla="*/ 0 h 30"/>
                <a:gd name="T22" fmla="*/ 122 w 140"/>
                <a:gd name="T23" fmla="*/ 0 h 30"/>
                <a:gd name="T24" fmla="*/ 122 w 140"/>
                <a:gd name="T25" fmla="*/ 0 h 30"/>
                <a:gd name="T26" fmla="*/ 122 w 140"/>
                <a:gd name="T27" fmla="*/ 0 h 30"/>
                <a:gd name="T28" fmla="*/ 122 w 140"/>
                <a:gd name="T29" fmla="*/ 0 h 30"/>
                <a:gd name="T30" fmla="*/ 122 w 140"/>
                <a:gd name="T31" fmla="*/ 0 h 30"/>
                <a:gd name="T32" fmla="*/ 122 w 140"/>
                <a:gd name="T33" fmla="*/ 2 h 30"/>
                <a:gd name="T34" fmla="*/ 122 w 140"/>
                <a:gd name="T35" fmla="*/ 2 h 30"/>
                <a:gd name="T36" fmla="*/ 122 w 140"/>
                <a:gd name="T37" fmla="*/ 2 h 30"/>
                <a:gd name="T38" fmla="*/ 122 w 140"/>
                <a:gd name="T39" fmla="*/ 2 h 30"/>
                <a:gd name="T40" fmla="*/ 122 w 140"/>
                <a:gd name="T41" fmla="*/ 10 h 30"/>
                <a:gd name="T42" fmla="*/ 140 w 140"/>
                <a:gd name="T43" fmla="*/ 10 h 30"/>
                <a:gd name="T44" fmla="*/ 140 w 140"/>
                <a:gd name="T45" fmla="*/ 21 h 30"/>
                <a:gd name="T46" fmla="*/ 122 w 140"/>
                <a:gd name="T47" fmla="*/ 21 h 30"/>
                <a:gd name="T48" fmla="*/ 122 w 140"/>
                <a:gd name="T49" fmla="*/ 28 h 30"/>
                <a:gd name="T50" fmla="*/ 122 w 140"/>
                <a:gd name="T51" fmla="*/ 28 h 30"/>
                <a:gd name="T52" fmla="*/ 122 w 140"/>
                <a:gd name="T53" fmla="*/ 28 h 30"/>
                <a:gd name="T54" fmla="*/ 122 w 140"/>
                <a:gd name="T55" fmla="*/ 30 h 30"/>
                <a:gd name="T56" fmla="*/ 122 w 140"/>
                <a:gd name="T57" fmla="*/ 30 h 30"/>
                <a:gd name="T58" fmla="*/ 122 w 140"/>
                <a:gd name="T59" fmla="*/ 30 h 30"/>
                <a:gd name="T60" fmla="*/ 122 w 140"/>
                <a:gd name="T61" fmla="*/ 30 h 30"/>
                <a:gd name="T62" fmla="*/ 122 w 140"/>
                <a:gd name="T63" fmla="*/ 30 h 30"/>
                <a:gd name="T64" fmla="*/ 122 w 140"/>
                <a:gd name="T65" fmla="*/ 30 h 30"/>
                <a:gd name="T66" fmla="*/ 52 w 140"/>
                <a:gd name="T67" fmla="*/ 30 h 30"/>
                <a:gd name="T68" fmla="*/ 52 w 140"/>
                <a:gd name="T69" fmla="*/ 30 h 30"/>
                <a:gd name="T70" fmla="*/ 52 w 140"/>
                <a:gd name="T71" fmla="*/ 30 h 30"/>
                <a:gd name="T72" fmla="*/ 52 w 140"/>
                <a:gd name="T73" fmla="*/ 30 h 30"/>
                <a:gd name="T74" fmla="*/ 52 w 140"/>
                <a:gd name="T75" fmla="*/ 30 h 30"/>
                <a:gd name="T76" fmla="*/ 52 w 140"/>
                <a:gd name="T77" fmla="*/ 30 h 30"/>
                <a:gd name="T78" fmla="*/ 52 w 140"/>
                <a:gd name="T79" fmla="*/ 28 h 30"/>
                <a:gd name="T80" fmla="*/ 52 w 140"/>
                <a:gd name="T81" fmla="*/ 28 h 30"/>
                <a:gd name="T82" fmla="*/ 52 w 140"/>
                <a:gd name="T83" fmla="*/ 28 h 30"/>
                <a:gd name="T84" fmla="*/ 52 w 140"/>
                <a:gd name="T85" fmla="*/ 21 h 30"/>
                <a:gd name="T86" fmla="*/ 0 w 140"/>
                <a:gd name="T87" fmla="*/ 21 h 30"/>
                <a:gd name="T88" fmla="*/ 0 w 140"/>
                <a:gd name="T8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" h="30">
                  <a:moveTo>
                    <a:pt x="0" y="10"/>
                  </a:moveTo>
                  <a:lnTo>
                    <a:pt x="52" y="1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22" y="10"/>
                  </a:lnTo>
                  <a:lnTo>
                    <a:pt x="140" y="10"/>
                  </a:lnTo>
                  <a:lnTo>
                    <a:pt x="140" y="21"/>
                  </a:lnTo>
                  <a:lnTo>
                    <a:pt x="122" y="21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2" y="21"/>
                  </a:lnTo>
                  <a:lnTo>
                    <a:pt x="0" y="21"/>
                  </a:lnTo>
                  <a:lnTo>
                    <a:pt x="0" y="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" name="Line 321"/>
            <p:cNvSpPr>
              <a:spLocks noChangeShapeType="1"/>
            </p:cNvSpPr>
            <p:nvPr/>
          </p:nvSpPr>
          <p:spPr bwMode="auto">
            <a:xfrm>
              <a:off x="3714" y="1719"/>
              <a:ext cx="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4" name="Line 322"/>
            <p:cNvSpPr>
              <a:spLocks noChangeShapeType="1"/>
            </p:cNvSpPr>
            <p:nvPr/>
          </p:nvSpPr>
          <p:spPr bwMode="auto">
            <a:xfrm flipV="1">
              <a:off x="3714" y="1728"/>
              <a:ext cx="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5" name="Line 323"/>
            <p:cNvSpPr>
              <a:spLocks noChangeShapeType="1"/>
            </p:cNvSpPr>
            <p:nvPr/>
          </p:nvSpPr>
          <p:spPr bwMode="auto">
            <a:xfrm flipV="1">
              <a:off x="3849" y="1719"/>
              <a:ext cx="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6" name="Line 324"/>
            <p:cNvSpPr>
              <a:spLocks noChangeShapeType="1"/>
            </p:cNvSpPr>
            <p:nvPr/>
          </p:nvSpPr>
          <p:spPr bwMode="auto">
            <a:xfrm>
              <a:off x="3849" y="1728"/>
              <a:ext cx="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7" name="Rectangle 325"/>
            <p:cNvSpPr>
              <a:spLocks noChangeArrowheads="1"/>
            </p:cNvSpPr>
            <p:nvPr/>
          </p:nvSpPr>
          <p:spPr bwMode="auto">
            <a:xfrm>
              <a:off x="3715" y="1721"/>
              <a:ext cx="13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8" name="Rectangle 326"/>
            <p:cNvSpPr>
              <a:spLocks noChangeArrowheads="1"/>
            </p:cNvSpPr>
            <p:nvPr/>
          </p:nvSpPr>
          <p:spPr bwMode="auto">
            <a:xfrm>
              <a:off x="3715" y="1721"/>
              <a:ext cx="134" cy="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9" name="Freeform 327"/>
            <p:cNvSpPr>
              <a:spLocks/>
            </p:cNvSpPr>
            <p:nvPr/>
          </p:nvSpPr>
          <p:spPr bwMode="auto">
            <a:xfrm>
              <a:off x="3800" y="1707"/>
              <a:ext cx="32" cy="14"/>
            </a:xfrm>
            <a:custGeom>
              <a:avLst/>
              <a:gdLst>
                <a:gd name="T0" fmla="*/ 6 w 32"/>
                <a:gd name="T1" fmla="*/ 0 h 14"/>
                <a:gd name="T2" fmla="*/ 32 w 32"/>
                <a:gd name="T3" fmla="*/ 0 h 14"/>
                <a:gd name="T4" fmla="*/ 32 w 32"/>
                <a:gd name="T5" fmla="*/ 0 h 14"/>
                <a:gd name="T6" fmla="*/ 32 w 32"/>
                <a:gd name="T7" fmla="*/ 2 h 14"/>
                <a:gd name="T8" fmla="*/ 32 w 32"/>
                <a:gd name="T9" fmla="*/ 2 h 14"/>
                <a:gd name="T10" fmla="*/ 32 w 32"/>
                <a:gd name="T11" fmla="*/ 2 h 14"/>
                <a:gd name="T12" fmla="*/ 32 w 32"/>
                <a:gd name="T13" fmla="*/ 4 h 14"/>
                <a:gd name="T14" fmla="*/ 32 w 32"/>
                <a:gd name="T15" fmla="*/ 4 h 14"/>
                <a:gd name="T16" fmla="*/ 32 w 32"/>
                <a:gd name="T17" fmla="*/ 6 h 14"/>
                <a:gd name="T18" fmla="*/ 32 w 32"/>
                <a:gd name="T19" fmla="*/ 6 h 14"/>
                <a:gd name="T20" fmla="*/ 28 w 32"/>
                <a:gd name="T21" fmla="*/ 6 h 14"/>
                <a:gd name="T22" fmla="*/ 24 w 32"/>
                <a:gd name="T23" fmla="*/ 8 h 14"/>
                <a:gd name="T24" fmla="*/ 21 w 32"/>
                <a:gd name="T25" fmla="*/ 8 h 14"/>
                <a:gd name="T26" fmla="*/ 19 w 32"/>
                <a:gd name="T27" fmla="*/ 10 h 14"/>
                <a:gd name="T28" fmla="*/ 15 w 32"/>
                <a:gd name="T29" fmla="*/ 10 h 14"/>
                <a:gd name="T30" fmla="*/ 11 w 32"/>
                <a:gd name="T31" fmla="*/ 12 h 14"/>
                <a:gd name="T32" fmla="*/ 9 w 32"/>
                <a:gd name="T33" fmla="*/ 12 h 14"/>
                <a:gd name="T34" fmla="*/ 6 w 32"/>
                <a:gd name="T35" fmla="*/ 14 h 14"/>
                <a:gd name="T36" fmla="*/ 2 w 32"/>
                <a:gd name="T37" fmla="*/ 12 h 14"/>
                <a:gd name="T38" fmla="*/ 2 w 32"/>
                <a:gd name="T39" fmla="*/ 12 h 14"/>
                <a:gd name="T40" fmla="*/ 0 w 32"/>
                <a:gd name="T41" fmla="*/ 10 h 14"/>
                <a:gd name="T42" fmla="*/ 0 w 32"/>
                <a:gd name="T43" fmla="*/ 8 h 14"/>
                <a:gd name="T44" fmla="*/ 0 w 32"/>
                <a:gd name="T45" fmla="*/ 4 h 14"/>
                <a:gd name="T46" fmla="*/ 2 w 32"/>
                <a:gd name="T47" fmla="*/ 2 h 14"/>
                <a:gd name="T48" fmla="*/ 4 w 32"/>
                <a:gd name="T49" fmla="*/ 2 h 14"/>
                <a:gd name="T50" fmla="*/ 6 w 32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14">
                  <a:moveTo>
                    <a:pt x="6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1" y="8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0" name="Freeform 328"/>
            <p:cNvSpPr>
              <a:spLocks/>
            </p:cNvSpPr>
            <p:nvPr/>
          </p:nvSpPr>
          <p:spPr bwMode="auto">
            <a:xfrm>
              <a:off x="3800" y="1707"/>
              <a:ext cx="32" cy="14"/>
            </a:xfrm>
            <a:custGeom>
              <a:avLst/>
              <a:gdLst>
                <a:gd name="T0" fmla="*/ 6 w 32"/>
                <a:gd name="T1" fmla="*/ 0 h 14"/>
                <a:gd name="T2" fmla="*/ 32 w 32"/>
                <a:gd name="T3" fmla="*/ 0 h 14"/>
                <a:gd name="T4" fmla="*/ 32 w 32"/>
                <a:gd name="T5" fmla="*/ 0 h 14"/>
                <a:gd name="T6" fmla="*/ 32 w 32"/>
                <a:gd name="T7" fmla="*/ 2 h 14"/>
                <a:gd name="T8" fmla="*/ 32 w 32"/>
                <a:gd name="T9" fmla="*/ 2 h 14"/>
                <a:gd name="T10" fmla="*/ 32 w 32"/>
                <a:gd name="T11" fmla="*/ 2 h 14"/>
                <a:gd name="T12" fmla="*/ 32 w 32"/>
                <a:gd name="T13" fmla="*/ 4 h 14"/>
                <a:gd name="T14" fmla="*/ 32 w 32"/>
                <a:gd name="T15" fmla="*/ 4 h 14"/>
                <a:gd name="T16" fmla="*/ 32 w 32"/>
                <a:gd name="T17" fmla="*/ 6 h 14"/>
                <a:gd name="T18" fmla="*/ 32 w 32"/>
                <a:gd name="T19" fmla="*/ 6 h 14"/>
                <a:gd name="T20" fmla="*/ 28 w 32"/>
                <a:gd name="T21" fmla="*/ 6 h 14"/>
                <a:gd name="T22" fmla="*/ 24 w 32"/>
                <a:gd name="T23" fmla="*/ 8 h 14"/>
                <a:gd name="T24" fmla="*/ 21 w 32"/>
                <a:gd name="T25" fmla="*/ 8 h 14"/>
                <a:gd name="T26" fmla="*/ 19 w 32"/>
                <a:gd name="T27" fmla="*/ 10 h 14"/>
                <a:gd name="T28" fmla="*/ 15 w 32"/>
                <a:gd name="T29" fmla="*/ 10 h 14"/>
                <a:gd name="T30" fmla="*/ 11 w 32"/>
                <a:gd name="T31" fmla="*/ 12 h 14"/>
                <a:gd name="T32" fmla="*/ 9 w 32"/>
                <a:gd name="T33" fmla="*/ 12 h 14"/>
                <a:gd name="T34" fmla="*/ 6 w 32"/>
                <a:gd name="T35" fmla="*/ 14 h 14"/>
                <a:gd name="T36" fmla="*/ 2 w 32"/>
                <a:gd name="T37" fmla="*/ 12 h 14"/>
                <a:gd name="T38" fmla="*/ 2 w 32"/>
                <a:gd name="T39" fmla="*/ 12 h 14"/>
                <a:gd name="T40" fmla="*/ 0 w 32"/>
                <a:gd name="T41" fmla="*/ 10 h 14"/>
                <a:gd name="T42" fmla="*/ 0 w 32"/>
                <a:gd name="T43" fmla="*/ 8 h 14"/>
                <a:gd name="T44" fmla="*/ 0 w 32"/>
                <a:gd name="T45" fmla="*/ 4 h 14"/>
                <a:gd name="T46" fmla="*/ 2 w 32"/>
                <a:gd name="T47" fmla="*/ 2 h 14"/>
                <a:gd name="T48" fmla="*/ 4 w 32"/>
                <a:gd name="T49" fmla="*/ 2 h 14"/>
                <a:gd name="T50" fmla="*/ 6 w 32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14">
                  <a:moveTo>
                    <a:pt x="6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1" y="8"/>
                  </a:lnTo>
                  <a:lnTo>
                    <a:pt x="19" y="10"/>
                  </a:lnTo>
                  <a:lnTo>
                    <a:pt x="15" y="10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1" name="Rectangle 329"/>
            <p:cNvSpPr>
              <a:spLocks noChangeArrowheads="1"/>
            </p:cNvSpPr>
            <p:nvPr/>
          </p:nvSpPr>
          <p:spPr bwMode="auto">
            <a:xfrm>
              <a:off x="3706" y="1758"/>
              <a:ext cx="156" cy="5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2" name="Rectangle 330"/>
            <p:cNvSpPr>
              <a:spLocks noChangeArrowheads="1"/>
            </p:cNvSpPr>
            <p:nvPr/>
          </p:nvSpPr>
          <p:spPr bwMode="auto">
            <a:xfrm>
              <a:off x="3706" y="1758"/>
              <a:ext cx="156" cy="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3" name="Rectangle 331"/>
            <p:cNvSpPr>
              <a:spLocks noChangeArrowheads="1"/>
            </p:cNvSpPr>
            <p:nvPr/>
          </p:nvSpPr>
          <p:spPr bwMode="auto">
            <a:xfrm>
              <a:off x="3744" y="1788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4" name="Rectangle 332"/>
            <p:cNvSpPr>
              <a:spLocks noChangeArrowheads="1"/>
            </p:cNvSpPr>
            <p:nvPr/>
          </p:nvSpPr>
          <p:spPr bwMode="auto">
            <a:xfrm>
              <a:off x="3744" y="1788"/>
              <a:ext cx="5" cy="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5" name="Freeform 333"/>
            <p:cNvSpPr>
              <a:spLocks/>
            </p:cNvSpPr>
            <p:nvPr/>
          </p:nvSpPr>
          <p:spPr bwMode="auto">
            <a:xfrm>
              <a:off x="3727" y="1769"/>
              <a:ext cx="116" cy="27"/>
            </a:xfrm>
            <a:custGeom>
              <a:avLst/>
              <a:gdLst>
                <a:gd name="T0" fmla="*/ 0 w 116"/>
                <a:gd name="T1" fmla="*/ 6 h 27"/>
                <a:gd name="T2" fmla="*/ 39 w 116"/>
                <a:gd name="T3" fmla="*/ 6 h 27"/>
                <a:gd name="T4" fmla="*/ 39 w 116"/>
                <a:gd name="T5" fmla="*/ 0 h 27"/>
                <a:gd name="T6" fmla="*/ 77 w 116"/>
                <a:gd name="T7" fmla="*/ 0 h 27"/>
                <a:gd name="T8" fmla="*/ 77 w 116"/>
                <a:gd name="T9" fmla="*/ 6 h 27"/>
                <a:gd name="T10" fmla="*/ 116 w 116"/>
                <a:gd name="T11" fmla="*/ 6 h 27"/>
                <a:gd name="T12" fmla="*/ 116 w 116"/>
                <a:gd name="T13" fmla="*/ 15 h 27"/>
                <a:gd name="T14" fmla="*/ 77 w 116"/>
                <a:gd name="T15" fmla="*/ 15 h 27"/>
                <a:gd name="T16" fmla="*/ 77 w 116"/>
                <a:gd name="T17" fmla="*/ 27 h 27"/>
                <a:gd name="T18" fmla="*/ 39 w 116"/>
                <a:gd name="T19" fmla="*/ 27 h 27"/>
                <a:gd name="T20" fmla="*/ 39 w 116"/>
                <a:gd name="T21" fmla="*/ 15 h 27"/>
                <a:gd name="T22" fmla="*/ 0 w 116"/>
                <a:gd name="T23" fmla="*/ 15 h 27"/>
                <a:gd name="T24" fmla="*/ 0 w 116"/>
                <a:gd name="T25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27">
                  <a:moveTo>
                    <a:pt x="0" y="6"/>
                  </a:moveTo>
                  <a:lnTo>
                    <a:pt x="39" y="6"/>
                  </a:lnTo>
                  <a:lnTo>
                    <a:pt x="39" y="0"/>
                  </a:lnTo>
                  <a:lnTo>
                    <a:pt x="77" y="0"/>
                  </a:lnTo>
                  <a:lnTo>
                    <a:pt x="77" y="6"/>
                  </a:lnTo>
                  <a:lnTo>
                    <a:pt x="116" y="6"/>
                  </a:lnTo>
                  <a:lnTo>
                    <a:pt x="116" y="15"/>
                  </a:lnTo>
                  <a:lnTo>
                    <a:pt x="77" y="15"/>
                  </a:lnTo>
                  <a:lnTo>
                    <a:pt x="77" y="27"/>
                  </a:lnTo>
                  <a:lnTo>
                    <a:pt x="39" y="27"/>
                  </a:lnTo>
                  <a:lnTo>
                    <a:pt x="39" y="15"/>
                  </a:lnTo>
                  <a:lnTo>
                    <a:pt x="0" y="1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6" name="Freeform 334"/>
            <p:cNvSpPr>
              <a:spLocks/>
            </p:cNvSpPr>
            <p:nvPr/>
          </p:nvSpPr>
          <p:spPr bwMode="auto">
            <a:xfrm>
              <a:off x="3727" y="1769"/>
              <a:ext cx="116" cy="27"/>
            </a:xfrm>
            <a:custGeom>
              <a:avLst/>
              <a:gdLst>
                <a:gd name="T0" fmla="*/ 0 w 116"/>
                <a:gd name="T1" fmla="*/ 6 h 27"/>
                <a:gd name="T2" fmla="*/ 39 w 116"/>
                <a:gd name="T3" fmla="*/ 6 h 27"/>
                <a:gd name="T4" fmla="*/ 39 w 116"/>
                <a:gd name="T5" fmla="*/ 0 h 27"/>
                <a:gd name="T6" fmla="*/ 77 w 116"/>
                <a:gd name="T7" fmla="*/ 0 h 27"/>
                <a:gd name="T8" fmla="*/ 77 w 116"/>
                <a:gd name="T9" fmla="*/ 6 h 27"/>
                <a:gd name="T10" fmla="*/ 116 w 116"/>
                <a:gd name="T11" fmla="*/ 6 h 27"/>
                <a:gd name="T12" fmla="*/ 116 w 116"/>
                <a:gd name="T13" fmla="*/ 15 h 27"/>
                <a:gd name="T14" fmla="*/ 77 w 116"/>
                <a:gd name="T15" fmla="*/ 15 h 27"/>
                <a:gd name="T16" fmla="*/ 77 w 116"/>
                <a:gd name="T17" fmla="*/ 27 h 27"/>
                <a:gd name="T18" fmla="*/ 39 w 116"/>
                <a:gd name="T19" fmla="*/ 27 h 27"/>
                <a:gd name="T20" fmla="*/ 39 w 116"/>
                <a:gd name="T21" fmla="*/ 15 h 27"/>
                <a:gd name="T22" fmla="*/ 0 w 116"/>
                <a:gd name="T23" fmla="*/ 15 h 27"/>
                <a:gd name="T24" fmla="*/ 0 w 116"/>
                <a:gd name="T25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27">
                  <a:moveTo>
                    <a:pt x="0" y="6"/>
                  </a:moveTo>
                  <a:lnTo>
                    <a:pt x="39" y="6"/>
                  </a:lnTo>
                  <a:lnTo>
                    <a:pt x="39" y="0"/>
                  </a:lnTo>
                  <a:lnTo>
                    <a:pt x="77" y="0"/>
                  </a:lnTo>
                  <a:lnTo>
                    <a:pt x="77" y="6"/>
                  </a:lnTo>
                  <a:lnTo>
                    <a:pt x="116" y="6"/>
                  </a:lnTo>
                  <a:lnTo>
                    <a:pt x="116" y="15"/>
                  </a:lnTo>
                  <a:lnTo>
                    <a:pt x="77" y="15"/>
                  </a:lnTo>
                  <a:lnTo>
                    <a:pt x="77" y="27"/>
                  </a:lnTo>
                  <a:lnTo>
                    <a:pt x="39" y="27"/>
                  </a:lnTo>
                  <a:lnTo>
                    <a:pt x="39" y="15"/>
                  </a:lnTo>
                  <a:lnTo>
                    <a:pt x="0" y="15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7" name="Freeform 335"/>
            <p:cNvSpPr>
              <a:spLocks/>
            </p:cNvSpPr>
            <p:nvPr/>
          </p:nvSpPr>
          <p:spPr bwMode="auto">
            <a:xfrm>
              <a:off x="3729" y="1769"/>
              <a:ext cx="112" cy="23"/>
            </a:xfrm>
            <a:custGeom>
              <a:avLst/>
              <a:gdLst>
                <a:gd name="T0" fmla="*/ 0 w 112"/>
                <a:gd name="T1" fmla="*/ 6 h 23"/>
                <a:gd name="T2" fmla="*/ 37 w 112"/>
                <a:gd name="T3" fmla="*/ 6 h 23"/>
                <a:gd name="T4" fmla="*/ 37 w 112"/>
                <a:gd name="T5" fmla="*/ 0 h 23"/>
                <a:gd name="T6" fmla="*/ 75 w 112"/>
                <a:gd name="T7" fmla="*/ 0 h 23"/>
                <a:gd name="T8" fmla="*/ 75 w 112"/>
                <a:gd name="T9" fmla="*/ 6 h 23"/>
                <a:gd name="T10" fmla="*/ 112 w 112"/>
                <a:gd name="T11" fmla="*/ 6 h 23"/>
                <a:gd name="T12" fmla="*/ 112 w 112"/>
                <a:gd name="T13" fmla="*/ 14 h 23"/>
                <a:gd name="T14" fmla="*/ 75 w 112"/>
                <a:gd name="T15" fmla="*/ 14 h 23"/>
                <a:gd name="T16" fmla="*/ 75 w 112"/>
                <a:gd name="T17" fmla="*/ 23 h 23"/>
                <a:gd name="T18" fmla="*/ 37 w 112"/>
                <a:gd name="T19" fmla="*/ 23 h 23"/>
                <a:gd name="T20" fmla="*/ 37 w 112"/>
                <a:gd name="T21" fmla="*/ 14 h 23"/>
                <a:gd name="T22" fmla="*/ 0 w 112"/>
                <a:gd name="T23" fmla="*/ 14 h 23"/>
                <a:gd name="T24" fmla="*/ 0 w 112"/>
                <a:gd name="T25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23">
                  <a:moveTo>
                    <a:pt x="0" y="6"/>
                  </a:moveTo>
                  <a:lnTo>
                    <a:pt x="37" y="6"/>
                  </a:lnTo>
                  <a:lnTo>
                    <a:pt x="37" y="0"/>
                  </a:lnTo>
                  <a:lnTo>
                    <a:pt x="75" y="0"/>
                  </a:lnTo>
                  <a:lnTo>
                    <a:pt x="75" y="6"/>
                  </a:lnTo>
                  <a:lnTo>
                    <a:pt x="112" y="6"/>
                  </a:lnTo>
                  <a:lnTo>
                    <a:pt x="112" y="14"/>
                  </a:lnTo>
                  <a:lnTo>
                    <a:pt x="75" y="14"/>
                  </a:lnTo>
                  <a:lnTo>
                    <a:pt x="75" y="23"/>
                  </a:lnTo>
                  <a:lnTo>
                    <a:pt x="37" y="23"/>
                  </a:lnTo>
                  <a:lnTo>
                    <a:pt x="37" y="14"/>
                  </a:lnTo>
                  <a:lnTo>
                    <a:pt x="0" y="1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8" name="Freeform 336"/>
            <p:cNvSpPr>
              <a:spLocks/>
            </p:cNvSpPr>
            <p:nvPr/>
          </p:nvSpPr>
          <p:spPr bwMode="auto">
            <a:xfrm>
              <a:off x="3729" y="1769"/>
              <a:ext cx="112" cy="23"/>
            </a:xfrm>
            <a:custGeom>
              <a:avLst/>
              <a:gdLst>
                <a:gd name="T0" fmla="*/ 0 w 112"/>
                <a:gd name="T1" fmla="*/ 6 h 23"/>
                <a:gd name="T2" fmla="*/ 37 w 112"/>
                <a:gd name="T3" fmla="*/ 6 h 23"/>
                <a:gd name="T4" fmla="*/ 37 w 112"/>
                <a:gd name="T5" fmla="*/ 0 h 23"/>
                <a:gd name="T6" fmla="*/ 75 w 112"/>
                <a:gd name="T7" fmla="*/ 0 h 23"/>
                <a:gd name="T8" fmla="*/ 75 w 112"/>
                <a:gd name="T9" fmla="*/ 6 h 23"/>
                <a:gd name="T10" fmla="*/ 112 w 112"/>
                <a:gd name="T11" fmla="*/ 6 h 23"/>
                <a:gd name="T12" fmla="*/ 112 w 112"/>
                <a:gd name="T13" fmla="*/ 14 h 23"/>
                <a:gd name="T14" fmla="*/ 75 w 112"/>
                <a:gd name="T15" fmla="*/ 14 h 23"/>
                <a:gd name="T16" fmla="*/ 75 w 112"/>
                <a:gd name="T17" fmla="*/ 23 h 23"/>
                <a:gd name="T18" fmla="*/ 37 w 112"/>
                <a:gd name="T19" fmla="*/ 23 h 23"/>
                <a:gd name="T20" fmla="*/ 37 w 112"/>
                <a:gd name="T21" fmla="*/ 14 h 23"/>
                <a:gd name="T22" fmla="*/ 0 w 112"/>
                <a:gd name="T23" fmla="*/ 14 h 23"/>
                <a:gd name="T24" fmla="*/ 0 w 112"/>
                <a:gd name="T25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23">
                  <a:moveTo>
                    <a:pt x="0" y="6"/>
                  </a:moveTo>
                  <a:lnTo>
                    <a:pt x="37" y="6"/>
                  </a:lnTo>
                  <a:lnTo>
                    <a:pt x="37" y="0"/>
                  </a:lnTo>
                  <a:lnTo>
                    <a:pt x="75" y="0"/>
                  </a:lnTo>
                  <a:lnTo>
                    <a:pt x="75" y="6"/>
                  </a:lnTo>
                  <a:lnTo>
                    <a:pt x="112" y="6"/>
                  </a:lnTo>
                  <a:lnTo>
                    <a:pt x="112" y="14"/>
                  </a:lnTo>
                  <a:lnTo>
                    <a:pt x="75" y="14"/>
                  </a:lnTo>
                  <a:lnTo>
                    <a:pt x="75" y="23"/>
                  </a:lnTo>
                  <a:lnTo>
                    <a:pt x="37" y="23"/>
                  </a:lnTo>
                  <a:lnTo>
                    <a:pt x="37" y="14"/>
                  </a:lnTo>
                  <a:lnTo>
                    <a:pt x="0" y="14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9" name="Line 337"/>
            <p:cNvSpPr>
              <a:spLocks noChangeShapeType="1"/>
            </p:cNvSpPr>
            <p:nvPr/>
          </p:nvSpPr>
          <p:spPr bwMode="auto">
            <a:xfrm>
              <a:off x="3766" y="1773"/>
              <a:ext cx="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" name="Line 338"/>
            <p:cNvSpPr>
              <a:spLocks noChangeShapeType="1"/>
            </p:cNvSpPr>
            <p:nvPr/>
          </p:nvSpPr>
          <p:spPr bwMode="auto">
            <a:xfrm>
              <a:off x="3766" y="1786"/>
              <a:ext cx="3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" name="Freeform 339"/>
            <p:cNvSpPr>
              <a:spLocks noEditPoints="1"/>
            </p:cNvSpPr>
            <p:nvPr/>
          </p:nvSpPr>
          <p:spPr bwMode="auto">
            <a:xfrm>
              <a:off x="3225" y="1692"/>
              <a:ext cx="674" cy="143"/>
            </a:xfrm>
            <a:custGeom>
              <a:avLst/>
              <a:gdLst>
                <a:gd name="T0" fmla="*/ 293 w 674"/>
                <a:gd name="T1" fmla="*/ 4 h 143"/>
                <a:gd name="T2" fmla="*/ 455 w 674"/>
                <a:gd name="T3" fmla="*/ 4 h 143"/>
                <a:gd name="T4" fmla="*/ 455 w 674"/>
                <a:gd name="T5" fmla="*/ 126 h 143"/>
                <a:gd name="T6" fmla="*/ 293 w 674"/>
                <a:gd name="T7" fmla="*/ 126 h 143"/>
                <a:gd name="T8" fmla="*/ 293 w 674"/>
                <a:gd name="T9" fmla="*/ 4 h 143"/>
                <a:gd name="T10" fmla="*/ 0 w 674"/>
                <a:gd name="T11" fmla="*/ 4 h 143"/>
                <a:gd name="T12" fmla="*/ 674 w 674"/>
                <a:gd name="T13" fmla="*/ 4 h 143"/>
                <a:gd name="T14" fmla="*/ 674 w 674"/>
                <a:gd name="T15" fmla="*/ 0 h 143"/>
                <a:gd name="T16" fmla="*/ 0 w 674"/>
                <a:gd name="T17" fmla="*/ 0 h 143"/>
                <a:gd name="T18" fmla="*/ 0 w 674"/>
                <a:gd name="T19" fmla="*/ 4 h 143"/>
                <a:gd name="T20" fmla="*/ 0 w 674"/>
                <a:gd name="T21" fmla="*/ 132 h 143"/>
                <a:gd name="T22" fmla="*/ 674 w 674"/>
                <a:gd name="T23" fmla="*/ 132 h 143"/>
                <a:gd name="T24" fmla="*/ 674 w 674"/>
                <a:gd name="T25" fmla="*/ 126 h 143"/>
                <a:gd name="T26" fmla="*/ 0 w 674"/>
                <a:gd name="T27" fmla="*/ 126 h 143"/>
                <a:gd name="T28" fmla="*/ 0 w 674"/>
                <a:gd name="T29" fmla="*/ 132 h 143"/>
                <a:gd name="T30" fmla="*/ 0 w 674"/>
                <a:gd name="T31" fmla="*/ 143 h 143"/>
                <a:gd name="T32" fmla="*/ 674 w 674"/>
                <a:gd name="T33" fmla="*/ 143 h 143"/>
                <a:gd name="T34" fmla="*/ 674 w 674"/>
                <a:gd name="T35" fmla="*/ 136 h 143"/>
                <a:gd name="T36" fmla="*/ 0 w 674"/>
                <a:gd name="T37" fmla="*/ 136 h 143"/>
                <a:gd name="T38" fmla="*/ 0 w 674"/>
                <a:gd name="T3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4" h="143">
                  <a:moveTo>
                    <a:pt x="293" y="4"/>
                  </a:moveTo>
                  <a:lnTo>
                    <a:pt x="455" y="4"/>
                  </a:lnTo>
                  <a:lnTo>
                    <a:pt x="455" y="126"/>
                  </a:lnTo>
                  <a:lnTo>
                    <a:pt x="293" y="126"/>
                  </a:lnTo>
                  <a:lnTo>
                    <a:pt x="293" y="4"/>
                  </a:lnTo>
                  <a:close/>
                  <a:moveTo>
                    <a:pt x="0" y="4"/>
                  </a:moveTo>
                  <a:lnTo>
                    <a:pt x="674" y="4"/>
                  </a:lnTo>
                  <a:lnTo>
                    <a:pt x="674" y="0"/>
                  </a:lnTo>
                  <a:lnTo>
                    <a:pt x="0" y="0"/>
                  </a:lnTo>
                  <a:lnTo>
                    <a:pt x="0" y="4"/>
                  </a:lnTo>
                  <a:close/>
                  <a:moveTo>
                    <a:pt x="0" y="132"/>
                  </a:moveTo>
                  <a:lnTo>
                    <a:pt x="674" y="132"/>
                  </a:lnTo>
                  <a:lnTo>
                    <a:pt x="674" y="126"/>
                  </a:lnTo>
                  <a:lnTo>
                    <a:pt x="0" y="126"/>
                  </a:lnTo>
                  <a:lnTo>
                    <a:pt x="0" y="132"/>
                  </a:lnTo>
                  <a:close/>
                  <a:moveTo>
                    <a:pt x="0" y="143"/>
                  </a:moveTo>
                  <a:lnTo>
                    <a:pt x="674" y="143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2" name="Rectangle 340"/>
            <p:cNvSpPr>
              <a:spLocks noChangeArrowheads="1"/>
            </p:cNvSpPr>
            <p:nvPr/>
          </p:nvSpPr>
          <p:spPr bwMode="auto">
            <a:xfrm>
              <a:off x="3518" y="1696"/>
              <a:ext cx="162" cy="1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3" name="Rectangle 341"/>
            <p:cNvSpPr>
              <a:spLocks noChangeArrowheads="1"/>
            </p:cNvSpPr>
            <p:nvPr/>
          </p:nvSpPr>
          <p:spPr bwMode="auto">
            <a:xfrm>
              <a:off x="3225" y="1692"/>
              <a:ext cx="674" cy="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4" name="Rectangle 342"/>
            <p:cNvSpPr>
              <a:spLocks noChangeArrowheads="1"/>
            </p:cNvSpPr>
            <p:nvPr/>
          </p:nvSpPr>
          <p:spPr bwMode="auto">
            <a:xfrm>
              <a:off x="3225" y="1818"/>
              <a:ext cx="674" cy="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5" name="Rectangle 343"/>
            <p:cNvSpPr>
              <a:spLocks noChangeArrowheads="1"/>
            </p:cNvSpPr>
            <p:nvPr/>
          </p:nvSpPr>
          <p:spPr bwMode="auto">
            <a:xfrm>
              <a:off x="3225" y="1828"/>
              <a:ext cx="674" cy="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6" name="Rectangle 344"/>
            <p:cNvSpPr>
              <a:spLocks noChangeArrowheads="1"/>
            </p:cNvSpPr>
            <p:nvPr/>
          </p:nvSpPr>
          <p:spPr bwMode="auto">
            <a:xfrm>
              <a:off x="3522" y="1700"/>
              <a:ext cx="15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7" name="Rectangle 345"/>
            <p:cNvSpPr>
              <a:spLocks noChangeArrowheads="1"/>
            </p:cNvSpPr>
            <p:nvPr/>
          </p:nvSpPr>
          <p:spPr bwMode="auto">
            <a:xfrm>
              <a:off x="3522" y="1700"/>
              <a:ext cx="154" cy="1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8" name="Freeform 346"/>
            <p:cNvSpPr>
              <a:spLocks/>
            </p:cNvSpPr>
            <p:nvPr/>
          </p:nvSpPr>
          <p:spPr bwMode="auto">
            <a:xfrm>
              <a:off x="3246" y="1732"/>
              <a:ext cx="147" cy="49"/>
            </a:xfrm>
            <a:custGeom>
              <a:avLst/>
              <a:gdLst>
                <a:gd name="T0" fmla="*/ 4 w 147"/>
                <a:gd name="T1" fmla="*/ 0 h 49"/>
                <a:gd name="T2" fmla="*/ 145 w 147"/>
                <a:gd name="T3" fmla="*/ 0 h 49"/>
                <a:gd name="T4" fmla="*/ 145 w 147"/>
                <a:gd name="T5" fmla="*/ 2 h 49"/>
                <a:gd name="T6" fmla="*/ 145 w 147"/>
                <a:gd name="T7" fmla="*/ 2 h 49"/>
                <a:gd name="T8" fmla="*/ 147 w 147"/>
                <a:gd name="T9" fmla="*/ 2 h 49"/>
                <a:gd name="T10" fmla="*/ 147 w 147"/>
                <a:gd name="T11" fmla="*/ 2 h 49"/>
                <a:gd name="T12" fmla="*/ 147 w 147"/>
                <a:gd name="T13" fmla="*/ 2 h 49"/>
                <a:gd name="T14" fmla="*/ 147 w 147"/>
                <a:gd name="T15" fmla="*/ 4 h 49"/>
                <a:gd name="T16" fmla="*/ 147 w 147"/>
                <a:gd name="T17" fmla="*/ 4 h 49"/>
                <a:gd name="T18" fmla="*/ 147 w 147"/>
                <a:gd name="T19" fmla="*/ 4 h 49"/>
                <a:gd name="T20" fmla="*/ 147 w 147"/>
                <a:gd name="T21" fmla="*/ 45 h 49"/>
                <a:gd name="T22" fmla="*/ 147 w 147"/>
                <a:gd name="T23" fmla="*/ 45 h 49"/>
                <a:gd name="T24" fmla="*/ 147 w 147"/>
                <a:gd name="T25" fmla="*/ 47 h 49"/>
                <a:gd name="T26" fmla="*/ 147 w 147"/>
                <a:gd name="T27" fmla="*/ 47 h 49"/>
                <a:gd name="T28" fmla="*/ 147 w 147"/>
                <a:gd name="T29" fmla="*/ 47 h 49"/>
                <a:gd name="T30" fmla="*/ 147 w 147"/>
                <a:gd name="T31" fmla="*/ 47 h 49"/>
                <a:gd name="T32" fmla="*/ 145 w 147"/>
                <a:gd name="T33" fmla="*/ 49 h 49"/>
                <a:gd name="T34" fmla="*/ 145 w 147"/>
                <a:gd name="T35" fmla="*/ 49 h 49"/>
                <a:gd name="T36" fmla="*/ 145 w 147"/>
                <a:gd name="T37" fmla="*/ 49 h 49"/>
                <a:gd name="T38" fmla="*/ 4 w 147"/>
                <a:gd name="T39" fmla="*/ 49 h 49"/>
                <a:gd name="T40" fmla="*/ 2 w 147"/>
                <a:gd name="T41" fmla="*/ 49 h 49"/>
                <a:gd name="T42" fmla="*/ 2 w 147"/>
                <a:gd name="T43" fmla="*/ 49 h 49"/>
                <a:gd name="T44" fmla="*/ 2 w 147"/>
                <a:gd name="T45" fmla="*/ 47 h 49"/>
                <a:gd name="T46" fmla="*/ 0 w 147"/>
                <a:gd name="T47" fmla="*/ 47 h 49"/>
                <a:gd name="T48" fmla="*/ 0 w 147"/>
                <a:gd name="T49" fmla="*/ 47 h 49"/>
                <a:gd name="T50" fmla="*/ 0 w 147"/>
                <a:gd name="T51" fmla="*/ 47 h 49"/>
                <a:gd name="T52" fmla="*/ 0 w 147"/>
                <a:gd name="T53" fmla="*/ 45 h 49"/>
                <a:gd name="T54" fmla="*/ 0 w 147"/>
                <a:gd name="T55" fmla="*/ 45 h 49"/>
                <a:gd name="T56" fmla="*/ 0 w 147"/>
                <a:gd name="T57" fmla="*/ 4 h 49"/>
                <a:gd name="T58" fmla="*/ 0 w 147"/>
                <a:gd name="T59" fmla="*/ 4 h 49"/>
                <a:gd name="T60" fmla="*/ 0 w 147"/>
                <a:gd name="T61" fmla="*/ 4 h 49"/>
                <a:gd name="T62" fmla="*/ 0 w 147"/>
                <a:gd name="T63" fmla="*/ 2 h 49"/>
                <a:gd name="T64" fmla="*/ 0 w 147"/>
                <a:gd name="T65" fmla="*/ 2 h 49"/>
                <a:gd name="T66" fmla="*/ 2 w 147"/>
                <a:gd name="T67" fmla="*/ 2 h 49"/>
                <a:gd name="T68" fmla="*/ 2 w 147"/>
                <a:gd name="T69" fmla="*/ 2 h 49"/>
                <a:gd name="T70" fmla="*/ 2 w 147"/>
                <a:gd name="T71" fmla="*/ 2 h 49"/>
                <a:gd name="T72" fmla="*/ 4 w 147"/>
                <a:gd name="T7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49">
                  <a:moveTo>
                    <a:pt x="4" y="0"/>
                  </a:moveTo>
                  <a:lnTo>
                    <a:pt x="145" y="0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47"/>
                  </a:lnTo>
                  <a:lnTo>
                    <a:pt x="147" y="47"/>
                  </a:lnTo>
                  <a:lnTo>
                    <a:pt x="147" y="47"/>
                  </a:lnTo>
                  <a:lnTo>
                    <a:pt x="147" y="47"/>
                  </a:lnTo>
                  <a:lnTo>
                    <a:pt x="145" y="49"/>
                  </a:lnTo>
                  <a:lnTo>
                    <a:pt x="145" y="49"/>
                  </a:lnTo>
                  <a:lnTo>
                    <a:pt x="145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E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9" name="Freeform 347"/>
            <p:cNvSpPr>
              <a:spLocks/>
            </p:cNvSpPr>
            <p:nvPr/>
          </p:nvSpPr>
          <p:spPr bwMode="auto">
            <a:xfrm>
              <a:off x="3246" y="1732"/>
              <a:ext cx="147" cy="49"/>
            </a:xfrm>
            <a:custGeom>
              <a:avLst/>
              <a:gdLst>
                <a:gd name="T0" fmla="*/ 4 w 147"/>
                <a:gd name="T1" fmla="*/ 0 h 49"/>
                <a:gd name="T2" fmla="*/ 145 w 147"/>
                <a:gd name="T3" fmla="*/ 0 h 49"/>
                <a:gd name="T4" fmla="*/ 145 w 147"/>
                <a:gd name="T5" fmla="*/ 2 h 49"/>
                <a:gd name="T6" fmla="*/ 145 w 147"/>
                <a:gd name="T7" fmla="*/ 2 h 49"/>
                <a:gd name="T8" fmla="*/ 147 w 147"/>
                <a:gd name="T9" fmla="*/ 2 h 49"/>
                <a:gd name="T10" fmla="*/ 147 w 147"/>
                <a:gd name="T11" fmla="*/ 2 h 49"/>
                <a:gd name="T12" fmla="*/ 147 w 147"/>
                <a:gd name="T13" fmla="*/ 2 h 49"/>
                <a:gd name="T14" fmla="*/ 147 w 147"/>
                <a:gd name="T15" fmla="*/ 4 h 49"/>
                <a:gd name="T16" fmla="*/ 147 w 147"/>
                <a:gd name="T17" fmla="*/ 4 h 49"/>
                <a:gd name="T18" fmla="*/ 147 w 147"/>
                <a:gd name="T19" fmla="*/ 4 h 49"/>
                <a:gd name="T20" fmla="*/ 147 w 147"/>
                <a:gd name="T21" fmla="*/ 45 h 49"/>
                <a:gd name="T22" fmla="*/ 147 w 147"/>
                <a:gd name="T23" fmla="*/ 45 h 49"/>
                <a:gd name="T24" fmla="*/ 147 w 147"/>
                <a:gd name="T25" fmla="*/ 47 h 49"/>
                <a:gd name="T26" fmla="*/ 147 w 147"/>
                <a:gd name="T27" fmla="*/ 47 h 49"/>
                <a:gd name="T28" fmla="*/ 147 w 147"/>
                <a:gd name="T29" fmla="*/ 47 h 49"/>
                <a:gd name="T30" fmla="*/ 147 w 147"/>
                <a:gd name="T31" fmla="*/ 47 h 49"/>
                <a:gd name="T32" fmla="*/ 145 w 147"/>
                <a:gd name="T33" fmla="*/ 49 h 49"/>
                <a:gd name="T34" fmla="*/ 145 w 147"/>
                <a:gd name="T35" fmla="*/ 49 h 49"/>
                <a:gd name="T36" fmla="*/ 145 w 147"/>
                <a:gd name="T37" fmla="*/ 49 h 49"/>
                <a:gd name="T38" fmla="*/ 4 w 147"/>
                <a:gd name="T39" fmla="*/ 49 h 49"/>
                <a:gd name="T40" fmla="*/ 2 w 147"/>
                <a:gd name="T41" fmla="*/ 49 h 49"/>
                <a:gd name="T42" fmla="*/ 2 w 147"/>
                <a:gd name="T43" fmla="*/ 49 h 49"/>
                <a:gd name="T44" fmla="*/ 2 w 147"/>
                <a:gd name="T45" fmla="*/ 47 h 49"/>
                <a:gd name="T46" fmla="*/ 0 w 147"/>
                <a:gd name="T47" fmla="*/ 47 h 49"/>
                <a:gd name="T48" fmla="*/ 0 w 147"/>
                <a:gd name="T49" fmla="*/ 47 h 49"/>
                <a:gd name="T50" fmla="*/ 0 w 147"/>
                <a:gd name="T51" fmla="*/ 47 h 49"/>
                <a:gd name="T52" fmla="*/ 0 w 147"/>
                <a:gd name="T53" fmla="*/ 45 h 49"/>
                <a:gd name="T54" fmla="*/ 0 w 147"/>
                <a:gd name="T55" fmla="*/ 45 h 49"/>
                <a:gd name="T56" fmla="*/ 0 w 147"/>
                <a:gd name="T57" fmla="*/ 4 h 49"/>
                <a:gd name="T58" fmla="*/ 0 w 147"/>
                <a:gd name="T59" fmla="*/ 4 h 49"/>
                <a:gd name="T60" fmla="*/ 0 w 147"/>
                <a:gd name="T61" fmla="*/ 4 h 49"/>
                <a:gd name="T62" fmla="*/ 0 w 147"/>
                <a:gd name="T63" fmla="*/ 2 h 49"/>
                <a:gd name="T64" fmla="*/ 0 w 147"/>
                <a:gd name="T65" fmla="*/ 2 h 49"/>
                <a:gd name="T66" fmla="*/ 2 w 147"/>
                <a:gd name="T67" fmla="*/ 2 h 49"/>
                <a:gd name="T68" fmla="*/ 2 w 147"/>
                <a:gd name="T69" fmla="*/ 2 h 49"/>
                <a:gd name="T70" fmla="*/ 2 w 147"/>
                <a:gd name="T71" fmla="*/ 2 h 49"/>
                <a:gd name="T72" fmla="*/ 4 w 147"/>
                <a:gd name="T7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49">
                  <a:moveTo>
                    <a:pt x="4" y="0"/>
                  </a:moveTo>
                  <a:lnTo>
                    <a:pt x="145" y="0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47" y="4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47"/>
                  </a:lnTo>
                  <a:lnTo>
                    <a:pt x="147" y="47"/>
                  </a:lnTo>
                  <a:lnTo>
                    <a:pt x="147" y="47"/>
                  </a:lnTo>
                  <a:lnTo>
                    <a:pt x="147" y="47"/>
                  </a:lnTo>
                  <a:lnTo>
                    <a:pt x="145" y="49"/>
                  </a:lnTo>
                  <a:lnTo>
                    <a:pt x="145" y="49"/>
                  </a:lnTo>
                  <a:lnTo>
                    <a:pt x="145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0" name="Freeform 348"/>
            <p:cNvSpPr>
              <a:spLocks/>
            </p:cNvSpPr>
            <p:nvPr/>
          </p:nvSpPr>
          <p:spPr bwMode="auto">
            <a:xfrm>
              <a:off x="3250" y="1734"/>
              <a:ext cx="141" cy="45"/>
            </a:xfrm>
            <a:custGeom>
              <a:avLst/>
              <a:gdLst>
                <a:gd name="T0" fmla="*/ 2 w 141"/>
                <a:gd name="T1" fmla="*/ 0 h 45"/>
                <a:gd name="T2" fmla="*/ 137 w 141"/>
                <a:gd name="T3" fmla="*/ 0 h 45"/>
                <a:gd name="T4" fmla="*/ 137 w 141"/>
                <a:gd name="T5" fmla="*/ 0 h 45"/>
                <a:gd name="T6" fmla="*/ 139 w 141"/>
                <a:gd name="T7" fmla="*/ 0 h 45"/>
                <a:gd name="T8" fmla="*/ 139 w 141"/>
                <a:gd name="T9" fmla="*/ 0 h 45"/>
                <a:gd name="T10" fmla="*/ 139 w 141"/>
                <a:gd name="T11" fmla="*/ 2 h 45"/>
                <a:gd name="T12" fmla="*/ 139 w 141"/>
                <a:gd name="T13" fmla="*/ 2 h 45"/>
                <a:gd name="T14" fmla="*/ 141 w 141"/>
                <a:gd name="T15" fmla="*/ 2 h 45"/>
                <a:gd name="T16" fmla="*/ 141 w 141"/>
                <a:gd name="T17" fmla="*/ 2 h 45"/>
                <a:gd name="T18" fmla="*/ 141 w 141"/>
                <a:gd name="T19" fmla="*/ 3 h 45"/>
                <a:gd name="T20" fmla="*/ 141 w 141"/>
                <a:gd name="T21" fmla="*/ 41 h 45"/>
                <a:gd name="T22" fmla="*/ 141 w 141"/>
                <a:gd name="T23" fmla="*/ 43 h 45"/>
                <a:gd name="T24" fmla="*/ 141 w 141"/>
                <a:gd name="T25" fmla="*/ 43 h 45"/>
                <a:gd name="T26" fmla="*/ 139 w 141"/>
                <a:gd name="T27" fmla="*/ 43 h 45"/>
                <a:gd name="T28" fmla="*/ 139 w 141"/>
                <a:gd name="T29" fmla="*/ 45 h 45"/>
                <a:gd name="T30" fmla="*/ 139 w 141"/>
                <a:gd name="T31" fmla="*/ 45 h 45"/>
                <a:gd name="T32" fmla="*/ 139 w 141"/>
                <a:gd name="T33" fmla="*/ 45 h 45"/>
                <a:gd name="T34" fmla="*/ 137 w 141"/>
                <a:gd name="T35" fmla="*/ 45 h 45"/>
                <a:gd name="T36" fmla="*/ 137 w 141"/>
                <a:gd name="T37" fmla="*/ 45 h 45"/>
                <a:gd name="T38" fmla="*/ 2 w 141"/>
                <a:gd name="T39" fmla="*/ 45 h 45"/>
                <a:gd name="T40" fmla="*/ 2 w 141"/>
                <a:gd name="T41" fmla="*/ 45 h 45"/>
                <a:gd name="T42" fmla="*/ 2 w 141"/>
                <a:gd name="T43" fmla="*/ 45 h 45"/>
                <a:gd name="T44" fmla="*/ 0 w 141"/>
                <a:gd name="T45" fmla="*/ 45 h 45"/>
                <a:gd name="T46" fmla="*/ 0 w 141"/>
                <a:gd name="T47" fmla="*/ 45 h 45"/>
                <a:gd name="T48" fmla="*/ 0 w 141"/>
                <a:gd name="T49" fmla="*/ 43 h 45"/>
                <a:gd name="T50" fmla="*/ 0 w 141"/>
                <a:gd name="T51" fmla="*/ 43 h 45"/>
                <a:gd name="T52" fmla="*/ 0 w 141"/>
                <a:gd name="T53" fmla="*/ 43 h 45"/>
                <a:gd name="T54" fmla="*/ 0 w 141"/>
                <a:gd name="T55" fmla="*/ 41 h 45"/>
                <a:gd name="T56" fmla="*/ 0 w 141"/>
                <a:gd name="T57" fmla="*/ 3 h 45"/>
                <a:gd name="T58" fmla="*/ 0 w 141"/>
                <a:gd name="T59" fmla="*/ 2 h 45"/>
                <a:gd name="T60" fmla="*/ 0 w 141"/>
                <a:gd name="T61" fmla="*/ 2 h 45"/>
                <a:gd name="T62" fmla="*/ 0 w 141"/>
                <a:gd name="T63" fmla="*/ 2 h 45"/>
                <a:gd name="T64" fmla="*/ 0 w 141"/>
                <a:gd name="T65" fmla="*/ 2 h 45"/>
                <a:gd name="T66" fmla="*/ 0 w 141"/>
                <a:gd name="T67" fmla="*/ 0 h 45"/>
                <a:gd name="T68" fmla="*/ 2 w 141"/>
                <a:gd name="T69" fmla="*/ 0 h 45"/>
                <a:gd name="T70" fmla="*/ 2 w 141"/>
                <a:gd name="T71" fmla="*/ 0 h 45"/>
                <a:gd name="T72" fmla="*/ 2 w 141"/>
                <a:gd name="T7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45">
                  <a:moveTo>
                    <a:pt x="2" y="0"/>
                  </a:moveTo>
                  <a:lnTo>
                    <a:pt x="137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41" y="3"/>
                  </a:lnTo>
                  <a:lnTo>
                    <a:pt x="141" y="41"/>
                  </a:lnTo>
                  <a:lnTo>
                    <a:pt x="141" y="43"/>
                  </a:lnTo>
                  <a:lnTo>
                    <a:pt x="141" y="43"/>
                  </a:lnTo>
                  <a:lnTo>
                    <a:pt x="139" y="43"/>
                  </a:lnTo>
                  <a:lnTo>
                    <a:pt x="139" y="45"/>
                  </a:lnTo>
                  <a:lnTo>
                    <a:pt x="139" y="45"/>
                  </a:lnTo>
                  <a:lnTo>
                    <a:pt x="139" y="45"/>
                  </a:lnTo>
                  <a:lnTo>
                    <a:pt x="137" y="45"/>
                  </a:lnTo>
                  <a:lnTo>
                    <a:pt x="137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1" name="Freeform 349"/>
            <p:cNvSpPr>
              <a:spLocks/>
            </p:cNvSpPr>
            <p:nvPr/>
          </p:nvSpPr>
          <p:spPr bwMode="auto">
            <a:xfrm>
              <a:off x="3250" y="1734"/>
              <a:ext cx="141" cy="45"/>
            </a:xfrm>
            <a:custGeom>
              <a:avLst/>
              <a:gdLst>
                <a:gd name="T0" fmla="*/ 2 w 141"/>
                <a:gd name="T1" fmla="*/ 0 h 45"/>
                <a:gd name="T2" fmla="*/ 137 w 141"/>
                <a:gd name="T3" fmla="*/ 0 h 45"/>
                <a:gd name="T4" fmla="*/ 137 w 141"/>
                <a:gd name="T5" fmla="*/ 0 h 45"/>
                <a:gd name="T6" fmla="*/ 139 w 141"/>
                <a:gd name="T7" fmla="*/ 0 h 45"/>
                <a:gd name="T8" fmla="*/ 139 w 141"/>
                <a:gd name="T9" fmla="*/ 0 h 45"/>
                <a:gd name="T10" fmla="*/ 139 w 141"/>
                <a:gd name="T11" fmla="*/ 2 h 45"/>
                <a:gd name="T12" fmla="*/ 139 w 141"/>
                <a:gd name="T13" fmla="*/ 2 h 45"/>
                <a:gd name="T14" fmla="*/ 141 w 141"/>
                <a:gd name="T15" fmla="*/ 2 h 45"/>
                <a:gd name="T16" fmla="*/ 141 w 141"/>
                <a:gd name="T17" fmla="*/ 2 h 45"/>
                <a:gd name="T18" fmla="*/ 141 w 141"/>
                <a:gd name="T19" fmla="*/ 3 h 45"/>
                <a:gd name="T20" fmla="*/ 141 w 141"/>
                <a:gd name="T21" fmla="*/ 41 h 45"/>
                <a:gd name="T22" fmla="*/ 141 w 141"/>
                <a:gd name="T23" fmla="*/ 43 h 45"/>
                <a:gd name="T24" fmla="*/ 141 w 141"/>
                <a:gd name="T25" fmla="*/ 43 h 45"/>
                <a:gd name="T26" fmla="*/ 139 w 141"/>
                <a:gd name="T27" fmla="*/ 43 h 45"/>
                <a:gd name="T28" fmla="*/ 139 w 141"/>
                <a:gd name="T29" fmla="*/ 45 h 45"/>
                <a:gd name="T30" fmla="*/ 139 w 141"/>
                <a:gd name="T31" fmla="*/ 45 h 45"/>
                <a:gd name="T32" fmla="*/ 139 w 141"/>
                <a:gd name="T33" fmla="*/ 45 h 45"/>
                <a:gd name="T34" fmla="*/ 137 w 141"/>
                <a:gd name="T35" fmla="*/ 45 h 45"/>
                <a:gd name="T36" fmla="*/ 137 w 141"/>
                <a:gd name="T37" fmla="*/ 45 h 45"/>
                <a:gd name="T38" fmla="*/ 2 w 141"/>
                <a:gd name="T39" fmla="*/ 45 h 45"/>
                <a:gd name="T40" fmla="*/ 2 w 141"/>
                <a:gd name="T41" fmla="*/ 45 h 45"/>
                <a:gd name="T42" fmla="*/ 2 w 141"/>
                <a:gd name="T43" fmla="*/ 45 h 45"/>
                <a:gd name="T44" fmla="*/ 0 w 141"/>
                <a:gd name="T45" fmla="*/ 45 h 45"/>
                <a:gd name="T46" fmla="*/ 0 w 141"/>
                <a:gd name="T47" fmla="*/ 45 h 45"/>
                <a:gd name="T48" fmla="*/ 0 w 141"/>
                <a:gd name="T49" fmla="*/ 43 h 45"/>
                <a:gd name="T50" fmla="*/ 0 w 141"/>
                <a:gd name="T51" fmla="*/ 43 h 45"/>
                <a:gd name="T52" fmla="*/ 0 w 141"/>
                <a:gd name="T53" fmla="*/ 43 h 45"/>
                <a:gd name="T54" fmla="*/ 0 w 141"/>
                <a:gd name="T55" fmla="*/ 41 h 45"/>
                <a:gd name="T56" fmla="*/ 0 w 141"/>
                <a:gd name="T57" fmla="*/ 3 h 45"/>
                <a:gd name="T58" fmla="*/ 0 w 141"/>
                <a:gd name="T59" fmla="*/ 2 h 45"/>
                <a:gd name="T60" fmla="*/ 0 w 141"/>
                <a:gd name="T61" fmla="*/ 2 h 45"/>
                <a:gd name="T62" fmla="*/ 0 w 141"/>
                <a:gd name="T63" fmla="*/ 2 h 45"/>
                <a:gd name="T64" fmla="*/ 0 w 141"/>
                <a:gd name="T65" fmla="*/ 2 h 45"/>
                <a:gd name="T66" fmla="*/ 0 w 141"/>
                <a:gd name="T67" fmla="*/ 0 h 45"/>
                <a:gd name="T68" fmla="*/ 2 w 141"/>
                <a:gd name="T69" fmla="*/ 0 h 45"/>
                <a:gd name="T70" fmla="*/ 2 w 141"/>
                <a:gd name="T71" fmla="*/ 0 h 45"/>
                <a:gd name="T72" fmla="*/ 2 w 141"/>
                <a:gd name="T7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45">
                  <a:moveTo>
                    <a:pt x="2" y="0"/>
                  </a:moveTo>
                  <a:lnTo>
                    <a:pt x="137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2"/>
                  </a:lnTo>
                  <a:lnTo>
                    <a:pt x="141" y="2"/>
                  </a:lnTo>
                  <a:lnTo>
                    <a:pt x="141" y="3"/>
                  </a:lnTo>
                  <a:lnTo>
                    <a:pt x="141" y="41"/>
                  </a:lnTo>
                  <a:lnTo>
                    <a:pt x="141" y="43"/>
                  </a:lnTo>
                  <a:lnTo>
                    <a:pt x="141" y="43"/>
                  </a:lnTo>
                  <a:lnTo>
                    <a:pt x="139" y="43"/>
                  </a:lnTo>
                  <a:lnTo>
                    <a:pt x="139" y="45"/>
                  </a:lnTo>
                  <a:lnTo>
                    <a:pt x="139" y="45"/>
                  </a:lnTo>
                  <a:lnTo>
                    <a:pt x="139" y="45"/>
                  </a:lnTo>
                  <a:lnTo>
                    <a:pt x="137" y="45"/>
                  </a:lnTo>
                  <a:lnTo>
                    <a:pt x="137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2" name="Freeform 350"/>
            <p:cNvSpPr>
              <a:spLocks/>
            </p:cNvSpPr>
            <p:nvPr/>
          </p:nvSpPr>
          <p:spPr bwMode="auto">
            <a:xfrm>
              <a:off x="3261" y="1745"/>
              <a:ext cx="19" cy="21"/>
            </a:xfrm>
            <a:custGeom>
              <a:avLst/>
              <a:gdLst>
                <a:gd name="T0" fmla="*/ 9 w 19"/>
                <a:gd name="T1" fmla="*/ 0 h 21"/>
                <a:gd name="T2" fmla="*/ 11 w 19"/>
                <a:gd name="T3" fmla="*/ 0 h 21"/>
                <a:gd name="T4" fmla="*/ 13 w 19"/>
                <a:gd name="T5" fmla="*/ 2 h 21"/>
                <a:gd name="T6" fmla="*/ 15 w 19"/>
                <a:gd name="T7" fmla="*/ 2 h 21"/>
                <a:gd name="T8" fmla="*/ 17 w 19"/>
                <a:gd name="T9" fmla="*/ 4 h 21"/>
                <a:gd name="T10" fmla="*/ 17 w 19"/>
                <a:gd name="T11" fmla="*/ 6 h 21"/>
                <a:gd name="T12" fmla="*/ 19 w 19"/>
                <a:gd name="T13" fmla="*/ 7 h 21"/>
                <a:gd name="T14" fmla="*/ 19 w 19"/>
                <a:gd name="T15" fmla="*/ 9 h 21"/>
                <a:gd name="T16" fmla="*/ 19 w 19"/>
                <a:gd name="T17" fmla="*/ 11 h 21"/>
                <a:gd name="T18" fmla="*/ 19 w 19"/>
                <a:gd name="T19" fmla="*/ 13 h 21"/>
                <a:gd name="T20" fmla="*/ 19 w 19"/>
                <a:gd name="T21" fmla="*/ 13 h 21"/>
                <a:gd name="T22" fmla="*/ 17 w 19"/>
                <a:gd name="T23" fmla="*/ 15 h 21"/>
                <a:gd name="T24" fmla="*/ 17 w 19"/>
                <a:gd name="T25" fmla="*/ 17 h 21"/>
                <a:gd name="T26" fmla="*/ 15 w 19"/>
                <a:gd name="T27" fmla="*/ 19 h 21"/>
                <a:gd name="T28" fmla="*/ 13 w 19"/>
                <a:gd name="T29" fmla="*/ 19 h 21"/>
                <a:gd name="T30" fmla="*/ 11 w 19"/>
                <a:gd name="T31" fmla="*/ 19 h 21"/>
                <a:gd name="T32" fmla="*/ 9 w 19"/>
                <a:gd name="T33" fmla="*/ 21 h 21"/>
                <a:gd name="T34" fmla="*/ 8 w 19"/>
                <a:gd name="T35" fmla="*/ 19 h 21"/>
                <a:gd name="T36" fmla="*/ 6 w 19"/>
                <a:gd name="T37" fmla="*/ 19 h 21"/>
                <a:gd name="T38" fmla="*/ 4 w 19"/>
                <a:gd name="T39" fmla="*/ 19 h 21"/>
                <a:gd name="T40" fmla="*/ 2 w 19"/>
                <a:gd name="T41" fmla="*/ 17 h 21"/>
                <a:gd name="T42" fmla="*/ 2 w 19"/>
                <a:gd name="T43" fmla="*/ 15 h 21"/>
                <a:gd name="T44" fmla="*/ 0 w 19"/>
                <a:gd name="T45" fmla="*/ 13 h 21"/>
                <a:gd name="T46" fmla="*/ 0 w 19"/>
                <a:gd name="T47" fmla="*/ 13 h 21"/>
                <a:gd name="T48" fmla="*/ 0 w 19"/>
                <a:gd name="T49" fmla="*/ 11 h 21"/>
                <a:gd name="T50" fmla="*/ 0 w 19"/>
                <a:gd name="T51" fmla="*/ 9 h 21"/>
                <a:gd name="T52" fmla="*/ 0 w 19"/>
                <a:gd name="T53" fmla="*/ 7 h 21"/>
                <a:gd name="T54" fmla="*/ 2 w 19"/>
                <a:gd name="T55" fmla="*/ 6 h 21"/>
                <a:gd name="T56" fmla="*/ 2 w 19"/>
                <a:gd name="T57" fmla="*/ 4 h 21"/>
                <a:gd name="T58" fmla="*/ 4 w 19"/>
                <a:gd name="T59" fmla="*/ 2 h 21"/>
                <a:gd name="T60" fmla="*/ 6 w 19"/>
                <a:gd name="T61" fmla="*/ 2 h 21"/>
                <a:gd name="T62" fmla="*/ 8 w 19"/>
                <a:gd name="T63" fmla="*/ 0 h 21"/>
                <a:gd name="T64" fmla="*/ 9 w 19"/>
                <a:gd name="T6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21">
                  <a:moveTo>
                    <a:pt x="9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3" name="Freeform 351"/>
            <p:cNvSpPr>
              <a:spLocks/>
            </p:cNvSpPr>
            <p:nvPr/>
          </p:nvSpPr>
          <p:spPr bwMode="auto">
            <a:xfrm>
              <a:off x="3261" y="1745"/>
              <a:ext cx="19" cy="21"/>
            </a:xfrm>
            <a:custGeom>
              <a:avLst/>
              <a:gdLst>
                <a:gd name="T0" fmla="*/ 9 w 19"/>
                <a:gd name="T1" fmla="*/ 0 h 21"/>
                <a:gd name="T2" fmla="*/ 11 w 19"/>
                <a:gd name="T3" fmla="*/ 0 h 21"/>
                <a:gd name="T4" fmla="*/ 13 w 19"/>
                <a:gd name="T5" fmla="*/ 2 h 21"/>
                <a:gd name="T6" fmla="*/ 15 w 19"/>
                <a:gd name="T7" fmla="*/ 2 h 21"/>
                <a:gd name="T8" fmla="*/ 17 w 19"/>
                <a:gd name="T9" fmla="*/ 4 h 21"/>
                <a:gd name="T10" fmla="*/ 17 w 19"/>
                <a:gd name="T11" fmla="*/ 6 h 21"/>
                <a:gd name="T12" fmla="*/ 19 w 19"/>
                <a:gd name="T13" fmla="*/ 7 h 21"/>
                <a:gd name="T14" fmla="*/ 19 w 19"/>
                <a:gd name="T15" fmla="*/ 9 h 21"/>
                <a:gd name="T16" fmla="*/ 19 w 19"/>
                <a:gd name="T17" fmla="*/ 11 h 21"/>
                <a:gd name="T18" fmla="*/ 19 w 19"/>
                <a:gd name="T19" fmla="*/ 13 h 21"/>
                <a:gd name="T20" fmla="*/ 19 w 19"/>
                <a:gd name="T21" fmla="*/ 13 h 21"/>
                <a:gd name="T22" fmla="*/ 17 w 19"/>
                <a:gd name="T23" fmla="*/ 15 h 21"/>
                <a:gd name="T24" fmla="*/ 17 w 19"/>
                <a:gd name="T25" fmla="*/ 17 h 21"/>
                <a:gd name="T26" fmla="*/ 15 w 19"/>
                <a:gd name="T27" fmla="*/ 19 h 21"/>
                <a:gd name="T28" fmla="*/ 13 w 19"/>
                <a:gd name="T29" fmla="*/ 19 h 21"/>
                <a:gd name="T30" fmla="*/ 11 w 19"/>
                <a:gd name="T31" fmla="*/ 19 h 21"/>
                <a:gd name="T32" fmla="*/ 9 w 19"/>
                <a:gd name="T33" fmla="*/ 21 h 21"/>
                <a:gd name="T34" fmla="*/ 8 w 19"/>
                <a:gd name="T35" fmla="*/ 19 h 21"/>
                <a:gd name="T36" fmla="*/ 6 w 19"/>
                <a:gd name="T37" fmla="*/ 19 h 21"/>
                <a:gd name="T38" fmla="*/ 4 w 19"/>
                <a:gd name="T39" fmla="*/ 19 h 21"/>
                <a:gd name="T40" fmla="*/ 2 w 19"/>
                <a:gd name="T41" fmla="*/ 17 h 21"/>
                <a:gd name="T42" fmla="*/ 2 w 19"/>
                <a:gd name="T43" fmla="*/ 15 h 21"/>
                <a:gd name="T44" fmla="*/ 0 w 19"/>
                <a:gd name="T45" fmla="*/ 13 h 21"/>
                <a:gd name="T46" fmla="*/ 0 w 19"/>
                <a:gd name="T47" fmla="*/ 13 h 21"/>
                <a:gd name="T48" fmla="*/ 0 w 19"/>
                <a:gd name="T49" fmla="*/ 11 h 21"/>
                <a:gd name="T50" fmla="*/ 0 w 19"/>
                <a:gd name="T51" fmla="*/ 9 h 21"/>
                <a:gd name="T52" fmla="*/ 0 w 19"/>
                <a:gd name="T53" fmla="*/ 7 h 21"/>
                <a:gd name="T54" fmla="*/ 2 w 19"/>
                <a:gd name="T55" fmla="*/ 6 h 21"/>
                <a:gd name="T56" fmla="*/ 2 w 19"/>
                <a:gd name="T57" fmla="*/ 4 h 21"/>
                <a:gd name="T58" fmla="*/ 4 w 19"/>
                <a:gd name="T59" fmla="*/ 2 h 21"/>
                <a:gd name="T60" fmla="*/ 6 w 19"/>
                <a:gd name="T61" fmla="*/ 2 h 21"/>
                <a:gd name="T62" fmla="*/ 8 w 19"/>
                <a:gd name="T63" fmla="*/ 0 h 21"/>
                <a:gd name="T64" fmla="*/ 9 w 19"/>
                <a:gd name="T6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21">
                  <a:moveTo>
                    <a:pt x="9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4" name="Freeform 352"/>
            <p:cNvSpPr>
              <a:spLocks/>
            </p:cNvSpPr>
            <p:nvPr/>
          </p:nvSpPr>
          <p:spPr bwMode="auto">
            <a:xfrm>
              <a:off x="3261" y="1754"/>
              <a:ext cx="19" cy="2"/>
            </a:xfrm>
            <a:custGeom>
              <a:avLst/>
              <a:gdLst>
                <a:gd name="T0" fmla="*/ 19 w 19"/>
                <a:gd name="T1" fmla="*/ 0 h 2"/>
                <a:gd name="T2" fmla="*/ 11 w 19"/>
                <a:gd name="T3" fmla="*/ 0 h 2"/>
                <a:gd name="T4" fmla="*/ 9 w 19"/>
                <a:gd name="T5" fmla="*/ 0 h 2"/>
                <a:gd name="T6" fmla="*/ 8 w 19"/>
                <a:gd name="T7" fmla="*/ 2 h 2"/>
                <a:gd name="T8" fmla="*/ 6 w 19"/>
                <a:gd name="T9" fmla="*/ 0 h 2"/>
                <a:gd name="T10" fmla="*/ 6 w 19"/>
                <a:gd name="T11" fmla="*/ 0 h 2"/>
                <a:gd name="T12" fmla="*/ 0 w 19"/>
                <a:gd name="T13" fmla="*/ 0 h 2"/>
                <a:gd name="T14" fmla="*/ 0 w 19"/>
                <a:gd name="T15" fmla="*/ 2 h 2"/>
                <a:gd name="T16" fmla="*/ 6 w 19"/>
                <a:gd name="T17" fmla="*/ 2 h 2"/>
                <a:gd name="T18" fmla="*/ 6 w 19"/>
                <a:gd name="T19" fmla="*/ 2 h 2"/>
                <a:gd name="T20" fmla="*/ 9 w 19"/>
                <a:gd name="T21" fmla="*/ 2 h 2"/>
                <a:gd name="T22" fmla="*/ 9 w 19"/>
                <a:gd name="T23" fmla="*/ 2 h 2"/>
                <a:gd name="T24" fmla="*/ 11 w 19"/>
                <a:gd name="T25" fmla="*/ 2 h 2"/>
                <a:gd name="T26" fmla="*/ 11 w 19"/>
                <a:gd name="T27" fmla="*/ 2 h 2"/>
                <a:gd name="T28" fmla="*/ 19 w 19"/>
                <a:gd name="T29" fmla="*/ 2 h 2"/>
                <a:gd name="T30" fmla="*/ 19 w 19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">
                  <a:moveTo>
                    <a:pt x="19" y="0"/>
                  </a:moveTo>
                  <a:lnTo>
                    <a:pt x="11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5" name="Freeform 353"/>
            <p:cNvSpPr>
              <a:spLocks/>
            </p:cNvSpPr>
            <p:nvPr/>
          </p:nvSpPr>
          <p:spPr bwMode="auto">
            <a:xfrm>
              <a:off x="3261" y="1754"/>
              <a:ext cx="19" cy="2"/>
            </a:xfrm>
            <a:custGeom>
              <a:avLst/>
              <a:gdLst>
                <a:gd name="T0" fmla="*/ 19 w 19"/>
                <a:gd name="T1" fmla="*/ 0 h 2"/>
                <a:gd name="T2" fmla="*/ 11 w 19"/>
                <a:gd name="T3" fmla="*/ 0 h 2"/>
                <a:gd name="T4" fmla="*/ 9 w 19"/>
                <a:gd name="T5" fmla="*/ 0 h 2"/>
                <a:gd name="T6" fmla="*/ 8 w 19"/>
                <a:gd name="T7" fmla="*/ 2 h 2"/>
                <a:gd name="T8" fmla="*/ 6 w 19"/>
                <a:gd name="T9" fmla="*/ 0 h 2"/>
                <a:gd name="T10" fmla="*/ 6 w 19"/>
                <a:gd name="T11" fmla="*/ 0 h 2"/>
                <a:gd name="T12" fmla="*/ 0 w 19"/>
                <a:gd name="T13" fmla="*/ 0 h 2"/>
                <a:gd name="T14" fmla="*/ 0 w 19"/>
                <a:gd name="T15" fmla="*/ 2 h 2"/>
                <a:gd name="T16" fmla="*/ 6 w 19"/>
                <a:gd name="T17" fmla="*/ 2 h 2"/>
                <a:gd name="T18" fmla="*/ 6 w 19"/>
                <a:gd name="T19" fmla="*/ 2 h 2"/>
                <a:gd name="T20" fmla="*/ 9 w 19"/>
                <a:gd name="T21" fmla="*/ 2 h 2"/>
                <a:gd name="T22" fmla="*/ 9 w 19"/>
                <a:gd name="T23" fmla="*/ 2 h 2"/>
                <a:gd name="T24" fmla="*/ 11 w 19"/>
                <a:gd name="T25" fmla="*/ 2 h 2"/>
                <a:gd name="T26" fmla="*/ 11 w 19"/>
                <a:gd name="T27" fmla="*/ 2 h 2"/>
                <a:gd name="T28" fmla="*/ 19 w 19"/>
                <a:gd name="T29" fmla="*/ 2 h 2"/>
                <a:gd name="T30" fmla="*/ 19 w 19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">
                  <a:moveTo>
                    <a:pt x="19" y="0"/>
                  </a:moveTo>
                  <a:lnTo>
                    <a:pt x="11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2"/>
                  </a:lnTo>
                  <a:lnTo>
                    <a:pt x="1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6" name="Freeform 354"/>
            <p:cNvSpPr>
              <a:spLocks/>
            </p:cNvSpPr>
            <p:nvPr/>
          </p:nvSpPr>
          <p:spPr bwMode="auto">
            <a:xfrm>
              <a:off x="3817" y="1786"/>
              <a:ext cx="11" cy="8"/>
            </a:xfrm>
            <a:custGeom>
              <a:avLst/>
              <a:gdLst>
                <a:gd name="T0" fmla="*/ 0 w 11"/>
                <a:gd name="T1" fmla="*/ 0 h 8"/>
                <a:gd name="T2" fmla="*/ 11 w 11"/>
                <a:gd name="T3" fmla="*/ 0 h 8"/>
                <a:gd name="T4" fmla="*/ 11 w 11"/>
                <a:gd name="T5" fmla="*/ 0 h 8"/>
                <a:gd name="T6" fmla="*/ 11 w 11"/>
                <a:gd name="T7" fmla="*/ 0 h 8"/>
                <a:gd name="T8" fmla="*/ 11 w 11"/>
                <a:gd name="T9" fmla="*/ 0 h 8"/>
                <a:gd name="T10" fmla="*/ 11 w 11"/>
                <a:gd name="T11" fmla="*/ 0 h 8"/>
                <a:gd name="T12" fmla="*/ 11 w 11"/>
                <a:gd name="T13" fmla="*/ 0 h 8"/>
                <a:gd name="T14" fmla="*/ 11 w 11"/>
                <a:gd name="T15" fmla="*/ 0 h 8"/>
                <a:gd name="T16" fmla="*/ 11 w 11"/>
                <a:gd name="T17" fmla="*/ 0 h 8"/>
                <a:gd name="T18" fmla="*/ 11 w 11"/>
                <a:gd name="T19" fmla="*/ 0 h 8"/>
                <a:gd name="T20" fmla="*/ 11 w 11"/>
                <a:gd name="T21" fmla="*/ 6 h 8"/>
                <a:gd name="T22" fmla="*/ 11 w 11"/>
                <a:gd name="T23" fmla="*/ 8 h 8"/>
                <a:gd name="T24" fmla="*/ 11 w 11"/>
                <a:gd name="T25" fmla="*/ 8 h 8"/>
                <a:gd name="T26" fmla="*/ 11 w 11"/>
                <a:gd name="T27" fmla="*/ 8 h 8"/>
                <a:gd name="T28" fmla="*/ 11 w 11"/>
                <a:gd name="T29" fmla="*/ 8 h 8"/>
                <a:gd name="T30" fmla="*/ 11 w 11"/>
                <a:gd name="T31" fmla="*/ 8 h 8"/>
                <a:gd name="T32" fmla="*/ 11 w 11"/>
                <a:gd name="T33" fmla="*/ 8 h 8"/>
                <a:gd name="T34" fmla="*/ 11 w 11"/>
                <a:gd name="T35" fmla="*/ 8 h 8"/>
                <a:gd name="T36" fmla="*/ 11 w 11"/>
                <a:gd name="T37" fmla="*/ 8 h 8"/>
                <a:gd name="T38" fmla="*/ 0 w 11"/>
                <a:gd name="T39" fmla="*/ 8 h 8"/>
                <a:gd name="T40" fmla="*/ 0 w 11"/>
                <a:gd name="T41" fmla="*/ 8 h 8"/>
                <a:gd name="T42" fmla="*/ 0 w 11"/>
                <a:gd name="T43" fmla="*/ 8 h 8"/>
                <a:gd name="T44" fmla="*/ 0 w 11"/>
                <a:gd name="T45" fmla="*/ 8 h 8"/>
                <a:gd name="T46" fmla="*/ 0 w 11"/>
                <a:gd name="T47" fmla="*/ 8 h 8"/>
                <a:gd name="T48" fmla="*/ 0 w 11"/>
                <a:gd name="T49" fmla="*/ 8 h 8"/>
                <a:gd name="T50" fmla="*/ 0 w 11"/>
                <a:gd name="T51" fmla="*/ 8 h 8"/>
                <a:gd name="T52" fmla="*/ 0 w 11"/>
                <a:gd name="T53" fmla="*/ 8 h 8"/>
                <a:gd name="T54" fmla="*/ 0 w 11"/>
                <a:gd name="T55" fmla="*/ 6 h 8"/>
                <a:gd name="T56" fmla="*/ 0 w 11"/>
                <a:gd name="T57" fmla="*/ 0 h 8"/>
                <a:gd name="T58" fmla="*/ 0 w 11"/>
                <a:gd name="T59" fmla="*/ 0 h 8"/>
                <a:gd name="T60" fmla="*/ 0 w 11"/>
                <a:gd name="T61" fmla="*/ 0 h 8"/>
                <a:gd name="T62" fmla="*/ 0 w 11"/>
                <a:gd name="T63" fmla="*/ 0 h 8"/>
                <a:gd name="T64" fmla="*/ 0 w 11"/>
                <a:gd name="T65" fmla="*/ 0 h 8"/>
                <a:gd name="T66" fmla="*/ 0 w 11"/>
                <a:gd name="T67" fmla="*/ 0 h 8"/>
                <a:gd name="T68" fmla="*/ 0 w 11"/>
                <a:gd name="T69" fmla="*/ 0 h 8"/>
                <a:gd name="T70" fmla="*/ 0 w 11"/>
                <a:gd name="T71" fmla="*/ 0 h 8"/>
                <a:gd name="T72" fmla="*/ 0 w 11"/>
                <a:gd name="T7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7" name="Freeform 355"/>
            <p:cNvSpPr>
              <a:spLocks/>
            </p:cNvSpPr>
            <p:nvPr/>
          </p:nvSpPr>
          <p:spPr bwMode="auto">
            <a:xfrm>
              <a:off x="3250" y="1796"/>
              <a:ext cx="623" cy="165"/>
            </a:xfrm>
            <a:custGeom>
              <a:avLst/>
              <a:gdLst>
                <a:gd name="T0" fmla="*/ 9 w 623"/>
                <a:gd name="T1" fmla="*/ 0 h 165"/>
                <a:gd name="T2" fmla="*/ 614 w 623"/>
                <a:gd name="T3" fmla="*/ 0 h 165"/>
                <a:gd name="T4" fmla="*/ 616 w 623"/>
                <a:gd name="T5" fmla="*/ 0 h 165"/>
                <a:gd name="T6" fmla="*/ 618 w 623"/>
                <a:gd name="T7" fmla="*/ 0 h 165"/>
                <a:gd name="T8" fmla="*/ 619 w 623"/>
                <a:gd name="T9" fmla="*/ 2 h 165"/>
                <a:gd name="T10" fmla="*/ 619 w 623"/>
                <a:gd name="T11" fmla="*/ 3 h 165"/>
                <a:gd name="T12" fmla="*/ 621 w 623"/>
                <a:gd name="T13" fmla="*/ 3 h 165"/>
                <a:gd name="T14" fmla="*/ 621 w 623"/>
                <a:gd name="T15" fmla="*/ 5 h 165"/>
                <a:gd name="T16" fmla="*/ 621 w 623"/>
                <a:gd name="T17" fmla="*/ 7 h 165"/>
                <a:gd name="T18" fmla="*/ 623 w 623"/>
                <a:gd name="T19" fmla="*/ 9 h 165"/>
                <a:gd name="T20" fmla="*/ 623 w 623"/>
                <a:gd name="T21" fmla="*/ 156 h 165"/>
                <a:gd name="T22" fmla="*/ 621 w 623"/>
                <a:gd name="T23" fmla="*/ 158 h 165"/>
                <a:gd name="T24" fmla="*/ 621 w 623"/>
                <a:gd name="T25" fmla="*/ 159 h 165"/>
                <a:gd name="T26" fmla="*/ 621 w 623"/>
                <a:gd name="T27" fmla="*/ 161 h 165"/>
                <a:gd name="T28" fmla="*/ 619 w 623"/>
                <a:gd name="T29" fmla="*/ 163 h 165"/>
                <a:gd name="T30" fmla="*/ 619 w 623"/>
                <a:gd name="T31" fmla="*/ 163 h 165"/>
                <a:gd name="T32" fmla="*/ 618 w 623"/>
                <a:gd name="T33" fmla="*/ 165 h 165"/>
                <a:gd name="T34" fmla="*/ 616 w 623"/>
                <a:gd name="T35" fmla="*/ 165 h 165"/>
                <a:gd name="T36" fmla="*/ 614 w 623"/>
                <a:gd name="T37" fmla="*/ 165 h 165"/>
                <a:gd name="T38" fmla="*/ 9 w 623"/>
                <a:gd name="T39" fmla="*/ 165 h 165"/>
                <a:gd name="T40" fmla="*/ 7 w 623"/>
                <a:gd name="T41" fmla="*/ 165 h 165"/>
                <a:gd name="T42" fmla="*/ 5 w 623"/>
                <a:gd name="T43" fmla="*/ 165 h 165"/>
                <a:gd name="T44" fmla="*/ 4 w 623"/>
                <a:gd name="T45" fmla="*/ 163 h 165"/>
                <a:gd name="T46" fmla="*/ 4 w 623"/>
                <a:gd name="T47" fmla="*/ 163 h 165"/>
                <a:gd name="T48" fmla="*/ 2 w 623"/>
                <a:gd name="T49" fmla="*/ 161 h 165"/>
                <a:gd name="T50" fmla="*/ 2 w 623"/>
                <a:gd name="T51" fmla="*/ 159 h 165"/>
                <a:gd name="T52" fmla="*/ 0 w 623"/>
                <a:gd name="T53" fmla="*/ 158 h 165"/>
                <a:gd name="T54" fmla="*/ 0 w 623"/>
                <a:gd name="T55" fmla="*/ 156 h 165"/>
                <a:gd name="T56" fmla="*/ 0 w 623"/>
                <a:gd name="T57" fmla="*/ 9 h 165"/>
                <a:gd name="T58" fmla="*/ 0 w 623"/>
                <a:gd name="T59" fmla="*/ 7 h 165"/>
                <a:gd name="T60" fmla="*/ 2 w 623"/>
                <a:gd name="T61" fmla="*/ 5 h 165"/>
                <a:gd name="T62" fmla="*/ 2 w 623"/>
                <a:gd name="T63" fmla="*/ 3 h 165"/>
                <a:gd name="T64" fmla="*/ 4 w 623"/>
                <a:gd name="T65" fmla="*/ 3 h 165"/>
                <a:gd name="T66" fmla="*/ 4 w 623"/>
                <a:gd name="T67" fmla="*/ 2 h 165"/>
                <a:gd name="T68" fmla="*/ 5 w 623"/>
                <a:gd name="T69" fmla="*/ 0 h 165"/>
                <a:gd name="T70" fmla="*/ 7 w 623"/>
                <a:gd name="T71" fmla="*/ 0 h 165"/>
                <a:gd name="T72" fmla="*/ 9 w 623"/>
                <a:gd name="T7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3" h="165">
                  <a:moveTo>
                    <a:pt x="9" y="0"/>
                  </a:moveTo>
                  <a:lnTo>
                    <a:pt x="614" y="0"/>
                  </a:lnTo>
                  <a:lnTo>
                    <a:pt x="616" y="0"/>
                  </a:lnTo>
                  <a:lnTo>
                    <a:pt x="618" y="0"/>
                  </a:lnTo>
                  <a:lnTo>
                    <a:pt x="619" y="2"/>
                  </a:lnTo>
                  <a:lnTo>
                    <a:pt x="619" y="3"/>
                  </a:lnTo>
                  <a:lnTo>
                    <a:pt x="621" y="3"/>
                  </a:lnTo>
                  <a:lnTo>
                    <a:pt x="621" y="5"/>
                  </a:lnTo>
                  <a:lnTo>
                    <a:pt x="621" y="7"/>
                  </a:lnTo>
                  <a:lnTo>
                    <a:pt x="623" y="9"/>
                  </a:lnTo>
                  <a:lnTo>
                    <a:pt x="623" y="156"/>
                  </a:lnTo>
                  <a:lnTo>
                    <a:pt x="621" y="158"/>
                  </a:lnTo>
                  <a:lnTo>
                    <a:pt x="621" y="159"/>
                  </a:lnTo>
                  <a:lnTo>
                    <a:pt x="621" y="161"/>
                  </a:lnTo>
                  <a:lnTo>
                    <a:pt x="619" y="163"/>
                  </a:lnTo>
                  <a:lnTo>
                    <a:pt x="619" y="163"/>
                  </a:lnTo>
                  <a:lnTo>
                    <a:pt x="618" y="165"/>
                  </a:lnTo>
                  <a:lnTo>
                    <a:pt x="616" y="165"/>
                  </a:lnTo>
                  <a:lnTo>
                    <a:pt x="614" y="165"/>
                  </a:lnTo>
                  <a:lnTo>
                    <a:pt x="9" y="165"/>
                  </a:lnTo>
                  <a:lnTo>
                    <a:pt x="7" y="165"/>
                  </a:lnTo>
                  <a:lnTo>
                    <a:pt x="5" y="165"/>
                  </a:lnTo>
                  <a:lnTo>
                    <a:pt x="4" y="163"/>
                  </a:lnTo>
                  <a:lnTo>
                    <a:pt x="4" y="163"/>
                  </a:lnTo>
                  <a:lnTo>
                    <a:pt x="2" y="161"/>
                  </a:lnTo>
                  <a:lnTo>
                    <a:pt x="2" y="159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8" name="Freeform 356"/>
            <p:cNvSpPr>
              <a:spLocks/>
            </p:cNvSpPr>
            <p:nvPr/>
          </p:nvSpPr>
          <p:spPr bwMode="auto">
            <a:xfrm>
              <a:off x="3250" y="1796"/>
              <a:ext cx="623" cy="165"/>
            </a:xfrm>
            <a:custGeom>
              <a:avLst/>
              <a:gdLst>
                <a:gd name="T0" fmla="*/ 9 w 623"/>
                <a:gd name="T1" fmla="*/ 0 h 165"/>
                <a:gd name="T2" fmla="*/ 614 w 623"/>
                <a:gd name="T3" fmla="*/ 0 h 165"/>
                <a:gd name="T4" fmla="*/ 616 w 623"/>
                <a:gd name="T5" fmla="*/ 0 h 165"/>
                <a:gd name="T6" fmla="*/ 618 w 623"/>
                <a:gd name="T7" fmla="*/ 0 h 165"/>
                <a:gd name="T8" fmla="*/ 619 w 623"/>
                <a:gd name="T9" fmla="*/ 2 h 165"/>
                <a:gd name="T10" fmla="*/ 619 w 623"/>
                <a:gd name="T11" fmla="*/ 3 h 165"/>
                <a:gd name="T12" fmla="*/ 621 w 623"/>
                <a:gd name="T13" fmla="*/ 3 h 165"/>
                <a:gd name="T14" fmla="*/ 621 w 623"/>
                <a:gd name="T15" fmla="*/ 5 h 165"/>
                <a:gd name="T16" fmla="*/ 621 w 623"/>
                <a:gd name="T17" fmla="*/ 7 h 165"/>
                <a:gd name="T18" fmla="*/ 623 w 623"/>
                <a:gd name="T19" fmla="*/ 9 h 165"/>
                <a:gd name="T20" fmla="*/ 623 w 623"/>
                <a:gd name="T21" fmla="*/ 156 h 165"/>
                <a:gd name="T22" fmla="*/ 621 w 623"/>
                <a:gd name="T23" fmla="*/ 158 h 165"/>
                <a:gd name="T24" fmla="*/ 621 w 623"/>
                <a:gd name="T25" fmla="*/ 159 h 165"/>
                <a:gd name="T26" fmla="*/ 621 w 623"/>
                <a:gd name="T27" fmla="*/ 161 h 165"/>
                <a:gd name="T28" fmla="*/ 619 w 623"/>
                <a:gd name="T29" fmla="*/ 163 h 165"/>
                <a:gd name="T30" fmla="*/ 619 w 623"/>
                <a:gd name="T31" fmla="*/ 163 h 165"/>
                <a:gd name="T32" fmla="*/ 618 w 623"/>
                <a:gd name="T33" fmla="*/ 165 h 165"/>
                <a:gd name="T34" fmla="*/ 616 w 623"/>
                <a:gd name="T35" fmla="*/ 165 h 165"/>
                <a:gd name="T36" fmla="*/ 614 w 623"/>
                <a:gd name="T37" fmla="*/ 165 h 165"/>
                <a:gd name="T38" fmla="*/ 9 w 623"/>
                <a:gd name="T39" fmla="*/ 165 h 165"/>
                <a:gd name="T40" fmla="*/ 7 w 623"/>
                <a:gd name="T41" fmla="*/ 165 h 165"/>
                <a:gd name="T42" fmla="*/ 5 w 623"/>
                <a:gd name="T43" fmla="*/ 165 h 165"/>
                <a:gd name="T44" fmla="*/ 4 w 623"/>
                <a:gd name="T45" fmla="*/ 163 h 165"/>
                <a:gd name="T46" fmla="*/ 4 w 623"/>
                <a:gd name="T47" fmla="*/ 163 h 165"/>
                <a:gd name="T48" fmla="*/ 2 w 623"/>
                <a:gd name="T49" fmla="*/ 161 h 165"/>
                <a:gd name="T50" fmla="*/ 2 w 623"/>
                <a:gd name="T51" fmla="*/ 159 h 165"/>
                <a:gd name="T52" fmla="*/ 0 w 623"/>
                <a:gd name="T53" fmla="*/ 158 h 165"/>
                <a:gd name="T54" fmla="*/ 0 w 623"/>
                <a:gd name="T55" fmla="*/ 156 h 165"/>
                <a:gd name="T56" fmla="*/ 0 w 623"/>
                <a:gd name="T57" fmla="*/ 9 h 165"/>
                <a:gd name="T58" fmla="*/ 0 w 623"/>
                <a:gd name="T59" fmla="*/ 7 h 165"/>
                <a:gd name="T60" fmla="*/ 2 w 623"/>
                <a:gd name="T61" fmla="*/ 5 h 165"/>
                <a:gd name="T62" fmla="*/ 2 w 623"/>
                <a:gd name="T63" fmla="*/ 3 h 165"/>
                <a:gd name="T64" fmla="*/ 4 w 623"/>
                <a:gd name="T65" fmla="*/ 3 h 165"/>
                <a:gd name="T66" fmla="*/ 4 w 623"/>
                <a:gd name="T67" fmla="*/ 2 h 165"/>
                <a:gd name="T68" fmla="*/ 5 w 623"/>
                <a:gd name="T69" fmla="*/ 0 h 165"/>
                <a:gd name="T70" fmla="*/ 7 w 623"/>
                <a:gd name="T71" fmla="*/ 0 h 165"/>
                <a:gd name="T72" fmla="*/ 9 w 623"/>
                <a:gd name="T7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3" h="165">
                  <a:moveTo>
                    <a:pt x="9" y="0"/>
                  </a:moveTo>
                  <a:lnTo>
                    <a:pt x="614" y="0"/>
                  </a:lnTo>
                  <a:lnTo>
                    <a:pt x="616" y="0"/>
                  </a:lnTo>
                  <a:lnTo>
                    <a:pt x="618" y="0"/>
                  </a:lnTo>
                  <a:lnTo>
                    <a:pt x="619" y="2"/>
                  </a:lnTo>
                  <a:lnTo>
                    <a:pt x="619" y="3"/>
                  </a:lnTo>
                  <a:lnTo>
                    <a:pt x="621" y="3"/>
                  </a:lnTo>
                  <a:lnTo>
                    <a:pt x="621" y="5"/>
                  </a:lnTo>
                  <a:lnTo>
                    <a:pt x="621" y="7"/>
                  </a:lnTo>
                  <a:lnTo>
                    <a:pt x="623" y="9"/>
                  </a:lnTo>
                  <a:lnTo>
                    <a:pt x="623" y="156"/>
                  </a:lnTo>
                  <a:lnTo>
                    <a:pt x="621" y="158"/>
                  </a:lnTo>
                  <a:lnTo>
                    <a:pt x="621" y="159"/>
                  </a:lnTo>
                  <a:lnTo>
                    <a:pt x="621" y="161"/>
                  </a:lnTo>
                  <a:lnTo>
                    <a:pt x="619" y="163"/>
                  </a:lnTo>
                  <a:lnTo>
                    <a:pt x="619" y="163"/>
                  </a:lnTo>
                  <a:lnTo>
                    <a:pt x="618" y="165"/>
                  </a:lnTo>
                  <a:lnTo>
                    <a:pt x="616" y="165"/>
                  </a:lnTo>
                  <a:lnTo>
                    <a:pt x="614" y="165"/>
                  </a:lnTo>
                  <a:lnTo>
                    <a:pt x="9" y="165"/>
                  </a:lnTo>
                  <a:lnTo>
                    <a:pt x="7" y="165"/>
                  </a:lnTo>
                  <a:lnTo>
                    <a:pt x="5" y="165"/>
                  </a:lnTo>
                  <a:lnTo>
                    <a:pt x="4" y="163"/>
                  </a:lnTo>
                  <a:lnTo>
                    <a:pt x="4" y="163"/>
                  </a:lnTo>
                  <a:lnTo>
                    <a:pt x="2" y="161"/>
                  </a:lnTo>
                  <a:lnTo>
                    <a:pt x="2" y="159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9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9" name="Freeform 357"/>
            <p:cNvSpPr>
              <a:spLocks/>
            </p:cNvSpPr>
            <p:nvPr/>
          </p:nvSpPr>
          <p:spPr bwMode="auto">
            <a:xfrm>
              <a:off x="3282" y="1824"/>
              <a:ext cx="557" cy="98"/>
            </a:xfrm>
            <a:custGeom>
              <a:avLst/>
              <a:gdLst>
                <a:gd name="T0" fmla="*/ 2 w 557"/>
                <a:gd name="T1" fmla="*/ 0 h 98"/>
                <a:gd name="T2" fmla="*/ 2 w 557"/>
                <a:gd name="T3" fmla="*/ 98 h 98"/>
                <a:gd name="T4" fmla="*/ 557 w 557"/>
                <a:gd name="T5" fmla="*/ 98 h 98"/>
                <a:gd name="T6" fmla="*/ 557 w 557"/>
                <a:gd name="T7" fmla="*/ 0 h 98"/>
                <a:gd name="T8" fmla="*/ 557 w 557"/>
                <a:gd name="T9" fmla="*/ 11 h 98"/>
                <a:gd name="T10" fmla="*/ 557 w 557"/>
                <a:gd name="T11" fmla="*/ 22 h 98"/>
                <a:gd name="T12" fmla="*/ 557 w 557"/>
                <a:gd name="T13" fmla="*/ 36 h 98"/>
                <a:gd name="T14" fmla="*/ 557 w 557"/>
                <a:gd name="T15" fmla="*/ 47 h 98"/>
                <a:gd name="T16" fmla="*/ 557 w 557"/>
                <a:gd name="T17" fmla="*/ 60 h 98"/>
                <a:gd name="T18" fmla="*/ 557 w 557"/>
                <a:gd name="T19" fmla="*/ 73 h 98"/>
                <a:gd name="T20" fmla="*/ 557 w 557"/>
                <a:gd name="T21" fmla="*/ 86 h 98"/>
                <a:gd name="T22" fmla="*/ 557 w 557"/>
                <a:gd name="T23" fmla="*/ 98 h 98"/>
                <a:gd name="T24" fmla="*/ 0 w 557"/>
                <a:gd name="T25" fmla="*/ 98 h 98"/>
                <a:gd name="T26" fmla="*/ 2 w 557"/>
                <a:gd name="T27" fmla="*/ 86 h 98"/>
                <a:gd name="T28" fmla="*/ 2 w 557"/>
                <a:gd name="T29" fmla="*/ 73 h 98"/>
                <a:gd name="T30" fmla="*/ 3 w 557"/>
                <a:gd name="T31" fmla="*/ 62 h 98"/>
                <a:gd name="T32" fmla="*/ 3 w 557"/>
                <a:gd name="T33" fmla="*/ 49 h 98"/>
                <a:gd name="T34" fmla="*/ 3 w 557"/>
                <a:gd name="T35" fmla="*/ 37 h 98"/>
                <a:gd name="T36" fmla="*/ 3 w 557"/>
                <a:gd name="T37" fmla="*/ 24 h 98"/>
                <a:gd name="T38" fmla="*/ 2 w 557"/>
                <a:gd name="T39" fmla="*/ 11 h 98"/>
                <a:gd name="T40" fmla="*/ 2 w 557"/>
                <a:gd name="T4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7" h="98">
                  <a:moveTo>
                    <a:pt x="2" y="0"/>
                  </a:moveTo>
                  <a:lnTo>
                    <a:pt x="2" y="98"/>
                  </a:lnTo>
                  <a:lnTo>
                    <a:pt x="557" y="98"/>
                  </a:lnTo>
                  <a:lnTo>
                    <a:pt x="557" y="0"/>
                  </a:lnTo>
                  <a:lnTo>
                    <a:pt x="557" y="11"/>
                  </a:lnTo>
                  <a:lnTo>
                    <a:pt x="557" y="22"/>
                  </a:lnTo>
                  <a:lnTo>
                    <a:pt x="557" y="36"/>
                  </a:lnTo>
                  <a:lnTo>
                    <a:pt x="557" y="47"/>
                  </a:lnTo>
                  <a:lnTo>
                    <a:pt x="557" y="60"/>
                  </a:lnTo>
                  <a:lnTo>
                    <a:pt x="557" y="73"/>
                  </a:lnTo>
                  <a:lnTo>
                    <a:pt x="557" y="86"/>
                  </a:lnTo>
                  <a:lnTo>
                    <a:pt x="557" y="98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2" y="73"/>
                  </a:lnTo>
                  <a:lnTo>
                    <a:pt x="3" y="62"/>
                  </a:lnTo>
                  <a:lnTo>
                    <a:pt x="3" y="49"/>
                  </a:lnTo>
                  <a:lnTo>
                    <a:pt x="3" y="37"/>
                  </a:lnTo>
                  <a:lnTo>
                    <a:pt x="3" y="24"/>
                  </a:lnTo>
                  <a:lnTo>
                    <a:pt x="2" y="1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0" name="Freeform 358"/>
            <p:cNvSpPr>
              <a:spLocks/>
            </p:cNvSpPr>
            <p:nvPr/>
          </p:nvSpPr>
          <p:spPr bwMode="auto">
            <a:xfrm>
              <a:off x="3282" y="1824"/>
              <a:ext cx="557" cy="98"/>
            </a:xfrm>
            <a:custGeom>
              <a:avLst/>
              <a:gdLst>
                <a:gd name="T0" fmla="*/ 2 w 557"/>
                <a:gd name="T1" fmla="*/ 0 h 98"/>
                <a:gd name="T2" fmla="*/ 2 w 557"/>
                <a:gd name="T3" fmla="*/ 98 h 98"/>
                <a:gd name="T4" fmla="*/ 557 w 557"/>
                <a:gd name="T5" fmla="*/ 98 h 98"/>
                <a:gd name="T6" fmla="*/ 557 w 557"/>
                <a:gd name="T7" fmla="*/ 0 h 98"/>
                <a:gd name="T8" fmla="*/ 557 w 557"/>
                <a:gd name="T9" fmla="*/ 11 h 98"/>
                <a:gd name="T10" fmla="*/ 557 w 557"/>
                <a:gd name="T11" fmla="*/ 22 h 98"/>
                <a:gd name="T12" fmla="*/ 557 w 557"/>
                <a:gd name="T13" fmla="*/ 36 h 98"/>
                <a:gd name="T14" fmla="*/ 557 w 557"/>
                <a:gd name="T15" fmla="*/ 47 h 98"/>
                <a:gd name="T16" fmla="*/ 557 w 557"/>
                <a:gd name="T17" fmla="*/ 60 h 98"/>
                <a:gd name="T18" fmla="*/ 557 w 557"/>
                <a:gd name="T19" fmla="*/ 73 h 98"/>
                <a:gd name="T20" fmla="*/ 557 w 557"/>
                <a:gd name="T21" fmla="*/ 86 h 98"/>
                <a:gd name="T22" fmla="*/ 557 w 557"/>
                <a:gd name="T23" fmla="*/ 98 h 98"/>
                <a:gd name="T24" fmla="*/ 0 w 557"/>
                <a:gd name="T25" fmla="*/ 98 h 98"/>
                <a:gd name="T26" fmla="*/ 2 w 557"/>
                <a:gd name="T27" fmla="*/ 86 h 98"/>
                <a:gd name="T28" fmla="*/ 2 w 557"/>
                <a:gd name="T29" fmla="*/ 73 h 98"/>
                <a:gd name="T30" fmla="*/ 3 w 557"/>
                <a:gd name="T31" fmla="*/ 62 h 98"/>
                <a:gd name="T32" fmla="*/ 3 w 557"/>
                <a:gd name="T33" fmla="*/ 49 h 98"/>
                <a:gd name="T34" fmla="*/ 3 w 557"/>
                <a:gd name="T35" fmla="*/ 37 h 98"/>
                <a:gd name="T36" fmla="*/ 3 w 557"/>
                <a:gd name="T37" fmla="*/ 24 h 98"/>
                <a:gd name="T38" fmla="*/ 2 w 557"/>
                <a:gd name="T39" fmla="*/ 11 h 98"/>
                <a:gd name="T40" fmla="*/ 2 w 557"/>
                <a:gd name="T4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7" h="98">
                  <a:moveTo>
                    <a:pt x="2" y="0"/>
                  </a:moveTo>
                  <a:lnTo>
                    <a:pt x="2" y="98"/>
                  </a:lnTo>
                  <a:lnTo>
                    <a:pt x="557" y="98"/>
                  </a:lnTo>
                  <a:lnTo>
                    <a:pt x="557" y="0"/>
                  </a:lnTo>
                  <a:lnTo>
                    <a:pt x="557" y="11"/>
                  </a:lnTo>
                  <a:lnTo>
                    <a:pt x="557" y="22"/>
                  </a:lnTo>
                  <a:lnTo>
                    <a:pt x="557" y="36"/>
                  </a:lnTo>
                  <a:lnTo>
                    <a:pt x="557" y="47"/>
                  </a:lnTo>
                  <a:lnTo>
                    <a:pt x="557" y="60"/>
                  </a:lnTo>
                  <a:lnTo>
                    <a:pt x="557" y="73"/>
                  </a:lnTo>
                  <a:lnTo>
                    <a:pt x="557" y="86"/>
                  </a:lnTo>
                  <a:lnTo>
                    <a:pt x="557" y="98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2" y="73"/>
                  </a:lnTo>
                  <a:lnTo>
                    <a:pt x="3" y="62"/>
                  </a:lnTo>
                  <a:lnTo>
                    <a:pt x="3" y="49"/>
                  </a:lnTo>
                  <a:lnTo>
                    <a:pt x="3" y="37"/>
                  </a:lnTo>
                  <a:lnTo>
                    <a:pt x="3" y="24"/>
                  </a:lnTo>
                  <a:lnTo>
                    <a:pt x="2" y="11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1" name="Freeform 359"/>
            <p:cNvSpPr>
              <a:spLocks/>
            </p:cNvSpPr>
            <p:nvPr/>
          </p:nvSpPr>
          <p:spPr bwMode="auto">
            <a:xfrm>
              <a:off x="3250" y="1940"/>
              <a:ext cx="623" cy="21"/>
            </a:xfrm>
            <a:custGeom>
              <a:avLst/>
              <a:gdLst>
                <a:gd name="T0" fmla="*/ 0 w 623"/>
                <a:gd name="T1" fmla="*/ 8 h 21"/>
                <a:gd name="T2" fmla="*/ 0 w 623"/>
                <a:gd name="T3" fmla="*/ 6 h 21"/>
                <a:gd name="T4" fmla="*/ 2 w 623"/>
                <a:gd name="T5" fmla="*/ 4 h 21"/>
                <a:gd name="T6" fmla="*/ 2 w 623"/>
                <a:gd name="T7" fmla="*/ 2 h 21"/>
                <a:gd name="T8" fmla="*/ 4 w 623"/>
                <a:gd name="T9" fmla="*/ 2 h 21"/>
                <a:gd name="T10" fmla="*/ 4 w 623"/>
                <a:gd name="T11" fmla="*/ 0 h 21"/>
                <a:gd name="T12" fmla="*/ 5 w 623"/>
                <a:gd name="T13" fmla="*/ 0 h 21"/>
                <a:gd name="T14" fmla="*/ 7 w 623"/>
                <a:gd name="T15" fmla="*/ 0 h 21"/>
                <a:gd name="T16" fmla="*/ 9 w 623"/>
                <a:gd name="T17" fmla="*/ 0 h 21"/>
                <a:gd name="T18" fmla="*/ 614 w 623"/>
                <a:gd name="T19" fmla="*/ 0 h 21"/>
                <a:gd name="T20" fmla="*/ 616 w 623"/>
                <a:gd name="T21" fmla="*/ 0 h 21"/>
                <a:gd name="T22" fmla="*/ 618 w 623"/>
                <a:gd name="T23" fmla="*/ 0 h 21"/>
                <a:gd name="T24" fmla="*/ 618 w 623"/>
                <a:gd name="T25" fmla="*/ 0 h 21"/>
                <a:gd name="T26" fmla="*/ 619 w 623"/>
                <a:gd name="T27" fmla="*/ 2 h 21"/>
                <a:gd name="T28" fmla="*/ 621 w 623"/>
                <a:gd name="T29" fmla="*/ 2 h 21"/>
                <a:gd name="T30" fmla="*/ 621 w 623"/>
                <a:gd name="T31" fmla="*/ 4 h 21"/>
                <a:gd name="T32" fmla="*/ 623 w 623"/>
                <a:gd name="T33" fmla="*/ 4 h 21"/>
                <a:gd name="T34" fmla="*/ 623 w 623"/>
                <a:gd name="T35" fmla="*/ 6 h 21"/>
                <a:gd name="T36" fmla="*/ 623 w 623"/>
                <a:gd name="T37" fmla="*/ 14 h 21"/>
                <a:gd name="T38" fmla="*/ 623 w 623"/>
                <a:gd name="T39" fmla="*/ 15 h 21"/>
                <a:gd name="T40" fmla="*/ 621 w 623"/>
                <a:gd name="T41" fmla="*/ 17 h 21"/>
                <a:gd name="T42" fmla="*/ 621 w 623"/>
                <a:gd name="T43" fmla="*/ 19 h 21"/>
                <a:gd name="T44" fmla="*/ 619 w 623"/>
                <a:gd name="T45" fmla="*/ 19 h 21"/>
                <a:gd name="T46" fmla="*/ 618 w 623"/>
                <a:gd name="T47" fmla="*/ 21 h 21"/>
                <a:gd name="T48" fmla="*/ 618 w 623"/>
                <a:gd name="T49" fmla="*/ 21 h 21"/>
                <a:gd name="T50" fmla="*/ 616 w 623"/>
                <a:gd name="T51" fmla="*/ 21 h 21"/>
                <a:gd name="T52" fmla="*/ 616 w 623"/>
                <a:gd name="T53" fmla="*/ 21 h 21"/>
                <a:gd name="T54" fmla="*/ 9 w 623"/>
                <a:gd name="T55" fmla="*/ 21 h 21"/>
                <a:gd name="T56" fmla="*/ 7 w 623"/>
                <a:gd name="T57" fmla="*/ 21 h 21"/>
                <a:gd name="T58" fmla="*/ 5 w 623"/>
                <a:gd name="T59" fmla="*/ 21 h 21"/>
                <a:gd name="T60" fmla="*/ 4 w 623"/>
                <a:gd name="T61" fmla="*/ 19 h 21"/>
                <a:gd name="T62" fmla="*/ 4 w 623"/>
                <a:gd name="T63" fmla="*/ 19 h 21"/>
                <a:gd name="T64" fmla="*/ 2 w 623"/>
                <a:gd name="T65" fmla="*/ 17 h 21"/>
                <a:gd name="T66" fmla="*/ 2 w 623"/>
                <a:gd name="T67" fmla="*/ 17 h 21"/>
                <a:gd name="T68" fmla="*/ 2 w 623"/>
                <a:gd name="T69" fmla="*/ 15 h 21"/>
                <a:gd name="T70" fmla="*/ 0 w 623"/>
                <a:gd name="T71" fmla="*/ 14 h 21"/>
                <a:gd name="T72" fmla="*/ 0 w 623"/>
                <a:gd name="T7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3" h="21">
                  <a:moveTo>
                    <a:pt x="0" y="8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614" y="0"/>
                  </a:lnTo>
                  <a:lnTo>
                    <a:pt x="616" y="0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9" y="2"/>
                  </a:lnTo>
                  <a:lnTo>
                    <a:pt x="621" y="2"/>
                  </a:lnTo>
                  <a:lnTo>
                    <a:pt x="621" y="4"/>
                  </a:lnTo>
                  <a:lnTo>
                    <a:pt x="623" y="4"/>
                  </a:lnTo>
                  <a:lnTo>
                    <a:pt x="623" y="6"/>
                  </a:lnTo>
                  <a:lnTo>
                    <a:pt x="623" y="14"/>
                  </a:lnTo>
                  <a:lnTo>
                    <a:pt x="623" y="15"/>
                  </a:lnTo>
                  <a:lnTo>
                    <a:pt x="621" y="17"/>
                  </a:lnTo>
                  <a:lnTo>
                    <a:pt x="621" y="19"/>
                  </a:lnTo>
                  <a:lnTo>
                    <a:pt x="619" y="19"/>
                  </a:lnTo>
                  <a:lnTo>
                    <a:pt x="618" y="21"/>
                  </a:lnTo>
                  <a:lnTo>
                    <a:pt x="618" y="21"/>
                  </a:lnTo>
                  <a:lnTo>
                    <a:pt x="616" y="21"/>
                  </a:lnTo>
                  <a:lnTo>
                    <a:pt x="616" y="21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2" name="Freeform 360"/>
            <p:cNvSpPr>
              <a:spLocks/>
            </p:cNvSpPr>
            <p:nvPr/>
          </p:nvSpPr>
          <p:spPr bwMode="auto">
            <a:xfrm>
              <a:off x="3250" y="1940"/>
              <a:ext cx="623" cy="21"/>
            </a:xfrm>
            <a:custGeom>
              <a:avLst/>
              <a:gdLst>
                <a:gd name="T0" fmla="*/ 0 w 623"/>
                <a:gd name="T1" fmla="*/ 8 h 21"/>
                <a:gd name="T2" fmla="*/ 0 w 623"/>
                <a:gd name="T3" fmla="*/ 6 h 21"/>
                <a:gd name="T4" fmla="*/ 2 w 623"/>
                <a:gd name="T5" fmla="*/ 4 h 21"/>
                <a:gd name="T6" fmla="*/ 2 w 623"/>
                <a:gd name="T7" fmla="*/ 2 h 21"/>
                <a:gd name="T8" fmla="*/ 4 w 623"/>
                <a:gd name="T9" fmla="*/ 2 h 21"/>
                <a:gd name="T10" fmla="*/ 4 w 623"/>
                <a:gd name="T11" fmla="*/ 0 h 21"/>
                <a:gd name="T12" fmla="*/ 5 w 623"/>
                <a:gd name="T13" fmla="*/ 0 h 21"/>
                <a:gd name="T14" fmla="*/ 7 w 623"/>
                <a:gd name="T15" fmla="*/ 0 h 21"/>
                <a:gd name="T16" fmla="*/ 9 w 623"/>
                <a:gd name="T17" fmla="*/ 0 h 21"/>
                <a:gd name="T18" fmla="*/ 614 w 623"/>
                <a:gd name="T19" fmla="*/ 0 h 21"/>
                <a:gd name="T20" fmla="*/ 616 w 623"/>
                <a:gd name="T21" fmla="*/ 0 h 21"/>
                <a:gd name="T22" fmla="*/ 618 w 623"/>
                <a:gd name="T23" fmla="*/ 0 h 21"/>
                <a:gd name="T24" fmla="*/ 618 w 623"/>
                <a:gd name="T25" fmla="*/ 0 h 21"/>
                <a:gd name="T26" fmla="*/ 619 w 623"/>
                <a:gd name="T27" fmla="*/ 2 h 21"/>
                <a:gd name="T28" fmla="*/ 621 w 623"/>
                <a:gd name="T29" fmla="*/ 2 h 21"/>
                <a:gd name="T30" fmla="*/ 621 w 623"/>
                <a:gd name="T31" fmla="*/ 4 h 21"/>
                <a:gd name="T32" fmla="*/ 623 w 623"/>
                <a:gd name="T33" fmla="*/ 4 h 21"/>
                <a:gd name="T34" fmla="*/ 623 w 623"/>
                <a:gd name="T35" fmla="*/ 6 h 21"/>
                <a:gd name="T36" fmla="*/ 623 w 623"/>
                <a:gd name="T37" fmla="*/ 14 h 21"/>
                <a:gd name="T38" fmla="*/ 623 w 623"/>
                <a:gd name="T39" fmla="*/ 15 h 21"/>
                <a:gd name="T40" fmla="*/ 621 w 623"/>
                <a:gd name="T41" fmla="*/ 17 h 21"/>
                <a:gd name="T42" fmla="*/ 621 w 623"/>
                <a:gd name="T43" fmla="*/ 19 h 21"/>
                <a:gd name="T44" fmla="*/ 619 w 623"/>
                <a:gd name="T45" fmla="*/ 19 h 21"/>
                <a:gd name="T46" fmla="*/ 618 w 623"/>
                <a:gd name="T47" fmla="*/ 21 h 21"/>
                <a:gd name="T48" fmla="*/ 618 w 623"/>
                <a:gd name="T49" fmla="*/ 21 h 21"/>
                <a:gd name="T50" fmla="*/ 616 w 623"/>
                <a:gd name="T51" fmla="*/ 21 h 21"/>
                <a:gd name="T52" fmla="*/ 616 w 623"/>
                <a:gd name="T53" fmla="*/ 21 h 21"/>
                <a:gd name="T54" fmla="*/ 9 w 623"/>
                <a:gd name="T55" fmla="*/ 21 h 21"/>
                <a:gd name="T56" fmla="*/ 7 w 623"/>
                <a:gd name="T57" fmla="*/ 21 h 21"/>
                <a:gd name="T58" fmla="*/ 5 w 623"/>
                <a:gd name="T59" fmla="*/ 21 h 21"/>
                <a:gd name="T60" fmla="*/ 4 w 623"/>
                <a:gd name="T61" fmla="*/ 19 h 21"/>
                <a:gd name="T62" fmla="*/ 4 w 623"/>
                <a:gd name="T63" fmla="*/ 19 h 21"/>
                <a:gd name="T64" fmla="*/ 2 w 623"/>
                <a:gd name="T65" fmla="*/ 17 h 21"/>
                <a:gd name="T66" fmla="*/ 2 w 623"/>
                <a:gd name="T67" fmla="*/ 17 h 21"/>
                <a:gd name="T68" fmla="*/ 2 w 623"/>
                <a:gd name="T69" fmla="*/ 15 h 21"/>
                <a:gd name="T70" fmla="*/ 0 w 623"/>
                <a:gd name="T71" fmla="*/ 14 h 21"/>
                <a:gd name="T72" fmla="*/ 0 w 623"/>
                <a:gd name="T7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3" h="21">
                  <a:moveTo>
                    <a:pt x="0" y="8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614" y="0"/>
                  </a:lnTo>
                  <a:lnTo>
                    <a:pt x="616" y="0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9" y="2"/>
                  </a:lnTo>
                  <a:lnTo>
                    <a:pt x="621" y="2"/>
                  </a:lnTo>
                  <a:lnTo>
                    <a:pt x="621" y="4"/>
                  </a:lnTo>
                  <a:lnTo>
                    <a:pt x="623" y="4"/>
                  </a:lnTo>
                  <a:lnTo>
                    <a:pt x="623" y="6"/>
                  </a:lnTo>
                  <a:lnTo>
                    <a:pt x="623" y="14"/>
                  </a:lnTo>
                  <a:lnTo>
                    <a:pt x="623" y="15"/>
                  </a:lnTo>
                  <a:lnTo>
                    <a:pt x="621" y="17"/>
                  </a:lnTo>
                  <a:lnTo>
                    <a:pt x="621" y="19"/>
                  </a:lnTo>
                  <a:lnTo>
                    <a:pt x="619" y="19"/>
                  </a:lnTo>
                  <a:lnTo>
                    <a:pt x="618" y="21"/>
                  </a:lnTo>
                  <a:lnTo>
                    <a:pt x="618" y="21"/>
                  </a:lnTo>
                  <a:lnTo>
                    <a:pt x="616" y="21"/>
                  </a:lnTo>
                  <a:lnTo>
                    <a:pt x="616" y="21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3" name="Freeform 361"/>
            <p:cNvSpPr>
              <a:spLocks/>
            </p:cNvSpPr>
            <p:nvPr/>
          </p:nvSpPr>
          <p:spPr bwMode="auto">
            <a:xfrm>
              <a:off x="3254" y="1950"/>
              <a:ext cx="615" cy="7"/>
            </a:xfrm>
            <a:custGeom>
              <a:avLst/>
              <a:gdLst>
                <a:gd name="T0" fmla="*/ 0 w 615"/>
                <a:gd name="T1" fmla="*/ 7 h 7"/>
                <a:gd name="T2" fmla="*/ 5 w 615"/>
                <a:gd name="T3" fmla="*/ 0 h 7"/>
                <a:gd name="T4" fmla="*/ 610 w 615"/>
                <a:gd name="T5" fmla="*/ 0 h 7"/>
                <a:gd name="T6" fmla="*/ 615 w 615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">
                  <a:moveTo>
                    <a:pt x="0" y="7"/>
                  </a:moveTo>
                  <a:lnTo>
                    <a:pt x="5" y="0"/>
                  </a:lnTo>
                  <a:lnTo>
                    <a:pt x="610" y="0"/>
                  </a:lnTo>
                  <a:lnTo>
                    <a:pt x="615" y="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4" name="Freeform 362"/>
            <p:cNvSpPr>
              <a:spLocks noEditPoints="1"/>
            </p:cNvSpPr>
            <p:nvPr/>
          </p:nvSpPr>
          <p:spPr bwMode="auto">
            <a:xfrm>
              <a:off x="3293" y="1814"/>
              <a:ext cx="537" cy="104"/>
            </a:xfrm>
            <a:custGeom>
              <a:avLst/>
              <a:gdLst>
                <a:gd name="T0" fmla="*/ 535 w 537"/>
                <a:gd name="T1" fmla="*/ 38 h 104"/>
                <a:gd name="T2" fmla="*/ 537 w 537"/>
                <a:gd name="T3" fmla="*/ 100 h 104"/>
                <a:gd name="T4" fmla="*/ 533 w 537"/>
                <a:gd name="T5" fmla="*/ 104 h 104"/>
                <a:gd name="T6" fmla="*/ 441 w 537"/>
                <a:gd name="T7" fmla="*/ 102 h 104"/>
                <a:gd name="T8" fmla="*/ 441 w 537"/>
                <a:gd name="T9" fmla="*/ 40 h 104"/>
                <a:gd name="T10" fmla="*/ 443 w 537"/>
                <a:gd name="T11" fmla="*/ 38 h 104"/>
                <a:gd name="T12" fmla="*/ 406 w 537"/>
                <a:gd name="T13" fmla="*/ 83 h 104"/>
                <a:gd name="T14" fmla="*/ 430 w 537"/>
                <a:gd name="T15" fmla="*/ 85 h 104"/>
                <a:gd name="T16" fmla="*/ 430 w 537"/>
                <a:gd name="T17" fmla="*/ 102 h 104"/>
                <a:gd name="T18" fmla="*/ 428 w 537"/>
                <a:gd name="T19" fmla="*/ 104 h 104"/>
                <a:gd name="T20" fmla="*/ 359 w 537"/>
                <a:gd name="T21" fmla="*/ 104 h 104"/>
                <a:gd name="T22" fmla="*/ 359 w 537"/>
                <a:gd name="T23" fmla="*/ 85 h 104"/>
                <a:gd name="T24" fmla="*/ 360 w 537"/>
                <a:gd name="T25" fmla="*/ 83 h 104"/>
                <a:gd name="T26" fmla="*/ 430 w 537"/>
                <a:gd name="T27" fmla="*/ 36 h 104"/>
                <a:gd name="T28" fmla="*/ 430 w 537"/>
                <a:gd name="T29" fmla="*/ 64 h 104"/>
                <a:gd name="T30" fmla="*/ 428 w 537"/>
                <a:gd name="T31" fmla="*/ 66 h 104"/>
                <a:gd name="T32" fmla="*/ 359 w 537"/>
                <a:gd name="T33" fmla="*/ 64 h 104"/>
                <a:gd name="T34" fmla="*/ 359 w 537"/>
                <a:gd name="T35" fmla="*/ 38 h 104"/>
                <a:gd name="T36" fmla="*/ 360 w 537"/>
                <a:gd name="T37" fmla="*/ 36 h 104"/>
                <a:gd name="T38" fmla="*/ 428 w 537"/>
                <a:gd name="T39" fmla="*/ 0 h 104"/>
                <a:gd name="T40" fmla="*/ 430 w 537"/>
                <a:gd name="T41" fmla="*/ 17 h 104"/>
                <a:gd name="T42" fmla="*/ 428 w 537"/>
                <a:gd name="T43" fmla="*/ 21 h 104"/>
                <a:gd name="T44" fmla="*/ 359 w 537"/>
                <a:gd name="T45" fmla="*/ 21 h 104"/>
                <a:gd name="T46" fmla="*/ 357 w 537"/>
                <a:gd name="T47" fmla="*/ 2 h 104"/>
                <a:gd name="T48" fmla="*/ 359 w 537"/>
                <a:gd name="T49" fmla="*/ 0 h 104"/>
                <a:gd name="T50" fmla="*/ 351 w 537"/>
                <a:gd name="T51" fmla="*/ 36 h 104"/>
                <a:gd name="T52" fmla="*/ 353 w 537"/>
                <a:gd name="T53" fmla="*/ 38 h 104"/>
                <a:gd name="T54" fmla="*/ 351 w 537"/>
                <a:gd name="T55" fmla="*/ 102 h 104"/>
                <a:gd name="T56" fmla="*/ 289 w 537"/>
                <a:gd name="T57" fmla="*/ 91 h 104"/>
                <a:gd name="T58" fmla="*/ 4 w 537"/>
                <a:gd name="T59" fmla="*/ 104 h 104"/>
                <a:gd name="T60" fmla="*/ 0 w 537"/>
                <a:gd name="T61" fmla="*/ 100 h 104"/>
                <a:gd name="T62" fmla="*/ 0 w 537"/>
                <a:gd name="T63" fmla="*/ 36 h 104"/>
                <a:gd name="T64" fmla="*/ 259 w 537"/>
                <a:gd name="T65" fmla="*/ 0 h 104"/>
                <a:gd name="T66" fmla="*/ 351 w 537"/>
                <a:gd name="T67" fmla="*/ 0 h 104"/>
                <a:gd name="T68" fmla="*/ 351 w 537"/>
                <a:gd name="T69" fmla="*/ 19 h 104"/>
                <a:gd name="T70" fmla="*/ 349 w 537"/>
                <a:gd name="T71" fmla="*/ 21 h 104"/>
                <a:gd name="T72" fmla="*/ 257 w 537"/>
                <a:gd name="T73" fmla="*/ 19 h 104"/>
                <a:gd name="T74" fmla="*/ 257 w 537"/>
                <a:gd name="T75" fmla="*/ 2 h 104"/>
                <a:gd name="T76" fmla="*/ 259 w 537"/>
                <a:gd name="T77" fmla="*/ 0 h 104"/>
                <a:gd name="T78" fmla="*/ 248 w 537"/>
                <a:gd name="T79" fmla="*/ 0 h 104"/>
                <a:gd name="T80" fmla="*/ 248 w 537"/>
                <a:gd name="T81" fmla="*/ 19 h 104"/>
                <a:gd name="T82" fmla="*/ 246 w 537"/>
                <a:gd name="T83" fmla="*/ 21 h 104"/>
                <a:gd name="T84" fmla="*/ 154 w 537"/>
                <a:gd name="T85" fmla="*/ 19 h 104"/>
                <a:gd name="T86" fmla="*/ 152 w 537"/>
                <a:gd name="T87" fmla="*/ 2 h 104"/>
                <a:gd name="T88" fmla="*/ 156 w 537"/>
                <a:gd name="T89" fmla="*/ 0 h 104"/>
                <a:gd name="T90" fmla="*/ 145 w 537"/>
                <a:gd name="T91" fmla="*/ 0 h 104"/>
                <a:gd name="T92" fmla="*/ 145 w 537"/>
                <a:gd name="T93" fmla="*/ 17 h 104"/>
                <a:gd name="T94" fmla="*/ 143 w 537"/>
                <a:gd name="T95" fmla="*/ 21 h 104"/>
                <a:gd name="T96" fmla="*/ 53 w 537"/>
                <a:gd name="T97" fmla="*/ 21 h 104"/>
                <a:gd name="T98" fmla="*/ 51 w 537"/>
                <a:gd name="T99" fmla="*/ 2 h 104"/>
                <a:gd name="T100" fmla="*/ 53 w 537"/>
                <a:gd name="T101" fmla="*/ 0 h 104"/>
                <a:gd name="T102" fmla="*/ 26 w 537"/>
                <a:gd name="T103" fmla="*/ 0 h 104"/>
                <a:gd name="T104" fmla="*/ 28 w 537"/>
                <a:gd name="T105" fmla="*/ 4 h 104"/>
                <a:gd name="T106" fmla="*/ 26 w 537"/>
                <a:gd name="T107" fmla="*/ 21 h 104"/>
                <a:gd name="T108" fmla="*/ 4 w 537"/>
                <a:gd name="T109" fmla="*/ 21 h 104"/>
                <a:gd name="T110" fmla="*/ 2 w 537"/>
                <a:gd name="T111" fmla="*/ 17 h 104"/>
                <a:gd name="T112" fmla="*/ 2 w 537"/>
                <a:gd name="T1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7" h="104">
                  <a:moveTo>
                    <a:pt x="443" y="38"/>
                  </a:moveTo>
                  <a:lnTo>
                    <a:pt x="533" y="38"/>
                  </a:lnTo>
                  <a:lnTo>
                    <a:pt x="533" y="38"/>
                  </a:lnTo>
                  <a:lnTo>
                    <a:pt x="535" y="38"/>
                  </a:lnTo>
                  <a:lnTo>
                    <a:pt x="535" y="38"/>
                  </a:lnTo>
                  <a:lnTo>
                    <a:pt x="535" y="38"/>
                  </a:lnTo>
                  <a:lnTo>
                    <a:pt x="537" y="40"/>
                  </a:lnTo>
                  <a:lnTo>
                    <a:pt x="537" y="40"/>
                  </a:lnTo>
                  <a:lnTo>
                    <a:pt x="537" y="40"/>
                  </a:lnTo>
                  <a:lnTo>
                    <a:pt x="537" y="40"/>
                  </a:lnTo>
                  <a:lnTo>
                    <a:pt x="537" y="100"/>
                  </a:lnTo>
                  <a:lnTo>
                    <a:pt x="537" y="100"/>
                  </a:lnTo>
                  <a:lnTo>
                    <a:pt x="537" y="102"/>
                  </a:lnTo>
                  <a:lnTo>
                    <a:pt x="537" y="102"/>
                  </a:lnTo>
                  <a:lnTo>
                    <a:pt x="535" y="102"/>
                  </a:lnTo>
                  <a:lnTo>
                    <a:pt x="535" y="104"/>
                  </a:lnTo>
                  <a:lnTo>
                    <a:pt x="535" y="104"/>
                  </a:lnTo>
                  <a:lnTo>
                    <a:pt x="533" y="104"/>
                  </a:lnTo>
                  <a:lnTo>
                    <a:pt x="533" y="104"/>
                  </a:lnTo>
                  <a:lnTo>
                    <a:pt x="443" y="104"/>
                  </a:lnTo>
                  <a:lnTo>
                    <a:pt x="443" y="104"/>
                  </a:lnTo>
                  <a:lnTo>
                    <a:pt x="443" y="104"/>
                  </a:lnTo>
                  <a:lnTo>
                    <a:pt x="443" y="104"/>
                  </a:lnTo>
                  <a:lnTo>
                    <a:pt x="441" y="102"/>
                  </a:lnTo>
                  <a:lnTo>
                    <a:pt x="441" y="102"/>
                  </a:lnTo>
                  <a:lnTo>
                    <a:pt x="441" y="102"/>
                  </a:lnTo>
                  <a:lnTo>
                    <a:pt x="441" y="100"/>
                  </a:lnTo>
                  <a:lnTo>
                    <a:pt x="441" y="100"/>
                  </a:lnTo>
                  <a:lnTo>
                    <a:pt x="441" y="40"/>
                  </a:lnTo>
                  <a:lnTo>
                    <a:pt x="441" y="40"/>
                  </a:lnTo>
                  <a:lnTo>
                    <a:pt x="441" y="40"/>
                  </a:lnTo>
                  <a:lnTo>
                    <a:pt x="441" y="40"/>
                  </a:lnTo>
                  <a:lnTo>
                    <a:pt x="441" y="38"/>
                  </a:lnTo>
                  <a:lnTo>
                    <a:pt x="443" y="38"/>
                  </a:lnTo>
                  <a:lnTo>
                    <a:pt x="443" y="38"/>
                  </a:lnTo>
                  <a:lnTo>
                    <a:pt x="443" y="38"/>
                  </a:lnTo>
                  <a:lnTo>
                    <a:pt x="443" y="38"/>
                  </a:lnTo>
                  <a:close/>
                  <a:moveTo>
                    <a:pt x="360" y="83"/>
                  </a:moveTo>
                  <a:lnTo>
                    <a:pt x="383" y="83"/>
                  </a:lnTo>
                  <a:lnTo>
                    <a:pt x="383" y="76"/>
                  </a:lnTo>
                  <a:lnTo>
                    <a:pt x="406" y="76"/>
                  </a:lnTo>
                  <a:lnTo>
                    <a:pt x="406" y="83"/>
                  </a:lnTo>
                  <a:lnTo>
                    <a:pt x="428" y="83"/>
                  </a:lnTo>
                  <a:lnTo>
                    <a:pt x="428" y="83"/>
                  </a:lnTo>
                  <a:lnTo>
                    <a:pt x="428" y="83"/>
                  </a:lnTo>
                  <a:lnTo>
                    <a:pt x="430" y="83"/>
                  </a:lnTo>
                  <a:lnTo>
                    <a:pt x="430" y="85"/>
                  </a:lnTo>
                  <a:lnTo>
                    <a:pt x="430" y="85"/>
                  </a:lnTo>
                  <a:lnTo>
                    <a:pt x="430" y="85"/>
                  </a:lnTo>
                  <a:lnTo>
                    <a:pt x="430" y="85"/>
                  </a:lnTo>
                  <a:lnTo>
                    <a:pt x="430" y="87"/>
                  </a:lnTo>
                  <a:lnTo>
                    <a:pt x="430" y="102"/>
                  </a:lnTo>
                  <a:lnTo>
                    <a:pt x="430" y="102"/>
                  </a:lnTo>
                  <a:lnTo>
                    <a:pt x="430" y="102"/>
                  </a:lnTo>
                  <a:lnTo>
                    <a:pt x="430" y="104"/>
                  </a:lnTo>
                  <a:lnTo>
                    <a:pt x="430" y="104"/>
                  </a:lnTo>
                  <a:lnTo>
                    <a:pt x="430" y="104"/>
                  </a:lnTo>
                  <a:lnTo>
                    <a:pt x="428" y="104"/>
                  </a:lnTo>
                  <a:lnTo>
                    <a:pt x="428" y="104"/>
                  </a:lnTo>
                  <a:lnTo>
                    <a:pt x="428" y="104"/>
                  </a:lnTo>
                  <a:lnTo>
                    <a:pt x="360" y="104"/>
                  </a:lnTo>
                  <a:lnTo>
                    <a:pt x="360" y="104"/>
                  </a:lnTo>
                  <a:lnTo>
                    <a:pt x="360" y="104"/>
                  </a:lnTo>
                  <a:lnTo>
                    <a:pt x="359" y="104"/>
                  </a:lnTo>
                  <a:lnTo>
                    <a:pt x="359" y="104"/>
                  </a:lnTo>
                  <a:lnTo>
                    <a:pt x="359" y="104"/>
                  </a:lnTo>
                  <a:lnTo>
                    <a:pt x="359" y="102"/>
                  </a:lnTo>
                  <a:lnTo>
                    <a:pt x="359" y="102"/>
                  </a:lnTo>
                  <a:lnTo>
                    <a:pt x="359" y="102"/>
                  </a:lnTo>
                  <a:lnTo>
                    <a:pt x="359" y="87"/>
                  </a:lnTo>
                  <a:lnTo>
                    <a:pt x="359" y="85"/>
                  </a:lnTo>
                  <a:lnTo>
                    <a:pt x="359" y="85"/>
                  </a:lnTo>
                  <a:lnTo>
                    <a:pt x="359" y="85"/>
                  </a:lnTo>
                  <a:lnTo>
                    <a:pt x="359" y="85"/>
                  </a:lnTo>
                  <a:lnTo>
                    <a:pt x="359" y="83"/>
                  </a:lnTo>
                  <a:lnTo>
                    <a:pt x="360" y="83"/>
                  </a:lnTo>
                  <a:lnTo>
                    <a:pt x="360" y="83"/>
                  </a:lnTo>
                  <a:lnTo>
                    <a:pt x="360" y="83"/>
                  </a:lnTo>
                  <a:close/>
                  <a:moveTo>
                    <a:pt x="360" y="36"/>
                  </a:moveTo>
                  <a:lnTo>
                    <a:pt x="426" y="36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30" y="36"/>
                  </a:lnTo>
                  <a:lnTo>
                    <a:pt x="430" y="36"/>
                  </a:lnTo>
                  <a:lnTo>
                    <a:pt x="430" y="38"/>
                  </a:lnTo>
                  <a:lnTo>
                    <a:pt x="430" y="38"/>
                  </a:lnTo>
                  <a:lnTo>
                    <a:pt x="430" y="38"/>
                  </a:lnTo>
                  <a:lnTo>
                    <a:pt x="430" y="63"/>
                  </a:lnTo>
                  <a:lnTo>
                    <a:pt x="430" y="64"/>
                  </a:lnTo>
                  <a:lnTo>
                    <a:pt x="430" y="64"/>
                  </a:lnTo>
                  <a:lnTo>
                    <a:pt x="430" y="64"/>
                  </a:lnTo>
                  <a:lnTo>
                    <a:pt x="430" y="64"/>
                  </a:lnTo>
                  <a:lnTo>
                    <a:pt x="428" y="66"/>
                  </a:lnTo>
                  <a:lnTo>
                    <a:pt x="428" y="66"/>
                  </a:lnTo>
                  <a:lnTo>
                    <a:pt x="428" y="66"/>
                  </a:lnTo>
                  <a:lnTo>
                    <a:pt x="426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59" y="64"/>
                  </a:lnTo>
                  <a:lnTo>
                    <a:pt x="359" y="64"/>
                  </a:lnTo>
                  <a:lnTo>
                    <a:pt x="359" y="64"/>
                  </a:lnTo>
                  <a:lnTo>
                    <a:pt x="359" y="64"/>
                  </a:lnTo>
                  <a:lnTo>
                    <a:pt x="359" y="63"/>
                  </a:lnTo>
                  <a:lnTo>
                    <a:pt x="359" y="38"/>
                  </a:lnTo>
                  <a:lnTo>
                    <a:pt x="359" y="38"/>
                  </a:lnTo>
                  <a:lnTo>
                    <a:pt x="359" y="38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0" y="36"/>
                  </a:lnTo>
                  <a:lnTo>
                    <a:pt x="360" y="36"/>
                  </a:lnTo>
                  <a:lnTo>
                    <a:pt x="360" y="36"/>
                  </a:lnTo>
                  <a:lnTo>
                    <a:pt x="360" y="36"/>
                  </a:lnTo>
                  <a:close/>
                  <a:moveTo>
                    <a:pt x="360" y="0"/>
                  </a:moveTo>
                  <a:lnTo>
                    <a:pt x="428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30" y="0"/>
                  </a:lnTo>
                  <a:lnTo>
                    <a:pt x="430" y="2"/>
                  </a:lnTo>
                  <a:lnTo>
                    <a:pt x="430" y="2"/>
                  </a:lnTo>
                  <a:lnTo>
                    <a:pt x="430" y="2"/>
                  </a:lnTo>
                  <a:lnTo>
                    <a:pt x="430" y="17"/>
                  </a:lnTo>
                  <a:lnTo>
                    <a:pt x="430" y="19"/>
                  </a:lnTo>
                  <a:lnTo>
                    <a:pt x="430" y="19"/>
                  </a:lnTo>
                  <a:lnTo>
                    <a:pt x="430" y="19"/>
                  </a:lnTo>
                  <a:lnTo>
                    <a:pt x="428" y="19"/>
                  </a:lnTo>
                  <a:lnTo>
                    <a:pt x="428" y="21"/>
                  </a:lnTo>
                  <a:lnTo>
                    <a:pt x="428" y="21"/>
                  </a:lnTo>
                  <a:lnTo>
                    <a:pt x="428" y="21"/>
                  </a:lnTo>
                  <a:lnTo>
                    <a:pt x="428" y="21"/>
                  </a:lnTo>
                  <a:lnTo>
                    <a:pt x="360" y="21"/>
                  </a:lnTo>
                  <a:lnTo>
                    <a:pt x="359" y="21"/>
                  </a:lnTo>
                  <a:lnTo>
                    <a:pt x="359" y="21"/>
                  </a:lnTo>
                  <a:lnTo>
                    <a:pt x="359" y="21"/>
                  </a:lnTo>
                  <a:lnTo>
                    <a:pt x="359" y="19"/>
                  </a:lnTo>
                  <a:lnTo>
                    <a:pt x="359" y="19"/>
                  </a:lnTo>
                  <a:lnTo>
                    <a:pt x="359" y="19"/>
                  </a:lnTo>
                  <a:lnTo>
                    <a:pt x="357" y="19"/>
                  </a:lnTo>
                  <a:lnTo>
                    <a:pt x="357" y="17"/>
                  </a:lnTo>
                  <a:lnTo>
                    <a:pt x="357" y="2"/>
                  </a:lnTo>
                  <a:lnTo>
                    <a:pt x="357" y="2"/>
                  </a:lnTo>
                  <a:lnTo>
                    <a:pt x="359" y="2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60" y="0"/>
                  </a:lnTo>
                  <a:close/>
                  <a:moveTo>
                    <a:pt x="4" y="34"/>
                  </a:moveTo>
                  <a:lnTo>
                    <a:pt x="349" y="34"/>
                  </a:lnTo>
                  <a:lnTo>
                    <a:pt x="351" y="34"/>
                  </a:lnTo>
                  <a:lnTo>
                    <a:pt x="351" y="36"/>
                  </a:lnTo>
                  <a:lnTo>
                    <a:pt x="351" y="36"/>
                  </a:lnTo>
                  <a:lnTo>
                    <a:pt x="353" y="36"/>
                  </a:lnTo>
                  <a:lnTo>
                    <a:pt x="353" y="36"/>
                  </a:lnTo>
                  <a:lnTo>
                    <a:pt x="353" y="38"/>
                  </a:lnTo>
                  <a:lnTo>
                    <a:pt x="353" y="38"/>
                  </a:lnTo>
                  <a:lnTo>
                    <a:pt x="353" y="38"/>
                  </a:lnTo>
                  <a:lnTo>
                    <a:pt x="353" y="100"/>
                  </a:lnTo>
                  <a:lnTo>
                    <a:pt x="353" y="100"/>
                  </a:lnTo>
                  <a:lnTo>
                    <a:pt x="353" y="100"/>
                  </a:lnTo>
                  <a:lnTo>
                    <a:pt x="353" y="102"/>
                  </a:lnTo>
                  <a:lnTo>
                    <a:pt x="353" y="102"/>
                  </a:lnTo>
                  <a:lnTo>
                    <a:pt x="351" y="102"/>
                  </a:lnTo>
                  <a:lnTo>
                    <a:pt x="351" y="102"/>
                  </a:lnTo>
                  <a:lnTo>
                    <a:pt x="351" y="104"/>
                  </a:lnTo>
                  <a:lnTo>
                    <a:pt x="349" y="104"/>
                  </a:lnTo>
                  <a:lnTo>
                    <a:pt x="314" y="104"/>
                  </a:lnTo>
                  <a:lnTo>
                    <a:pt x="314" y="91"/>
                  </a:lnTo>
                  <a:lnTo>
                    <a:pt x="289" y="91"/>
                  </a:lnTo>
                  <a:lnTo>
                    <a:pt x="289" y="102"/>
                  </a:lnTo>
                  <a:lnTo>
                    <a:pt x="66" y="102"/>
                  </a:lnTo>
                  <a:lnTo>
                    <a:pt x="66" y="91"/>
                  </a:lnTo>
                  <a:lnTo>
                    <a:pt x="39" y="91"/>
                  </a:lnTo>
                  <a:lnTo>
                    <a:pt x="39" y="104"/>
                  </a:lnTo>
                  <a:lnTo>
                    <a:pt x="4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4" y="34"/>
                  </a:lnTo>
                  <a:close/>
                  <a:moveTo>
                    <a:pt x="259" y="0"/>
                  </a:moveTo>
                  <a:lnTo>
                    <a:pt x="349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1" y="2"/>
                  </a:lnTo>
                  <a:lnTo>
                    <a:pt x="351" y="2"/>
                  </a:lnTo>
                  <a:lnTo>
                    <a:pt x="351" y="2"/>
                  </a:lnTo>
                  <a:lnTo>
                    <a:pt x="351" y="17"/>
                  </a:lnTo>
                  <a:lnTo>
                    <a:pt x="351" y="19"/>
                  </a:lnTo>
                  <a:lnTo>
                    <a:pt x="351" y="19"/>
                  </a:lnTo>
                  <a:lnTo>
                    <a:pt x="351" y="19"/>
                  </a:lnTo>
                  <a:lnTo>
                    <a:pt x="351" y="19"/>
                  </a:lnTo>
                  <a:lnTo>
                    <a:pt x="349" y="21"/>
                  </a:lnTo>
                  <a:lnTo>
                    <a:pt x="349" y="21"/>
                  </a:lnTo>
                  <a:lnTo>
                    <a:pt x="349" y="21"/>
                  </a:lnTo>
                  <a:lnTo>
                    <a:pt x="349" y="21"/>
                  </a:lnTo>
                  <a:lnTo>
                    <a:pt x="259" y="21"/>
                  </a:lnTo>
                  <a:lnTo>
                    <a:pt x="259" y="21"/>
                  </a:lnTo>
                  <a:lnTo>
                    <a:pt x="259" y="21"/>
                  </a:lnTo>
                  <a:lnTo>
                    <a:pt x="257" y="21"/>
                  </a:lnTo>
                  <a:lnTo>
                    <a:pt x="257" y="19"/>
                  </a:lnTo>
                  <a:lnTo>
                    <a:pt x="257" y="19"/>
                  </a:lnTo>
                  <a:lnTo>
                    <a:pt x="257" y="19"/>
                  </a:lnTo>
                  <a:lnTo>
                    <a:pt x="257" y="19"/>
                  </a:lnTo>
                  <a:lnTo>
                    <a:pt x="257" y="17"/>
                  </a:lnTo>
                  <a:lnTo>
                    <a:pt x="257" y="2"/>
                  </a:lnTo>
                  <a:lnTo>
                    <a:pt x="257" y="2"/>
                  </a:lnTo>
                  <a:lnTo>
                    <a:pt x="257" y="2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59" y="0"/>
                  </a:lnTo>
                  <a:close/>
                  <a:moveTo>
                    <a:pt x="156" y="0"/>
                  </a:moveTo>
                  <a:lnTo>
                    <a:pt x="244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48" y="17"/>
                  </a:lnTo>
                  <a:lnTo>
                    <a:pt x="248" y="19"/>
                  </a:lnTo>
                  <a:lnTo>
                    <a:pt x="248" y="19"/>
                  </a:lnTo>
                  <a:lnTo>
                    <a:pt x="248" y="19"/>
                  </a:lnTo>
                  <a:lnTo>
                    <a:pt x="248" y="19"/>
                  </a:lnTo>
                  <a:lnTo>
                    <a:pt x="246" y="21"/>
                  </a:lnTo>
                  <a:lnTo>
                    <a:pt x="246" y="21"/>
                  </a:lnTo>
                  <a:lnTo>
                    <a:pt x="246" y="21"/>
                  </a:lnTo>
                  <a:lnTo>
                    <a:pt x="244" y="21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4" y="21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52" y="19"/>
                  </a:lnTo>
                  <a:lnTo>
                    <a:pt x="152" y="19"/>
                  </a:lnTo>
                  <a:lnTo>
                    <a:pt x="152" y="17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6" y="0"/>
                  </a:lnTo>
                  <a:lnTo>
                    <a:pt x="156" y="0"/>
                  </a:lnTo>
                  <a:close/>
                  <a:moveTo>
                    <a:pt x="53" y="0"/>
                  </a:moveTo>
                  <a:lnTo>
                    <a:pt x="143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5" y="19"/>
                  </a:lnTo>
                  <a:lnTo>
                    <a:pt x="145" y="19"/>
                  </a:lnTo>
                  <a:lnTo>
                    <a:pt x="145" y="19"/>
                  </a:lnTo>
                  <a:lnTo>
                    <a:pt x="145" y="21"/>
                  </a:lnTo>
                  <a:lnTo>
                    <a:pt x="143" y="21"/>
                  </a:lnTo>
                  <a:lnTo>
                    <a:pt x="143" y="21"/>
                  </a:lnTo>
                  <a:lnTo>
                    <a:pt x="143" y="21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7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4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17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5" name="Freeform 363"/>
            <p:cNvSpPr>
              <a:spLocks/>
            </p:cNvSpPr>
            <p:nvPr/>
          </p:nvSpPr>
          <p:spPr bwMode="auto">
            <a:xfrm>
              <a:off x="3734" y="1852"/>
              <a:ext cx="96" cy="66"/>
            </a:xfrm>
            <a:custGeom>
              <a:avLst/>
              <a:gdLst>
                <a:gd name="T0" fmla="*/ 2 w 96"/>
                <a:gd name="T1" fmla="*/ 0 h 66"/>
                <a:gd name="T2" fmla="*/ 92 w 96"/>
                <a:gd name="T3" fmla="*/ 0 h 66"/>
                <a:gd name="T4" fmla="*/ 92 w 96"/>
                <a:gd name="T5" fmla="*/ 0 h 66"/>
                <a:gd name="T6" fmla="*/ 94 w 96"/>
                <a:gd name="T7" fmla="*/ 0 h 66"/>
                <a:gd name="T8" fmla="*/ 94 w 96"/>
                <a:gd name="T9" fmla="*/ 0 h 66"/>
                <a:gd name="T10" fmla="*/ 94 w 96"/>
                <a:gd name="T11" fmla="*/ 0 h 66"/>
                <a:gd name="T12" fmla="*/ 96 w 96"/>
                <a:gd name="T13" fmla="*/ 2 h 66"/>
                <a:gd name="T14" fmla="*/ 96 w 96"/>
                <a:gd name="T15" fmla="*/ 2 h 66"/>
                <a:gd name="T16" fmla="*/ 96 w 96"/>
                <a:gd name="T17" fmla="*/ 2 h 66"/>
                <a:gd name="T18" fmla="*/ 96 w 96"/>
                <a:gd name="T19" fmla="*/ 2 h 66"/>
                <a:gd name="T20" fmla="*/ 96 w 96"/>
                <a:gd name="T21" fmla="*/ 62 h 66"/>
                <a:gd name="T22" fmla="*/ 96 w 96"/>
                <a:gd name="T23" fmla="*/ 62 h 66"/>
                <a:gd name="T24" fmla="*/ 96 w 96"/>
                <a:gd name="T25" fmla="*/ 64 h 66"/>
                <a:gd name="T26" fmla="*/ 96 w 96"/>
                <a:gd name="T27" fmla="*/ 64 h 66"/>
                <a:gd name="T28" fmla="*/ 94 w 96"/>
                <a:gd name="T29" fmla="*/ 64 h 66"/>
                <a:gd name="T30" fmla="*/ 94 w 96"/>
                <a:gd name="T31" fmla="*/ 66 h 66"/>
                <a:gd name="T32" fmla="*/ 94 w 96"/>
                <a:gd name="T33" fmla="*/ 66 h 66"/>
                <a:gd name="T34" fmla="*/ 92 w 96"/>
                <a:gd name="T35" fmla="*/ 66 h 66"/>
                <a:gd name="T36" fmla="*/ 92 w 96"/>
                <a:gd name="T37" fmla="*/ 66 h 66"/>
                <a:gd name="T38" fmla="*/ 2 w 96"/>
                <a:gd name="T39" fmla="*/ 66 h 66"/>
                <a:gd name="T40" fmla="*/ 2 w 96"/>
                <a:gd name="T41" fmla="*/ 66 h 66"/>
                <a:gd name="T42" fmla="*/ 2 w 96"/>
                <a:gd name="T43" fmla="*/ 66 h 66"/>
                <a:gd name="T44" fmla="*/ 2 w 96"/>
                <a:gd name="T45" fmla="*/ 66 h 66"/>
                <a:gd name="T46" fmla="*/ 0 w 96"/>
                <a:gd name="T47" fmla="*/ 64 h 66"/>
                <a:gd name="T48" fmla="*/ 0 w 96"/>
                <a:gd name="T49" fmla="*/ 64 h 66"/>
                <a:gd name="T50" fmla="*/ 0 w 96"/>
                <a:gd name="T51" fmla="*/ 64 h 66"/>
                <a:gd name="T52" fmla="*/ 0 w 96"/>
                <a:gd name="T53" fmla="*/ 62 h 66"/>
                <a:gd name="T54" fmla="*/ 0 w 96"/>
                <a:gd name="T55" fmla="*/ 62 h 66"/>
                <a:gd name="T56" fmla="*/ 0 w 96"/>
                <a:gd name="T57" fmla="*/ 2 h 66"/>
                <a:gd name="T58" fmla="*/ 0 w 96"/>
                <a:gd name="T59" fmla="*/ 2 h 66"/>
                <a:gd name="T60" fmla="*/ 0 w 96"/>
                <a:gd name="T61" fmla="*/ 2 h 66"/>
                <a:gd name="T62" fmla="*/ 0 w 96"/>
                <a:gd name="T63" fmla="*/ 2 h 66"/>
                <a:gd name="T64" fmla="*/ 0 w 96"/>
                <a:gd name="T65" fmla="*/ 0 h 66"/>
                <a:gd name="T66" fmla="*/ 2 w 96"/>
                <a:gd name="T67" fmla="*/ 0 h 66"/>
                <a:gd name="T68" fmla="*/ 2 w 96"/>
                <a:gd name="T69" fmla="*/ 0 h 66"/>
                <a:gd name="T70" fmla="*/ 2 w 96"/>
                <a:gd name="T71" fmla="*/ 0 h 66"/>
                <a:gd name="T72" fmla="*/ 2 w 96"/>
                <a:gd name="T7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66">
                  <a:moveTo>
                    <a:pt x="2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94" y="64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2" y="66"/>
                  </a:lnTo>
                  <a:lnTo>
                    <a:pt x="9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6" name="Freeform 364"/>
            <p:cNvSpPr>
              <a:spLocks/>
            </p:cNvSpPr>
            <p:nvPr/>
          </p:nvSpPr>
          <p:spPr bwMode="auto">
            <a:xfrm>
              <a:off x="3652" y="1890"/>
              <a:ext cx="71" cy="28"/>
            </a:xfrm>
            <a:custGeom>
              <a:avLst/>
              <a:gdLst>
                <a:gd name="T0" fmla="*/ 1 w 71"/>
                <a:gd name="T1" fmla="*/ 7 h 28"/>
                <a:gd name="T2" fmla="*/ 24 w 71"/>
                <a:gd name="T3" fmla="*/ 7 h 28"/>
                <a:gd name="T4" fmla="*/ 24 w 71"/>
                <a:gd name="T5" fmla="*/ 0 h 28"/>
                <a:gd name="T6" fmla="*/ 47 w 71"/>
                <a:gd name="T7" fmla="*/ 0 h 28"/>
                <a:gd name="T8" fmla="*/ 47 w 71"/>
                <a:gd name="T9" fmla="*/ 7 h 28"/>
                <a:gd name="T10" fmla="*/ 69 w 71"/>
                <a:gd name="T11" fmla="*/ 7 h 28"/>
                <a:gd name="T12" fmla="*/ 69 w 71"/>
                <a:gd name="T13" fmla="*/ 7 h 28"/>
                <a:gd name="T14" fmla="*/ 69 w 71"/>
                <a:gd name="T15" fmla="*/ 7 h 28"/>
                <a:gd name="T16" fmla="*/ 71 w 71"/>
                <a:gd name="T17" fmla="*/ 7 h 28"/>
                <a:gd name="T18" fmla="*/ 71 w 71"/>
                <a:gd name="T19" fmla="*/ 9 h 28"/>
                <a:gd name="T20" fmla="*/ 71 w 71"/>
                <a:gd name="T21" fmla="*/ 9 h 28"/>
                <a:gd name="T22" fmla="*/ 71 w 71"/>
                <a:gd name="T23" fmla="*/ 9 h 28"/>
                <a:gd name="T24" fmla="*/ 71 w 71"/>
                <a:gd name="T25" fmla="*/ 9 h 28"/>
                <a:gd name="T26" fmla="*/ 71 w 71"/>
                <a:gd name="T27" fmla="*/ 11 h 28"/>
                <a:gd name="T28" fmla="*/ 71 w 71"/>
                <a:gd name="T29" fmla="*/ 26 h 28"/>
                <a:gd name="T30" fmla="*/ 71 w 71"/>
                <a:gd name="T31" fmla="*/ 26 h 28"/>
                <a:gd name="T32" fmla="*/ 71 w 71"/>
                <a:gd name="T33" fmla="*/ 26 h 28"/>
                <a:gd name="T34" fmla="*/ 71 w 71"/>
                <a:gd name="T35" fmla="*/ 28 h 28"/>
                <a:gd name="T36" fmla="*/ 71 w 71"/>
                <a:gd name="T37" fmla="*/ 28 h 28"/>
                <a:gd name="T38" fmla="*/ 71 w 71"/>
                <a:gd name="T39" fmla="*/ 28 h 28"/>
                <a:gd name="T40" fmla="*/ 69 w 71"/>
                <a:gd name="T41" fmla="*/ 28 h 28"/>
                <a:gd name="T42" fmla="*/ 69 w 71"/>
                <a:gd name="T43" fmla="*/ 28 h 28"/>
                <a:gd name="T44" fmla="*/ 69 w 71"/>
                <a:gd name="T45" fmla="*/ 28 h 28"/>
                <a:gd name="T46" fmla="*/ 1 w 71"/>
                <a:gd name="T47" fmla="*/ 28 h 28"/>
                <a:gd name="T48" fmla="*/ 1 w 71"/>
                <a:gd name="T49" fmla="*/ 28 h 28"/>
                <a:gd name="T50" fmla="*/ 1 w 71"/>
                <a:gd name="T51" fmla="*/ 28 h 28"/>
                <a:gd name="T52" fmla="*/ 0 w 71"/>
                <a:gd name="T53" fmla="*/ 28 h 28"/>
                <a:gd name="T54" fmla="*/ 0 w 71"/>
                <a:gd name="T55" fmla="*/ 28 h 28"/>
                <a:gd name="T56" fmla="*/ 0 w 71"/>
                <a:gd name="T57" fmla="*/ 28 h 28"/>
                <a:gd name="T58" fmla="*/ 0 w 71"/>
                <a:gd name="T59" fmla="*/ 26 h 28"/>
                <a:gd name="T60" fmla="*/ 0 w 71"/>
                <a:gd name="T61" fmla="*/ 26 h 28"/>
                <a:gd name="T62" fmla="*/ 0 w 71"/>
                <a:gd name="T63" fmla="*/ 26 h 28"/>
                <a:gd name="T64" fmla="*/ 0 w 71"/>
                <a:gd name="T65" fmla="*/ 11 h 28"/>
                <a:gd name="T66" fmla="*/ 0 w 71"/>
                <a:gd name="T67" fmla="*/ 9 h 28"/>
                <a:gd name="T68" fmla="*/ 0 w 71"/>
                <a:gd name="T69" fmla="*/ 9 h 28"/>
                <a:gd name="T70" fmla="*/ 0 w 71"/>
                <a:gd name="T71" fmla="*/ 9 h 28"/>
                <a:gd name="T72" fmla="*/ 0 w 71"/>
                <a:gd name="T73" fmla="*/ 9 h 28"/>
                <a:gd name="T74" fmla="*/ 0 w 71"/>
                <a:gd name="T75" fmla="*/ 7 h 28"/>
                <a:gd name="T76" fmla="*/ 1 w 71"/>
                <a:gd name="T77" fmla="*/ 7 h 28"/>
                <a:gd name="T78" fmla="*/ 1 w 71"/>
                <a:gd name="T79" fmla="*/ 7 h 28"/>
                <a:gd name="T80" fmla="*/ 1 w 71"/>
                <a:gd name="T81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" h="28">
                  <a:moveTo>
                    <a:pt x="1" y="7"/>
                  </a:moveTo>
                  <a:lnTo>
                    <a:pt x="24" y="7"/>
                  </a:lnTo>
                  <a:lnTo>
                    <a:pt x="24" y="0"/>
                  </a:lnTo>
                  <a:lnTo>
                    <a:pt x="47" y="0"/>
                  </a:lnTo>
                  <a:lnTo>
                    <a:pt x="47" y="7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1" y="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1" y="11"/>
                  </a:lnTo>
                  <a:lnTo>
                    <a:pt x="71" y="26"/>
                  </a:lnTo>
                  <a:lnTo>
                    <a:pt x="71" y="26"/>
                  </a:lnTo>
                  <a:lnTo>
                    <a:pt x="71" y="26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69" y="28"/>
                  </a:lnTo>
                  <a:lnTo>
                    <a:pt x="69" y="28"/>
                  </a:lnTo>
                  <a:lnTo>
                    <a:pt x="69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7" name="Freeform 365"/>
            <p:cNvSpPr>
              <a:spLocks/>
            </p:cNvSpPr>
            <p:nvPr/>
          </p:nvSpPr>
          <p:spPr bwMode="auto">
            <a:xfrm>
              <a:off x="3652" y="1850"/>
              <a:ext cx="71" cy="30"/>
            </a:xfrm>
            <a:custGeom>
              <a:avLst/>
              <a:gdLst>
                <a:gd name="T0" fmla="*/ 1 w 71"/>
                <a:gd name="T1" fmla="*/ 0 h 30"/>
                <a:gd name="T2" fmla="*/ 67 w 71"/>
                <a:gd name="T3" fmla="*/ 0 h 30"/>
                <a:gd name="T4" fmla="*/ 69 w 71"/>
                <a:gd name="T5" fmla="*/ 0 h 30"/>
                <a:gd name="T6" fmla="*/ 69 w 71"/>
                <a:gd name="T7" fmla="*/ 0 h 30"/>
                <a:gd name="T8" fmla="*/ 69 w 71"/>
                <a:gd name="T9" fmla="*/ 0 h 30"/>
                <a:gd name="T10" fmla="*/ 71 w 71"/>
                <a:gd name="T11" fmla="*/ 0 h 30"/>
                <a:gd name="T12" fmla="*/ 71 w 71"/>
                <a:gd name="T13" fmla="*/ 0 h 30"/>
                <a:gd name="T14" fmla="*/ 71 w 71"/>
                <a:gd name="T15" fmla="*/ 2 h 30"/>
                <a:gd name="T16" fmla="*/ 71 w 71"/>
                <a:gd name="T17" fmla="*/ 2 h 30"/>
                <a:gd name="T18" fmla="*/ 71 w 71"/>
                <a:gd name="T19" fmla="*/ 2 h 30"/>
                <a:gd name="T20" fmla="*/ 71 w 71"/>
                <a:gd name="T21" fmla="*/ 27 h 30"/>
                <a:gd name="T22" fmla="*/ 71 w 71"/>
                <a:gd name="T23" fmla="*/ 28 h 30"/>
                <a:gd name="T24" fmla="*/ 71 w 71"/>
                <a:gd name="T25" fmla="*/ 28 h 30"/>
                <a:gd name="T26" fmla="*/ 71 w 71"/>
                <a:gd name="T27" fmla="*/ 28 h 30"/>
                <a:gd name="T28" fmla="*/ 71 w 71"/>
                <a:gd name="T29" fmla="*/ 28 h 30"/>
                <a:gd name="T30" fmla="*/ 69 w 71"/>
                <a:gd name="T31" fmla="*/ 30 h 30"/>
                <a:gd name="T32" fmla="*/ 69 w 71"/>
                <a:gd name="T33" fmla="*/ 30 h 30"/>
                <a:gd name="T34" fmla="*/ 69 w 71"/>
                <a:gd name="T35" fmla="*/ 30 h 30"/>
                <a:gd name="T36" fmla="*/ 67 w 71"/>
                <a:gd name="T37" fmla="*/ 30 h 30"/>
                <a:gd name="T38" fmla="*/ 1 w 71"/>
                <a:gd name="T39" fmla="*/ 30 h 30"/>
                <a:gd name="T40" fmla="*/ 1 w 71"/>
                <a:gd name="T41" fmla="*/ 30 h 30"/>
                <a:gd name="T42" fmla="*/ 1 w 71"/>
                <a:gd name="T43" fmla="*/ 30 h 30"/>
                <a:gd name="T44" fmla="*/ 1 w 71"/>
                <a:gd name="T45" fmla="*/ 30 h 30"/>
                <a:gd name="T46" fmla="*/ 0 w 71"/>
                <a:gd name="T47" fmla="*/ 28 h 30"/>
                <a:gd name="T48" fmla="*/ 0 w 71"/>
                <a:gd name="T49" fmla="*/ 28 h 30"/>
                <a:gd name="T50" fmla="*/ 0 w 71"/>
                <a:gd name="T51" fmla="*/ 28 h 30"/>
                <a:gd name="T52" fmla="*/ 0 w 71"/>
                <a:gd name="T53" fmla="*/ 28 h 30"/>
                <a:gd name="T54" fmla="*/ 0 w 71"/>
                <a:gd name="T55" fmla="*/ 27 h 30"/>
                <a:gd name="T56" fmla="*/ 0 w 71"/>
                <a:gd name="T57" fmla="*/ 2 h 30"/>
                <a:gd name="T58" fmla="*/ 0 w 71"/>
                <a:gd name="T59" fmla="*/ 2 h 30"/>
                <a:gd name="T60" fmla="*/ 0 w 71"/>
                <a:gd name="T61" fmla="*/ 2 h 30"/>
                <a:gd name="T62" fmla="*/ 0 w 71"/>
                <a:gd name="T63" fmla="*/ 0 h 30"/>
                <a:gd name="T64" fmla="*/ 0 w 71"/>
                <a:gd name="T65" fmla="*/ 0 h 30"/>
                <a:gd name="T66" fmla="*/ 1 w 71"/>
                <a:gd name="T67" fmla="*/ 0 h 30"/>
                <a:gd name="T68" fmla="*/ 1 w 71"/>
                <a:gd name="T69" fmla="*/ 0 h 30"/>
                <a:gd name="T70" fmla="*/ 1 w 71"/>
                <a:gd name="T71" fmla="*/ 0 h 30"/>
                <a:gd name="T72" fmla="*/ 1 w 71"/>
                <a:gd name="T7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" h="30">
                  <a:moveTo>
                    <a:pt x="1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1" y="27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71" y="28"/>
                  </a:lnTo>
                  <a:lnTo>
                    <a:pt x="69" y="30"/>
                  </a:lnTo>
                  <a:lnTo>
                    <a:pt x="69" y="30"/>
                  </a:lnTo>
                  <a:lnTo>
                    <a:pt x="69" y="30"/>
                  </a:lnTo>
                  <a:lnTo>
                    <a:pt x="67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8" name="Freeform 366"/>
            <p:cNvSpPr>
              <a:spLocks/>
            </p:cNvSpPr>
            <p:nvPr/>
          </p:nvSpPr>
          <p:spPr bwMode="auto">
            <a:xfrm>
              <a:off x="3650" y="1814"/>
              <a:ext cx="73" cy="21"/>
            </a:xfrm>
            <a:custGeom>
              <a:avLst/>
              <a:gdLst>
                <a:gd name="T0" fmla="*/ 3 w 73"/>
                <a:gd name="T1" fmla="*/ 0 h 21"/>
                <a:gd name="T2" fmla="*/ 71 w 73"/>
                <a:gd name="T3" fmla="*/ 0 h 21"/>
                <a:gd name="T4" fmla="*/ 71 w 73"/>
                <a:gd name="T5" fmla="*/ 0 h 21"/>
                <a:gd name="T6" fmla="*/ 71 w 73"/>
                <a:gd name="T7" fmla="*/ 0 h 21"/>
                <a:gd name="T8" fmla="*/ 71 w 73"/>
                <a:gd name="T9" fmla="*/ 0 h 21"/>
                <a:gd name="T10" fmla="*/ 71 w 73"/>
                <a:gd name="T11" fmla="*/ 0 h 21"/>
                <a:gd name="T12" fmla="*/ 73 w 73"/>
                <a:gd name="T13" fmla="*/ 0 h 21"/>
                <a:gd name="T14" fmla="*/ 73 w 73"/>
                <a:gd name="T15" fmla="*/ 2 h 21"/>
                <a:gd name="T16" fmla="*/ 73 w 73"/>
                <a:gd name="T17" fmla="*/ 2 h 21"/>
                <a:gd name="T18" fmla="*/ 73 w 73"/>
                <a:gd name="T19" fmla="*/ 2 h 21"/>
                <a:gd name="T20" fmla="*/ 73 w 73"/>
                <a:gd name="T21" fmla="*/ 17 h 21"/>
                <a:gd name="T22" fmla="*/ 73 w 73"/>
                <a:gd name="T23" fmla="*/ 19 h 21"/>
                <a:gd name="T24" fmla="*/ 73 w 73"/>
                <a:gd name="T25" fmla="*/ 19 h 21"/>
                <a:gd name="T26" fmla="*/ 73 w 73"/>
                <a:gd name="T27" fmla="*/ 19 h 21"/>
                <a:gd name="T28" fmla="*/ 71 w 73"/>
                <a:gd name="T29" fmla="*/ 19 h 21"/>
                <a:gd name="T30" fmla="*/ 71 w 73"/>
                <a:gd name="T31" fmla="*/ 21 h 21"/>
                <a:gd name="T32" fmla="*/ 71 w 73"/>
                <a:gd name="T33" fmla="*/ 21 h 21"/>
                <a:gd name="T34" fmla="*/ 71 w 73"/>
                <a:gd name="T35" fmla="*/ 21 h 21"/>
                <a:gd name="T36" fmla="*/ 71 w 73"/>
                <a:gd name="T37" fmla="*/ 21 h 21"/>
                <a:gd name="T38" fmla="*/ 3 w 73"/>
                <a:gd name="T39" fmla="*/ 21 h 21"/>
                <a:gd name="T40" fmla="*/ 2 w 73"/>
                <a:gd name="T41" fmla="*/ 21 h 21"/>
                <a:gd name="T42" fmla="*/ 2 w 73"/>
                <a:gd name="T43" fmla="*/ 21 h 21"/>
                <a:gd name="T44" fmla="*/ 2 w 73"/>
                <a:gd name="T45" fmla="*/ 21 h 21"/>
                <a:gd name="T46" fmla="*/ 2 w 73"/>
                <a:gd name="T47" fmla="*/ 19 h 21"/>
                <a:gd name="T48" fmla="*/ 2 w 73"/>
                <a:gd name="T49" fmla="*/ 19 h 21"/>
                <a:gd name="T50" fmla="*/ 2 w 73"/>
                <a:gd name="T51" fmla="*/ 19 h 21"/>
                <a:gd name="T52" fmla="*/ 0 w 73"/>
                <a:gd name="T53" fmla="*/ 19 h 21"/>
                <a:gd name="T54" fmla="*/ 0 w 73"/>
                <a:gd name="T55" fmla="*/ 17 h 21"/>
                <a:gd name="T56" fmla="*/ 0 w 73"/>
                <a:gd name="T57" fmla="*/ 2 h 21"/>
                <a:gd name="T58" fmla="*/ 0 w 73"/>
                <a:gd name="T59" fmla="*/ 2 h 21"/>
                <a:gd name="T60" fmla="*/ 2 w 73"/>
                <a:gd name="T61" fmla="*/ 2 h 21"/>
                <a:gd name="T62" fmla="*/ 2 w 73"/>
                <a:gd name="T63" fmla="*/ 0 h 21"/>
                <a:gd name="T64" fmla="*/ 2 w 73"/>
                <a:gd name="T65" fmla="*/ 0 h 21"/>
                <a:gd name="T66" fmla="*/ 2 w 73"/>
                <a:gd name="T67" fmla="*/ 0 h 21"/>
                <a:gd name="T68" fmla="*/ 2 w 73"/>
                <a:gd name="T69" fmla="*/ 0 h 21"/>
                <a:gd name="T70" fmla="*/ 2 w 73"/>
                <a:gd name="T71" fmla="*/ 0 h 21"/>
                <a:gd name="T72" fmla="*/ 3 w 73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21">
                  <a:moveTo>
                    <a:pt x="3" y="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3" y="17"/>
                  </a:lnTo>
                  <a:lnTo>
                    <a:pt x="73" y="19"/>
                  </a:lnTo>
                  <a:lnTo>
                    <a:pt x="73" y="19"/>
                  </a:lnTo>
                  <a:lnTo>
                    <a:pt x="73" y="19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69" name="Freeform 367"/>
            <p:cNvSpPr>
              <a:spLocks/>
            </p:cNvSpPr>
            <p:nvPr/>
          </p:nvSpPr>
          <p:spPr bwMode="auto">
            <a:xfrm>
              <a:off x="3293" y="1848"/>
              <a:ext cx="353" cy="70"/>
            </a:xfrm>
            <a:custGeom>
              <a:avLst/>
              <a:gdLst>
                <a:gd name="T0" fmla="*/ 4 w 353"/>
                <a:gd name="T1" fmla="*/ 0 h 70"/>
                <a:gd name="T2" fmla="*/ 349 w 353"/>
                <a:gd name="T3" fmla="*/ 0 h 70"/>
                <a:gd name="T4" fmla="*/ 351 w 353"/>
                <a:gd name="T5" fmla="*/ 0 h 70"/>
                <a:gd name="T6" fmla="*/ 351 w 353"/>
                <a:gd name="T7" fmla="*/ 2 h 70"/>
                <a:gd name="T8" fmla="*/ 351 w 353"/>
                <a:gd name="T9" fmla="*/ 2 h 70"/>
                <a:gd name="T10" fmla="*/ 353 w 353"/>
                <a:gd name="T11" fmla="*/ 2 h 70"/>
                <a:gd name="T12" fmla="*/ 353 w 353"/>
                <a:gd name="T13" fmla="*/ 2 h 70"/>
                <a:gd name="T14" fmla="*/ 353 w 353"/>
                <a:gd name="T15" fmla="*/ 4 h 70"/>
                <a:gd name="T16" fmla="*/ 353 w 353"/>
                <a:gd name="T17" fmla="*/ 4 h 70"/>
                <a:gd name="T18" fmla="*/ 353 w 353"/>
                <a:gd name="T19" fmla="*/ 4 h 70"/>
                <a:gd name="T20" fmla="*/ 353 w 353"/>
                <a:gd name="T21" fmla="*/ 66 h 70"/>
                <a:gd name="T22" fmla="*/ 353 w 353"/>
                <a:gd name="T23" fmla="*/ 66 h 70"/>
                <a:gd name="T24" fmla="*/ 353 w 353"/>
                <a:gd name="T25" fmla="*/ 66 h 70"/>
                <a:gd name="T26" fmla="*/ 353 w 353"/>
                <a:gd name="T27" fmla="*/ 68 h 70"/>
                <a:gd name="T28" fmla="*/ 353 w 353"/>
                <a:gd name="T29" fmla="*/ 68 h 70"/>
                <a:gd name="T30" fmla="*/ 351 w 353"/>
                <a:gd name="T31" fmla="*/ 68 h 70"/>
                <a:gd name="T32" fmla="*/ 351 w 353"/>
                <a:gd name="T33" fmla="*/ 68 h 70"/>
                <a:gd name="T34" fmla="*/ 351 w 353"/>
                <a:gd name="T35" fmla="*/ 70 h 70"/>
                <a:gd name="T36" fmla="*/ 349 w 353"/>
                <a:gd name="T37" fmla="*/ 70 h 70"/>
                <a:gd name="T38" fmla="*/ 314 w 353"/>
                <a:gd name="T39" fmla="*/ 70 h 70"/>
                <a:gd name="T40" fmla="*/ 314 w 353"/>
                <a:gd name="T41" fmla="*/ 57 h 70"/>
                <a:gd name="T42" fmla="*/ 289 w 353"/>
                <a:gd name="T43" fmla="*/ 57 h 70"/>
                <a:gd name="T44" fmla="*/ 289 w 353"/>
                <a:gd name="T45" fmla="*/ 68 h 70"/>
                <a:gd name="T46" fmla="*/ 66 w 353"/>
                <a:gd name="T47" fmla="*/ 68 h 70"/>
                <a:gd name="T48" fmla="*/ 66 w 353"/>
                <a:gd name="T49" fmla="*/ 57 h 70"/>
                <a:gd name="T50" fmla="*/ 39 w 353"/>
                <a:gd name="T51" fmla="*/ 57 h 70"/>
                <a:gd name="T52" fmla="*/ 39 w 353"/>
                <a:gd name="T53" fmla="*/ 70 h 70"/>
                <a:gd name="T54" fmla="*/ 4 w 353"/>
                <a:gd name="T55" fmla="*/ 70 h 70"/>
                <a:gd name="T56" fmla="*/ 2 w 353"/>
                <a:gd name="T57" fmla="*/ 70 h 70"/>
                <a:gd name="T58" fmla="*/ 2 w 353"/>
                <a:gd name="T59" fmla="*/ 68 h 70"/>
                <a:gd name="T60" fmla="*/ 2 w 353"/>
                <a:gd name="T61" fmla="*/ 68 h 70"/>
                <a:gd name="T62" fmla="*/ 0 w 353"/>
                <a:gd name="T63" fmla="*/ 68 h 70"/>
                <a:gd name="T64" fmla="*/ 0 w 353"/>
                <a:gd name="T65" fmla="*/ 68 h 70"/>
                <a:gd name="T66" fmla="*/ 0 w 353"/>
                <a:gd name="T67" fmla="*/ 66 h 70"/>
                <a:gd name="T68" fmla="*/ 0 w 353"/>
                <a:gd name="T69" fmla="*/ 66 h 70"/>
                <a:gd name="T70" fmla="*/ 0 w 353"/>
                <a:gd name="T71" fmla="*/ 66 h 70"/>
                <a:gd name="T72" fmla="*/ 0 w 353"/>
                <a:gd name="T73" fmla="*/ 4 h 70"/>
                <a:gd name="T74" fmla="*/ 0 w 353"/>
                <a:gd name="T75" fmla="*/ 4 h 70"/>
                <a:gd name="T76" fmla="*/ 0 w 353"/>
                <a:gd name="T77" fmla="*/ 4 h 70"/>
                <a:gd name="T78" fmla="*/ 0 w 353"/>
                <a:gd name="T79" fmla="*/ 2 h 70"/>
                <a:gd name="T80" fmla="*/ 0 w 353"/>
                <a:gd name="T81" fmla="*/ 2 h 70"/>
                <a:gd name="T82" fmla="*/ 2 w 353"/>
                <a:gd name="T83" fmla="*/ 2 h 70"/>
                <a:gd name="T84" fmla="*/ 2 w 353"/>
                <a:gd name="T85" fmla="*/ 2 h 70"/>
                <a:gd name="T86" fmla="*/ 2 w 353"/>
                <a:gd name="T87" fmla="*/ 0 h 70"/>
                <a:gd name="T88" fmla="*/ 4 w 353"/>
                <a:gd name="T8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3" h="70">
                  <a:moveTo>
                    <a:pt x="4" y="0"/>
                  </a:moveTo>
                  <a:lnTo>
                    <a:pt x="349" y="0"/>
                  </a:lnTo>
                  <a:lnTo>
                    <a:pt x="351" y="0"/>
                  </a:lnTo>
                  <a:lnTo>
                    <a:pt x="351" y="2"/>
                  </a:lnTo>
                  <a:lnTo>
                    <a:pt x="351" y="2"/>
                  </a:lnTo>
                  <a:lnTo>
                    <a:pt x="353" y="2"/>
                  </a:lnTo>
                  <a:lnTo>
                    <a:pt x="353" y="2"/>
                  </a:lnTo>
                  <a:lnTo>
                    <a:pt x="353" y="4"/>
                  </a:lnTo>
                  <a:lnTo>
                    <a:pt x="353" y="4"/>
                  </a:lnTo>
                  <a:lnTo>
                    <a:pt x="353" y="4"/>
                  </a:lnTo>
                  <a:lnTo>
                    <a:pt x="353" y="66"/>
                  </a:lnTo>
                  <a:lnTo>
                    <a:pt x="353" y="66"/>
                  </a:lnTo>
                  <a:lnTo>
                    <a:pt x="353" y="66"/>
                  </a:lnTo>
                  <a:lnTo>
                    <a:pt x="353" y="68"/>
                  </a:lnTo>
                  <a:lnTo>
                    <a:pt x="353" y="68"/>
                  </a:lnTo>
                  <a:lnTo>
                    <a:pt x="351" y="68"/>
                  </a:lnTo>
                  <a:lnTo>
                    <a:pt x="351" y="68"/>
                  </a:lnTo>
                  <a:lnTo>
                    <a:pt x="351" y="70"/>
                  </a:lnTo>
                  <a:lnTo>
                    <a:pt x="349" y="70"/>
                  </a:lnTo>
                  <a:lnTo>
                    <a:pt x="314" y="70"/>
                  </a:lnTo>
                  <a:lnTo>
                    <a:pt x="314" y="57"/>
                  </a:lnTo>
                  <a:lnTo>
                    <a:pt x="289" y="57"/>
                  </a:lnTo>
                  <a:lnTo>
                    <a:pt x="289" y="68"/>
                  </a:lnTo>
                  <a:lnTo>
                    <a:pt x="66" y="68"/>
                  </a:lnTo>
                  <a:lnTo>
                    <a:pt x="66" y="57"/>
                  </a:lnTo>
                  <a:lnTo>
                    <a:pt x="39" y="57"/>
                  </a:lnTo>
                  <a:lnTo>
                    <a:pt x="39" y="70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0" name="Freeform 368"/>
            <p:cNvSpPr>
              <a:spLocks/>
            </p:cNvSpPr>
            <p:nvPr/>
          </p:nvSpPr>
          <p:spPr bwMode="auto">
            <a:xfrm>
              <a:off x="3550" y="1814"/>
              <a:ext cx="94" cy="21"/>
            </a:xfrm>
            <a:custGeom>
              <a:avLst/>
              <a:gdLst>
                <a:gd name="T0" fmla="*/ 2 w 94"/>
                <a:gd name="T1" fmla="*/ 0 h 21"/>
                <a:gd name="T2" fmla="*/ 92 w 94"/>
                <a:gd name="T3" fmla="*/ 0 h 21"/>
                <a:gd name="T4" fmla="*/ 92 w 94"/>
                <a:gd name="T5" fmla="*/ 0 h 21"/>
                <a:gd name="T6" fmla="*/ 92 w 94"/>
                <a:gd name="T7" fmla="*/ 0 h 21"/>
                <a:gd name="T8" fmla="*/ 92 w 94"/>
                <a:gd name="T9" fmla="*/ 0 h 21"/>
                <a:gd name="T10" fmla="*/ 94 w 94"/>
                <a:gd name="T11" fmla="*/ 0 h 21"/>
                <a:gd name="T12" fmla="*/ 94 w 94"/>
                <a:gd name="T13" fmla="*/ 0 h 21"/>
                <a:gd name="T14" fmla="*/ 94 w 94"/>
                <a:gd name="T15" fmla="*/ 2 h 21"/>
                <a:gd name="T16" fmla="*/ 94 w 94"/>
                <a:gd name="T17" fmla="*/ 2 h 21"/>
                <a:gd name="T18" fmla="*/ 94 w 94"/>
                <a:gd name="T19" fmla="*/ 2 h 21"/>
                <a:gd name="T20" fmla="*/ 94 w 94"/>
                <a:gd name="T21" fmla="*/ 17 h 21"/>
                <a:gd name="T22" fmla="*/ 94 w 94"/>
                <a:gd name="T23" fmla="*/ 19 h 21"/>
                <a:gd name="T24" fmla="*/ 94 w 94"/>
                <a:gd name="T25" fmla="*/ 19 h 21"/>
                <a:gd name="T26" fmla="*/ 94 w 94"/>
                <a:gd name="T27" fmla="*/ 19 h 21"/>
                <a:gd name="T28" fmla="*/ 94 w 94"/>
                <a:gd name="T29" fmla="*/ 19 h 21"/>
                <a:gd name="T30" fmla="*/ 92 w 94"/>
                <a:gd name="T31" fmla="*/ 21 h 21"/>
                <a:gd name="T32" fmla="*/ 92 w 94"/>
                <a:gd name="T33" fmla="*/ 21 h 21"/>
                <a:gd name="T34" fmla="*/ 92 w 94"/>
                <a:gd name="T35" fmla="*/ 21 h 21"/>
                <a:gd name="T36" fmla="*/ 92 w 94"/>
                <a:gd name="T37" fmla="*/ 21 h 21"/>
                <a:gd name="T38" fmla="*/ 2 w 94"/>
                <a:gd name="T39" fmla="*/ 21 h 21"/>
                <a:gd name="T40" fmla="*/ 2 w 94"/>
                <a:gd name="T41" fmla="*/ 21 h 21"/>
                <a:gd name="T42" fmla="*/ 2 w 94"/>
                <a:gd name="T43" fmla="*/ 21 h 21"/>
                <a:gd name="T44" fmla="*/ 0 w 94"/>
                <a:gd name="T45" fmla="*/ 21 h 21"/>
                <a:gd name="T46" fmla="*/ 0 w 94"/>
                <a:gd name="T47" fmla="*/ 19 h 21"/>
                <a:gd name="T48" fmla="*/ 0 w 94"/>
                <a:gd name="T49" fmla="*/ 19 h 21"/>
                <a:gd name="T50" fmla="*/ 0 w 94"/>
                <a:gd name="T51" fmla="*/ 19 h 21"/>
                <a:gd name="T52" fmla="*/ 0 w 94"/>
                <a:gd name="T53" fmla="*/ 19 h 21"/>
                <a:gd name="T54" fmla="*/ 0 w 94"/>
                <a:gd name="T55" fmla="*/ 17 h 21"/>
                <a:gd name="T56" fmla="*/ 0 w 94"/>
                <a:gd name="T57" fmla="*/ 2 h 21"/>
                <a:gd name="T58" fmla="*/ 0 w 94"/>
                <a:gd name="T59" fmla="*/ 2 h 21"/>
                <a:gd name="T60" fmla="*/ 0 w 94"/>
                <a:gd name="T61" fmla="*/ 2 h 21"/>
                <a:gd name="T62" fmla="*/ 0 w 94"/>
                <a:gd name="T63" fmla="*/ 0 h 21"/>
                <a:gd name="T64" fmla="*/ 0 w 94"/>
                <a:gd name="T65" fmla="*/ 0 h 21"/>
                <a:gd name="T66" fmla="*/ 0 w 94"/>
                <a:gd name="T67" fmla="*/ 0 h 21"/>
                <a:gd name="T68" fmla="*/ 2 w 94"/>
                <a:gd name="T69" fmla="*/ 0 h 21"/>
                <a:gd name="T70" fmla="*/ 2 w 94"/>
                <a:gd name="T71" fmla="*/ 0 h 21"/>
                <a:gd name="T72" fmla="*/ 2 w 94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21">
                  <a:moveTo>
                    <a:pt x="2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17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1" name="Freeform 369"/>
            <p:cNvSpPr>
              <a:spLocks/>
            </p:cNvSpPr>
            <p:nvPr/>
          </p:nvSpPr>
          <p:spPr bwMode="auto">
            <a:xfrm>
              <a:off x="3445" y="1814"/>
              <a:ext cx="96" cy="21"/>
            </a:xfrm>
            <a:custGeom>
              <a:avLst/>
              <a:gdLst>
                <a:gd name="T0" fmla="*/ 4 w 96"/>
                <a:gd name="T1" fmla="*/ 0 h 21"/>
                <a:gd name="T2" fmla="*/ 92 w 96"/>
                <a:gd name="T3" fmla="*/ 0 h 21"/>
                <a:gd name="T4" fmla="*/ 94 w 96"/>
                <a:gd name="T5" fmla="*/ 0 h 21"/>
                <a:gd name="T6" fmla="*/ 94 w 96"/>
                <a:gd name="T7" fmla="*/ 0 h 21"/>
                <a:gd name="T8" fmla="*/ 94 w 96"/>
                <a:gd name="T9" fmla="*/ 0 h 21"/>
                <a:gd name="T10" fmla="*/ 96 w 96"/>
                <a:gd name="T11" fmla="*/ 0 h 21"/>
                <a:gd name="T12" fmla="*/ 96 w 96"/>
                <a:gd name="T13" fmla="*/ 0 h 21"/>
                <a:gd name="T14" fmla="*/ 96 w 96"/>
                <a:gd name="T15" fmla="*/ 2 h 21"/>
                <a:gd name="T16" fmla="*/ 96 w 96"/>
                <a:gd name="T17" fmla="*/ 2 h 21"/>
                <a:gd name="T18" fmla="*/ 96 w 96"/>
                <a:gd name="T19" fmla="*/ 2 h 21"/>
                <a:gd name="T20" fmla="*/ 96 w 96"/>
                <a:gd name="T21" fmla="*/ 17 h 21"/>
                <a:gd name="T22" fmla="*/ 96 w 96"/>
                <a:gd name="T23" fmla="*/ 19 h 21"/>
                <a:gd name="T24" fmla="*/ 96 w 96"/>
                <a:gd name="T25" fmla="*/ 19 h 21"/>
                <a:gd name="T26" fmla="*/ 96 w 96"/>
                <a:gd name="T27" fmla="*/ 19 h 21"/>
                <a:gd name="T28" fmla="*/ 96 w 96"/>
                <a:gd name="T29" fmla="*/ 19 h 21"/>
                <a:gd name="T30" fmla="*/ 94 w 96"/>
                <a:gd name="T31" fmla="*/ 21 h 21"/>
                <a:gd name="T32" fmla="*/ 94 w 96"/>
                <a:gd name="T33" fmla="*/ 21 h 21"/>
                <a:gd name="T34" fmla="*/ 94 w 96"/>
                <a:gd name="T35" fmla="*/ 21 h 21"/>
                <a:gd name="T36" fmla="*/ 92 w 96"/>
                <a:gd name="T37" fmla="*/ 21 h 21"/>
                <a:gd name="T38" fmla="*/ 4 w 96"/>
                <a:gd name="T39" fmla="*/ 21 h 21"/>
                <a:gd name="T40" fmla="*/ 4 w 96"/>
                <a:gd name="T41" fmla="*/ 21 h 21"/>
                <a:gd name="T42" fmla="*/ 2 w 96"/>
                <a:gd name="T43" fmla="*/ 21 h 21"/>
                <a:gd name="T44" fmla="*/ 2 w 96"/>
                <a:gd name="T45" fmla="*/ 21 h 21"/>
                <a:gd name="T46" fmla="*/ 2 w 96"/>
                <a:gd name="T47" fmla="*/ 19 h 21"/>
                <a:gd name="T48" fmla="*/ 2 w 96"/>
                <a:gd name="T49" fmla="*/ 19 h 21"/>
                <a:gd name="T50" fmla="*/ 0 w 96"/>
                <a:gd name="T51" fmla="*/ 19 h 21"/>
                <a:gd name="T52" fmla="*/ 0 w 96"/>
                <a:gd name="T53" fmla="*/ 19 h 21"/>
                <a:gd name="T54" fmla="*/ 0 w 96"/>
                <a:gd name="T55" fmla="*/ 17 h 21"/>
                <a:gd name="T56" fmla="*/ 0 w 96"/>
                <a:gd name="T57" fmla="*/ 2 h 21"/>
                <a:gd name="T58" fmla="*/ 0 w 96"/>
                <a:gd name="T59" fmla="*/ 2 h 21"/>
                <a:gd name="T60" fmla="*/ 0 w 96"/>
                <a:gd name="T61" fmla="*/ 2 h 21"/>
                <a:gd name="T62" fmla="*/ 2 w 96"/>
                <a:gd name="T63" fmla="*/ 0 h 21"/>
                <a:gd name="T64" fmla="*/ 2 w 96"/>
                <a:gd name="T65" fmla="*/ 0 h 21"/>
                <a:gd name="T66" fmla="*/ 2 w 96"/>
                <a:gd name="T67" fmla="*/ 0 h 21"/>
                <a:gd name="T68" fmla="*/ 2 w 96"/>
                <a:gd name="T69" fmla="*/ 0 h 21"/>
                <a:gd name="T70" fmla="*/ 4 w 96"/>
                <a:gd name="T71" fmla="*/ 0 h 21"/>
                <a:gd name="T72" fmla="*/ 4 w 96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21">
                  <a:moveTo>
                    <a:pt x="4" y="0"/>
                  </a:move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17"/>
                  </a:lnTo>
                  <a:lnTo>
                    <a:pt x="96" y="19"/>
                  </a:lnTo>
                  <a:lnTo>
                    <a:pt x="96" y="19"/>
                  </a:lnTo>
                  <a:lnTo>
                    <a:pt x="96" y="19"/>
                  </a:lnTo>
                  <a:lnTo>
                    <a:pt x="96" y="19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2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2" name="Freeform 370"/>
            <p:cNvSpPr>
              <a:spLocks/>
            </p:cNvSpPr>
            <p:nvPr/>
          </p:nvSpPr>
          <p:spPr bwMode="auto">
            <a:xfrm>
              <a:off x="3344" y="1814"/>
              <a:ext cx="94" cy="21"/>
            </a:xfrm>
            <a:custGeom>
              <a:avLst/>
              <a:gdLst>
                <a:gd name="T0" fmla="*/ 2 w 94"/>
                <a:gd name="T1" fmla="*/ 0 h 21"/>
                <a:gd name="T2" fmla="*/ 92 w 94"/>
                <a:gd name="T3" fmla="*/ 0 h 21"/>
                <a:gd name="T4" fmla="*/ 92 w 94"/>
                <a:gd name="T5" fmla="*/ 0 h 21"/>
                <a:gd name="T6" fmla="*/ 92 w 94"/>
                <a:gd name="T7" fmla="*/ 0 h 21"/>
                <a:gd name="T8" fmla="*/ 94 w 94"/>
                <a:gd name="T9" fmla="*/ 0 h 21"/>
                <a:gd name="T10" fmla="*/ 94 w 94"/>
                <a:gd name="T11" fmla="*/ 0 h 21"/>
                <a:gd name="T12" fmla="*/ 94 w 94"/>
                <a:gd name="T13" fmla="*/ 0 h 21"/>
                <a:gd name="T14" fmla="*/ 94 w 94"/>
                <a:gd name="T15" fmla="*/ 2 h 21"/>
                <a:gd name="T16" fmla="*/ 94 w 94"/>
                <a:gd name="T17" fmla="*/ 2 h 21"/>
                <a:gd name="T18" fmla="*/ 94 w 94"/>
                <a:gd name="T19" fmla="*/ 2 h 21"/>
                <a:gd name="T20" fmla="*/ 94 w 94"/>
                <a:gd name="T21" fmla="*/ 17 h 21"/>
                <a:gd name="T22" fmla="*/ 94 w 94"/>
                <a:gd name="T23" fmla="*/ 17 h 21"/>
                <a:gd name="T24" fmla="*/ 94 w 94"/>
                <a:gd name="T25" fmla="*/ 19 h 21"/>
                <a:gd name="T26" fmla="*/ 94 w 94"/>
                <a:gd name="T27" fmla="*/ 19 h 21"/>
                <a:gd name="T28" fmla="*/ 94 w 94"/>
                <a:gd name="T29" fmla="*/ 19 h 21"/>
                <a:gd name="T30" fmla="*/ 94 w 94"/>
                <a:gd name="T31" fmla="*/ 21 h 21"/>
                <a:gd name="T32" fmla="*/ 92 w 94"/>
                <a:gd name="T33" fmla="*/ 21 h 21"/>
                <a:gd name="T34" fmla="*/ 92 w 94"/>
                <a:gd name="T35" fmla="*/ 21 h 21"/>
                <a:gd name="T36" fmla="*/ 92 w 94"/>
                <a:gd name="T37" fmla="*/ 21 h 21"/>
                <a:gd name="T38" fmla="*/ 2 w 94"/>
                <a:gd name="T39" fmla="*/ 21 h 21"/>
                <a:gd name="T40" fmla="*/ 2 w 94"/>
                <a:gd name="T41" fmla="*/ 21 h 21"/>
                <a:gd name="T42" fmla="*/ 2 w 94"/>
                <a:gd name="T43" fmla="*/ 21 h 21"/>
                <a:gd name="T44" fmla="*/ 2 w 94"/>
                <a:gd name="T45" fmla="*/ 21 h 21"/>
                <a:gd name="T46" fmla="*/ 0 w 94"/>
                <a:gd name="T47" fmla="*/ 19 h 21"/>
                <a:gd name="T48" fmla="*/ 0 w 94"/>
                <a:gd name="T49" fmla="*/ 19 h 21"/>
                <a:gd name="T50" fmla="*/ 0 w 94"/>
                <a:gd name="T51" fmla="*/ 19 h 21"/>
                <a:gd name="T52" fmla="*/ 0 w 94"/>
                <a:gd name="T53" fmla="*/ 17 h 21"/>
                <a:gd name="T54" fmla="*/ 0 w 94"/>
                <a:gd name="T55" fmla="*/ 17 h 21"/>
                <a:gd name="T56" fmla="*/ 0 w 94"/>
                <a:gd name="T57" fmla="*/ 2 h 21"/>
                <a:gd name="T58" fmla="*/ 0 w 94"/>
                <a:gd name="T59" fmla="*/ 2 h 21"/>
                <a:gd name="T60" fmla="*/ 0 w 94"/>
                <a:gd name="T61" fmla="*/ 2 h 21"/>
                <a:gd name="T62" fmla="*/ 0 w 94"/>
                <a:gd name="T63" fmla="*/ 0 h 21"/>
                <a:gd name="T64" fmla="*/ 0 w 94"/>
                <a:gd name="T65" fmla="*/ 0 h 21"/>
                <a:gd name="T66" fmla="*/ 2 w 94"/>
                <a:gd name="T67" fmla="*/ 0 h 21"/>
                <a:gd name="T68" fmla="*/ 2 w 94"/>
                <a:gd name="T69" fmla="*/ 0 h 21"/>
                <a:gd name="T70" fmla="*/ 2 w 94"/>
                <a:gd name="T71" fmla="*/ 0 h 21"/>
                <a:gd name="T72" fmla="*/ 2 w 94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21">
                  <a:moveTo>
                    <a:pt x="2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17"/>
                  </a:lnTo>
                  <a:lnTo>
                    <a:pt x="94" y="17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4" y="21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3" name="Freeform 371"/>
            <p:cNvSpPr>
              <a:spLocks/>
            </p:cNvSpPr>
            <p:nvPr/>
          </p:nvSpPr>
          <p:spPr bwMode="auto">
            <a:xfrm>
              <a:off x="3295" y="1814"/>
              <a:ext cx="26" cy="21"/>
            </a:xfrm>
            <a:custGeom>
              <a:avLst/>
              <a:gdLst>
                <a:gd name="T0" fmla="*/ 2 w 26"/>
                <a:gd name="T1" fmla="*/ 0 h 21"/>
                <a:gd name="T2" fmla="*/ 24 w 26"/>
                <a:gd name="T3" fmla="*/ 0 h 21"/>
                <a:gd name="T4" fmla="*/ 24 w 26"/>
                <a:gd name="T5" fmla="*/ 0 h 21"/>
                <a:gd name="T6" fmla="*/ 24 w 26"/>
                <a:gd name="T7" fmla="*/ 0 h 21"/>
                <a:gd name="T8" fmla="*/ 24 w 26"/>
                <a:gd name="T9" fmla="*/ 0 h 21"/>
                <a:gd name="T10" fmla="*/ 26 w 26"/>
                <a:gd name="T11" fmla="*/ 0 h 21"/>
                <a:gd name="T12" fmla="*/ 26 w 26"/>
                <a:gd name="T13" fmla="*/ 2 h 21"/>
                <a:gd name="T14" fmla="*/ 26 w 26"/>
                <a:gd name="T15" fmla="*/ 2 h 21"/>
                <a:gd name="T16" fmla="*/ 26 w 26"/>
                <a:gd name="T17" fmla="*/ 2 h 21"/>
                <a:gd name="T18" fmla="*/ 26 w 26"/>
                <a:gd name="T19" fmla="*/ 4 h 21"/>
                <a:gd name="T20" fmla="*/ 26 w 26"/>
                <a:gd name="T21" fmla="*/ 17 h 21"/>
                <a:gd name="T22" fmla="*/ 26 w 26"/>
                <a:gd name="T23" fmla="*/ 19 h 21"/>
                <a:gd name="T24" fmla="*/ 26 w 26"/>
                <a:gd name="T25" fmla="*/ 19 h 21"/>
                <a:gd name="T26" fmla="*/ 26 w 26"/>
                <a:gd name="T27" fmla="*/ 19 h 21"/>
                <a:gd name="T28" fmla="*/ 26 w 26"/>
                <a:gd name="T29" fmla="*/ 19 h 21"/>
                <a:gd name="T30" fmla="*/ 24 w 26"/>
                <a:gd name="T31" fmla="*/ 21 h 21"/>
                <a:gd name="T32" fmla="*/ 24 w 26"/>
                <a:gd name="T33" fmla="*/ 21 h 21"/>
                <a:gd name="T34" fmla="*/ 24 w 26"/>
                <a:gd name="T35" fmla="*/ 21 h 21"/>
                <a:gd name="T36" fmla="*/ 24 w 26"/>
                <a:gd name="T37" fmla="*/ 21 h 21"/>
                <a:gd name="T38" fmla="*/ 2 w 26"/>
                <a:gd name="T39" fmla="*/ 21 h 21"/>
                <a:gd name="T40" fmla="*/ 2 w 26"/>
                <a:gd name="T41" fmla="*/ 21 h 21"/>
                <a:gd name="T42" fmla="*/ 2 w 26"/>
                <a:gd name="T43" fmla="*/ 21 h 21"/>
                <a:gd name="T44" fmla="*/ 0 w 26"/>
                <a:gd name="T45" fmla="*/ 21 h 21"/>
                <a:gd name="T46" fmla="*/ 0 w 26"/>
                <a:gd name="T47" fmla="*/ 19 h 21"/>
                <a:gd name="T48" fmla="*/ 0 w 26"/>
                <a:gd name="T49" fmla="*/ 19 h 21"/>
                <a:gd name="T50" fmla="*/ 0 w 26"/>
                <a:gd name="T51" fmla="*/ 19 h 21"/>
                <a:gd name="T52" fmla="*/ 0 w 26"/>
                <a:gd name="T53" fmla="*/ 19 h 21"/>
                <a:gd name="T54" fmla="*/ 0 w 26"/>
                <a:gd name="T55" fmla="*/ 17 h 21"/>
                <a:gd name="T56" fmla="*/ 0 w 26"/>
                <a:gd name="T57" fmla="*/ 4 h 21"/>
                <a:gd name="T58" fmla="*/ 0 w 26"/>
                <a:gd name="T59" fmla="*/ 2 h 21"/>
                <a:gd name="T60" fmla="*/ 0 w 26"/>
                <a:gd name="T61" fmla="*/ 2 h 21"/>
                <a:gd name="T62" fmla="*/ 0 w 26"/>
                <a:gd name="T63" fmla="*/ 2 h 21"/>
                <a:gd name="T64" fmla="*/ 0 w 26"/>
                <a:gd name="T65" fmla="*/ 0 h 21"/>
                <a:gd name="T66" fmla="*/ 0 w 26"/>
                <a:gd name="T67" fmla="*/ 0 h 21"/>
                <a:gd name="T68" fmla="*/ 2 w 26"/>
                <a:gd name="T69" fmla="*/ 0 h 21"/>
                <a:gd name="T70" fmla="*/ 2 w 26"/>
                <a:gd name="T71" fmla="*/ 0 h 21"/>
                <a:gd name="T72" fmla="*/ 2 w 26"/>
                <a:gd name="T7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21">
                  <a:moveTo>
                    <a:pt x="2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4" name="Freeform 372"/>
            <p:cNvSpPr>
              <a:spLocks/>
            </p:cNvSpPr>
            <p:nvPr/>
          </p:nvSpPr>
          <p:spPr bwMode="auto">
            <a:xfrm>
              <a:off x="3732" y="1811"/>
              <a:ext cx="94" cy="28"/>
            </a:xfrm>
            <a:custGeom>
              <a:avLst/>
              <a:gdLst>
                <a:gd name="T0" fmla="*/ 4 w 94"/>
                <a:gd name="T1" fmla="*/ 0 h 28"/>
                <a:gd name="T2" fmla="*/ 90 w 94"/>
                <a:gd name="T3" fmla="*/ 0 h 28"/>
                <a:gd name="T4" fmla="*/ 92 w 94"/>
                <a:gd name="T5" fmla="*/ 0 h 28"/>
                <a:gd name="T6" fmla="*/ 92 w 94"/>
                <a:gd name="T7" fmla="*/ 0 h 28"/>
                <a:gd name="T8" fmla="*/ 92 w 94"/>
                <a:gd name="T9" fmla="*/ 2 h 28"/>
                <a:gd name="T10" fmla="*/ 94 w 94"/>
                <a:gd name="T11" fmla="*/ 2 h 28"/>
                <a:gd name="T12" fmla="*/ 94 w 94"/>
                <a:gd name="T13" fmla="*/ 2 h 28"/>
                <a:gd name="T14" fmla="*/ 94 w 94"/>
                <a:gd name="T15" fmla="*/ 2 h 28"/>
                <a:gd name="T16" fmla="*/ 94 w 94"/>
                <a:gd name="T17" fmla="*/ 3 h 28"/>
                <a:gd name="T18" fmla="*/ 94 w 94"/>
                <a:gd name="T19" fmla="*/ 3 h 28"/>
                <a:gd name="T20" fmla="*/ 94 w 94"/>
                <a:gd name="T21" fmla="*/ 24 h 28"/>
                <a:gd name="T22" fmla="*/ 94 w 94"/>
                <a:gd name="T23" fmla="*/ 26 h 28"/>
                <a:gd name="T24" fmla="*/ 94 w 94"/>
                <a:gd name="T25" fmla="*/ 26 h 28"/>
                <a:gd name="T26" fmla="*/ 94 w 94"/>
                <a:gd name="T27" fmla="*/ 26 h 28"/>
                <a:gd name="T28" fmla="*/ 94 w 94"/>
                <a:gd name="T29" fmla="*/ 28 h 28"/>
                <a:gd name="T30" fmla="*/ 92 w 94"/>
                <a:gd name="T31" fmla="*/ 28 h 28"/>
                <a:gd name="T32" fmla="*/ 92 w 94"/>
                <a:gd name="T33" fmla="*/ 28 h 28"/>
                <a:gd name="T34" fmla="*/ 92 w 94"/>
                <a:gd name="T35" fmla="*/ 28 h 28"/>
                <a:gd name="T36" fmla="*/ 90 w 94"/>
                <a:gd name="T37" fmla="*/ 28 h 28"/>
                <a:gd name="T38" fmla="*/ 4 w 94"/>
                <a:gd name="T39" fmla="*/ 28 h 28"/>
                <a:gd name="T40" fmla="*/ 2 w 94"/>
                <a:gd name="T41" fmla="*/ 28 h 28"/>
                <a:gd name="T42" fmla="*/ 2 w 94"/>
                <a:gd name="T43" fmla="*/ 28 h 28"/>
                <a:gd name="T44" fmla="*/ 2 w 94"/>
                <a:gd name="T45" fmla="*/ 28 h 28"/>
                <a:gd name="T46" fmla="*/ 2 w 94"/>
                <a:gd name="T47" fmla="*/ 28 h 28"/>
                <a:gd name="T48" fmla="*/ 0 w 94"/>
                <a:gd name="T49" fmla="*/ 26 h 28"/>
                <a:gd name="T50" fmla="*/ 0 w 94"/>
                <a:gd name="T51" fmla="*/ 26 h 28"/>
                <a:gd name="T52" fmla="*/ 0 w 94"/>
                <a:gd name="T53" fmla="*/ 26 h 28"/>
                <a:gd name="T54" fmla="*/ 0 w 94"/>
                <a:gd name="T55" fmla="*/ 24 h 28"/>
                <a:gd name="T56" fmla="*/ 0 w 94"/>
                <a:gd name="T57" fmla="*/ 3 h 28"/>
                <a:gd name="T58" fmla="*/ 0 w 94"/>
                <a:gd name="T59" fmla="*/ 3 h 28"/>
                <a:gd name="T60" fmla="*/ 0 w 94"/>
                <a:gd name="T61" fmla="*/ 2 h 28"/>
                <a:gd name="T62" fmla="*/ 0 w 94"/>
                <a:gd name="T63" fmla="*/ 2 h 28"/>
                <a:gd name="T64" fmla="*/ 2 w 94"/>
                <a:gd name="T65" fmla="*/ 2 h 28"/>
                <a:gd name="T66" fmla="*/ 2 w 94"/>
                <a:gd name="T67" fmla="*/ 2 h 28"/>
                <a:gd name="T68" fmla="*/ 2 w 94"/>
                <a:gd name="T69" fmla="*/ 0 h 28"/>
                <a:gd name="T70" fmla="*/ 2 w 94"/>
                <a:gd name="T71" fmla="*/ 0 h 28"/>
                <a:gd name="T72" fmla="*/ 4 w 94"/>
                <a:gd name="T7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28">
                  <a:moveTo>
                    <a:pt x="4" y="0"/>
                  </a:moveTo>
                  <a:lnTo>
                    <a:pt x="90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94" y="24"/>
                  </a:lnTo>
                  <a:lnTo>
                    <a:pt x="94" y="26"/>
                  </a:lnTo>
                  <a:lnTo>
                    <a:pt x="94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0" y="28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5" name="Freeform 373"/>
            <p:cNvSpPr>
              <a:spLocks/>
            </p:cNvSpPr>
            <p:nvPr/>
          </p:nvSpPr>
          <p:spPr bwMode="auto">
            <a:xfrm>
              <a:off x="3732" y="1811"/>
              <a:ext cx="94" cy="28"/>
            </a:xfrm>
            <a:custGeom>
              <a:avLst/>
              <a:gdLst>
                <a:gd name="T0" fmla="*/ 4 w 94"/>
                <a:gd name="T1" fmla="*/ 0 h 28"/>
                <a:gd name="T2" fmla="*/ 90 w 94"/>
                <a:gd name="T3" fmla="*/ 0 h 28"/>
                <a:gd name="T4" fmla="*/ 92 w 94"/>
                <a:gd name="T5" fmla="*/ 0 h 28"/>
                <a:gd name="T6" fmla="*/ 92 w 94"/>
                <a:gd name="T7" fmla="*/ 0 h 28"/>
                <a:gd name="T8" fmla="*/ 92 w 94"/>
                <a:gd name="T9" fmla="*/ 2 h 28"/>
                <a:gd name="T10" fmla="*/ 94 w 94"/>
                <a:gd name="T11" fmla="*/ 2 h 28"/>
                <a:gd name="T12" fmla="*/ 94 w 94"/>
                <a:gd name="T13" fmla="*/ 2 h 28"/>
                <a:gd name="T14" fmla="*/ 94 w 94"/>
                <a:gd name="T15" fmla="*/ 2 h 28"/>
                <a:gd name="T16" fmla="*/ 94 w 94"/>
                <a:gd name="T17" fmla="*/ 3 h 28"/>
                <a:gd name="T18" fmla="*/ 94 w 94"/>
                <a:gd name="T19" fmla="*/ 3 h 28"/>
                <a:gd name="T20" fmla="*/ 94 w 94"/>
                <a:gd name="T21" fmla="*/ 24 h 28"/>
                <a:gd name="T22" fmla="*/ 94 w 94"/>
                <a:gd name="T23" fmla="*/ 26 h 28"/>
                <a:gd name="T24" fmla="*/ 94 w 94"/>
                <a:gd name="T25" fmla="*/ 26 h 28"/>
                <a:gd name="T26" fmla="*/ 94 w 94"/>
                <a:gd name="T27" fmla="*/ 26 h 28"/>
                <a:gd name="T28" fmla="*/ 94 w 94"/>
                <a:gd name="T29" fmla="*/ 28 h 28"/>
                <a:gd name="T30" fmla="*/ 92 w 94"/>
                <a:gd name="T31" fmla="*/ 28 h 28"/>
                <a:gd name="T32" fmla="*/ 92 w 94"/>
                <a:gd name="T33" fmla="*/ 28 h 28"/>
                <a:gd name="T34" fmla="*/ 92 w 94"/>
                <a:gd name="T35" fmla="*/ 28 h 28"/>
                <a:gd name="T36" fmla="*/ 90 w 94"/>
                <a:gd name="T37" fmla="*/ 28 h 28"/>
                <a:gd name="T38" fmla="*/ 4 w 94"/>
                <a:gd name="T39" fmla="*/ 28 h 28"/>
                <a:gd name="T40" fmla="*/ 2 w 94"/>
                <a:gd name="T41" fmla="*/ 28 h 28"/>
                <a:gd name="T42" fmla="*/ 2 w 94"/>
                <a:gd name="T43" fmla="*/ 28 h 28"/>
                <a:gd name="T44" fmla="*/ 2 w 94"/>
                <a:gd name="T45" fmla="*/ 28 h 28"/>
                <a:gd name="T46" fmla="*/ 2 w 94"/>
                <a:gd name="T47" fmla="*/ 28 h 28"/>
                <a:gd name="T48" fmla="*/ 0 w 94"/>
                <a:gd name="T49" fmla="*/ 26 h 28"/>
                <a:gd name="T50" fmla="*/ 0 w 94"/>
                <a:gd name="T51" fmla="*/ 26 h 28"/>
                <a:gd name="T52" fmla="*/ 0 w 94"/>
                <a:gd name="T53" fmla="*/ 26 h 28"/>
                <a:gd name="T54" fmla="*/ 0 w 94"/>
                <a:gd name="T55" fmla="*/ 24 h 28"/>
                <a:gd name="T56" fmla="*/ 0 w 94"/>
                <a:gd name="T57" fmla="*/ 3 h 28"/>
                <a:gd name="T58" fmla="*/ 0 w 94"/>
                <a:gd name="T59" fmla="*/ 3 h 28"/>
                <a:gd name="T60" fmla="*/ 0 w 94"/>
                <a:gd name="T61" fmla="*/ 2 h 28"/>
                <a:gd name="T62" fmla="*/ 0 w 94"/>
                <a:gd name="T63" fmla="*/ 2 h 28"/>
                <a:gd name="T64" fmla="*/ 2 w 94"/>
                <a:gd name="T65" fmla="*/ 2 h 28"/>
                <a:gd name="T66" fmla="*/ 2 w 94"/>
                <a:gd name="T67" fmla="*/ 2 h 28"/>
                <a:gd name="T68" fmla="*/ 2 w 94"/>
                <a:gd name="T69" fmla="*/ 0 h 28"/>
                <a:gd name="T70" fmla="*/ 2 w 94"/>
                <a:gd name="T71" fmla="*/ 0 h 28"/>
                <a:gd name="T72" fmla="*/ 4 w 94"/>
                <a:gd name="T7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28">
                  <a:moveTo>
                    <a:pt x="4" y="0"/>
                  </a:moveTo>
                  <a:lnTo>
                    <a:pt x="90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94" y="24"/>
                  </a:lnTo>
                  <a:lnTo>
                    <a:pt x="94" y="26"/>
                  </a:lnTo>
                  <a:lnTo>
                    <a:pt x="94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90" y="28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6" name="Freeform 374"/>
            <p:cNvSpPr>
              <a:spLocks noEditPoints="1"/>
            </p:cNvSpPr>
            <p:nvPr/>
          </p:nvSpPr>
          <p:spPr bwMode="auto">
            <a:xfrm>
              <a:off x="3734" y="1813"/>
              <a:ext cx="90" cy="26"/>
            </a:xfrm>
            <a:custGeom>
              <a:avLst/>
              <a:gdLst>
                <a:gd name="T0" fmla="*/ 88 w 90"/>
                <a:gd name="T1" fmla="*/ 0 h 26"/>
                <a:gd name="T2" fmla="*/ 88 w 90"/>
                <a:gd name="T3" fmla="*/ 0 h 26"/>
                <a:gd name="T4" fmla="*/ 90 w 90"/>
                <a:gd name="T5" fmla="*/ 1 h 26"/>
                <a:gd name="T6" fmla="*/ 90 w 90"/>
                <a:gd name="T7" fmla="*/ 1 h 26"/>
                <a:gd name="T8" fmla="*/ 90 w 90"/>
                <a:gd name="T9" fmla="*/ 1 h 26"/>
                <a:gd name="T10" fmla="*/ 90 w 90"/>
                <a:gd name="T11" fmla="*/ 24 h 26"/>
                <a:gd name="T12" fmla="*/ 90 w 90"/>
                <a:gd name="T13" fmla="*/ 26 h 26"/>
                <a:gd name="T14" fmla="*/ 88 w 90"/>
                <a:gd name="T15" fmla="*/ 26 h 26"/>
                <a:gd name="T16" fmla="*/ 88 w 90"/>
                <a:gd name="T17" fmla="*/ 26 h 26"/>
                <a:gd name="T18" fmla="*/ 62 w 90"/>
                <a:gd name="T19" fmla="*/ 26 h 26"/>
                <a:gd name="T20" fmla="*/ 62 w 90"/>
                <a:gd name="T21" fmla="*/ 26 h 26"/>
                <a:gd name="T22" fmla="*/ 62 w 90"/>
                <a:gd name="T23" fmla="*/ 26 h 26"/>
                <a:gd name="T24" fmla="*/ 62 w 90"/>
                <a:gd name="T25" fmla="*/ 24 h 26"/>
                <a:gd name="T26" fmla="*/ 62 w 90"/>
                <a:gd name="T27" fmla="*/ 24 h 26"/>
                <a:gd name="T28" fmla="*/ 62 w 90"/>
                <a:gd name="T29" fmla="*/ 1 h 26"/>
                <a:gd name="T30" fmla="*/ 62 w 90"/>
                <a:gd name="T31" fmla="*/ 1 h 26"/>
                <a:gd name="T32" fmla="*/ 62 w 90"/>
                <a:gd name="T33" fmla="*/ 0 h 26"/>
                <a:gd name="T34" fmla="*/ 62 w 90"/>
                <a:gd name="T35" fmla="*/ 0 h 26"/>
                <a:gd name="T36" fmla="*/ 32 w 90"/>
                <a:gd name="T37" fmla="*/ 0 h 26"/>
                <a:gd name="T38" fmla="*/ 58 w 90"/>
                <a:gd name="T39" fmla="*/ 0 h 26"/>
                <a:gd name="T40" fmla="*/ 58 w 90"/>
                <a:gd name="T41" fmla="*/ 0 h 26"/>
                <a:gd name="T42" fmla="*/ 60 w 90"/>
                <a:gd name="T43" fmla="*/ 1 h 26"/>
                <a:gd name="T44" fmla="*/ 60 w 90"/>
                <a:gd name="T45" fmla="*/ 1 h 26"/>
                <a:gd name="T46" fmla="*/ 60 w 90"/>
                <a:gd name="T47" fmla="*/ 24 h 26"/>
                <a:gd name="T48" fmla="*/ 60 w 90"/>
                <a:gd name="T49" fmla="*/ 24 h 26"/>
                <a:gd name="T50" fmla="*/ 60 w 90"/>
                <a:gd name="T51" fmla="*/ 26 h 26"/>
                <a:gd name="T52" fmla="*/ 58 w 90"/>
                <a:gd name="T53" fmla="*/ 26 h 26"/>
                <a:gd name="T54" fmla="*/ 58 w 90"/>
                <a:gd name="T55" fmla="*/ 26 h 26"/>
                <a:gd name="T56" fmla="*/ 32 w 90"/>
                <a:gd name="T57" fmla="*/ 26 h 26"/>
                <a:gd name="T58" fmla="*/ 32 w 90"/>
                <a:gd name="T59" fmla="*/ 26 h 26"/>
                <a:gd name="T60" fmla="*/ 32 w 90"/>
                <a:gd name="T61" fmla="*/ 26 h 26"/>
                <a:gd name="T62" fmla="*/ 32 w 90"/>
                <a:gd name="T63" fmla="*/ 24 h 26"/>
                <a:gd name="T64" fmla="*/ 32 w 90"/>
                <a:gd name="T65" fmla="*/ 1 h 26"/>
                <a:gd name="T66" fmla="*/ 32 w 90"/>
                <a:gd name="T67" fmla="*/ 1 h 26"/>
                <a:gd name="T68" fmla="*/ 32 w 90"/>
                <a:gd name="T69" fmla="*/ 1 h 26"/>
                <a:gd name="T70" fmla="*/ 32 w 90"/>
                <a:gd name="T71" fmla="*/ 0 h 26"/>
                <a:gd name="T72" fmla="*/ 32 w 90"/>
                <a:gd name="T73" fmla="*/ 0 h 26"/>
                <a:gd name="T74" fmla="*/ 27 w 90"/>
                <a:gd name="T75" fmla="*/ 0 h 26"/>
                <a:gd name="T76" fmla="*/ 28 w 90"/>
                <a:gd name="T77" fmla="*/ 0 h 26"/>
                <a:gd name="T78" fmla="*/ 28 w 90"/>
                <a:gd name="T79" fmla="*/ 1 h 26"/>
                <a:gd name="T80" fmla="*/ 28 w 90"/>
                <a:gd name="T81" fmla="*/ 1 h 26"/>
                <a:gd name="T82" fmla="*/ 28 w 90"/>
                <a:gd name="T83" fmla="*/ 1 h 26"/>
                <a:gd name="T84" fmla="*/ 28 w 90"/>
                <a:gd name="T85" fmla="*/ 24 h 26"/>
                <a:gd name="T86" fmla="*/ 28 w 90"/>
                <a:gd name="T87" fmla="*/ 26 h 26"/>
                <a:gd name="T88" fmla="*/ 28 w 90"/>
                <a:gd name="T89" fmla="*/ 26 h 26"/>
                <a:gd name="T90" fmla="*/ 28 w 90"/>
                <a:gd name="T91" fmla="*/ 26 h 26"/>
                <a:gd name="T92" fmla="*/ 2 w 90"/>
                <a:gd name="T93" fmla="*/ 26 h 26"/>
                <a:gd name="T94" fmla="*/ 0 w 90"/>
                <a:gd name="T95" fmla="*/ 26 h 26"/>
                <a:gd name="T96" fmla="*/ 0 w 90"/>
                <a:gd name="T97" fmla="*/ 26 h 26"/>
                <a:gd name="T98" fmla="*/ 0 w 90"/>
                <a:gd name="T99" fmla="*/ 24 h 26"/>
                <a:gd name="T100" fmla="*/ 0 w 90"/>
                <a:gd name="T101" fmla="*/ 24 h 26"/>
                <a:gd name="T102" fmla="*/ 0 w 90"/>
                <a:gd name="T103" fmla="*/ 1 h 26"/>
                <a:gd name="T104" fmla="*/ 0 w 90"/>
                <a:gd name="T105" fmla="*/ 1 h 26"/>
                <a:gd name="T106" fmla="*/ 0 w 90"/>
                <a:gd name="T107" fmla="*/ 0 h 26"/>
                <a:gd name="T108" fmla="*/ 2 w 90"/>
                <a:gd name="T10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" h="26">
                  <a:moveTo>
                    <a:pt x="62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lose/>
                  <a:moveTo>
                    <a:pt x="32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2" y="0"/>
                  </a:move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7" name="Freeform 375"/>
            <p:cNvSpPr>
              <a:spLocks/>
            </p:cNvSpPr>
            <p:nvPr/>
          </p:nvSpPr>
          <p:spPr bwMode="auto">
            <a:xfrm>
              <a:off x="3796" y="1813"/>
              <a:ext cx="28" cy="26"/>
            </a:xfrm>
            <a:custGeom>
              <a:avLst/>
              <a:gdLst>
                <a:gd name="T0" fmla="*/ 0 w 28"/>
                <a:gd name="T1" fmla="*/ 0 h 26"/>
                <a:gd name="T2" fmla="*/ 26 w 28"/>
                <a:gd name="T3" fmla="*/ 0 h 26"/>
                <a:gd name="T4" fmla="*/ 26 w 28"/>
                <a:gd name="T5" fmla="*/ 0 h 26"/>
                <a:gd name="T6" fmla="*/ 26 w 28"/>
                <a:gd name="T7" fmla="*/ 0 h 26"/>
                <a:gd name="T8" fmla="*/ 26 w 28"/>
                <a:gd name="T9" fmla="*/ 0 h 26"/>
                <a:gd name="T10" fmla="*/ 28 w 28"/>
                <a:gd name="T11" fmla="*/ 1 h 26"/>
                <a:gd name="T12" fmla="*/ 28 w 28"/>
                <a:gd name="T13" fmla="*/ 1 h 26"/>
                <a:gd name="T14" fmla="*/ 28 w 28"/>
                <a:gd name="T15" fmla="*/ 1 h 26"/>
                <a:gd name="T16" fmla="*/ 28 w 28"/>
                <a:gd name="T17" fmla="*/ 1 h 26"/>
                <a:gd name="T18" fmla="*/ 28 w 28"/>
                <a:gd name="T19" fmla="*/ 1 h 26"/>
                <a:gd name="T20" fmla="*/ 28 w 28"/>
                <a:gd name="T21" fmla="*/ 24 h 26"/>
                <a:gd name="T22" fmla="*/ 28 w 28"/>
                <a:gd name="T23" fmla="*/ 24 h 26"/>
                <a:gd name="T24" fmla="*/ 28 w 28"/>
                <a:gd name="T25" fmla="*/ 24 h 26"/>
                <a:gd name="T26" fmla="*/ 28 w 28"/>
                <a:gd name="T27" fmla="*/ 26 h 26"/>
                <a:gd name="T28" fmla="*/ 28 w 28"/>
                <a:gd name="T29" fmla="*/ 26 h 26"/>
                <a:gd name="T30" fmla="*/ 26 w 28"/>
                <a:gd name="T31" fmla="*/ 26 h 26"/>
                <a:gd name="T32" fmla="*/ 26 w 28"/>
                <a:gd name="T33" fmla="*/ 26 h 26"/>
                <a:gd name="T34" fmla="*/ 26 w 28"/>
                <a:gd name="T35" fmla="*/ 26 h 26"/>
                <a:gd name="T36" fmla="*/ 26 w 28"/>
                <a:gd name="T37" fmla="*/ 26 h 26"/>
                <a:gd name="T38" fmla="*/ 0 w 28"/>
                <a:gd name="T39" fmla="*/ 26 h 26"/>
                <a:gd name="T40" fmla="*/ 0 w 28"/>
                <a:gd name="T41" fmla="*/ 26 h 26"/>
                <a:gd name="T42" fmla="*/ 0 w 28"/>
                <a:gd name="T43" fmla="*/ 26 h 26"/>
                <a:gd name="T44" fmla="*/ 0 w 28"/>
                <a:gd name="T45" fmla="*/ 26 h 26"/>
                <a:gd name="T46" fmla="*/ 0 w 28"/>
                <a:gd name="T47" fmla="*/ 26 h 26"/>
                <a:gd name="T48" fmla="*/ 0 w 28"/>
                <a:gd name="T49" fmla="*/ 26 h 26"/>
                <a:gd name="T50" fmla="*/ 0 w 28"/>
                <a:gd name="T51" fmla="*/ 24 h 26"/>
                <a:gd name="T52" fmla="*/ 0 w 28"/>
                <a:gd name="T53" fmla="*/ 24 h 26"/>
                <a:gd name="T54" fmla="*/ 0 w 28"/>
                <a:gd name="T55" fmla="*/ 24 h 26"/>
                <a:gd name="T56" fmla="*/ 0 w 28"/>
                <a:gd name="T57" fmla="*/ 1 h 26"/>
                <a:gd name="T58" fmla="*/ 0 w 28"/>
                <a:gd name="T59" fmla="*/ 1 h 26"/>
                <a:gd name="T60" fmla="*/ 0 w 28"/>
                <a:gd name="T61" fmla="*/ 1 h 26"/>
                <a:gd name="T62" fmla="*/ 0 w 28"/>
                <a:gd name="T63" fmla="*/ 1 h 26"/>
                <a:gd name="T64" fmla="*/ 0 w 28"/>
                <a:gd name="T65" fmla="*/ 1 h 26"/>
                <a:gd name="T66" fmla="*/ 0 w 28"/>
                <a:gd name="T67" fmla="*/ 0 h 26"/>
                <a:gd name="T68" fmla="*/ 0 w 28"/>
                <a:gd name="T69" fmla="*/ 0 h 26"/>
                <a:gd name="T70" fmla="*/ 0 w 28"/>
                <a:gd name="T71" fmla="*/ 0 h 26"/>
                <a:gd name="T72" fmla="*/ 0 w 28"/>
                <a:gd name="T7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6">
                  <a:moveTo>
                    <a:pt x="0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8" name="Freeform 376"/>
            <p:cNvSpPr>
              <a:spLocks/>
            </p:cNvSpPr>
            <p:nvPr/>
          </p:nvSpPr>
          <p:spPr bwMode="auto">
            <a:xfrm>
              <a:off x="3766" y="1813"/>
              <a:ext cx="28" cy="26"/>
            </a:xfrm>
            <a:custGeom>
              <a:avLst/>
              <a:gdLst>
                <a:gd name="T0" fmla="*/ 0 w 28"/>
                <a:gd name="T1" fmla="*/ 0 h 26"/>
                <a:gd name="T2" fmla="*/ 26 w 28"/>
                <a:gd name="T3" fmla="*/ 0 h 26"/>
                <a:gd name="T4" fmla="*/ 26 w 28"/>
                <a:gd name="T5" fmla="*/ 0 h 26"/>
                <a:gd name="T6" fmla="*/ 26 w 28"/>
                <a:gd name="T7" fmla="*/ 0 h 26"/>
                <a:gd name="T8" fmla="*/ 26 w 28"/>
                <a:gd name="T9" fmla="*/ 0 h 26"/>
                <a:gd name="T10" fmla="*/ 28 w 28"/>
                <a:gd name="T11" fmla="*/ 1 h 26"/>
                <a:gd name="T12" fmla="*/ 28 w 28"/>
                <a:gd name="T13" fmla="*/ 1 h 26"/>
                <a:gd name="T14" fmla="*/ 28 w 28"/>
                <a:gd name="T15" fmla="*/ 1 h 26"/>
                <a:gd name="T16" fmla="*/ 28 w 28"/>
                <a:gd name="T17" fmla="*/ 1 h 26"/>
                <a:gd name="T18" fmla="*/ 28 w 28"/>
                <a:gd name="T19" fmla="*/ 1 h 26"/>
                <a:gd name="T20" fmla="*/ 28 w 28"/>
                <a:gd name="T21" fmla="*/ 24 h 26"/>
                <a:gd name="T22" fmla="*/ 28 w 28"/>
                <a:gd name="T23" fmla="*/ 24 h 26"/>
                <a:gd name="T24" fmla="*/ 28 w 28"/>
                <a:gd name="T25" fmla="*/ 24 h 26"/>
                <a:gd name="T26" fmla="*/ 28 w 28"/>
                <a:gd name="T27" fmla="*/ 26 h 26"/>
                <a:gd name="T28" fmla="*/ 28 w 28"/>
                <a:gd name="T29" fmla="*/ 26 h 26"/>
                <a:gd name="T30" fmla="*/ 26 w 28"/>
                <a:gd name="T31" fmla="*/ 26 h 26"/>
                <a:gd name="T32" fmla="*/ 26 w 28"/>
                <a:gd name="T33" fmla="*/ 26 h 26"/>
                <a:gd name="T34" fmla="*/ 26 w 28"/>
                <a:gd name="T35" fmla="*/ 26 h 26"/>
                <a:gd name="T36" fmla="*/ 26 w 28"/>
                <a:gd name="T37" fmla="*/ 26 h 26"/>
                <a:gd name="T38" fmla="*/ 0 w 28"/>
                <a:gd name="T39" fmla="*/ 26 h 26"/>
                <a:gd name="T40" fmla="*/ 0 w 28"/>
                <a:gd name="T41" fmla="*/ 26 h 26"/>
                <a:gd name="T42" fmla="*/ 0 w 28"/>
                <a:gd name="T43" fmla="*/ 26 h 26"/>
                <a:gd name="T44" fmla="*/ 0 w 28"/>
                <a:gd name="T45" fmla="*/ 26 h 26"/>
                <a:gd name="T46" fmla="*/ 0 w 28"/>
                <a:gd name="T47" fmla="*/ 26 h 26"/>
                <a:gd name="T48" fmla="*/ 0 w 28"/>
                <a:gd name="T49" fmla="*/ 26 h 26"/>
                <a:gd name="T50" fmla="*/ 0 w 28"/>
                <a:gd name="T51" fmla="*/ 24 h 26"/>
                <a:gd name="T52" fmla="*/ 0 w 28"/>
                <a:gd name="T53" fmla="*/ 24 h 26"/>
                <a:gd name="T54" fmla="*/ 0 w 28"/>
                <a:gd name="T55" fmla="*/ 24 h 26"/>
                <a:gd name="T56" fmla="*/ 0 w 28"/>
                <a:gd name="T57" fmla="*/ 1 h 26"/>
                <a:gd name="T58" fmla="*/ 0 w 28"/>
                <a:gd name="T59" fmla="*/ 1 h 26"/>
                <a:gd name="T60" fmla="*/ 0 w 28"/>
                <a:gd name="T61" fmla="*/ 1 h 26"/>
                <a:gd name="T62" fmla="*/ 0 w 28"/>
                <a:gd name="T63" fmla="*/ 1 h 26"/>
                <a:gd name="T64" fmla="*/ 0 w 28"/>
                <a:gd name="T65" fmla="*/ 1 h 26"/>
                <a:gd name="T66" fmla="*/ 0 w 28"/>
                <a:gd name="T67" fmla="*/ 0 h 26"/>
                <a:gd name="T68" fmla="*/ 0 w 28"/>
                <a:gd name="T69" fmla="*/ 0 h 26"/>
                <a:gd name="T70" fmla="*/ 0 w 28"/>
                <a:gd name="T71" fmla="*/ 0 h 26"/>
                <a:gd name="T72" fmla="*/ 0 w 28"/>
                <a:gd name="T7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6">
                  <a:moveTo>
                    <a:pt x="0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79" name="Freeform 377"/>
            <p:cNvSpPr>
              <a:spLocks/>
            </p:cNvSpPr>
            <p:nvPr/>
          </p:nvSpPr>
          <p:spPr bwMode="auto">
            <a:xfrm>
              <a:off x="3734" y="1813"/>
              <a:ext cx="28" cy="26"/>
            </a:xfrm>
            <a:custGeom>
              <a:avLst/>
              <a:gdLst>
                <a:gd name="T0" fmla="*/ 2 w 28"/>
                <a:gd name="T1" fmla="*/ 0 h 26"/>
                <a:gd name="T2" fmla="*/ 27 w 28"/>
                <a:gd name="T3" fmla="*/ 0 h 26"/>
                <a:gd name="T4" fmla="*/ 28 w 28"/>
                <a:gd name="T5" fmla="*/ 0 h 26"/>
                <a:gd name="T6" fmla="*/ 28 w 28"/>
                <a:gd name="T7" fmla="*/ 0 h 26"/>
                <a:gd name="T8" fmla="*/ 28 w 28"/>
                <a:gd name="T9" fmla="*/ 0 h 26"/>
                <a:gd name="T10" fmla="*/ 28 w 28"/>
                <a:gd name="T11" fmla="*/ 1 h 26"/>
                <a:gd name="T12" fmla="*/ 28 w 28"/>
                <a:gd name="T13" fmla="*/ 1 h 26"/>
                <a:gd name="T14" fmla="*/ 28 w 28"/>
                <a:gd name="T15" fmla="*/ 1 h 26"/>
                <a:gd name="T16" fmla="*/ 28 w 28"/>
                <a:gd name="T17" fmla="*/ 1 h 26"/>
                <a:gd name="T18" fmla="*/ 28 w 28"/>
                <a:gd name="T19" fmla="*/ 1 h 26"/>
                <a:gd name="T20" fmla="*/ 28 w 28"/>
                <a:gd name="T21" fmla="*/ 24 h 26"/>
                <a:gd name="T22" fmla="*/ 28 w 28"/>
                <a:gd name="T23" fmla="*/ 24 h 26"/>
                <a:gd name="T24" fmla="*/ 28 w 28"/>
                <a:gd name="T25" fmla="*/ 24 h 26"/>
                <a:gd name="T26" fmla="*/ 28 w 28"/>
                <a:gd name="T27" fmla="*/ 26 h 26"/>
                <a:gd name="T28" fmla="*/ 28 w 28"/>
                <a:gd name="T29" fmla="*/ 26 h 26"/>
                <a:gd name="T30" fmla="*/ 28 w 28"/>
                <a:gd name="T31" fmla="*/ 26 h 26"/>
                <a:gd name="T32" fmla="*/ 28 w 28"/>
                <a:gd name="T33" fmla="*/ 26 h 26"/>
                <a:gd name="T34" fmla="*/ 28 w 28"/>
                <a:gd name="T35" fmla="*/ 26 h 26"/>
                <a:gd name="T36" fmla="*/ 27 w 28"/>
                <a:gd name="T37" fmla="*/ 26 h 26"/>
                <a:gd name="T38" fmla="*/ 2 w 28"/>
                <a:gd name="T39" fmla="*/ 26 h 26"/>
                <a:gd name="T40" fmla="*/ 2 w 28"/>
                <a:gd name="T41" fmla="*/ 26 h 26"/>
                <a:gd name="T42" fmla="*/ 0 w 28"/>
                <a:gd name="T43" fmla="*/ 26 h 26"/>
                <a:gd name="T44" fmla="*/ 0 w 28"/>
                <a:gd name="T45" fmla="*/ 26 h 26"/>
                <a:gd name="T46" fmla="*/ 0 w 28"/>
                <a:gd name="T47" fmla="*/ 26 h 26"/>
                <a:gd name="T48" fmla="*/ 0 w 28"/>
                <a:gd name="T49" fmla="*/ 26 h 26"/>
                <a:gd name="T50" fmla="*/ 0 w 28"/>
                <a:gd name="T51" fmla="*/ 24 h 26"/>
                <a:gd name="T52" fmla="*/ 0 w 28"/>
                <a:gd name="T53" fmla="*/ 24 h 26"/>
                <a:gd name="T54" fmla="*/ 0 w 28"/>
                <a:gd name="T55" fmla="*/ 24 h 26"/>
                <a:gd name="T56" fmla="*/ 0 w 28"/>
                <a:gd name="T57" fmla="*/ 1 h 26"/>
                <a:gd name="T58" fmla="*/ 0 w 28"/>
                <a:gd name="T59" fmla="*/ 1 h 26"/>
                <a:gd name="T60" fmla="*/ 0 w 28"/>
                <a:gd name="T61" fmla="*/ 1 h 26"/>
                <a:gd name="T62" fmla="*/ 0 w 28"/>
                <a:gd name="T63" fmla="*/ 1 h 26"/>
                <a:gd name="T64" fmla="*/ 0 w 28"/>
                <a:gd name="T65" fmla="*/ 1 h 26"/>
                <a:gd name="T66" fmla="*/ 0 w 28"/>
                <a:gd name="T67" fmla="*/ 0 h 26"/>
                <a:gd name="T68" fmla="*/ 0 w 28"/>
                <a:gd name="T69" fmla="*/ 0 h 26"/>
                <a:gd name="T70" fmla="*/ 2 w 28"/>
                <a:gd name="T71" fmla="*/ 0 h 26"/>
                <a:gd name="T72" fmla="*/ 2 w 28"/>
                <a:gd name="T7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6">
                  <a:moveTo>
                    <a:pt x="2" y="0"/>
                  </a:move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0" name="Freeform 378"/>
            <p:cNvSpPr>
              <a:spLocks noEditPoints="1"/>
            </p:cNvSpPr>
            <p:nvPr/>
          </p:nvSpPr>
          <p:spPr bwMode="auto">
            <a:xfrm>
              <a:off x="3738" y="1818"/>
              <a:ext cx="68" cy="2"/>
            </a:xfrm>
            <a:custGeom>
              <a:avLst/>
              <a:gdLst>
                <a:gd name="T0" fmla="*/ 60 w 68"/>
                <a:gd name="T1" fmla="*/ 0 h 2"/>
                <a:gd name="T2" fmla="*/ 68 w 68"/>
                <a:gd name="T3" fmla="*/ 0 h 2"/>
                <a:gd name="T4" fmla="*/ 68 w 68"/>
                <a:gd name="T5" fmla="*/ 2 h 2"/>
                <a:gd name="T6" fmla="*/ 60 w 68"/>
                <a:gd name="T7" fmla="*/ 2 h 2"/>
                <a:gd name="T8" fmla="*/ 60 w 68"/>
                <a:gd name="T9" fmla="*/ 0 h 2"/>
                <a:gd name="T10" fmla="*/ 0 w 68"/>
                <a:gd name="T11" fmla="*/ 0 h 2"/>
                <a:gd name="T12" fmla="*/ 8 w 68"/>
                <a:gd name="T13" fmla="*/ 0 h 2"/>
                <a:gd name="T14" fmla="*/ 8 w 68"/>
                <a:gd name="T15" fmla="*/ 0 h 2"/>
                <a:gd name="T16" fmla="*/ 0 w 68"/>
                <a:gd name="T17" fmla="*/ 0 h 2"/>
                <a:gd name="T18" fmla="*/ 0 w 68"/>
                <a:gd name="T19" fmla="*/ 0 h 2"/>
                <a:gd name="T20" fmla="*/ 30 w 68"/>
                <a:gd name="T21" fmla="*/ 0 h 2"/>
                <a:gd name="T22" fmla="*/ 38 w 68"/>
                <a:gd name="T23" fmla="*/ 0 h 2"/>
                <a:gd name="T24" fmla="*/ 38 w 68"/>
                <a:gd name="T25" fmla="*/ 2 h 2"/>
                <a:gd name="T26" fmla="*/ 30 w 68"/>
                <a:gd name="T27" fmla="*/ 2 h 2"/>
                <a:gd name="T28" fmla="*/ 30 w 68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2">
                  <a:moveTo>
                    <a:pt x="60" y="0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30" y="0"/>
                  </a:moveTo>
                  <a:lnTo>
                    <a:pt x="38" y="0"/>
                  </a:lnTo>
                  <a:lnTo>
                    <a:pt x="38" y="2"/>
                  </a:lnTo>
                  <a:lnTo>
                    <a:pt x="30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1" name="Rectangle 379"/>
            <p:cNvSpPr>
              <a:spLocks noChangeArrowheads="1"/>
            </p:cNvSpPr>
            <p:nvPr/>
          </p:nvSpPr>
          <p:spPr bwMode="auto">
            <a:xfrm>
              <a:off x="3798" y="1818"/>
              <a:ext cx="8" cy="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2" name="Rectangle 380"/>
            <p:cNvSpPr>
              <a:spLocks noChangeArrowheads="1"/>
            </p:cNvSpPr>
            <p:nvPr/>
          </p:nvSpPr>
          <p:spPr bwMode="auto">
            <a:xfrm>
              <a:off x="3738" y="1818"/>
              <a:ext cx="8" cy="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3" name="Rectangle 381"/>
            <p:cNvSpPr>
              <a:spLocks noChangeArrowheads="1"/>
            </p:cNvSpPr>
            <p:nvPr/>
          </p:nvSpPr>
          <p:spPr bwMode="auto">
            <a:xfrm>
              <a:off x="3768" y="1818"/>
              <a:ext cx="8" cy="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4" name="Freeform 382"/>
            <p:cNvSpPr>
              <a:spLocks noEditPoints="1"/>
            </p:cNvSpPr>
            <p:nvPr/>
          </p:nvSpPr>
          <p:spPr bwMode="auto">
            <a:xfrm>
              <a:off x="3439" y="1568"/>
              <a:ext cx="1745" cy="1113"/>
            </a:xfrm>
            <a:custGeom>
              <a:avLst/>
              <a:gdLst>
                <a:gd name="T0" fmla="*/ 936 w 1745"/>
                <a:gd name="T1" fmla="*/ 519 h 1113"/>
                <a:gd name="T2" fmla="*/ 996 w 1745"/>
                <a:gd name="T3" fmla="*/ 549 h 1113"/>
                <a:gd name="T4" fmla="*/ 1029 w 1745"/>
                <a:gd name="T5" fmla="*/ 596 h 1113"/>
                <a:gd name="T6" fmla="*/ 1026 w 1745"/>
                <a:gd name="T7" fmla="*/ 649 h 1113"/>
                <a:gd name="T8" fmla="*/ 986 w 1745"/>
                <a:gd name="T9" fmla="*/ 694 h 1113"/>
                <a:gd name="T10" fmla="*/ 921 w 1745"/>
                <a:gd name="T11" fmla="*/ 720 h 1113"/>
                <a:gd name="T12" fmla="*/ 840 w 1745"/>
                <a:gd name="T13" fmla="*/ 724 h 1113"/>
                <a:gd name="T14" fmla="*/ 770 w 1745"/>
                <a:gd name="T15" fmla="*/ 701 h 1113"/>
                <a:gd name="T16" fmla="*/ 725 w 1745"/>
                <a:gd name="T17" fmla="*/ 660 h 1113"/>
                <a:gd name="T18" fmla="*/ 712 w 1745"/>
                <a:gd name="T19" fmla="*/ 607 h 1113"/>
                <a:gd name="T20" fmla="*/ 740 w 1745"/>
                <a:gd name="T21" fmla="*/ 559 h 1113"/>
                <a:gd name="T22" fmla="*/ 797 w 1745"/>
                <a:gd name="T23" fmla="*/ 525 h 1113"/>
                <a:gd name="T24" fmla="*/ 874 w 1745"/>
                <a:gd name="T25" fmla="*/ 512 h 1113"/>
                <a:gd name="T26" fmla="*/ 1200 w 1745"/>
                <a:gd name="T27" fmla="*/ 72 h 1113"/>
                <a:gd name="T28" fmla="*/ 1150 w 1745"/>
                <a:gd name="T29" fmla="*/ 147 h 1113"/>
                <a:gd name="T30" fmla="*/ 1026 w 1745"/>
                <a:gd name="T31" fmla="*/ 228 h 1113"/>
                <a:gd name="T32" fmla="*/ 958 w 1745"/>
                <a:gd name="T33" fmla="*/ 295 h 1113"/>
                <a:gd name="T34" fmla="*/ 937 w 1745"/>
                <a:gd name="T35" fmla="*/ 367 h 1113"/>
                <a:gd name="T36" fmla="*/ 979 w 1745"/>
                <a:gd name="T37" fmla="*/ 461 h 1113"/>
                <a:gd name="T38" fmla="*/ 1080 w 1745"/>
                <a:gd name="T39" fmla="*/ 532 h 1113"/>
                <a:gd name="T40" fmla="*/ 1217 w 1745"/>
                <a:gd name="T41" fmla="*/ 574 h 1113"/>
                <a:gd name="T42" fmla="*/ 1358 w 1745"/>
                <a:gd name="T43" fmla="*/ 579 h 1113"/>
                <a:gd name="T44" fmla="*/ 1478 w 1745"/>
                <a:gd name="T45" fmla="*/ 540 h 1113"/>
                <a:gd name="T46" fmla="*/ 1546 w 1745"/>
                <a:gd name="T47" fmla="*/ 448 h 1113"/>
                <a:gd name="T48" fmla="*/ 1737 w 1745"/>
                <a:gd name="T49" fmla="*/ 461 h 1113"/>
                <a:gd name="T50" fmla="*/ 1662 w 1745"/>
                <a:gd name="T51" fmla="*/ 575 h 1113"/>
                <a:gd name="T52" fmla="*/ 1529 w 1745"/>
                <a:gd name="T53" fmla="*/ 637 h 1113"/>
                <a:gd name="T54" fmla="*/ 1238 w 1745"/>
                <a:gd name="T55" fmla="*/ 690 h 1113"/>
                <a:gd name="T56" fmla="*/ 1103 w 1745"/>
                <a:gd name="T57" fmla="*/ 735 h 1113"/>
                <a:gd name="T58" fmla="*/ 1020 w 1745"/>
                <a:gd name="T59" fmla="*/ 824 h 1113"/>
                <a:gd name="T60" fmla="*/ 733 w 1745"/>
                <a:gd name="T61" fmla="*/ 848 h 1113"/>
                <a:gd name="T62" fmla="*/ 665 w 1745"/>
                <a:gd name="T63" fmla="*/ 748 h 1113"/>
                <a:gd name="T64" fmla="*/ 537 w 1745"/>
                <a:gd name="T65" fmla="*/ 698 h 1113"/>
                <a:gd name="T66" fmla="*/ 278 w 1745"/>
                <a:gd name="T67" fmla="*/ 651 h 1113"/>
                <a:gd name="T68" fmla="*/ 106 w 1745"/>
                <a:gd name="T69" fmla="*/ 592 h 1113"/>
                <a:gd name="T70" fmla="*/ 17 w 1745"/>
                <a:gd name="T71" fmla="*/ 489 h 1113"/>
                <a:gd name="T72" fmla="*/ 192 w 1745"/>
                <a:gd name="T73" fmla="*/ 421 h 1113"/>
                <a:gd name="T74" fmla="*/ 248 w 1745"/>
                <a:gd name="T75" fmla="*/ 525 h 1113"/>
                <a:gd name="T76" fmla="*/ 359 w 1745"/>
                <a:gd name="T77" fmla="*/ 575 h 1113"/>
                <a:gd name="T78" fmla="*/ 498 w 1745"/>
                <a:gd name="T79" fmla="*/ 577 h 1113"/>
                <a:gd name="T80" fmla="*/ 639 w 1745"/>
                <a:gd name="T81" fmla="*/ 542 h 1113"/>
                <a:gd name="T82" fmla="*/ 750 w 1745"/>
                <a:gd name="T83" fmla="*/ 476 h 1113"/>
                <a:gd name="T84" fmla="*/ 804 w 1745"/>
                <a:gd name="T85" fmla="*/ 387 h 1113"/>
                <a:gd name="T86" fmla="*/ 795 w 1745"/>
                <a:gd name="T87" fmla="*/ 307 h 1113"/>
                <a:gd name="T88" fmla="*/ 742 w 1745"/>
                <a:gd name="T89" fmla="*/ 245 h 1113"/>
                <a:gd name="T90" fmla="*/ 618 w 1745"/>
                <a:gd name="T91" fmla="*/ 164 h 1113"/>
                <a:gd name="T92" fmla="*/ 551 w 1745"/>
                <a:gd name="T93" fmla="*/ 87 h 1113"/>
                <a:gd name="T94" fmla="*/ 532 w 1745"/>
                <a:gd name="T95" fmla="*/ 0 h 1113"/>
                <a:gd name="T96" fmla="*/ 735 w 1745"/>
                <a:gd name="T97" fmla="*/ 64 h 1113"/>
                <a:gd name="T98" fmla="*/ 798 w 1745"/>
                <a:gd name="T99" fmla="*/ 106 h 1113"/>
                <a:gd name="T100" fmla="*/ 860 w 1745"/>
                <a:gd name="T101" fmla="*/ 160 h 1113"/>
                <a:gd name="T102" fmla="*/ 898 w 1745"/>
                <a:gd name="T103" fmla="*/ 143 h 1113"/>
                <a:gd name="T104" fmla="*/ 967 w 1745"/>
                <a:gd name="T105" fmla="*/ 90 h 1113"/>
                <a:gd name="T106" fmla="*/ 1044 w 1745"/>
                <a:gd name="T107" fmla="*/ 17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5" h="1113">
                  <a:moveTo>
                    <a:pt x="874" y="512"/>
                  </a:moveTo>
                  <a:lnTo>
                    <a:pt x="889" y="512"/>
                  </a:lnTo>
                  <a:lnTo>
                    <a:pt x="905" y="513"/>
                  </a:lnTo>
                  <a:lnTo>
                    <a:pt x="921" y="515"/>
                  </a:lnTo>
                  <a:lnTo>
                    <a:pt x="936" y="519"/>
                  </a:lnTo>
                  <a:lnTo>
                    <a:pt x="949" y="525"/>
                  </a:lnTo>
                  <a:lnTo>
                    <a:pt x="962" y="528"/>
                  </a:lnTo>
                  <a:lnTo>
                    <a:pt x="975" y="536"/>
                  </a:lnTo>
                  <a:lnTo>
                    <a:pt x="986" y="542"/>
                  </a:lnTo>
                  <a:lnTo>
                    <a:pt x="996" y="549"/>
                  </a:lnTo>
                  <a:lnTo>
                    <a:pt x="1005" y="559"/>
                  </a:lnTo>
                  <a:lnTo>
                    <a:pt x="1013" y="566"/>
                  </a:lnTo>
                  <a:lnTo>
                    <a:pt x="1020" y="575"/>
                  </a:lnTo>
                  <a:lnTo>
                    <a:pt x="1026" y="587"/>
                  </a:lnTo>
                  <a:lnTo>
                    <a:pt x="1029" y="596"/>
                  </a:lnTo>
                  <a:lnTo>
                    <a:pt x="1031" y="607"/>
                  </a:lnTo>
                  <a:lnTo>
                    <a:pt x="1033" y="617"/>
                  </a:lnTo>
                  <a:lnTo>
                    <a:pt x="1031" y="628"/>
                  </a:lnTo>
                  <a:lnTo>
                    <a:pt x="1029" y="639"/>
                  </a:lnTo>
                  <a:lnTo>
                    <a:pt x="1026" y="649"/>
                  </a:lnTo>
                  <a:lnTo>
                    <a:pt x="1020" y="660"/>
                  </a:lnTo>
                  <a:lnTo>
                    <a:pt x="1013" y="669"/>
                  </a:lnTo>
                  <a:lnTo>
                    <a:pt x="1005" y="677"/>
                  </a:lnTo>
                  <a:lnTo>
                    <a:pt x="996" y="686"/>
                  </a:lnTo>
                  <a:lnTo>
                    <a:pt x="986" y="694"/>
                  </a:lnTo>
                  <a:lnTo>
                    <a:pt x="975" y="701"/>
                  </a:lnTo>
                  <a:lnTo>
                    <a:pt x="962" y="707"/>
                  </a:lnTo>
                  <a:lnTo>
                    <a:pt x="949" y="713"/>
                  </a:lnTo>
                  <a:lnTo>
                    <a:pt x="936" y="716"/>
                  </a:lnTo>
                  <a:lnTo>
                    <a:pt x="921" y="720"/>
                  </a:lnTo>
                  <a:lnTo>
                    <a:pt x="905" y="724"/>
                  </a:lnTo>
                  <a:lnTo>
                    <a:pt x="889" y="724"/>
                  </a:lnTo>
                  <a:lnTo>
                    <a:pt x="874" y="726"/>
                  </a:lnTo>
                  <a:lnTo>
                    <a:pt x="857" y="724"/>
                  </a:lnTo>
                  <a:lnTo>
                    <a:pt x="840" y="724"/>
                  </a:lnTo>
                  <a:lnTo>
                    <a:pt x="825" y="720"/>
                  </a:lnTo>
                  <a:lnTo>
                    <a:pt x="810" y="716"/>
                  </a:lnTo>
                  <a:lnTo>
                    <a:pt x="797" y="713"/>
                  </a:lnTo>
                  <a:lnTo>
                    <a:pt x="783" y="707"/>
                  </a:lnTo>
                  <a:lnTo>
                    <a:pt x="770" y="701"/>
                  </a:lnTo>
                  <a:lnTo>
                    <a:pt x="759" y="694"/>
                  </a:lnTo>
                  <a:lnTo>
                    <a:pt x="750" y="686"/>
                  </a:lnTo>
                  <a:lnTo>
                    <a:pt x="740" y="677"/>
                  </a:lnTo>
                  <a:lnTo>
                    <a:pt x="731" y="669"/>
                  </a:lnTo>
                  <a:lnTo>
                    <a:pt x="725" y="660"/>
                  </a:lnTo>
                  <a:lnTo>
                    <a:pt x="720" y="649"/>
                  </a:lnTo>
                  <a:lnTo>
                    <a:pt x="716" y="639"/>
                  </a:lnTo>
                  <a:lnTo>
                    <a:pt x="712" y="628"/>
                  </a:lnTo>
                  <a:lnTo>
                    <a:pt x="712" y="617"/>
                  </a:lnTo>
                  <a:lnTo>
                    <a:pt x="712" y="607"/>
                  </a:lnTo>
                  <a:lnTo>
                    <a:pt x="716" y="596"/>
                  </a:lnTo>
                  <a:lnTo>
                    <a:pt x="720" y="587"/>
                  </a:lnTo>
                  <a:lnTo>
                    <a:pt x="725" y="575"/>
                  </a:lnTo>
                  <a:lnTo>
                    <a:pt x="731" y="566"/>
                  </a:lnTo>
                  <a:lnTo>
                    <a:pt x="740" y="559"/>
                  </a:lnTo>
                  <a:lnTo>
                    <a:pt x="750" y="549"/>
                  </a:lnTo>
                  <a:lnTo>
                    <a:pt x="759" y="542"/>
                  </a:lnTo>
                  <a:lnTo>
                    <a:pt x="770" y="536"/>
                  </a:lnTo>
                  <a:lnTo>
                    <a:pt x="783" y="528"/>
                  </a:lnTo>
                  <a:lnTo>
                    <a:pt x="797" y="525"/>
                  </a:lnTo>
                  <a:lnTo>
                    <a:pt x="810" y="519"/>
                  </a:lnTo>
                  <a:lnTo>
                    <a:pt x="825" y="515"/>
                  </a:lnTo>
                  <a:lnTo>
                    <a:pt x="840" y="513"/>
                  </a:lnTo>
                  <a:lnTo>
                    <a:pt x="857" y="512"/>
                  </a:lnTo>
                  <a:lnTo>
                    <a:pt x="874" y="512"/>
                  </a:lnTo>
                  <a:close/>
                  <a:moveTo>
                    <a:pt x="1213" y="0"/>
                  </a:moveTo>
                  <a:lnTo>
                    <a:pt x="1212" y="21"/>
                  </a:lnTo>
                  <a:lnTo>
                    <a:pt x="1210" y="38"/>
                  </a:lnTo>
                  <a:lnTo>
                    <a:pt x="1206" y="57"/>
                  </a:lnTo>
                  <a:lnTo>
                    <a:pt x="1200" y="72"/>
                  </a:lnTo>
                  <a:lnTo>
                    <a:pt x="1195" y="87"/>
                  </a:lnTo>
                  <a:lnTo>
                    <a:pt x="1187" y="100"/>
                  </a:lnTo>
                  <a:lnTo>
                    <a:pt x="1180" y="113"/>
                  </a:lnTo>
                  <a:lnTo>
                    <a:pt x="1170" y="124"/>
                  </a:lnTo>
                  <a:lnTo>
                    <a:pt x="1150" y="147"/>
                  </a:lnTo>
                  <a:lnTo>
                    <a:pt x="1127" y="164"/>
                  </a:lnTo>
                  <a:lnTo>
                    <a:pt x="1103" y="181"/>
                  </a:lnTo>
                  <a:lnTo>
                    <a:pt x="1076" y="198"/>
                  </a:lnTo>
                  <a:lnTo>
                    <a:pt x="1050" y="213"/>
                  </a:lnTo>
                  <a:lnTo>
                    <a:pt x="1026" y="228"/>
                  </a:lnTo>
                  <a:lnTo>
                    <a:pt x="1003" y="245"/>
                  </a:lnTo>
                  <a:lnTo>
                    <a:pt x="982" y="263"/>
                  </a:lnTo>
                  <a:lnTo>
                    <a:pt x="973" y="273"/>
                  </a:lnTo>
                  <a:lnTo>
                    <a:pt x="964" y="284"/>
                  </a:lnTo>
                  <a:lnTo>
                    <a:pt x="958" y="295"/>
                  </a:lnTo>
                  <a:lnTo>
                    <a:pt x="951" y="307"/>
                  </a:lnTo>
                  <a:lnTo>
                    <a:pt x="945" y="320"/>
                  </a:lnTo>
                  <a:lnTo>
                    <a:pt x="941" y="335"/>
                  </a:lnTo>
                  <a:lnTo>
                    <a:pt x="939" y="350"/>
                  </a:lnTo>
                  <a:lnTo>
                    <a:pt x="937" y="367"/>
                  </a:lnTo>
                  <a:lnTo>
                    <a:pt x="939" y="387"/>
                  </a:lnTo>
                  <a:lnTo>
                    <a:pt x="945" y="406"/>
                  </a:lnTo>
                  <a:lnTo>
                    <a:pt x="952" y="425"/>
                  </a:lnTo>
                  <a:lnTo>
                    <a:pt x="964" y="442"/>
                  </a:lnTo>
                  <a:lnTo>
                    <a:pt x="979" y="461"/>
                  </a:lnTo>
                  <a:lnTo>
                    <a:pt x="996" y="476"/>
                  </a:lnTo>
                  <a:lnTo>
                    <a:pt x="1014" y="491"/>
                  </a:lnTo>
                  <a:lnTo>
                    <a:pt x="1035" y="506"/>
                  </a:lnTo>
                  <a:lnTo>
                    <a:pt x="1058" y="519"/>
                  </a:lnTo>
                  <a:lnTo>
                    <a:pt x="1080" y="532"/>
                  </a:lnTo>
                  <a:lnTo>
                    <a:pt x="1106" y="542"/>
                  </a:lnTo>
                  <a:lnTo>
                    <a:pt x="1133" y="553"/>
                  </a:lnTo>
                  <a:lnTo>
                    <a:pt x="1161" y="560"/>
                  </a:lnTo>
                  <a:lnTo>
                    <a:pt x="1189" y="568"/>
                  </a:lnTo>
                  <a:lnTo>
                    <a:pt x="1217" y="574"/>
                  </a:lnTo>
                  <a:lnTo>
                    <a:pt x="1245" y="577"/>
                  </a:lnTo>
                  <a:lnTo>
                    <a:pt x="1275" y="581"/>
                  </a:lnTo>
                  <a:lnTo>
                    <a:pt x="1304" y="581"/>
                  </a:lnTo>
                  <a:lnTo>
                    <a:pt x="1332" y="581"/>
                  </a:lnTo>
                  <a:lnTo>
                    <a:pt x="1358" y="579"/>
                  </a:lnTo>
                  <a:lnTo>
                    <a:pt x="1386" y="575"/>
                  </a:lnTo>
                  <a:lnTo>
                    <a:pt x="1411" y="570"/>
                  </a:lnTo>
                  <a:lnTo>
                    <a:pt x="1435" y="560"/>
                  </a:lnTo>
                  <a:lnTo>
                    <a:pt x="1458" y="551"/>
                  </a:lnTo>
                  <a:lnTo>
                    <a:pt x="1478" y="540"/>
                  </a:lnTo>
                  <a:lnTo>
                    <a:pt x="1497" y="525"/>
                  </a:lnTo>
                  <a:lnTo>
                    <a:pt x="1514" y="510"/>
                  </a:lnTo>
                  <a:lnTo>
                    <a:pt x="1527" y="491"/>
                  </a:lnTo>
                  <a:lnTo>
                    <a:pt x="1538" y="470"/>
                  </a:lnTo>
                  <a:lnTo>
                    <a:pt x="1546" y="448"/>
                  </a:lnTo>
                  <a:lnTo>
                    <a:pt x="1551" y="421"/>
                  </a:lnTo>
                  <a:lnTo>
                    <a:pt x="1553" y="393"/>
                  </a:lnTo>
                  <a:lnTo>
                    <a:pt x="1745" y="393"/>
                  </a:lnTo>
                  <a:lnTo>
                    <a:pt x="1743" y="429"/>
                  </a:lnTo>
                  <a:lnTo>
                    <a:pt x="1737" y="461"/>
                  </a:lnTo>
                  <a:lnTo>
                    <a:pt x="1728" y="489"/>
                  </a:lnTo>
                  <a:lnTo>
                    <a:pt x="1717" y="515"/>
                  </a:lnTo>
                  <a:lnTo>
                    <a:pt x="1702" y="538"/>
                  </a:lnTo>
                  <a:lnTo>
                    <a:pt x="1683" y="559"/>
                  </a:lnTo>
                  <a:lnTo>
                    <a:pt x="1662" y="575"/>
                  </a:lnTo>
                  <a:lnTo>
                    <a:pt x="1640" y="592"/>
                  </a:lnTo>
                  <a:lnTo>
                    <a:pt x="1613" y="605"/>
                  </a:lnTo>
                  <a:lnTo>
                    <a:pt x="1587" y="617"/>
                  </a:lnTo>
                  <a:lnTo>
                    <a:pt x="1559" y="628"/>
                  </a:lnTo>
                  <a:lnTo>
                    <a:pt x="1529" y="637"/>
                  </a:lnTo>
                  <a:lnTo>
                    <a:pt x="1467" y="651"/>
                  </a:lnTo>
                  <a:lnTo>
                    <a:pt x="1401" y="664"/>
                  </a:lnTo>
                  <a:lnTo>
                    <a:pt x="1335" y="673"/>
                  </a:lnTo>
                  <a:lnTo>
                    <a:pt x="1270" y="684"/>
                  </a:lnTo>
                  <a:lnTo>
                    <a:pt x="1238" y="690"/>
                  </a:lnTo>
                  <a:lnTo>
                    <a:pt x="1208" y="698"/>
                  </a:lnTo>
                  <a:lnTo>
                    <a:pt x="1180" y="705"/>
                  </a:lnTo>
                  <a:lnTo>
                    <a:pt x="1151" y="715"/>
                  </a:lnTo>
                  <a:lnTo>
                    <a:pt x="1125" y="724"/>
                  </a:lnTo>
                  <a:lnTo>
                    <a:pt x="1103" y="735"/>
                  </a:lnTo>
                  <a:lnTo>
                    <a:pt x="1080" y="748"/>
                  </a:lnTo>
                  <a:lnTo>
                    <a:pt x="1061" y="763"/>
                  </a:lnTo>
                  <a:lnTo>
                    <a:pt x="1044" y="780"/>
                  </a:lnTo>
                  <a:lnTo>
                    <a:pt x="1029" y="801"/>
                  </a:lnTo>
                  <a:lnTo>
                    <a:pt x="1020" y="824"/>
                  </a:lnTo>
                  <a:lnTo>
                    <a:pt x="1013" y="848"/>
                  </a:lnTo>
                  <a:lnTo>
                    <a:pt x="1165" y="848"/>
                  </a:lnTo>
                  <a:lnTo>
                    <a:pt x="872" y="1113"/>
                  </a:lnTo>
                  <a:lnTo>
                    <a:pt x="579" y="848"/>
                  </a:lnTo>
                  <a:lnTo>
                    <a:pt x="733" y="848"/>
                  </a:lnTo>
                  <a:lnTo>
                    <a:pt x="725" y="824"/>
                  </a:lnTo>
                  <a:lnTo>
                    <a:pt x="716" y="801"/>
                  </a:lnTo>
                  <a:lnTo>
                    <a:pt x="701" y="780"/>
                  </a:lnTo>
                  <a:lnTo>
                    <a:pt x="684" y="763"/>
                  </a:lnTo>
                  <a:lnTo>
                    <a:pt x="665" y="748"/>
                  </a:lnTo>
                  <a:lnTo>
                    <a:pt x="643" y="735"/>
                  </a:lnTo>
                  <a:lnTo>
                    <a:pt x="620" y="724"/>
                  </a:lnTo>
                  <a:lnTo>
                    <a:pt x="594" y="715"/>
                  </a:lnTo>
                  <a:lnTo>
                    <a:pt x="566" y="705"/>
                  </a:lnTo>
                  <a:lnTo>
                    <a:pt x="537" y="698"/>
                  </a:lnTo>
                  <a:lnTo>
                    <a:pt x="506" y="690"/>
                  </a:lnTo>
                  <a:lnTo>
                    <a:pt x="475" y="684"/>
                  </a:lnTo>
                  <a:lnTo>
                    <a:pt x="410" y="673"/>
                  </a:lnTo>
                  <a:lnTo>
                    <a:pt x="344" y="664"/>
                  </a:lnTo>
                  <a:lnTo>
                    <a:pt x="278" y="651"/>
                  </a:lnTo>
                  <a:lnTo>
                    <a:pt x="216" y="637"/>
                  </a:lnTo>
                  <a:lnTo>
                    <a:pt x="186" y="628"/>
                  </a:lnTo>
                  <a:lnTo>
                    <a:pt x="158" y="617"/>
                  </a:lnTo>
                  <a:lnTo>
                    <a:pt x="132" y="605"/>
                  </a:lnTo>
                  <a:lnTo>
                    <a:pt x="106" y="592"/>
                  </a:lnTo>
                  <a:lnTo>
                    <a:pt x="83" y="575"/>
                  </a:lnTo>
                  <a:lnTo>
                    <a:pt x="62" y="559"/>
                  </a:lnTo>
                  <a:lnTo>
                    <a:pt x="44" y="538"/>
                  </a:lnTo>
                  <a:lnTo>
                    <a:pt x="29" y="515"/>
                  </a:lnTo>
                  <a:lnTo>
                    <a:pt x="17" y="489"/>
                  </a:lnTo>
                  <a:lnTo>
                    <a:pt x="8" y="461"/>
                  </a:lnTo>
                  <a:lnTo>
                    <a:pt x="2" y="429"/>
                  </a:lnTo>
                  <a:lnTo>
                    <a:pt x="0" y="393"/>
                  </a:lnTo>
                  <a:lnTo>
                    <a:pt x="192" y="393"/>
                  </a:lnTo>
                  <a:lnTo>
                    <a:pt x="192" y="421"/>
                  </a:lnTo>
                  <a:lnTo>
                    <a:pt x="198" y="448"/>
                  </a:lnTo>
                  <a:lnTo>
                    <a:pt x="207" y="470"/>
                  </a:lnTo>
                  <a:lnTo>
                    <a:pt x="218" y="491"/>
                  </a:lnTo>
                  <a:lnTo>
                    <a:pt x="231" y="510"/>
                  </a:lnTo>
                  <a:lnTo>
                    <a:pt x="248" y="525"/>
                  </a:lnTo>
                  <a:lnTo>
                    <a:pt x="267" y="540"/>
                  </a:lnTo>
                  <a:lnTo>
                    <a:pt x="288" y="551"/>
                  </a:lnTo>
                  <a:lnTo>
                    <a:pt x="310" y="560"/>
                  </a:lnTo>
                  <a:lnTo>
                    <a:pt x="335" y="570"/>
                  </a:lnTo>
                  <a:lnTo>
                    <a:pt x="359" y="575"/>
                  </a:lnTo>
                  <a:lnTo>
                    <a:pt x="385" y="579"/>
                  </a:lnTo>
                  <a:lnTo>
                    <a:pt x="414" y="581"/>
                  </a:lnTo>
                  <a:lnTo>
                    <a:pt x="442" y="581"/>
                  </a:lnTo>
                  <a:lnTo>
                    <a:pt x="470" y="581"/>
                  </a:lnTo>
                  <a:lnTo>
                    <a:pt x="498" y="577"/>
                  </a:lnTo>
                  <a:lnTo>
                    <a:pt x="528" y="574"/>
                  </a:lnTo>
                  <a:lnTo>
                    <a:pt x="556" y="568"/>
                  </a:lnTo>
                  <a:lnTo>
                    <a:pt x="584" y="560"/>
                  </a:lnTo>
                  <a:lnTo>
                    <a:pt x="613" y="553"/>
                  </a:lnTo>
                  <a:lnTo>
                    <a:pt x="639" y="542"/>
                  </a:lnTo>
                  <a:lnTo>
                    <a:pt x="663" y="532"/>
                  </a:lnTo>
                  <a:lnTo>
                    <a:pt x="688" y="519"/>
                  </a:lnTo>
                  <a:lnTo>
                    <a:pt x="710" y="506"/>
                  </a:lnTo>
                  <a:lnTo>
                    <a:pt x="731" y="491"/>
                  </a:lnTo>
                  <a:lnTo>
                    <a:pt x="750" y="476"/>
                  </a:lnTo>
                  <a:lnTo>
                    <a:pt x="767" y="461"/>
                  </a:lnTo>
                  <a:lnTo>
                    <a:pt x="780" y="442"/>
                  </a:lnTo>
                  <a:lnTo>
                    <a:pt x="791" y="425"/>
                  </a:lnTo>
                  <a:lnTo>
                    <a:pt x="800" y="406"/>
                  </a:lnTo>
                  <a:lnTo>
                    <a:pt x="804" y="387"/>
                  </a:lnTo>
                  <a:lnTo>
                    <a:pt x="806" y="367"/>
                  </a:lnTo>
                  <a:lnTo>
                    <a:pt x="806" y="350"/>
                  </a:lnTo>
                  <a:lnTo>
                    <a:pt x="802" y="335"/>
                  </a:lnTo>
                  <a:lnTo>
                    <a:pt x="798" y="320"/>
                  </a:lnTo>
                  <a:lnTo>
                    <a:pt x="795" y="307"/>
                  </a:lnTo>
                  <a:lnTo>
                    <a:pt x="787" y="295"/>
                  </a:lnTo>
                  <a:lnTo>
                    <a:pt x="780" y="284"/>
                  </a:lnTo>
                  <a:lnTo>
                    <a:pt x="772" y="273"/>
                  </a:lnTo>
                  <a:lnTo>
                    <a:pt x="763" y="263"/>
                  </a:lnTo>
                  <a:lnTo>
                    <a:pt x="742" y="245"/>
                  </a:lnTo>
                  <a:lnTo>
                    <a:pt x="718" y="228"/>
                  </a:lnTo>
                  <a:lnTo>
                    <a:pt x="693" y="213"/>
                  </a:lnTo>
                  <a:lnTo>
                    <a:pt x="669" y="198"/>
                  </a:lnTo>
                  <a:lnTo>
                    <a:pt x="643" y="181"/>
                  </a:lnTo>
                  <a:lnTo>
                    <a:pt x="618" y="164"/>
                  </a:lnTo>
                  <a:lnTo>
                    <a:pt x="596" y="147"/>
                  </a:lnTo>
                  <a:lnTo>
                    <a:pt x="575" y="124"/>
                  </a:lnTo>
                  <a:lnTo>
                    <a:pt x="566" y="113"/>
                  </a:lnTo>
                  <a:lnTo>
                    <a:pt x="556" y="100"/>
                  </a:lnTo>
                  <a:lnTo>
                    <a:pt x="551" y="87"/>
                  </a:lnTo>
                  <a:lnTo>
                    <a:pt x="543" y="72"/>
                  </a:lnTo>
                  <a:lnTo>
                    <a:pt x="539" y="57"/>
                  </a:lnTo>
                  <a:lnTo>
                    <a:pt x="536" y="38"/>
                  </a:lnTo>
                  <a:lnTo>
                    <a:pt x="534" y="21"/>
                  </a:lnTo>
                  <a:lnTo>
                    <a:pt x="532" y="0"/>
                  </a:lnTo>
                  <a:lnTo>
                    <a:pt x="712" y="0"/>
                  </a:lnTo>
                  <a:lnTo>
                    <a:pt x="714" y="21"/>
                  </a:lnTo>
                  <a:lnTo>
                    <a:pt x="718" y="38"/>
                  </a:lnTo>
                  <a:lnTo>
                    <a:pt x="725" y="53"/>
                  </a:lnTo>
                  <a:lnTo>
                    <a:pt x="735" y="64"/>
                  </a:lnTo>
                  <a:lnTo>
                    <a:pt x="746" y="74"/>
                  </a:lnTo>
                  <a:lnTo>
                    <a:pt x="757" y="83"/>
                  </a:lnTo>
                  <a:lnTo>
                    <a:pt x="770" y="90"/>
                  </a:lnTo>
                  <a:lnTo>
                    <a:pt x="783" y="98"/>
                  </a:lnTo>
                  <a:lnTo>
                    <a:pt x="798" y="106"/>
                  </a:lnTo>
                  <a:lnTo>
                    <a:pt x="812" y="113"/>
                  </a:lnTo>
                  <a:lnTo>
                    <a:pt x="827" y="122"/>
                  </a:lnTo>
                  <a:lnTo>
                    <a:pt x="838" y="132"/>
                  </a:lnTo>
                  <a:lnTo>
                    <a:pt x="849" y="145"/>
                  </a:lnTo>
                  <a:lnTo>
                    <a:pt x="860" y="160"/>
                  </a:lnTo>
                  <a:lnTo>
                    <a:pt x="868" y="179"/>
                  </a:lnTo>
                  <a:lnTo>
                    <a:pt x="874" y="200"/>
                  </a:lnTo>
                  <a:lnTo>
                    <a:pt x="879" y="179"/>
                  </a:lnTo>
                  <a:lnTo>
                    <a:pt x="887" y="160"/>
                  </a:lnTo>
                  <a:lnTo>
                    <a:pt x="898" y="143"/>
                  </a:lnTo>
                  <a:lnTo>
                    <a:pt x="909" y="130"/>
                  </a:lnTo>
                  <a:lnTo>
                    <a:pt x="924" y="119"/>
                  </a:lnTo>
                  <a:lnTo>
                    <a:pt x="937" y="107"/>
                  </a:lnTo>
                  <a:lnTo>
                    <a:pt x="952" y="100"/>
                  </a:lnTo>
                  <a:lnTo>
                    <a:pt x="967" y="90"/>
                  </a:lnTo>
                  <a:lnTo>
                    <a:pt x="997" y="75"/>
                  </a:lnTo>
                  <a:lnTo>
                    <a:pt x="1022" y="57"/>
                  </a:lnTo>
                  <a:lnTo>
                    <a:pt x="1031" y="45"/>
                  </a:lnTo>
                  <a:lnTo>
                    <a:pt x="1039" y="32"/>
                  </a:lnTo>
                  <a:lnTo>
                    <a:pt x="1044" y="17"/>
                  </a:lnTo>
                  <a:lnTo>
                    <a:pt x="1046" y="0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5" name="Freeform 383"/>
            <p:cNvSpPr>
              <a:spLocks/>
            </p:cNvSpPr>
            <p:nvPr/>
          </p:nvSpPr>
          <p:spPr bwMode="auto">
            <a:xfrm>
              <a:off x="4151" y="2080"/>
              <a:ext cx="321" cy="214"/>
            </a:xfrm>
            <a:custGeom>
              <a:avLst/>
              <a:gdLst>
                <a:gd name="T0" fmla="*/ 177 w 321"/>
                <a:gd name="T1" fmla="*/ 0 h 214"/>
                <a:gd name="T2" fmla="*/ 209 w 321"/>
                <a:gd name="T3" fmla="*/ 3 h 214"/>
                <a:gd name="T4" fmla="*/ 237 w 321"/>
                <a:gd name="T5" fmla="*/ 13 h 214"/>
                <a:gd name="T6" fmla="*/ 263 w 321"/>
                <a:gd name="T7" fmla="*/ 24 h 214"/>
                <a:gd name="T8" fmla="*/ 284 w 321"/>
                <a:gd name="T9" fmla="*/ 37 h 214"/>
                <a:gd name="T10" fmla="*/ 301 w 321"/>
                <a:gd name="T11" fmla="*/ 54 h 214"/>
                <a:gd name="T12" fmla="*/ 314 w 321"/>
                <a:gd name="T13" fmla="*/ 75 h 214"/>
                <a:gd name="T14" fmla="*/ 319 w 321"/>
                <a:gd name="T15" fmla="*/ 95 h 214"/>
                <a:gd name="T16" fmla="*/ 319 w 321"/>
                <a:gd name="T17" fmla="*/ 116 h 214"/>
                <a:gd name="T18" fmla="*/ 314 w 321"/>
                <a:gd name="T19" fmla="*/ 137 h 214"/>
                <a:gd name="T20" fmla="*/ 301 w 321"/>
                <a:gd name="T21" fmla="*/ 157 h 214"/>
                <a:gd name="T22" fmla="*/ 284 w 321"/>
                <a:gd name="T23" fmla="*/ 174 h 214"/>
                <a:gd name="T24" fmla="*/ 263 w 321"/>
                <a:gd name="T25" fmla="*/ 189 h 214"/>
                <a:gd name="T26" fmla="*/ 237 w 321"/>
                <a:gd name="T27" fmla="*/ 201 h 214"/>
                <a:gd name="T28" fmla="*/ 209 w 321"/>
                <a:gd name="T29" fmla="*/ 208 h 214"/>
                <a:gd name="T30" fmla="*/ 177 w 321"/>
                <a:gd name="T31" fmla="*/ 212 h 214"/>
                <a:gd name="T32" fmla="*/ 145 w 321"/>
                <a:gd name="T33" fmla="*/ 212 h 214"/>
                <a:gd name="T34" fmla="*/ 113 w 321"/>
                <a:gd name="T35" fmla="*/ 208 h 214"/>
                <a:gd name="T36" fmla="*/ 85 w 321"/>
                <a:gd name="T37" fmla="*/ 201 h 214"/>
                <a:gd name="T38" fmla="*/ 58 w 321"/>
                <a:gd name="T39" fmla="*/ 189 h 214"/>
                <a:gd name="T40" fmla="*/ 38 w 321"/>
                <a:gd name="T41" fmla="*/ 174 h 214"/>
                <a:gd name="T42" fmla="*/ 19 w 321"/>
                <a:gd name="T43" fmla="*/ 157 h 214"/>
                <a:gd name="T44" fmla="*/ 8 w 321"/>
                <a:gd name="T45" fmla="*/ 137 h 214"/>
                <a:gd name="T46" fmla="*/ 0 w 321"/>
                <a:gd name="T47" fmla="*/ 116 h 214"/>
                <a:gd name="T48" fmla="*/ 0 w 321"/>
                <a:gd name="T49" fmla="*/ 95 h 214"/>
                <a:gd name="T50" fmla="*/ 8 w 321"/>
                <a:gd name="T51" fmla="*/ 75 h 214"/>
                <a:gd name="T52" fmla="*/ 19 w 321"/>
                <a:gd name="T53" fmla="*/ 54 h 214"/>
                <a:gd name="T54" fmla="*/ 38 w 321"/>
                <a:gd name="T55" fmla="*/ 37 h 214"/>
                <a:gd name="T56" fmla="*/ 58 w 321"/>
                <a:gd name="T57" fmla="*/ 24 h 214"/>
                <a:gd name="T58" fmla="*/ 85 w 321"/>
                <a:gd name="T59" fmla="*/ 13 h 214"/>
                <a:gd name="T60" fmla="*/ 113 w 321"/>
                <a:gd name="T61" fmla="*/ 3 h 214"/>
                <a:gd name="T62" fmla="*/ 145 w 321"/>
                <a:gd name="T6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1" h="214">
                  <a:moveTo>
                    <a:pt x="162" y="0"/>
                  </a:moveTo>
                  <a:lnTo>
                    <a:pt x="177" y="0"/>
                  </a:lnTo>
                  <a:lnTo>
                    <a:pt x="193" y="1"/>
                  </a:lnTo>
                  <a:lnTo>
                    <a:pt x="209" y="3"/>
                  </a:lnTo>
                  <a:lnTo>
                    <a:pt x="224" y="7"/>
                  </a:lnTo>
                  <a:lnTo>
                    <a:pt x="237" y="13"/>
                  </a:lnTo>
                  <a:lnTo>
                    <a:pt x="250" y="16"/>
                  </a:lnTo>
                  <a:lnTo>
                    <a:pt x="263" y="24"/>
                  </a:lnTo>
                  <a:lnTo>
                    <a:pt x="274" y="30"/>
                  </a:lnTo>
                  <a:lnTo>
                    <a:pt x="284" y="37"/>
                  </a:lnTo>
                  <a:lnTo>
                    <a:pt x="293" y="47"/>
                  </a:lnTo>
                  <a:lnTo>
                    <a:pt x="301" y="54"/>
                  </a:lnTo>
                  <a:lnTo>
                    <a:pt x="308" y="63"/>
                  </a:lnTo>
                  <a:lnTo>
                    <a:pt x="314" y="75"/>
                  </a:lnTo>
                  <a:lnTo>
                    <a:pt x="317" y="84"/>
                  </a:lnTo>
                  <a:lnTo>
                    <a:pt x="319" y="95"/>
                  </a:lnTo>
                  <a:lnTo>
                    <a:pt x="321" y="105"/>
                  </a:lnTo>
                  <a:lnTo>
                    <a:pt x="319" y="116"/>
                  </a:lnTo>
                  <a:lnTo>
                    <a:pt x="317" y="127"/>
                  </a:lnTo>
                  <a:lnTo>
                    <a:pt x="314" y="137"/>
                  </a:lnTo>
                  <a:lnTo>
                    <a:pt x="308" y="148"/>
                  </a:lnTo>
                  <a:lnTo>
                    <a:pt x="301" y="157"/>
                  </a:lnTo>
                  <a:lnTo>
                    <a:pt x="293" y="165"/>
                  </a:lnTo>
                  <a:lnTo>
                    <a:pt x="284" y="174"/>
                  </a:lnTo>
                  <a:lnTo>
                    <a:pt x="274" y="182"/>
                  </a:lnTo>
                  <a:lnTo>
                    <a:pt x="263" y="189"/>
                  </a:lnTo>
                  <a:lnTo>
                    <a:pt x="250" y="195"/>
                  </a:lnTo>
                  <a:lnTo>
                    <a:pt x="237" y="201"/>
                  </a:lnTo>
                  <a:lnTo>
                    <a:pt x="224" y="204"/>
                  </a:lnTo>
                  <a:lnTo>
                    <a:pt x="209" y="208"/>
                  </a:lnTo>
                  <a:lnTo>
                    <a:pt x="193" y="212"/>
                  </a:lnTo>
                  <a:lnTo>
                    <a:pt x="177" y="212"/>
                  </a:lnTo>
                  <a:lnTo>
                    <a:pt x="162" y="214"/>
                  </a:lnTo>
                  <a:lnTo>
                    <a:pt x="145" y="212"/>
                  </a:lnTo>
                  <a:lnTo>
                    <a:pt x="128" y="212"/>
                  </a:lnTo>
                  <a:lnTo>
                    <a:pt x="113" y="208"/>
                  </a:lnTo>
                  <a:lnTo>
                    <a:pt x="98" y="204"/>
                  </a:lnTo>
                  <a:lnTo>
                    <a:pt x="85" y="201"/>
                  </a:lnTo>
                  <a:lnTo>
                    <a:pt x="71" y="195"/>
                  </a:lnTo>
                  <a:lnTo>
                    <a:pt x="58" y="189"/>
                  </a:lnTo>
                  <a:lnTo>
                    <a:pt x="47" y="182"/>
                  </a:lnTo>
                  <a:lnTo>
                    <a:pt x="38" y="174"/>
                  </a:lnTo>
                  <a:lnTo>
                    <a:pt x="28" y="165"/>
                  </a:lnTo>
                  <a:lnTo>
                    <a:pt x="19" y="157"/>
                  </a:lnTo>
                  <a:lnTo>
                    <a:pt x="13" y="148"/>
                  </a:lnTo>
                  <a:lnTo>
                    <a:pt x="8" y="137"/>
                  </a:lnTo>
                  <a:lnTo>
                    <a:pt x="4" y="127"/>
                  </a:lnTo>
                  <a:lnTo>
                    <a:pt x="0" y="116"/>
                  </a:lnTo>
                  <a:lnTo>
                    <a:pt x="0" y="105"/>
                  </a:lnTo>
                  <a:lnTo>
                    <a:pt x="0" y="95"/>
                  </a:lnTo>
                  <a:lnTo>
                    <a:pt x="4" y="84"/>
                  </a:lnTo>
                  <a:lnTo>
                    <a:pt x="8" y="75"/>
                  </a:lnTo>
                  <a:lnTo>
                    <a:pt x="13" y="63"/>
                  </a:lnTo>
                  <a:lnTo>
                    <a:pt x="19" y="54"/>
                  </a:lnTo>
                  <a:lnTo>
                    <a:pt x="28" y="47"/>
                  </a:lnTo>
                  <a:lnTo>
                    <a:pt x="38" y="37"/>
                  </a:lnTo>
                  <a:lnTo>
                    <a:pt x="47" y="30"/>
                  </a:lnTo>
                  <a:lnTo>
                    <a:pt x="58" y="24"/>
                  </a:lnTo>
                  <a:lnTo>
                    <a:pt x="71" y="16"/>
                  </a:lnTo>
                  <a:lnTo>
                    <a:pt x="85" y="13"/>
                  </a:lnTo>
                  <a:lnTo>
                    <a:pt x="98" y="7"/>
                  </a:lnTo>
                  <a:lnTo>
                    <a:pt x="113" y="3"/>
                  </a:lnTo>
                  <a:lnTo>
                    <a:pt x="128" y="1"/>
                  </a:lnTo>
                  <a:lnTo>
                    <a:pt x="145" y="0"/>
                  </a:lnTo>
                  <a:lnTo>
                    <a:pt x="16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6" name="Freeform 384"/>
            <p:cNvSpPr>
              <a:spLocks/>
            </p:cNvSpPr>
            <p:nvPr/>
          </p:nvSpPr>
          <p:spPr bwMode="auto">
            <a:xfrm>
              <a:off x="3439" y="1568"/>
              <a:ext cx="1745" cy="1113"/>
            </a:xfrm>
            <a:custGeom>
              <a:avLst/>
              <a:gdLst>
                <a:gd name="T0" fmla="*/ 1206 w 1745"/>
                <a:gd name="T1" fmla="*/ 57 h 1113"/>
                <a:gd name="T2" fmla="*/ 1180 w 1745"/>
                <a:gd name="T3" fmla="*/ 113 h 1113"/>
                <a:gd name="T4" fmla="*/ 1103 w 1745"/>
                <a:gd name="T5" fmla="*/ 181 h 1113"/>
                <a:gd name="T6" fmla="*/ 1003 w 1745"/>
                <a:gd name="T7" fmla="*/ 245 h 1113"/>
                <a:gd name="T8" fmla="*/ 958 w 1745"/>
                <a:gd name="T9" fmla="*/ 295 h 1113"/>
                <a:gd name="T10" fmla="*/ 939 w 1745"/>
                <a:gd name="T11" fmla="*/ 350 h 1113"/>
                <a:gd name="T12" fmla="*/ 952 w 1745"/>
                <a:gd name="T13" fmla="*/ 425 h 1113"/>
                <a:gd name="T14" fmla="*/ 1014 w 1745"/>
                <a:gd name="T15" fmla="*/ 491 h 1113"/>
                <a:gd name="T16" fmla="*/ 1106 w 1745"/>
                <a:gd name="T17" fmla="*/ 542 h 1113"/>
                <a:gd name="T18" fmla="*/ 1217 w 1745"/>
                <a:gd name="T19" fmla="*/ 574 h 1113"/>
                <a:gd name="T20" fmla="*/ 1332 w 1745"/>
                <a:gd name="T21" fmla="*/ 581 h 1113"/>
                <a:gd name="T22" fmla="*/ 1435 w 1745"/>
                <a:gd name="T23" fmla="*/ 560 h 1113"/>
                <a:gd name="T24" fmla="*/ 1514 w 1745"/>
                <a:gd name="T25" fmla="*/ 510 h 1113"/>
                <a:gd name="T26" fmla="*/ 1551 w 1745"/>
                <a:gd name="T27" fmla="*/ 421 h 1113"/>
                <a:gd name="T28" fmla="*/ 1737 w 1745"/>
                <a:gd name="T29" fmla="*/ 461 h 1113"/>
                <a:gd name="T30" fmla="*/ 1683 w 1745"/>
                <a:gd name="T31" fmla="*/ 559 h 1113"/>
                <a:gd name="T32" fmla="*/ 1587 w 1745"/>
                <a:gd name="T33" fmla="*/ 617 h 1113"/>
                <a:gd name="T34" fmla="*/ 1401 w 1745"/>
                <a:gd name="T35" fmla="*/ 664 h 1113"/>
                <a:gd name="T36" fmla="*/ 1208 w 1745"/>
                <a:gd name="T37" fmla="*/ 698 h 1113"/>
                <a:gd name="T38" fmla="*/ 1103 w 1745"/>
                <a:gd name="T39" fmla="*/ 735 h 1113"/>
                <a:gd name="T40" fmla="*/ 1029 w 1745"/>
                <a:gd name="T41" fmla="*/ 801 h 1113"/>
                <a:gd name="T42" fmla="*/ 872 w 1745"/>
                <a:gd name="T43" fmla="*/ 1113 h 1113"/>
                <a:gd name="T44" fmla="*/ 716 w 1745"/>
                <a:gd name="T45" fmla="*/ 801 h 1113"/>
                <a:gd name="T46" fmla="*/ 643 w 1745"/>
                <a:gd name="T47" fmla="*/ 735 h 1113"/>
                <a:gd name="T48" fmla="*/ 537 w 1745"/>
                <a:gd name="T49" fmla="*/ 698 h 1113"/>
                <a:gd name="T50" fmla="*/ 344 w 1745"/>
                <a:gd name="T51" fmla="*/ 664 h 1113"/>
                <a:gd name="T52" fmla="*/ 158 w 1745"/>
                <a:gd name="T53" fmla="*/ 617 h 1113"/>
                <a:gd name="T54" fmla="*/ 62 w 1745"/>
                <a:gd name="T55" fmla="*/ 559 h 1113"/>
                <a:gd name="T56" fmla="*/ 8 w 1745"/>
                <a:gd name="T57" fmla="*/ 461 h 1113"/>
                <a:gd name="T58" fmla="*/ 192 w 1745"/>
                <a:gd name="T59" fmla="*/ 421 h 1113"/>
                <a:gd name="T60" fmla="*/ 231 w 1745"/>
                <a:gd name="T61" fmla="*/ 510 h 1113"/>
                <a:gd name="T62" fmla="*/ 310 w 1745"/>
                <a:gd name="T63" fmla="*/ 560 h 1113"/>
                <a:gd name="T64" fmla="*/ 414 w 1745"/>
                <a:gd name="T65" fmla="*/ 581 h 1113"/>
                <a:gd name="T66" fmla="*/ 528 w 1745"/>
                <a:gd name="T67" fmla="*/ 574 h 1113"/>
                <a:gd name="T68" fmla="*/ 639 w 1745"/>
                <a:gd name="T69" fmla="*/ 542 h 1113"/>
                <a:gd name="T70" fmla="*/ 731 w 1745"/>
                <a:gd name="T71" fmla="*/ 491 h 1113"/>
                <a:gd name="T72" fmla="*/ 791 w 1745"/>
                <a:gd name="T73" fmla="*/ 425 h 1113"/>
                <a:gd name="T74" fmla="*/ 806 w 1745"/>
                <a:gd name="T75" fmla="*/ 350 h 1113"/>
                <a:gd name="T76" fmla="*/ 787 w 1745"/>
                <a:gd name="T77" fmla="*/ 295 h 1113"/>
                <a:gd name="T78" fmla="*/ 742 w 1745"/>
                <a:gd name="T79" fmla="*/ 245 h 1113"/>
                <a:gd name="T80" fmla="*/ 643 w 1745"/>
                <a:gd name="T81" fmla="*/ 181 h 1113"/>
                <a:gd name="T82" fmla="*/ 566 w 1745"/>
                <a:gd name="T83" fmla="*/ 113 h 1113"/>
                <a:gd name="T84" fmla="*/ 539 w 1745"/>
                <a:gd name="T85" fmla="*/ 57 h 1113"/>
                <a:gd name="T86" fmla="*/ 712 w 1745"/>
                <a:gd name="T87" fmla="*/ 0 h 1113"/>
                <a:gd name="T88" fmla="*/ 735 w 1745"/>
                <a:gd name="T89" fmla="*/ 64 h 1113"/>
                <a:gd name="T90" fmla="*/ 783 w 1745"/>
                <a:gd name="T91" fmla="*/ 98 h 1113"/>
                <a:gd name="T92" fmla="*/ 838 w 1745"/>
                <a:gd name="T93" fmla="*/ 132 h 1113"/>
                <a:gd name="T94" fmla="*/ 874 w 1745"/>
                <a:gd name="T95" fmla="*/ 200 h 1113"/>
                <a:gd name="T96" fmla="*/ 909 w 1745"/>
                <a:gd name="T97" fmla="*/ 130 h 1113"/>
                <a:gd name="T98" fmla="*/ 967 w 1745"/>
                <a:gd name="T99" fmla="*/ 90 h 1113"/>
                <a:gd name="T100" fmla="*/ 1039 w 1745"/>
                <a:gd name="T101" fmla="*/ 32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5" h="1113">
                  <a:moveTo>
                    <a:pt x="1213" y="0"/>
                  </a:moveTo>
                  <a:lnTo>
                    <a:pt x="1212" y="21"/>
                  </a:lnTo>
                  <a:lnTo>
                    <a:pt x="1210" y="38"/>
                  </a:lnTo>
                  <a:lnTo>
                    <a:pt x="1206" y="57"/>
                  </a:lnTo>
                  <a:lnTo>
                    <a:pt x="1200" y="72"/>
                  </a:lnTo>
                  <a:lnTo>
                    <a:pt x="1195" y="87"/>
                  </a:lnTo>
                  <a:lnTo>
                    <a:pt x="1187" y="100"/>
                  </a:lnTo>
                  <a:lnTo>
                    <a:pt x="1180" y="113"/>
                  </a:lnTo>
                  <a:lnTo>
                    <a:pt x="1170" y="124"/>
                  </a:lnTo>
                  <a:lnTo>
                    <a:pt x="1150" y="147"/>
                  </a:lnTo>
                  <a:lnTo>
                    <a:pt x="1127" y="164"/>
                  </a:lnTo>
                  <a:lnTo>
                    <a:pt x="1103" y="181"/>
                  </a:lnTo>
                  <a:lnTo>
                    <a:pt x="1076" y="198"/>
                  </a:lnTo>
                  <a:lnTo>
                    <a:pt x="1050" y="213"/>
                  </a:lnTo>
                  <a:lnTo>
                    <a:pt x="1026" y="228"/>
                  </a:lnTo>
                  <a:lnTo>
                    <a:pt x="1003" y="245"/>
                  </a:lnTo>
                  <a:lnTo>
                    <a:pt x="982" y="263"/>
                  </a:lnTo>
                  <a:lnTo>
                    <a:pt x="973" y="273"/>
                  </a:lnTo>
                  <a:lnTo>
                    <a:pt x="964" y="284"/>
                  </a:lnTo>
                  <a:lnTo>
                    <a:pt x="958" y="295"/>
                  </a:lnTo>
                  <a:lnTo>
                    <a:pt x="951" y="307"/>
                  </a:lnTo>
                  <a:lnTo>
                    <a:pt x="945" y="320"/>
                  </a:lnTo>
                  <a:lnTo>
                    <a:pt x="941" y="335"/>
                  </a:lnTo>
                  <a:lnTo>
                    <a:pt x="939" y="350"/>
                  </a:lnTo>
                  <a:lnTo>
                    <a:pt x="937" y="367"/>
                  </a:lnTo>
                  <a:lnTo>
                    <a:pt x="939" y="387"/>
                  </a:lnTo>
                  <a:lnTo>
                    <a:pt x="945" y="406"/>
                  </a:lnTo>
                  <a:lnTo>
                    <a:pt x="952" y="425"/>
                  </a:lnTo>
                  <a:lnTo>
                    <a:pt x="964" y="442"/>
                  </a:lnTo>
                  <a:lnTo>
                    <a:pt x="979" y="461"/>
                  </a:lnTo>
                  <a:lnTo>
                    <a:pt x="996" y="476"/>
                  </a:lnTo>
                  <a:lnTo>
                    <a:pt x="1014" y="491"/>
                  </a:lnTo>
                  <a:lnTo>
                    <a:pt x="1035" y="506"/>
                  </a:lnTo>
                  <a:lnTo>
                    <a:pt x="1058" y="519"/>
                  </a:lnTo>
                  <a:lnTo>
                    <a:pt x="1080" y="532"/>
                  </a:lnTo>
                  <a:lnTo>
                    <a:pt x="1106" y="542"/>
                  </a:lnTo>
                  <a:lnTo>
                    <a:pt x="1133" y="553"/>
                  </a:lnTo>
                  <a:lnTo>
                    <a:pt x="1161" y="560"/>
                  </a:lnTo>
                  <a:lnTo>
                    <a:pt x="1189" y="568"/>
                  </a:lnTo>
                  <a:lnTo>
                    <a:pt x="1217" y="574"/>
                  </a:lnTo>
                  <a:lnTo>
                    <a:pt x="1245" y="577"/>
                  </a:lnTo>
                  <a:lnTo>
                    <a:pt x="1275" y="581"/>
                  </a:lnTo>
                  <a:lnTo>
                    <a:pt x="1304" y="581"/>
                  </a:lnTo>
                  <a:lnTo>
                    <a:pt x="1332" y="581"/>
                  </a:lnTo>
                  <a:lnTo>
                    <a:pt x="1358" y="579"/>
                  </a:lnTo>
                  <a:lnTo>
                    <a:pt x="1386" y="575"/>
                  </a:lnTo>
                  <a:lnTo>
                    <a:pt x="1411" y="570"/>
                  </a:lnTo>
                  <a:lnTo>
                    <a:pt x="1435" y="560"/>
                  </a:lnTo>
                  <a:lnTo>
                    <a:pt x="1458" y="551"/>
                  </a:lnTo>
                  <a:lnTo>
                    <a:pt x="1478" y="540"/>
                  </a:lnTo>
                  <a:lnTo>
                    <a:pt x="1497" y="525"/>
                  </a:lnTo>
                  <a:lnTo>
                    <a:pt x="1514" y="510"/>
                  </a:lnTo>
                  <a:lnTo>
                    <a:pt x="1527" y="491"/>
                  </a:lnTo>
                  <a:lnTo>
                    <a:pt x="1538" y="470"/>
                  </a:lnTo>
                  <a:lnTo>
                    <a:pt x="1546" y="448"/>
                  </a:lnTo>
                  <a:lnTo>
                    <a:pt x="1551" y="421"/>
                  </a:lnTo>
                  <a:lnTo>
                    <a:pt x="1553" y="393"/>
                  </a:lnTo>
                  <a:lnTo>
                    <a:pt x="1745" y="393"/>
                  </a:lnTo>
                  <a:lnTo>
                    <a:pt x="1743" y="429"/>
                  </a:lnTo>
                  <a:lnTo>
                    <a:pt x="1737" y="461"/>
                  </a:lnTo>
                  <a:lnTo>
                    <a:pt x="1728" y="489"/>
                  </a:lnTo>
                  <a:lnTo>
                    <a:pt x="1717" y="515"/>
                  </a:lnTo>
                  <a:lnTo>
                    <a:pt x="1702" y="538"/>
                  </a:lnTo>
                  <a:lnTo>
                    <a:pt x="1683" y="559"/>
                  </a:lnTo>
                  <a:lnTo>
                    <a:pt x="1662" y="575"/>
                  </a:lnTo>
                  <a:lnTo>
                    <a:pt x="1640" y="592"/>
                  </a:lnTo>
                  <a:lnTo>
                    <a:pt x="1613" y="605"/>
                  </a:lnTo>
                  <a:lnTo>
                    <a:pt x="1587" y="617"/>
                  </a:lnTo>
                  <a:lnTo>
                    <a:pt x="1559" y="628"/>
                  </a:lnTo>
                  <a:lnTo>
                    <a:pt x="1529" y="637"/>
                  </a:lnTo>
                  <a:lnTo>
                    <a:pt x="1467" y="651"/>
                  </a:lnTo>
                  <a:lnTo>
                    <a:pt x="1401" y="664"/>
                  </a:lnTo>
                  <a:lnTo>
                    <a:pt x="1335" y="673"/>
                  </a:lnTo>
                  <a:lnTo>
                    <a:pt x="1270" y="684"/>
                  </a:lnTo>
                  <a:lnTo>
                    <a:pt x="1238" y="690"/>
                  </a:lnTo>
                  <a:lnTo>
                    <a:pt x="1208" y="698"/>
                  </a:lnTo>
                  <a:lnTo>
                    <a:pt x="1180" y="705"/>
                  </a:lnTo>
                  <a:lnTo>
                    <a:pt x="1151" y="715"/>
                  </a:lnTo>
                  <a:lnTo>
                    <a:pt x="1125" y="724"/>
                  </a:lnTo>
                  <a:lnTo>
                    <a:pt x="1103" y="735"/>
                  </a:lnTo>
                  <a:lnTo>
                    <a:pt x="1080" y="748"/>
                  </a:lnTo>
                  <a:lnTo>
                    <a:pt x="1061" y="763"/>
                  </a:lnTo>
                  <a:lnTo>
                    <a:pt x="1044" y="780"/>
                  </a:lnTo>
                  <a:lnTo>
                    <a:pt x="1029" y="801"/>
                  </a:lnTo>
                  <a:lnTo>
                    <a:pt x="1020" y="824"/>
                  </a:lnTo>
                  <a:lnTo>
                    <a:pt x="1013" y="848"/>
                  </a:lnTo>
                  <a:lnTo>
                    <a:pt x="1165" y="848"/>
                  </a:lnTo>
                  <a:lnTo>
                    <a:pt x="872" y="1113"/>
                  </a:lnTo>
                  <a:lnTo>
                    <a:pt x="579" y="848"/>
                  </a:lnTo>
                  <a:lnTo>
                    <a:pt x="733" y="848"/>
                  </a:lnTo>
                  <a:lnTo>
                    <a:pt x="725" y="824"/>
                  </a:lnTo>
                  <a:lnTo>
                    <a:pt x="716" y="801"/>
                  </a:lnTo>
                  <a:lnTo>
                    <a:pt x="701" y="780"/>
                  </a:lnTo>
                  <a:lnTo>
                    <a:pt x="684" y="763"/>
                  </a:lnTo>
                  <a:lnTo>
                    <a:pt x="665" y="748"/>
                  </a:lnTo>
                  <a:lnTo>
                    <a:pt x="643" y="735"/>
                  </a:lnTo>
                  <a:lnTo>
                    <a:pt x="620" y="724"/>
                  </a:lnTo>
                  <a:lnTo>
                    <a:pt x="594" y="715"/>
                  </a:lnTo>
                  <a:lnTo>
                    <a:pt x="566" y="705"/>
                  </a:lnTo>
                  <a:lnTo>
                    <a:pt x="537" y="698"/>
                  </a:lnTo>
                  <a:lnTo>
                    <a:pt x="506" y="690"/>
                  </a:lnTo>
                  <a:lnTo>
                    <a:pt x="475" y="684"/>
                  </a:lnTo>
                  <a:lnTo>
                    <a:pt x="410" y="673"/>
                  </a:lnTo>
                  <a:lnTo>
                    <a:pt x="344" y="664"/>
                  </a:lnTo>
                  <a:lnTo>
                    <a:pt x="278" y="651"/>
                  </a:lnTo>
                  <a:lnTo>
                    <a:pt x="216" y="637"/>
                  </a:lnTo>
                  <a:lnTo>
                    <a:pt x="186" y="628"/>
                  </a:lnTo>
                  <a:lnTo>
                    <a:pt x="158" y="617"/>
                  </a:lnTo>
                  <a:lnTo>
                    <a:pt x="132" y="605"/>
                  </a:lnTo>
                  <a:lnTo>
                    <a:pt x="106" y="592"/>
                  </a:lnTo>
                  <a:lnTo>
                    <a:pt x="83" y="575"/>
                  </a:lnTo>
                  <a:lnTo>
                    <a:pt x="62" y="559"/>
                  </a:lnTo>
                  <a:lnTo>
                    <a:pt x="44" y="538"/>
                  </a:lnTo>
                  <a:lnTo>
                    <a:pt x="29" y="515"/>
                  </a:lnTo>
                  <a:lnTo>
                    <a:pt x="17" y="489"/>
                  </a:lnTo>
                  <a:lnTo>
                    <a:pt x="8" y="461"/>
                  </a:lnTo>
                  <a:lnTo>
                    <a:pt x="2" y="429"/>
                  </a:lnTo>
                  <a:lnTo>
                    <a:pt x="0" y="393"/>
                  </a:lnTo>
                  <a:lnTo>
                    <a:pt x="192" y="393"/>
                  </a:lnTo>
                  <a:lnTo>
                    <a:pt x="192" y="421"/>
                  </a:lnTo>
                  <a:lnTo>
                    <a:pt x="198" y="448"/>
                  </a:lnTo>
                  <a:lnTo>
                    <a:pt x="207" y="470"/>
                  </a:lnTo>
                  <a:lnTo>
                    <a:pt x="218" y="491"/>
                  </a:lnTo>
                  <a:lnTo>
                    <a:pt x="231" y="510"/>
                  </a:lnTo>
                  <a:lnTo>
                    <a:pt x="248" y="525"/>
                  </a:lnTo>
                  <a:lnTo>
                    <a:pt x="267" y="540"/>
                  </a:lnTo>
                  <a:lnTo>
                    <a:pt x="288" y="551"/>
                  </a:lnTo>
                  <a:lnTo>
                    <a:pt x="310" y="560"/>
                  </a:lnTo>
                  <a:lnTo>
                    <a:pt x="335" y="570"/>
                  </a:lnTo>
                  <a:lnTo>
                    <a:pt x="359" y="575"/>
                  </a:lnTo>
                  <a:lnTo>
                    <a:pt x="385" y="579"/>
                  </a:lnTo>
                  <a:lnTo>
                    <a:pt x="414" y="581"/>
                  </a:lnTo>
                  <a:lnTo>
                    <a:pt x="442" y="581"/>
                  </a:lnTo>
                  <a:lnTo>
                    <a:pt x="470" y="581"/>
                  </a:lnTo>
                  <a:lnTo>
                    <a:pt x="498" y="577"/>
                  </a:lnTo>
                  <a:lnTo>
                    <a:pt x="528" y="574"/>
                  </a:lnTo>
                  <a:lnTo>
                    <a:pt x="556" y="568"/>
                  </a:lnTo>
                  <a:lnTo>
                    <a:pt x="584" y="560"/>
                  </a:lnTo>
                  <a:lnTo>
                    <a:pt x="613" y="553"/>
                  </a:lnTo>
                  <a:lnTo>
                    <a:pt x="639" y="542"/>
                  </a:lnTo>
                  <a:lnTo>
                    <a:pt x="663" y="532"/>
                  </a:lnTo>
                  <a:lnTo>
                    <a:pt x="688" y="519"/>
                  </a:lnTo>
                  <a:lnTo>
                    <a:pt x="710" y="506"/>
                  </a:lnTo>
                  <a:lnTo>
                    <a:pt x="731" y="491"/>
                  </a:lnTo>
                  <a:lnTo>
                    <a:pt x="750" y="476"/>
                  </a:lnTo>
                  <a:lnTo>
                    <a:pt x="767" y="461"/>
                  </a:lnTo>
                  <a:lnTo>
                    <a:pt x="780" y="442"/>
                  </a:lnTo>
                  <a:lnTo>
                    <a:pt x="791" y="425"/>
                  </a:lnTo>
                  <a:lnTo>
                    <a:pt x="800" y="406"/>
                  </a:lnTo>
                  <a:lnTo>
                    <a:pt x="804" y="387"/>
                  </a:lnTo>
                  <a:lnTo>
                    <a:pt x="806" y="367"/>
                  </a:lnTo>
                  <a:lnTo>
                    <a:pt x="806" y="350"/>
                  </a:lnTo>
                  <a:lnTo>
                    <a:pt x="802" y="335"/>
                  </a:lnTo>
                  <a:lnTo>
                    <a:pt x="798" y="320"/>
                  </a:lnTo>
                  <a:lnTo>
                    <a:pt x="795" y="307"/>
                  </a:lnTo>
                  <a:lnTo>
                    <a:pt x="787" y="295"/>
                  </a:lnTo>
                  <a:lnTo>
                    <a:pt x="780" y="284"/>
                  </a:lnTo>
                  <a:lnTo>
                    <a:pt x="772" y="273"/>
                  </a:lnTo>
                  <a:lnTo>
                    <a:pt x="763" y="263"/>
                  </a:lnTo>
                  <a:lnTo>
                    <a:pt x="742" y="245"/>
                  </a:lnTo>
                  <a:lnTo>
                    <a:pt x="718" y="228"/>
                  </a:lnTo>
                  <a:lnTo>
                    <a:pt x="693" y="213"/>
                  </a:lnTo>
                  <a:lnTo>
                    <a:pt x="669" y="198"/>
                  </a:lnTo>
                  <a:lnTo>
                    <a:pt x="643" y="181"/>
                  </a:lnTo>
                  <a:lnTo>
                    <a:pt x="618" y="164"/>
                  </a:lnTo>
                  <a:lnTo>
                    <a:pt x="596" y="147"/>
                  </a:lnTo>
                  <a:lnTo>
                    <a:pt x="575" y="124"/>
                  </a:lnTo>
                  <a:lnTo>
                    <a:pt x="566" y="113"/>
                  </a:lnTo>
                  <a:lnTo>
                    <a:pt x="556" y="100"/>
                  </a:lnTo>
                  <a:lnTo>
                    <a:pt x="551" y="87"/>
                  </a:lnTo>
                  <a:lnTo>
                    <a:pt x="543" y="72"/>
                  </a:lnTo>
                  <a:lnTo>
                    <a:pt x="539" y="57"/>
                  </a:lnTo>
                  <a:lnTo>
                    <a:pt x="536" y="38"/>
                  </a:lnTo>
                  <a:lnTo>
                    <a:pt x="534" y="21"/>
                  </a:lnTo>
                  <a:lnTo>
                    <a:pt x="532" y="0"/>
                  </a:lnTo>
                  <a:lnTo>
                    <a:pt x="712" y="0"/>
                  </a:lnTo>
                  <a:lnTo>
                    <a:pt x="714" y="21"/>
                  </a:lnTo>
                  <a:lnTo>
                    <a:pt x="718" y="38"/>
                  </a:lnTo>
                  <a:lnTo>
                    <a:pt x="725" y="53"/>
                  </a:lnTo>
                  <a:lnTo>
                    <a:pt x="735" y="64"/>
                  </a:lnTo>
                  <a:lnTo>
                    <a:pt x="746" y="74"/>
                  </a:lnTo>
                  <a:lnTo>
                    <a:pt x="757" y="83"/>
                  </a:lnTo>
                  <a:lnTo>
                    <a:pt x="770" y="90"/>
                  </a:lnTo>
                  <a:lnTo>
                    <a:pt x="783" y="98"/>
                  </a:lnTo>
                  <a:lnTo>
                    <a:pt x="798" y="106"/>
                  </a:lnTo>
                  <a:lnTo>
                    <a:pt x="812" y="113"/>
                  </a:lnTo>
                  <a:lnTo>
                    <a:pt x="827" y="122"/>
                  </a:lnTo>
                  <a:lnTo>
                    <a:pt x="838" y="132"/>
                  </a:lnTo>
                  <a:lnTo>
                    <a:pt x="849" y="145"/>
                  </a:lnTo>
                  <a:lnTo>
                    <a:pt x="860" y="160"/>
                  </a:lnTo>
                  <a:lnTo>
                    <a:pt x="868" y="179"/>
                  </a:lnTo>
                  <a:lnTo>
                    <a:pt x="874" y="200"/>
                  </a:lnTo>
                  <a:lnTo>
                    <a:pt x="879" y="179"/>
                  </a:lnTo>
                  <a:lnTo>
                    <a:pt x="887" y="160"/>
                  </a:lnTo>
                  <a:lnTo>
                    <a:pt x="898" y="143"/>
                  </a:lnTo>
                  <a:lnTo>
                    <a:pt x="909" y="130"/>
                  </a:lnTo>
                  <a:lnTo>
                    <a:pt x="924" y="119"/>
                  </a:lnTo>
                  <a:lnTo>
                    <a:pt x="937" y="107"/>
                  </a:lnTo>
                  <a:lnTo>
                    <a:pt x="952" y="100"/>
                  </a:lnTo>
                  <a:lnTo>
                    <a:pt x="967" y="90"/>
                  </a:lnTo>
                  <a:lnTo>
                    <a:pt x="997" y="75"/>
                  </a:lnTo>
                  <a:lnTo>
                    <a:pt x="1022" y="57"/>
                  </a:lnTo>
                  <a:lnTo>
                    <a:pt x="1031" y="45"/>
                  </a:lnTo>
                  <a:lnTo>
                    <a:pt x="1039" y="32"/>
                  </a:lnTo>
                  <a:lnTo>
                    <a:pt x="1044" y="17"/>
                  </a:lnTo>
                  <a:lnTo>
                    <a:pt x="1046" y="0"/>
                  </a:lnTo>
                  <a:lnTo>
                    <a:pt x="12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69057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Cont’d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83388" cy="4525963"/>
          </a:xfrm>
        </p:spPr>
        <p:txBody>
          <a:bodyPr/>
          <a:lstStyle/>
          <a:p>
            <a:r>
              <a:rPr lang="en-US" dirty="0"/>
              <a:t>Real-time systems</a:t>
            </a:r>
          </a:p>
          <a:p>
            <a:pPr lvl="1"/>
            <a:r>
              <a:rPr lang="en-US" dirty="0"/>
              <a:t>Object technology enables real-time systems to be developed with higher quality and flexibility.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92" y="1566636"/>
            <a:ext cx="10287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58" y="3485924"/>
            <a:ext cx="2846387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47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OO and Structured Design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Object-orientation (OO)</a:t>
            </a:r>
          </a:p>
          <a:p>
            <a:pPr lvl="1"/>
            <a:r>
              <a:rPr lang="en-US" dirty="0"/>
              <a:t>Melds the data and data flow process together early in the lifecycle</a:t>
            </a:r>
          </a:p>
          <a:p>
            <a:pPr lvl="1"/>
            <a:r>
              <a:rPr lang="en-US" dirty="0"/>
              <a:t>Has a high level of encapsulation</a:t>
            </a:r>
          </a:p>
          <a:p>
            <a:pPr lvl="1"/>
            <a:r>
              <a:rPr lang="en-US" dirty="0"/>
              <a:t>Promotes reuse of code differently</a:t>
            </a:r>
          </a:p>
          <a:p>
            <a:pPr lvl="1"/>
            <a:r>
              <a:rPr lang="en-US" dirty="0"/>
              <a:t>Permits more software extensibility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7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perception of object technology?</a:t>
            </a:r>
          </a:p>
          <a:p>
            <a:r>
              <a:rPr lang="en-US" dirty="0"/>
              <a:t>What do you perceive as object technology’s strengths?  Its weaknesses?</a:t>
            </a:r>
          </a:p>
          <a:p>
            <a:r>
              <a:rPr lang="en-US" dirty="0"/>
              <a:t>Why are you making the shift to object technology?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15</TotalTime>
  <Pages>11</Pages>
  <Words>297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APUtemplate-Level_2</vt:lpstr>
      <vt:lpstr>Object Technology</vt:lpstr>
      <vt:lpstr>Learning outcome</vt:lpstr>
      <vt:lpstr>What Is Object Technology?</vt:lpstr>
      <vt:lpstr>The Strengths of Object Technology</vt:lpstr>
      <vt:lpstr>The History of Object Technology</vt:lpstr>
      <vt:lpstr>Where Is Object Technology Used?</vt:lpstr>
      <vt:lpstr>Cont’d</vt:lpstr>
      <vt:lpstr>Differences Between OO and Structured Design</vt:lpstr>
      <vt:lpstr>Discussion</vt:lpstr>
      <vt:lpstr>PowerPoint Presentation</vt:lpstr>
    </vt:vector>
  </TitlesOfParts>
  <Company>APIIT SDN BHD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Lee Kim Keong</cp:lastModifiedBy>
  <cp:revision>9</cp:revision>
  <cp:lastPrinted>1995-11-02T09:23:42Z</cp:lastPrinted>
  <dcterms:created xsi:type="dcterms:W3CDTF">2005-08-02T10:18:20Z</dcterms:created>
  <dcterms:modified xsi:type="dcterms:W3CDTF">2019-04-23T08:58:04Z</dcterms:modified>
</cp:coreProperties>
</file>